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embeddings/oleObject1.wdp" ContentType="image/vnd.ms-photo"/>
  <Override PartName="/ppt/embeddings/oleObject2.wdp" ContentType="image/vnd.ms-photo"/>
  <Override PartName="/ppt/embeddings/oleObject3.wdp" ContentType="image/vnd.ms-photo"/>
  <Override PartName="/ppt/embeddings/oleObject4.wdp" ContentType="image/vnd.ms-photo"/>
  <Override PartName="/ppt/embeddings/oleObject5.wdp" ContentType="image/vnd.ms-photo"/>
  <Override PartName="/ppt/embeddings/oleObject6.wdp" ContentType="image/vnd.ms-photo"/>
  <Override PartName="/ppt/media/media1.mp4" ContentType="video/mp4"/>
  <Override PartName="/ppt/media/media2.mp4" ContentType="video/mp4"/>
  <Override PartName="/ppt/media/media3.mp4" ContentType="video/mp4"/>
  <Override PartName="/ppt/media/media4.mp4" ContentType="video/mp4"/>
  <Override PartName="/ppt/media/media5.mp4" ContentType="video/mp4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96" r:id="rId1"/>
    <p:sldMasterId id="2147483697" r:id="rId2"/>
    <p:sldMasterId id="214748369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>
    <p:restoredLeft sz="8544"/>
    <p:restoredTop sz="88926"/>
  </p:normalViewPr>
  <p:slideViewPr>
    <p:cSldViewPr snapToGrid="0">
      <p:cViewPr varScale="1">
        <p:scale>
          <a:sx n="94" d="100"/>
          <a:sy n="94" d="100"/>
        </p:scale>
        <p:origin x="1518" y="96"/>
      </p:cViewPr>
      <p:guideLst>
        <p:guide orient="horz" pos="2159"/>
        <p:guide pos="3816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6.xml"  /><Relationship Id="rId11" Type="http://schemas.openxmlformats.org/officeDocument/2006/relationships/slide" Target="slides/slide7.xml"  /><Relationship Id="rId12" Type="http://schemas.openxmlformats.org/officeDocument/2006/relationships/slide" Target="slides/slide8.xml"  /><Relationship Id="rId13" Type="http://schemas.openxmlformats.org/officeDocument/2006/relationships/slide" Target="slides/slide9.xml"  /><Relationship Id="rId14" Type="http://schemas.openxmlformats.org/officeDocument/2006/relationships/slide" Target="slides/slide10.xml"  /><Relationship Id="rId15" Type="http://schemas.openxmlformats.org/officeDocument/2006/relationships/slide" Target="slides/slide11.xml"  /><Relationship Id="rId16" Type="http://schemas.openxmlformats.org/officeDocument/2006/relationships/slide" Target="slides/slide12.xml"  /><Relationship Id="rId17" Type="http://schemas.openxmlformats.org/officeDocument/2006/relationships/slide" Target="slides/slide13.xml"  /><Relationship Id="rId18" Type="http://schemas.openxmlformats.org/officeDocument/2006/relationships/slide" Target="slides/slide14.xml"  /><Relationship Id="rId19" Type="http://schemas.openxmlformats.org/officeDocument/2006/relationships/slide" Target="slides/slide15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6.xml"  /><Relationship Id="rId21" Type="http://schemas.openxmlformats.org/officeDocument/2006/relationships/slide" Target="slides/slide17.xml"  /><Relationship Id="rId22" Type="http://schemas.openxmlformats.org/officeDocument/2006/relationships/slide" Target="slides/slide18.xml"  /><Relationship Id="rId23" Type="http://schemas.openxmlformats.org/officeDocument/2006/relationships/slide" Target="slides/slide19.xml"  /><Relationship Id="rId24" Type="http://schemas.openxmlformats.org/officeDocument/2006/relationships/slide" Target="slides/slide20.xml"  /><Relationship Id="rId25" Type="http://schemas.openxmlformats.org/officeDocument/2006/relationships/slide" Target="slides/slide21.xml"  /><Relationship Id="rId26" Type="http://schemas.openxmlformats.org/officeDocument/2006/relationships/slide" Target="slides/slide22.xml"  /><Relationship Id="rId27" Type="http://schemas.openxmlformats.org/officeDocument/2006/relationships/slide" Target="slides/slide23.xml"  /><Relationship Id="rId28" Type="http://schemas.openxmlformats.org/officeDocument/2006/relationships/slide" Target="slides/slide24.xml"  /><Relationship Id="rId29" Type="http://schemas.openxmlformats.org/officeDocument/2006/relationships/presProps" Target="presProps.xml"  /><Relationship Id="rId3" Type="http://schemas.openxmlformats.org/officeDocument/2006/relationships/slideMaster" Target="slideMasters/slideMaster3.xml"  /><Relationship Id="rId30" Type="http://schemas.openxmlformats.org/officeDocument/2006/relationships/viewProps" Target="viewProps.xml"  /><Relationship Id="rId31" Type="http://schemas.openxmlformats.org/officeDocument/2006/relationships/theme" Target="theme/theme1.xml"  /><Relationship Id="rId32" Type="http://schemas.openxmlformats.org/officeDocument/2006/relationships/tableStyles" Target="tableStyles.xml"  /><Relationship Id="rId4" Type="http://schemas.openxmlformats.org/officeDocument/2006/relationships/notesMaster" Target="notesMasters/notesMaster1.xml"  /><Relationship Id="rId5" Type="http://schemas.openxmlformats.org/officeDocument/2006/relationships/slide" Target="slides/slide1.xml"  /><Relationship Id="rId6" Type="http://schemas.openxmlformats.org/officeDocument/2006/relationships/slide" Target="slides/slide2.xml"  /><Relationship Id="rId7" Type="http://schemas.openxmlformats.org/officeDocument/2006/relationships/slide" Target="slides/slide3.xml"  /><Relationship Id="rId8" Type="http://schemas.openxmlformats.org/officeDocument/2006/relationships/slide" Target="slides/slide4.xml"  /><Relationship Id="rId9" Type="http://schemas.openxmlformats.org/officeDocument/2006/relationships/slide" Target="slides/slide5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4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A95EC68C-9018-4E04-8B39-5659FE5775CE}" type="datetime1">
              <a:rPr lang="ko-KR" altLang="en-US"/>
              <a:pPr lvl="0">
                <a:defRPr lang="ko-KR" altLang="en-US"/>
              </a:pPr>
              <a:t>2023-10-26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64678AB1-E21A-43B6-BD14-C8BB7D8057D1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17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20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 lang="ko-KR" altLang="en-US"/>
            </a:pPr>
            <a:r>
              <a:rPr lang="ko-KR" altLang="en-US" sz="1200"/>
              <a:t>배경</a:t>
            </a:r>
            <a:r>
              <a:rPr lang="en-US" altLang="ko-KR" sz="1200"/>
              <a:t>: </a:t>
            </a:r>
            <a:r>
              <a:rPr lang="ko-KR" altLang="en-US" sz="1200"/>
              <a:t>대한민국의 지역적 및 환경적 특성에 따라 군사적 대응면에서 적이 해안으로 침투할 수 있는 위협은 항시 존재하고 이에 대비해야 한다</a:t>
            </a:r>
            <a:r>
              <a:rPr lang="en-US" altLang="ko-KR" sz="1200"/>
              <a:t>.</a:t>
            </a:r>
            <a:endParaRPr lang="en-US" altLang="ko-KR" sz="1200"/>
          </a:p>
          <a:p>
            <a:pPr>
              <a:lnSpc>
                <a:spcPct val="150000"/>
              </a:lnSpc>
              <a:defRPr lang="ko-KR" altLang="en-US"/>
            </a:pPr>
            <a:endParaRPr lang="en-US" altLang="ko-KR" sz="1200"/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1200"/>
              <a:t>개발 전</a:t>
            </a:r>
            <a:r>
              <a:rPr lang="en-US" altLang="ko-KR" sz="1200"/>
              <a:t>: </a:t>
            </a:r>
            <a:endParaRPr lang="en-US" altLang="ko-KR" sz="1200"/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1200"/>
              <a:t>1.</a:t>
            </a:r>
            <a:r>
              <a:rPr lang="ko-KR" altLang="en-US" sz="1200"/>
              <a:t> 레이더화면에 표시되는 모든 표적신호를 육안으로 식별 후 수작업으로 정보 입력</a:t>
            </a:r>
            <a:endParaRPr lang="ko-KR" altLang="en-US" sz="1200"/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1200"/>
              <a:t>2. </a:t>
            </a:r>
            <a:r>
              <a:rPr lang="ko-KR" altLang="en-US" sz="1200"/>
              <a:t>미확인 선박 발견 시 유관 기관에 일일이 협조 및 확인 구하는 불편함</a:t>
            </a:r>
            <a:endParaRPr lang="ko-KR" altLang="en-US" sz="1200"/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1200"/>
              <a:t>3. </a:t>
            </a:r>
            <a:r>
              <a:rPr lang="ko-KR" altLang="en-US" sz="1200"/>
              <a:t>병력감축 등 군사적 개편에 따른 운용인력의 숙련도 및 집중도 문제 발생</a:t>
            </a:r>
            <a:endParaRPr lang="ko-KR" altLang="en-US" sz="1200"/>
          </a:p>
          <a:p>
            <a:pPr>
              <a:lnSpc>
                <a:spcPct val="150000"/>
              </a:lnSpc>
              <a:defRPr lang="ko-KR" altLang="en-US"/>
            </a:pPr>
            <a:endParaRPr lang="en-US" altLang="ko-KR" sz="1200"/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1200"/>
              <a:t>개발</a:t>
            </a:r>
            <a:r>
              <a:rPr lang="en-US" altLang="ko-KR" sz="1200"/>
              <a:t>: </a:t>
            </a:r>
            <a:endParaRPr lang="en-US" altLang="ko-KR" sz="1200"/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1200"/>
              <a:t>1. </a:t>
            </a:r>
            <a:r>
              <a:rPr lang="ko-KR" altLang="en-US" sz="1200"/>
              <a:t>빅데이터를 활용해 책임해역환경과 상황을 분석하고 이상 패턴을 보이는 선박을 관심</a:t>
            </a:r>
            <a:r>
              <a:rPr lang="en-US" altLang="ko-KR" sz="1200"/>
              <a:t>/</a:t>
            </a:r>
            <a:r>
              <a:rPr lang="ko-KR" altLang="en-US" sz="1200"/>
              <a:t>의아 선박으로 구분</a:t>
            </a:r>
            <a:endParaRPr lang="ko-KR" altLang="en-US" sz="1200"/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1200"/>
              <a:t>2. </a:t>
            </a:r>
            <a:r>
              <a:rPr lang="ko-KR" altLang="en-US" sz="1200"/>
              <a:t>취약 지역과 시간을 종합 분석해 운용자에게 정보를 제공하고 시각화 화면으로 송출</a:t>
            </a:r>
            <a:endParaRPr lang="ko-KR" altLang="en-US" sz="1200"/>
          </a:p>
          <a:p>
            <a:pPr>
              <a:lnSpc>
                <a:spcPct val="150000"/>
              </a:lnSpc>
              <a:defRPr lang="ko-KR" altLang="en-US"/>
            </a:pPr>
            <a:endParaRPr lang="en-US" altLang="ko-KR" sz="1200"/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1200"/>
              <a:t>효과</a:t>
            </a:r>
            <a:r>
              <a:rPr lang="en-US" altLang="ko-KR" sz="1200"/>
              <a:t>:</a:t>
            </a:r>
            <a:endParaRPr lang="en-US" altLang="ko-KR" sz="1200"/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1200"/>
              <a:t>1. </a:t>
            </a:r>
            <a:r>
              <a:rPr lang="ko-KR" altLang="en-US" sz="1200"/>
              <a:t>해안감시 레이더 운용과정에 </a:t>
            </a:r>
            <a:r>
              <a:rPr lang="en-US" altLang="ko-KR" sz="1200"/>
              <a:t>AI</a:t>
            </a:r>
            <a:r>
              <a:rPr lang="ko-KR" altLang="en-US" sz="1200"/>
              <a:t>를 적용함으로써 작전 효율성과 편의성을 높임</a:t>
            </a:r>
            <a:endParaRPr lang="ko-KR" altLang="en-US" sz="1200"/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1200"/>
              <a:t>2. </a:t>
            </a:r>
            <a:r>
              <a:rPr lang="ko-KR" altLang="en-US" sz="1200"/>
              <a:t>현재 운용 중인 장비 뿐만 아니라 향후 전력화될 신형장비에도 적합하도록 각종 신호정보를 융합해 소형 표적의 탐지와 표적 신뢰도를 향상시킴</a:t>
            </a:r>
            <a:endParaRPr lang="ko-KR" altLang="en-US" sz="1200"/>
          </a:p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64678AB1-E21A-43B6-BD14-C8BB7D8057D1}" type="slidenum">
              <a:rPr lang="en-US" altLang="en-US"/>
              <a:pPr lvl="0">
                <a:defRPr lang="ko-KR" altLang="en-US"/>
              </a:pPr>
              <a:t>7</a:t>
            </a:fld>
            <a:endParaRPr lang="en-US" altLang="en-US"/>
          </a:p>
        </p:txBody>
      </p:sp>
    </p:spTree>
  </p:cSld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defTabSz="9000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lang="ko-KR"/>
            </a:pPr>
            <a:r>
              <a:rPr lang="ko-KR" altLang="en-US">
                <a:latin typeface="+mn-ea"/>
                <a:ea typeface="+mn-ea"/>
              </a:rPr>
              <a:t>사례 </a:t>
            </a:r>
            <a:r>
              <a:rPr lang="en-US" altLang="ko-KR">
                <a:latin typeface="+mn-ea"/>
                <a:ea typeface="+mn-ea"/>
              </a:rPr>
              <a:t>: LNG Rail Car</a:t>
            </a:r>
            <a:endParaRPr lang="en-US" altLang="ko-KR">
              <a:latin typeface="+mn-ea"/>
              <a:ea typeface="+mn-ea"/>
            </a:endParaRPr>
          </a:p>
          <a:p>
            <a:pPr lvl="0">
              <a:defRPr lang="ko-KR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64678AB1-E21A-43B6-BD14-C8BB7D8057D1}" type="slidenum">
              <a:rPr lang="en-US" altLang="en-US"/>
              <a:pPr lvl="0">
                <a:defRPr lang="ko-KR" altLang="en-US"/>
              </a:pPr>
              <a:t>17</a:t>
            </a:fld>
            <a:endParaRPr lang="en-US" altLang="en-US"/>
          </a:p>
        </p:txBody>
      </p:sp>
    </p:spTree>
  </p:cSld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64678AB1-E21A-43B6-BD14-C8BB7D8057D1}" type="slidenum">
              <a:rPr lang="en-US" altLang="en-US"/>
              <a:pPr lvl="0">
                <a:defRPr lang="ko-KR" altLang="en-US"/>
              </a:pPr>
              <a:t>20</a:t>
            </a:fld>
            <a:endParaRPr lang="en-US" altLang="en-US"/>
          </a:p>
        </p:txBody>
      </p:sp>
    </p:spTree>
  </p:cSld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3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67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83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1749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888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394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3345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5989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930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1419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78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95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3875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4695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650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203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1624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035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6802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4889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8084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672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58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673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6772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0955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10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1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1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1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0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9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95471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10" Type="http://schemas.openxmlformats.org/officeDocument/2006/relationships/slideLayout" Target="../slideLayouts/slideLayout32.xml"  /><Relationship Id="rId11" Type="http://schemas.openxmlformats.org/officeDocument/2006/relationships/slideLayout" Target="../slideLayouts/slideLayout33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4.xml"  /><Relationship Id="rId3" Type="http://schemas.openxmlformats.org/officeDocument/2006/relationships/slideLayout" Target="../slideLayouts/slideLayout25.xml"  /><Relationship Id="rId4" Type="http://schemas.openxmlformats.org/officeDocument/2006/relationships/slideLayout" Target="../slideLayouts/slideLayout26.xml"  /><Relationship Id="rId5" Type="http://schemas.openxmlformats.org/officeDocument/2006/relationships/slideLayout" Target="../slideLayouts/slideLayout27.xml"  /><Relationship Id="rId6" Type="http://schemas.openxmlformats.org/officeDocument/2006/relationships/slideLayout" Target="../slideLayouts/slideLayout28.xml"  /><Relationship Id="rId7" Type="http://schemas.openxmlformats.org/officeDocument/2006/relationships/slideLayout" Target="../slideLayouts/slideLayout29.xml"  /><Relationship Id="rId8" Type="http://schemas.openxmlformats.org/officeDocument/2006/relationships/slideLayout" Target="../slideLayouts/slideLayout30.xml"  /><Relationship Id="rId9" Type="http://schemas.openxmlformats.org/officeDocument/2006/relationships/slideLayout" Target="../slideLayouts/slideLayout3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C7D6A"/>
            </a:gs>
            <a:gs pos="100000">
              <a:srgbClr val="3A492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3FEB-CA4E-45D7-9007-AB8705F7A7B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36F23-2DE0-4C93-9E4D-3BD093BFA6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7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C7D6A"/>
            </a:gs>
            <a:gs pos="100000">
              <a:srgbClr val="3A492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5CDED-7CCF-41E9-8B16-D225075A8DE2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F622C-60F3-44CA-8863-658460B982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340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C7D6A"/>
            </a:gs>
            <a:gs pos="100000">
              <a:srgbClr val="3A492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B95C2-506F-4AB7-A3FB-A110482C9D59}" type="datetimeFigureOut">
              <a:rPr lang="ko-KR" altLang="en-US" smtClean="0"/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04D5A-107E-49C1-95E6-60E7429EA0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036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4.png"  /><Relationship Id="rId3" Type="http://schemas.openxmlformats.org/officeDocument/2006/relationships/image" Target="../media/image15.png"  /><Relationship Id="rId4" Type="http://schemas.openxmlformats.org/officeDocument/2006/relationships/image" Target="../media/image33.png"  /><Relationship Id="rId5" Type="http://schemas.microsoft.com/office/2007/relationships/hdphoto" Target="../embeddings/oleObject5.wdp"  /></Relationships>
</file>

<file path=ppt/slides/_rels/slide11.xml.rels><?xml version="1.0" encoding="UTF-8" standalone="yes" ?><Relationships xmlns="http://schemas.openxmlformats.org/package/2006/relationships"><Relationship Id="rId1" Type="http://schemas.microsoft.com/office/2007/relationships/media" Target="../media/media1.mp4"  /><Relationship Id="rId2" Type="http://schemas.openxmlformats.org/officeDocument/2006/relationships/video" Target="../media/media1.mp4"  /><Relationship Id="rId3" Type="http://schemas.openxmlformats.org/officeDocument/2006/relationships/slideLayout" Target="../slideLayouts/slideLayout13.xml"  /><Relationship Id="rId4" Type="http://schemas.openxmlformats.org/officeDocument/2006/relationships/image" Target="../media/image34.png"  /><Relationship Id="rId5" Type="http://schemas.openxmlformats.org/officeDocument/2006/relationships/image" Target="../media/image35.png"  /><Relationship Id="rId6" Type="http://schemas.openxmlformats.org/officeDocument/2006/relationships/image" Target="../media/image36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37.png"  /><Relationship Id="rId3" Type="http://schemas.openxmlformats.org/officeDocument/2006/relationships/image" Target="../media/image38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39.png"  /><Relationship Id="rId3" Type="http://schemas.openxmlformats.org/officeDocument/2006/relationships/image" Target="../media/image40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41.jpeg"  /><Relationship Id="rId3" Type="http://schemas.openxmlformats.org/officeDocument/2006/relationships/image" Target="../media/image42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43.png"  /><Relationship Id="rId3" Type="http://schemas.openxmlformats.org/officeDocument/2006/relationships/image" Target="../media/image44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4.png"  /><Relationship Id="rId3" Type="http://schemas.openxmlformats.org/officeDocument/2006/relationships/image" Target="../media/image15.png"  /><Relationship Id="rId4" Type="http://schemas.openxmlformats.org/officeDocument/2006/relationships/image" Target="../media/image45.png"  /></Relationships>
</file>

<file path=ppt/slides/_rels/slide17.xml.rels><?xml version="1.0" encoding="UTF-8" standalone="yes" ?><Relationships xmlns="http://schemas.openxmlformats.org/package/2006/relationships"><Relationship Id="rId1" Type="http://schemas.microsoft.com/office/2007/relationships/media" Target="../media/media2.mp4"  /><Relationship Id="rId10" Type="http://schemas.openxmlformats.org/officeDocument/2006/relationships/notesSlide" Target="../notesSlides/notesSlide2.xml"  /><Relationship Id="rId11" Type="http://schemas.openxmlformats.org/officeDocument/2006/relationships/image" Target="../media/image46.png"  /><Relationship Id="rId12" Type="http://schemas.openxmlformats.org/officeDocument/2006/relationships/image" Target="../media/image47.png"  /><Relationship Id="rId13" Type="http://schemas.openxmlformats.org/officeDocument/2006/relationships/image" Target="../media/image48.png"  /><Relationship Id="rId14" Type="http://schemas.openxmlformats.org/officeDocument/2006/relationships/image" Target="../media/image49.png"  /><Relationship Id="rId2" Type="http://schemas.openxmlformats.org/officeDocument/2006/relationships/video" Target="../media/media2.mp4"  /><Relationship Id="rId3" Type="http://schemas.microsoft.com/office/2007/relationships/media" Target="../media/media3.mp4"  /><Relationship Id="rId4" Type="http://schemas.openxmlformats.org/officeDocument/2006/relationships/video" Target="../media/media3.mp4"  /><Relationship Id="rId5" Type="http://schemas.microsoft.com/office/2007/relationships/media" Target="../media/media4.mp4"  /><Relationship Id="rId6" Type="http://schemas.openxmlformats.org/officeDocument/2006/relationships/video" Target="../media/media4.mp4"  /><Relationship Id="rId7" Type="http://schemas.microsoft.com/office/2007/relationships/media" Target="../media/media5.mp4"  /><Relationship Id="rId8" Type="http://schemas.openxmlformats.org/officeDocument/2006/relationships/video" Target="../media/media5.mp4"  /><Relationship Id="rId9" Type="http://schemas.openxmlformats.org/officeDocument/2006/relationships/slideLayout" Target="../slideLayouts/slideLayout13.xml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50.jpeg"  /><Relationship Id="rId3" Type="http://schemas.openxmlformats.org/officeDocument/2006/relationships/image" Target="../media/image51.png"  /><Relationship Id="rId4" Type="http://schemas.openxmlformats.org/officeDocument/2006/relationships/image" Target="../media/image52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53.png"  /><Relationship Id="rId3" Type="http://schemas.openxmlformats.org/officeDocument/2006/relationships/image" Target="../media/image54.jpeg"  /><Relationship Id="rId4" Type="http://schemas.openxmlformats.org/officeDocument/2006/relationships/image" Target="../media/image55.jpeg"  /><Relationship Id="rId5" Type="http://schemas.openxmlformats.org/officeDocument/2006/relationships/image" Target="../media/image56.jpeg"  /><Relationship Id="rId6" Type="http://schemas.openxmlformats.org/officeDocument/2006/relationships/image" Target="../media/image57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58.png"  /><Relationship Id="rId4" Type="http://schemas.openxmlformats.org/officeDocument/2006/relationships/image" Target="../media/image59.png"  /><Relationship Id="rId5" Type="http://schemas.openxmlformats.org/officeDocument/2006/relationships/image" Target="../media/image60.png"  /><Relationship Id="rId6" Type="http://schemas.microsoft.com/office/2007/relationships/hdphoto" Target="../embeddings/oleObject6.wdp"  /><Relationship Id="rId7" Type="http://schemas.openxmlformats.org/officeDocument/2006/relationships/image" Target="../media/image61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62.png"  /><Relationship Id="rId3" Type="http://schemas.openxmlformats.org/officeDocument/2006/relationships/image" Target="../media/image63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64.jpeg"  /><Relationship Id="rId3" Type="http://schemas.openxmlformats.org/officeDocument/2006/relationships/image" Target="../media/image65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66.png"  /><Relationship Id="rId3" Type="http://schemas.openxmlformats.org/officeDocument/2006/relationships/image" Target="../media/image67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9.xml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10" Type="http://schemas.openxmlformats.org/officeDocument/2006/relationships/image" Target="../media/image9.png"  /><Relationship Id="rId11" Type="http://schemas.openxmlformats.org/officeDocument/2006/relationships/image" Target="../media/image10.png"  /><Relationship Id="rId12" Type="http://schemas.microsoft.com/office/2007/relationships/hdphoto" Target="../embeddings/oleObject3.wdp"  /><Relationship Id="rId13" Type="http://schemas.openxmlformats.org/officeDocument/2006/relationships/image" Target="../media/image11.png"  /><Relationship Id="rId14" Type="http://schemas.openxmlformats.org/officeDocument/2006/relationships/image" Target="../media/image12.png"  /><Relationship Id="rId15" Type="http://schemas.openxmlformats.org/officeDocument/2006/relationships/image" Target="../media/image13.png"  /><Relationship Id="rId16" Type="http://schemas.microsoft.com/office/2007/relationships/hdphoto" Target="../embeddings/oleObject4.wdp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Relationship Id="rId4" Type="http://schemas.openxmlformats.org/officeDocument/2006/relationships/image" Target="../media/image5.png"  /><Relationship Id="rId5" Type="http://schemas.microsoft.com/office/2007/relationships/hdphoto" Target="../embeddings/oleObject1.wdp"  /><Relationship Id="rId6" Type="http://schemas.openxmlformats.org/officeDocument/2006/relationships/image" Target="../media/image6.png"  /><Relationship Id="rId7" Type="http://schemas.microsoft.com/office/2007/relationships/hdphoto" Target="../embeddings/oleObject2.wdp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4.png"  /><Relationship Id="rId3" Type="http://schemas.openxmlformats.org/officeDocument/2006/relationships/image" Target="../media/image15.png"  /><Relationship Id="rId4" Type="http://schemas.openxmlformats.org/officeDocument/2006/relationships/image" Target="../media/image16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10" Type="http://schemas.openxmlformats.org/officeDocument/2006/relationships/image" Target="../media/image24.png"  /><Relationship Id="rId11" Type="http://schemas.openxmlformats.org/officeDocument/2006/relationships/image" Target="../media/image25.png"  /><Relationship Id="rId12" Type="http://schemas.openxmlformats.org/officeDocument/2006/relationships/image" Target="../media/image26.png"  /><Relationship Id="rId13" Type="http://schemas.openxmlformats.org/officeDocument/2006/relationships/image" Target="../media/image27.png"  /><Relationship Id="rId14" Type="http://schemas.openxmlformats.org/officeDocument/2006/relationships/image" Target="../media/image28.png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17.png"  /><Relationship Id="rId4" Type="http://schemas.openxmlformats.org/officeDocument/2006/relationships/image" Target="../media/image18.png"  /><Relationship Id="rId5" Type="http://schemas.openxmlformats.org/officeDocument/2006/relationships/image" Target="../media/image19.png"  /><Relationship Id="rId6" Type="http://schemas.openxmlformats.org/officeDocument/2006/relationships/image" Target="../media/image20.png"  /><Relationship Id="rId7" Type="http://schemas.openxmlformats.org/officeDocument/2006/relationships/image" Target="../media/image21.png"  /><Relationship Id="rId8" Type="http://schemas.openxmlformats.org/officeDocument/2006/relationships/image" Target="../media/image22.png"  /><Relationship Id="rId9" Type="http://schemas.openxmlformats.org/officeDocument/2006/relationships/image" Target="../media/image23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9.jpeg"  /><Relationship Id="rId3" Type="http://schemas.openxmlformats.org/officeDocument/2006/relationships/image" Target="../media/image30.png"  /><Relationship Id="rId4" Type="http://schemas.openxmlformats.org/officeDocument/2006/relationships/image" Target="../media/image31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32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/>
          <p:cNvSpPr/>
          <p:nvPr/>
        </p:nvSpPr>
        <p:spPr>
          <a:xfrm>
            <a:off x="3060351" y="5066564"/>
            <a:ext cx="6106444" cy="1389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b="1" i="1" dirty="0">
                <a:solidFill>
                  <a:prstClr val="white"/>
                </a:solidFill>
              </a:rPr>
              <a:t>에이블맥스㈜ 회사소개서</a:t>
            </a:r>
            <a:endParaRPr lang="en-US" altLang="ko-KR" sz="6000" b="1" i="1" dirty="0">
              <a:solidFill>
                <a:prstClr val="white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altLang="ko-KR" i="1" dirty="0">
                <a:solidFill>
                  <a:prstClr val="white"/>
                </a:solidFill>
              </a:rPr>
              <a:t>ABLE can do the MAX 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5188869" y="0"/>
            <a:ext cx="1697792" cy="4423539"/>
            <a:chOff x="9570185" y="-51205"/>
            <a:chExt cx="2202715" cy="5739098"/>
          </a:xfrm>
        </p:grpSpPr>
        <p:sp>
          <p:nvSpPr>
            <p:cNvPr id="31" name="타원 30"/>
            <p:cNvSpPr/>
            <p:nvPr/>
          </p:nvSpPr>
          <p:spPr>
            <a:xfrm>
              <a:off x="10887423" y="1478995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자유형 13"/>
            <p:cNvSpPr/>
            <p:nvPr/>
          </p:nvSpPr>
          <p:spPr>
            <a:xfrm>
              <a:off x="9639298" y="1510078"/>
              <a:ext cx="2133602" cy="4177815"/>
            </a:xfrm>
            <a:custGeom>
              <a:avLst/>
              <a:gdLst>
                <a:gd name="connsiteX0" fmla="*/ 1066801 w 2133602"/>
                <a:gd name="connsiteY0" fmla="*/ 335084 h 4177815"/>
                <a:gd name="connsiteX1" fmla="*/ 901336 w 2133602"/>
                <a:gd name="connsiteY1" fmla="*/ 500549 h 4177815"/>
                <a:gd name="connsiteX2" fmla="*/ 1066801 w 2133602"/>
                <a:gd name="connsiteY2" fmla="*/ 666014 h 4177815"/>
                <a:gd name="connsiteX3" fmla="*/ 1232266 w 2133602"/>
                <a:gd name="connsiteY3" fmla="*/ 500549 h 4177815"/>
                <a:gd name="connsiteX4" fmla="*/ 1066801 w 2133602"/>
                <a:gd name="connsiteY4" fmla="*/ 335084 h 4177815"/>
                <a:gd name="connsiteX5" fmla="*/ 1066802 w 2133602"/>
                <a:gd name="connsiteY5" fmla="*/ 0 h 4177815"/>
                <a:gd name="connsiteX6" fmla="*/ 2133602 w 2133602"/>
                <a:gd name="connsiteY6" fmla="*/ 492370 h 4177815"/>
                <a:gd name="connsiteX7" fmla="*/ 2133602 w 2133602"/>
                <a:gd name="connsiteY7" fmla="*/ 706187 h 4177815"/>
                <a:gd name="connsiteX8" fmla="*/ 2133602 w 2133602"/>
                <a:gd name="connsiteY8" fmla="*/ 984739 h 4177815"/>
                <a:gd name="connsiteX9" fmla="*/ 2133602 w 2133602"/>
                <a:gd name="connsiteY9" fmla="*/ 3530247 h 4177815"/>
                <a:gd name="connsiteX10" fmla="*/ 2133600 w 2133602"/>
                <a:gd name="connsiteY10" fmla="*/ 3530267 h 4177815"/>
                <a:gd name="connsiteX11" fmla="*/ 2133600 w 2133602"/>
                <a:gd name="connsiteY11" fmla="*/ 3685446 h 4177815"/>
                <a:gd name="connsiteX12" fmla="*/ 1066800 w 2133602"/>
                <a:gd name="connsiteY12" fmla="*/ 4177815 h 4177815"/>
                <a:gd name="connsiteX13" fmla="*/ 0 w 2133602"/>
                <a:gd name="connsiteY13" fmla="*/ 3685446 h 4177815"/>
                <a:gd name="connsiteX14" fmla="*/ 0 w 2133602"/>
                <a:gd name="connsiteY14" fmla="*/ 3193077 h 4177815"/>
                <a:gd name="connsiteX15" fmla="*/ 2 w 2133602"/>
                <a:gd name="connsiteY15" fmla="*/ 3193077 h 4177815"/>
                <a:gd name="connsiteX16" fmla="*/ 2 w 2133602"/>
                <a:gd name="connsiteY16" fmla="*/ 706187 h 4177815"/>
                <a:gd name="connsiteX17" fmla="*/ 3 w 2133602"/>
                <a:gd name="connsiteY17" fmla="*/ 706182 h 4177815"/>
                <a:gd name="connsiteX18" fmla="*/ 3 w 2133602"/>
                <a:gd name="connsiteY18" fmla="*/ 492370 h 4177815"/>
                <a:gd name="connsiteX19" fmla="*/ 1066802 w 2133602"/>
                <a:gd name="connsiteY19" fmla="*/ 0 h 417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33602" h="4177815">
                  <a:moveTo>
                    <a:pt x="1066801" y="335084"/>
                  </a:moveTo>
                  <a:cubicBezTo>
                    <a:pt x="975417" y="335084"/>
                    <a:pt x="901336" y="409165"/>
                    <a:pt x="901336" y="500549"/>
                  </a:cubicBezTo>
                  <a:cubicBezTo>
                    <a:pt x="901336" y="591933"/>
                    <a:pt x="975417" y="666014"/>
                    <a:pt x="1066801" y="666014"/>
                  </a:cubicBezTo>
                  <a:cubicBezTo>
                    <a:pt x="1158185" y="666014"/>
                    <a:pt x="1232266" y="591933"/>
                    <a:pt x="1232266" y="500549"/>
                  </a:cubicBezTo>
                  <a:cubicBezTo>
                    <a:pt x="1232266" y="409165"/>
                    <a:pt x="1158185" y="335084"/>
                    <a:pt x="1066801" y="335084"/>
                  </a:cubicBezTo>
                  <a:close/>
                  <a:moveTo>
                    <a:pt x="1066802" y="0"/>
                  </a:moveTo>
                  <a:cubicBezTo>
                    <a:pt x="1655980" y="0"/>
                    <a:pt x="2133602" y="220442"/>
                    <a:pt x="2133602" y="492370"/>
                  </a:cubicBezTo>
                  <a:lnTo>
                    <a:pt x="2133602" y="706187"/>
                  </a:lnTo>
                  <a:lnTo>
                    <a:pt x="2133602" y="984739"/>
                  </a:lnTo>
                  <a:lnTo>
                    <a:pt x="2133602" y="3530247"/>
                  </a:lnTo>
                  <a:lnTo>
                    <a:pt x="2133600" y="3530267"/>
                  </a:lnTo>
                  <a:lnTo>
                    <a:pt x="2133600" y="3685446"/>
                  </a:lnTo>
                  <a:cubicBezTo>
                    <a:pt x="2133600" y="3957374"/>
                    <a:pt x="1655978" y="4177815"/>
                    <a:pt x="1066800" y="4177815"/>
                  </a:cubicBezTo>
                  <a:cubicBezTo>
                    <a:pt x="477624" y="4177815"/>
                    <a:pt x="0" y="3957374"/>
                    <a:pt x="0" y="3685446"/>
                  </a:cubicBezTo>
                  <a:lnTo>
                    <a:pt x="0" y="3193077"/>
                  </a:lnTo>
                  <a:lnTo>
                    <a:pt x="2" y="3193077"/>
                  </a:lnTo>
                  <a:lnTo>
                    <a:pt x="2" y="706187"/>
                  </a:lnTo>
                  <a:lnTo>
                    <a:pt x="3" y="706182"/>
                  </a:lnTo>
                  <a:lnTo>
                    <a:pt x="3" y="492370"/>
                  </a:lnTo>
                  <a:cubicBezTo>
                    <a:pt x="3" y="220442"/>
                    <a:pt x="477626" y="0"/>
                    <a:pt x="10668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03200" dist="165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자유형 7"/>
            <p:cNvSpPr/>
            <p:nvPr/>
          </p:nvSpPr>
          <p:spPr>
            <a:xfrm>
              <a:off x="9652000" y="50800"/>
              <a:ext cx="1117896" cy="1998574"/>
            </a:xfrm>
            <a:custGeom>
              <a:avLst/>
              <a:gdLst>
                <a:gd name="connsiteX0" fmla="*/ 0 w 1117896"/>
                <a:gd name="connsiteY0" fmla="*/ 0 h 1998574"/>
                <a:gd name="connsiteX1" fmla="*/ 355600 w 1117896"/>
                <a:gd name="connsiteY1" fmla="*/ 762000 h 1998574"/>
                <a:gd name="connsiteX2" fmla="*/ 444500 w 1117896"/>
                <a:gd name="connsiteY2" fmla="*/ 1041400 h 1998574"/>
                <a:gd name="connsiteX3" fmla="*/ 800100 w 1117896"/>
                <a:gd name="connsiteY3" fmla="*/ 1612900 h 1998574"/>
                <a:gd name="connsiteX4" fmla="*/ 1066800 w 1117896"/>
                <a:gd name="connsiteY4" fmla="*/ 1993900 h 1998574"/>
                <a:gd name="connsiteX5" fmla="*/ 1117600 w 1117896"/>
                <a:gd name="connsiteY5" fmla="*/ 1790700 h 199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7896" h="1998574">
                  <a:moveTo>
                    <a:pt x="0" y="0"/>
                  </a:moveTo>
                  <a:cubicBezTo>
                    <a:pt x="140758" y="294216"/>
                    <a:pt x="281517" y="588433"/>
                    <a:pt x="355600" y="762000"/>
                  </a:cubicBezTo>
                  <a:cubicBezTo>
                    <a:pt x="429683" y="935567"/>
                    <a:pt x="370417" y="899583"/>
                    <a:pt x="444500" y="1041400"/>
                  </a:cubicBezTo>
                  <a:cubicBezTo>
                    <a:pt x="518583" y="1183217"/>
                    <a:pt x="696383" y="1454150"/>
                    <a:pt x="800100" y="1612900"/>
                  </a:cubicBezTo>
                  <a:cubicBezTo>
                    <a:pt x="903817" y="1771650"/>
                    <a:pt x="1013883" y="1964267"/>
                    <a:pt x="1066800" y="1993900"/>
                  </a:cubicBezTo>
                  <a:cubicBezTo>
                    <a:pt x="1119717" y="2023533"/>
                    <a:pt x="1118658" y="1907116"/>
                    <a:pt x="1117600" y="1790700"/>
                  </a:cubicBezTo>
                </a:path>
              </a:pathLst>
            </a:custGeom>
            <a:noFill/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자유형 8"/>
            <p:cNvSpPr/>
            <p:nvPr/>
          </p:nvSpPr>
          <p:spPr>
            <a:xfrm>
              <a:off x="10934700" y="25400"/>
              <a:ext cx="508000" cy="1473200"/>
            </a:xfrm>
            <a:custGeom>
              <a:avLst/>
              <a:gdLst>
                <a:gd name="connsiteX0" fmla="*/ 0 w 508000"/>
                <a:gd name="connsiteY0" fmla="*/ 1473200 h 1473200"/>
                <a:gd name="connsiteX1" fmla="*/ 241300 w 508000"/>
                <a:gd name="connsiteY1" fmla="*/ 1104900 h 1473200"/>
                <a:gd name="connsiteX2" fmla="*/ 342900 w 508000"/>
                <a:gd name="connsiteY2" fmla="*/ 876300 h 1473200"/>
                <a:gd name="connsiteX3" fmla="*/ 393700 w 508000"/>
                <a:gd name="connsiteY3" fmla="*/ 698500 h 1473200"/>
                <a:gd name="connsiteX4" fmla="*/ 457200 w 508000"/>
                <a:gd name="connsiteY4" fmla="*/ 431800 h 1473200"/>
                <a:gd name="connsiteX5" fmla="*/ 508000 w 508000"/>
                <a:gd name="connsiteY5" fmla="*/ 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8000" h="1473200">
                  <a:moveTo>
                    <a:pt x="0" y="1473200"/>
                  </a:moveTo>
                  <a:cubicBezTo>
                    <a:pt x="92075" y="1338791"/>
                    <a:pt x="184150" y="1204383"/>
                    <a:pt x="241300" y="1104900"/>
                  </a:cubicBezTo>
                  <a:cubicBezTo>
                    <a:pt x="298450" y="1005417"/>
                    <a:pt x="317500" y="944033"/>
                    <a:pt x="342900" y="876300"/>
                  </a:cubicBezTo>
                  <a:cubicBezTo>
                    <a:pt x="368300" y="808567"/>
                    <a:pt x="374650" y="772583"/>
                    <a:pt x="393700" y="698500"/>
                  </a:cubicBezTo>
                  <a:cubicBezTo>
                    <a:pt x="412750" y="624417"/>
                    <a:pt x="438150" y="548217"/>
                    <a:pt x="457200" y="431800"/>
                  </a:cubicBezTo>
                  <a:cubicBezTo>
                    <a:pt x="476250" y="315383"/>
                    <a:pt x="492125" y="157691"/>
                    <a:pt x="508000" y="0"/>
                  </a:cubicBezTo>
                </a:path>
              </a:pathLst>
            </a:cu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타원 14"/>
            <p:cNvSpPr/>
            <p:nvPr/>
          </p:nvSpPr>
          <p:spPr>
            <a:xfrm>
              <a:off x="9756360" y="324637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9848394" y="494332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타원 16"/>
            <p:cNvSpPr/>
            <p:nvPr/>
          </p:nvSpPr>
          <p:spPr>
            <a:xfrm>
              <a:off x="9942907" y="691286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타원 17"/>
            <p:cNvSpPr/>
            <p:nvPr/>
          </p:nvSpPr>
          <p:spPr>
            <a:xfrm>
              <a:off x="10028860" y="936654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타원 18"/>
            <p:cNvSpPr/>
            <p:nvPr/>
          </p:nvSpPr>
          <p:spPr>
            <a:xfrm>
              <a:off x="10116287" y="1146308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237674" y="1371853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359062" y="1581507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타원 21"/>
            <p:cNvSpPr/>
            <p:nvPr/>
          </p:nvSpPr>
          <p:spPr>
            <a:xfrm>
              <a:off x="10511462" y="1751771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타원 22"/>
            <p:cNvSpPr/>
            <p:nvPr/>
          </p:nvSpPr>
          <p:spPr>
            <a:xfrm>
              <a:off x="10636987" y="1938331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타원 32"/>
            <p:cNvSpPr/>
            <p:nvPr/>
          </p:nvSpPr>
          <p:spPr>
            <a:xfrm>
              <a:off x="9664981" y="130068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타원 54"/>
            <p:cNvSpPr/>
            <p:nvPr/>
          </p:nvSpPr>
          <p:spPr>
            <a:xfrm>
              <a:off x="9570185" y="-51205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1309037" y="547865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타원 24"/>
            <p:cNvSpPr/>
            <p:nvPr/>
          </p:nvSpPr>
          <p:spPr>
            <a:xfrm>
              <a:off x="11255904" y="743957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타원 25"/>
            <p:cNvSpPr/>
            <p:nvPr/>
          </p:nvSpPr>
          <p:spPr>
            <a:xfrm>
              <a:off x="11186792" y="888149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1117680" y="1043797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타원 27"/>
            <p:cNvSpPr/>
            <p:nvPr/>
          </p:nvSpPr>
          <p:spPr>
            <a:xfrm>
              <a:off x="10990492" y="1258084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타원 28"/>
            <p:cNvSpPr/>
            <p:nvPr/>
          </p:nvSpPr>
          <p:spPr>
            <a:xfrm>
              <a:off x="11329578" y="359961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11350843" y="152174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타원 53"/>
            <p:cNvSpPr/>
            <p:nvPr/>
          </p:nvSpPr>
          <p:spPr>
            <a:xfrm>
              <a:off x="11398690" y="-51205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그림 3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id="{081E8155-8F62-A9AF-768A-1A62817DC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1442" y="2787676"/>
            <a:ext cx="2289115" cy="5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7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5858F6E8-D8FF-4CFD-4AC1-CE262A98099B}"/>
              </a:ext>
            </a:extLst>
          </p:cNvPr>
          <p:cNvCxnSpPr>
            <a:cxnSpLocks/>
          </p:cNvCxnSpPr>
          <p:nvPr/>
        </p:nvCxnSpPr>
        <p:spPr>
          <a:xfrm>
            <a:off x="9311066" y="0"/>
            <a:ext cx="46059" cy="2876864"/>
          </a:xfrm>
          <a:prstGeom prst="line">
            <a:avLst/>
          </a:prstGeom>
          <a:ln w="25400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7340D3C-BFEB-9886-1679-B9D0DD4197BB}"/>
              </a:ext>
            </a:extLst>
          </p:cNvPr>
          <p:cNvCxnSpPr>
            <a:cxnSpLocks/>
          </p:cNvCxnSpPr>
          <p:nvPr/>
        </p:nvCxnSpPr>
        <p:spPr>
          <a:xfrm flipH="1">
            <a:off x="2884997" y="0"/>
            <a:ext cx="46059" cy="2876864"/>
          </a:xfrm>
          <a:prstGeom prst="line">
            <a:avLst/>
          </a:prstGeom>
          <a:ln w="25400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육각형 5">
            <a:extLst>
              <a:ext uri="{FF2B5EF4-FFF2-40B4-BE49-F238E27FC236}">
                <a16:creationId xmlns:a16="http://schemas.microsoft.com/office/drawing/2014/main" id="{43858C2E-DF9F-CB53-C62B-82F6D18BA31A}"/>
              </a:ext>
            </a:extLst>
          </p:cNvPr>
          <p:cNvSpPr/>
          <p:nvPr/>
        </p:nvSpPr>
        <p:spPr>
          <a:xfrm>
            <a:off x="2819400" y="2923936"/>
            <a:ext cx="6553200" cy="1490894"/>
          </a:xfrm>
          <a:prstGeom prst="rect">
            <a:avLst/>
          </a:prstGeom>
          <a:solidFill>
            <a:schemeClr val="bg1">
              <a:lumMod val="85000"/>
            </a:schemeClr>
          </a:solidFill>
          <a:ln w="447675">
            <a:solidFill>
              <a:schemeClr val="bg1">
                <a:lumMod val="85000"/>
              </a:schemeClr>
            </a:solidFill>
            <a:round/>
          </a:ln>
          <a:effectLst>
            <a:outerShdw dist="165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육각형 5">
            <a:extLst>
              <a:ext uri="{FF2B5EF4-FFF2-40B4-BE49-F238E27FC236}">
                <a16:creationId xmlns:a16="http://schemas.microsoft.com/office/drawing/2014/main" id="{01B0593E-C1A0-410B-9E37-3C3EF097D0B9}"/>
              </a:ext>
            </a:extLst>
          </p:cNvPr>
          <p:cNvSpPr/>
          <p:nvPr/>
        </p:nvSpPr>
        <p:spPr>
          <a:xfrm>
            <a:off x="2856000" y="2968408"/>
            <a:ext cx="6480000" cy="1314939"/>
          </a:xfrm>
          <a:prstGeom prst="rect">
            <a:avLst/>
          </a:prstGeom>
          <a:solidFill>
            <a:schemeClr val="bg1"/>
          </a:solidFill>
          <a:ln w="447675"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 algn="ctr" latinLnBrk="0">
              <a:defRPr/>
            </a:pPr>
            <a:endParaRPr lang="ko-KR" altLang="en-US" sz="1400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CFCB82C-432F-3DCB-2480-7DF0F76B1A3A}"/>
              </a:ext>
            </a:extLst>
          </p:cNvPr>
          <p:cNvGrpSpPr/>
          <p:nvPr/>
        </p:nvGrpSpPr>
        <p:grpSpPr>
          <a:xfrm>
            <a:off x="2811845" y="0"/>
            <a:ext cx="91440" cy="2922584"/>
            <a:chOff x="2811845" y="0"/>
            <a:chExt cx="91440" cy="2922584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346E677B-27F7-3357-67B6-E0854E622A78}"/>
                </a:ext>
              </a:extLst>
            </p:cNvPr>
            <p:cNvSpPr/>
            <p:nvPr/>
          </p:nvSpPr>
          <p:spPr>
            <a:xfrm>
              <a:off x="2811845" y="2831144"/>
              <a:ext cx="91440" cy="91440"/>
            </a:xfrm>
            <a:prstGeom prst="ellipse">
              <a:avLst/>
            </a:prstGeom>
            <a:solidFill>
              <a:srgbClr val="FF6162"/>
            </a:solidFill>
            <a:ln w="12700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3269F4F0-9228-EC4A-C404-4F96B8FC6783}"/>
                </a:ext>
              </a:extLst>
            </p:cNvPr>
            <p:cNvCxnSpPr>
              <a:cxnSpLocks/>
            </p:cNvCxnSpPr>
            <p:nvPr/>
          </p:nvCxnSpPr>
          <p:spPr>
            <a:xfrm>
              <a:off x="2857904" y="0"/>
              <a:ext cx="0" cy="2844000"/>
            </a:xfrm>
            <a:prstGeom prst="line">
              <a:avLst/>
            </a:prstGeom>
            <a:ln w="25400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74F6850-077C-C2A6-244A-9BFDB655FD30}"/>
              </a:ext>
            </a:extLst>
          </p:cNvPr>
          <p:cNvGrpSpPr/>
          <p:nvPr/>
        </p:nvGrpSpPr>
        <p:grpSpPr>
          <a:xfrm>
            <a:off x="9326880" y="676"/>
            <a:ext cx="91440" cy="2922584"/>
            <a:chOff x="2811845" y="0"/>
            <a:chExt cx="91440" cy="292258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A2281335-99DC-8C48-DFED-B4C9D7A4E75F}"/>
                </a:ext>
              </a:extLst>
            </p:cNvPr>
            <p:cNvSpPr/>
            <p:nvPr/>
          </p:nvSpPr>
          <p:spPr>
            <a:xfrm>
              <a:off x="2811845" y="2831144"/>
              <a:ext cx="91440" cy="91440"/>
            </a:xfrm>
            <a:prstGeom prst="ellipse">
              <a:avLst/>
            </a:prstGeom>
            <a:solidFill>
              <a:srgbClr val="FF6162"/>
            </a:solidFill>
            <a:ln w="12700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4A0CF3E7-2F50-2AF8-0BEA-7BACE59EEF69}"/>
                </a:ext>
              </a:extLst>
            </p:cNvPr>
            <p:cNvCxnSpPr>
              <a:cxnSpLocks/>
            </p:cNvCxnSpPr>
            <p:nvPr/>
          </p:nvCxnSpPr>
          <p:spPr>
            <a:xfrm>
              <a:off x="2857904" y="0"/>
              <a:ext cx="0" cy="2844000"/>
            </a:xfrm>
            <a:prstGeom prst="line">
              <a:avLst/>
            </a:prstGeom>
            <a:ln w="25400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6B8BFD78-6850-D7CE-6546-A5EC05F45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0"/>
          <a:stretch/>
        </p:blipFill>
        <p:spPr>
          <a:xfrm>
            <a:off x="8803482" y="1684858"/>
            <a:ext cx="558290" cy="104511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4B520AC-27B4-3F3A-2514-7C68FD4B8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60"/>
          <a:stretch/>
        </p:blipFill>
        <p:spPr>
          <a:xfrm>
            <a:off x="2869072" y="1730819"/>
            <a:ext cx="504216" cy="1067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ABDCE-799C-672F-F46C-EC87B9E5166F}"/>
              </a:ext>
            </a:extLst>
          </p:cNvPr>
          <p:cNvSpPr txBox="1"/>
          <p:nvPr/>
        </p:nvSpPr>
        <p:spPr>
          <a:xfrm>
            <a:off x="3564547" y="2884553"/>
            <a:ext cx="630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b="1" dirty="0">
                <a:ln w="19050">
                  <a:solidFill>
                    <a:srgbClr val="303222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항공우주</a:t>
            </a:r>
          </a:p>
        </p:txBody>
      </p:sp>
      <p:pic>
        <p:nvPicPr>
          <p:cNvPr id="16" name="Picture 2" descr="위성 PNG, 일러스트, PSD 및 클립 아트에 대한 무료 다운로드 | Pngtree">
            <a:extLst>
              <a:ext uri="{FF2B5EF4-FFF2-40B4-BE49-F238E27FC236}">
                <a16:creationId xmlns:a16="http://schemas.microsoft.com/office/drawing/2014/main" id="{6FA1794A-2900-5832-8126-CAA934F74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17" y="2916741"/>
            <a:ext cx="2545327" cy="25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8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3876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03 </a:t>
            </a:r>
            <a:r>
              <a:rPr lang="ko-KR" altLang="en-US" b="1" i="1" dirty="0">
                <a:solidFill>
                  <a:schemeClr val="bg1"/>
                </a:solidFill>
              </a:rPr>
              <a:t>항공우주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해석 시뮬레이션 예시 </a:t>
            </a: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969F94C-BA4F-FBBF-C56E-00320EE76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514" y="596490"/>
            <a:ext cx="3440726" cy="29777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P3">
            <a:hlinkClick r:id="" action="ppaction://media"/>
            <a:extLst>
              <a:ext uri="{FF2B5EF4-FFF2-40B4-BE49-F238E27FC236}">
                <a16:creationId xmlns:a16="http://schemas.microsoft.com/office/drawing/2014/main" id="{CBA3C04D-91CA-3D81-F449-47385BCCF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0841" y="3740387"/>
            <a:ext cx="4667563" cy="2994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A8EB601-0B34-8BE5-E7EB-F48C03C02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703" y="558861"/>
            <a:ext cx="3961974" cy="2977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EFEE143A-5425-EF87-1854-BDF6417C8632}"/>
              </a:ext>
            </a:extLst>
          </p:cNvPr>
          <p:cNvSpPr/>
          <p:nvPr/>
        </p:nvSpPr>
        <p:spPr>
          <a:xfrm>
            <a:off x="5750389" y="1900681"/>
            <a:ext cx="691221" cy="3693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2BEE0C5F-97B3-6D3E-A8A9-3F3F264D4C60}"/>
              </a:ext>
            </a:extLst>
          </p:cNvPr>
          <p:cNvSpPr/>
          <p:nvPr/>
        </p:nvSpPr>
        <p:spPr>
          <a:xfrm>
            <a:off x="2418276" y="5053059"/>
            <a:ext cx="691221" cy="3693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14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7056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03 </a:t>
            </a:r>
            <a:r>
              <a:rPr lang="ko-KR" altLang="en-US" b="1" i="1" dirty="0">
                <a:solidFill>
                  <a:schemeClr val="bg1"/>
                </a:solidFill>
              </a:rPr>
              <a:t>항공우주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주요실적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 err="1">
                <a:solidFill>
                  <a:schemeClr val="bg1"/>
                </a:solidFill>
              </a:rPr>
              <a:t>큐브위성</a:t>
            </a:r>
            <a:r>
              <a:rPr lang="ko-KR" altLang="en-US" b="1" i="1" dirty="0">
                <a:solidFill>
                  <a:schemeClr val="bg1"/>
                </a:solidFill>
              </a:rPr>
              <a:t> 경연대회 기술지원 업무협약 체결</a:t>
            </a: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230B658-B636-4C46-6817-9D44E9360BF9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0FF8D4B4-F1B4-E967-6AC2-EEA6D2FD470A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D966FB71-525B-FF79-76B7-8385C5F5C957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CE30378-57DD-4A9B-2CCD-7E499369BEF6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4AE5FC49-F072-FC46-E4DC-02C332C7C9C9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32634A67-7F64-7EF0-6388-2B55B0D7D2CF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610405B-6046-A100-7BE2-3E5499066D88}"/>
              </a:ext>
            </a:extLst>
          </p:cNvPr>
          <p:cNvSpPr txBox="1"/>
          <p:nvPr/>
        </p:nvSpPr>
        <p:spPr>
          <a:xfrm>
            <a:off x="968213" y="1189566"/>
            <a:ext cx="468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에이블맥스㈜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, 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국내 </a:t>
            </a:r>
            <a:r>
              <a:rPr lang="ko-KR" altLang="en-US" sz="1600" b="1" dirty="0" err="1">
                <a:solidFill>
                  <a:srgbClr val="1E1E1E"/>
                </a:solidFill>
                <a:latin typeface="Apple SD Gothic Neo"/>
              </a:rPr>
              <a:t>큐브위성경연대회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 참가생들을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ko-KR" altLang="en-US" sz="1600" b="1" i="0" dirty="0">
                <a:solidFill>
                  <a:srgbClr val="1E1E1E"/>
                </a:solidFill>
                <a:effectLst/>
                <a:latin typeface="Apple SD Gothic Neo"/>
              </a:rPr>
              <a:t>위한 </a:t>
            </a:r>
            <a:r>
              <a:rPr lang="ko-KR" altLang="en-US" sz="1600" b="1" i="0" dirty="0" err="1">
                <a:solidFill>
                  <a:srgbClr val="1E1E1E"/>
                </a:solidFill>
                <a:effectLst/>
                <a:latin typeface="Apple SD Gothic Neo"/>
              </a:rPr>
              <a:t>열해석</a:t>
            </a:r>
            <a:r>
              <a:rPr lang="ko-KR" altLang="en-US" sz="1600" b="1" i="0" dirty="0">
                <a:solidFill>
                  <a:srgbClr val="1E1E1E"/>
                </a:solidFill>
                <a:effectLst/>
                <a:latin typeface="Apple SD Gothic Neo"/>
              </a:rPr>
              <a:t> 기술지원 출격</a:t>
            </a:r>
            <a:r>
              <a:rPr lang="en-US" altLang="ko-KR" sz="1600" b="1" i="0" dirty="0">
                <a:solidFill>
                  <a:srgbClr val="1E1E1E"/>
                </a:solidFill>
                <a:effectLst/>
                <a:latin typeface="Apple SD Gothic Neo"/>
              </a:rPr>
              <a:t>!</a:t>
            </a:r>
            <a:endParaRPr lang="ko-KR" altLang="en-US" sz="1600" b="1" i="0" dirty="0">
              <a:solidFill>
                <a:srgbClr val="1E1E1E"/>
              </a:solidFill>
              <a:effectLst/>
              <a:latin typeface="Apple SD Gothic Neo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924998C-A668-E222-3BE9-05DB770CC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60" y="1902122"/>
            <a:ext cx="5094836" cy="48090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C35592-0E1D-CEF5-BCBD-3283C45C6EF0}"/>
              </a:ext>
            </a:extLst>
          </p:cNvPr>
          <p:cNvSpPr txBox="1"/>
          <p:nvPr/>
        </p:nvSpPr>
        <p:spPr>
          <a:xfrm>
            <a:off x="6396988" y="1178335"/>
            <a:ext cx="4967552" cy="1718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j-lt"/>
              </a:rPr>
              <a:t>과학기술정보통신부가 주최하고 한국항공우주연구원이 주관한</a:t>
            </a:r>
            <a:r>
              <a:rPr lang="en-US" altLang="ko-KR" sz="1200" dirty="0">
                <a:latin typeface="+mj-lt"/>
              </a:rPr>
              <a:t> </a:t>
            </a:r>
            <a:r>
              <a:rPr lang="ko-KR" altLang="en-US" sz="1200" dirty="0" err="1">
                <a:latin typeface="+mj-lt"/>
              </a:rPr>
              <a:t>큐브위성</a:t>
            </a:r>
            <a:r>
              <a:rPr lang="ko-KR" altLang="en-US" sz="1200" dirty="0">
                <a:latin typeface="+mj-lt"/>
              </a:rPr>
              <a:t> 경연대회는 초소형위성에 대한 이해를 높이고 국내 대학</a:t>
            </a:r>
            <a:r>
              <a:rPr lang="en-US" altLang="ko-KR" sz="1200" dirty="0">
                <a:latin typeface="+mj-lt"/>
              </a:rPr>
              <a:t>(</a:t>
            </a:r>
            <a:r>
              <a:rPr lang="ko-KR" altLang="en-US" sz="1200" dirty="0">
                <a:latin typeface="+mj-lt"/>
              </a:rPr>
              <a:t>원</a:t>
            </a:r>
            <a:r>
              <a:rPr lang="en-US" altLang="ko-KR" sz="1200" dirty="0">
                <a:latin typeface="+mj-lt"/>
              </a:rPr>
              <a:t>)</a:t>
            </a:r>
            <a:r>
              <a:rPr lang="ko-KR" altLang="en-US" sz="1200" dirty="0">
                <a:latin typeface="+mj-lt"/>
              </a:rPr>
              <a:t>생과 산업체에게 </a:t>
            </a:r>
            <a:r>
              <a:rPr lang="ko-KR" altLang="en-US" sz="1200" dirty="0" err="1">
                <a:latin typeface="+mj-lt"/>
              </a:rPr>
              <a:t>큐브위성을</a:t>
            </a:r>
            <a:r>
              <a:rPr lang="ko-KR" altLang="en-US" sz="1200" dirty="0">
                <a:latin typeface="+mj-lt"/>
              </a:rPr>
              <a:t> 직접 제작할 기회를 제공하기 위해 마련된 </a:t>
            </a:r>
            <a:endParaRPr lang="en-US" altLang="ko-KR" sz="1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j-lt"/>
              </a:rPr>
              <a:t>대회이다</a:t>
            </a:r>
            <a:r>
              <a:rPr lang="en-US" altLang="ko-KR" sz="12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j-lt"/>
              </a:rPr>
              <a:t>에이블맥스㈜는 </a:t>
            </a:r>
            <a:r>
              <a:rPr lang="ko-KR" altLang="en-US" sz="1200" dirty="0" err="1">
                <a:latin typeface="+mj-lt"/>
              </a:rPr>
              <a:t>큐브위성</a:t>
            </a:r>
            <a:r>
              <a:rPr lang="ko-KR" altLang="en-US" sz="1200" dirty="0">
                <a:latin typeface="+mj-lt"/>
              </a:rPr>
              <a:t> 경연대회의 성공적 수행을 위해 </a:t>
            </a:r>
            <a:r>
              <a:rPr lang="ko-KR" altLang="en-US" sz="1200" dirty="0" err="1">
                <a:latin typeface="+mj-lt"/>
              </a:rPr>
              <a:t>열해석</a:t>
            </a:r>
            <a:r>
              <a:rPr lang="ko-KR" altLang="en-US" sz="1200" dirty="0">
                <a:latin typeface="+mj-lt"/>
              </a:rPr>
              <a:t> 기술지원에 대하여 한국항공우주연구원 아카데미와 </a:t>
            </a:r>
            <a:r>
              <a:rPr lang="en-US" altLang="ko-KR" sz="1200" dirty="0">
                <a:latin typeface="+mj-lt"/>
              </a:rPr>
              <a:t>MOU</a:t>
            </a:r>
            <a:r>
              <a:rPr lang="ko-KR" altLang="en-US" sz="1200" dirty="0">
                <a:latin typeface="+mj-lt"/>
              </a:rPr>
              <a:t>를 체결하였다</a:t>
            </a:r>
            <a:r>
              <a:rPr lang="en-US" altLang="ko-KR" sz="1200" dirty="0">
                <a:latin typeface="+mj-lt"/>
              </a:rPr>
              <a:t>.</a:t>
            </a:r>
          </a:p>
        </p:txBody>
      </p:sp>
      <p:pic>
        <p:nvPicPr>
          <p:cNvPr id="17" name="그림 16" descr="텍스트, 벽, 의류, 사진 액자이(가) 표시된 사진&#10;&#10;자동 생성된 설명">
            <a:extLst>
              <a:ext uri="{FF2B5EF4-FFF2-40B4-BE49-F238E27FC236}">
                <a16:creationId xmlns:a16="http://schemas.microsoft.com/office/drawing/2014/main" id="{0DCDBFCF-44A6-E5D7-0E33-8BA93BC5CD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835"/>
          <a:stretch/>
        </p:blipFill>
        <p:spPr>
          <a:xfrm rot="5400000">
            <a:off x="7113745" y="2876497"/>
            <a:ext cx="3650094" cy="38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6051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03 </a:t>
            </a:r>
            <a:r>
              <a:rPr lang="ko-KR" altLang="en-US" b="1" i="1" dirty="0">
                <a:solidFill>
                  <a:schemeClr val="bg1"/>
                </a:solidFill>
              </a:rPr>
              <a:t>항공우주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주요실적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진주시와 합작 </a:t>
            </a:r>
            <a:r>
              <a:rPr lang="ko-KR" altLang="en-US" b="1" i="1" dirty="0" err="1">
                <a:solidFill>
                  <a:schemeClr val="bg1"/>
                </a:solidFill>
              </a:rPr>
              <a:t>국제컨퍼런스</a:t>
            </a:r>
            <a:r>
              <a:rPr lang="ko-KR" altLang="en-US" b="1" i="1" dirty="0">
                <a:solidFill>
                  <a:schemeClr val="bg1"/>
                </a:solidFill>
              </a:rPr>
              <a:t> 개최</a:t>
            </a: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3C6B877-65B1-FC51-29D2-9C9FBA046714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DB4F5BC9-94F6-5C9A-EE89-66F5F7374D8D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33682020-0952-B239-4909-887490AE7DAE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A369492-198D-01C8-AC38-E8E4B0817894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906DD83E-33FF-ADF2-9135-314F8AFD1706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8AFAF4B1-B367-6B92-6A19-209F76D1C155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3E5997B-D94F-BF9F-3986-988168BFC8C2}"/>
              </a:ext>
            </a:extLst>
          </p:cNvPr>
          <p:cNvSpPr txBox="1"/>
          <p:nvPr/>
        </p:nvSpPr>
        <p:spPr>
          <a:xfrm>
            <a:off x="1097256" y="1189566"/>
            <a:ext cx="4427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진주시와 합작하여 우주환경시스템개발을 위한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국제 컨퍼런스를 개최하는 에이블맥스㈜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</p:txBody>
      </p:sp>
      <p:pic>
        <p:nvPicPr>
          <p:cNvPr id="10" name="그림 9" descr="텍스트, 인간의 얼굴, 스크린샷, 사람이(가) 표시된 사진&#10;&#10;자동 생성된 설명">
            <a:extLst>
              <a:ext uri="{FF2B5EF4-FFF2-40B4-BE49-F238E27FC236}">
                <a16:creationId xmlns:a16="http://schemas.microsoft.com/office/drawing/2014/main" id="{31034559-1EBA-9CAD-30E0-F07B1BD103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02" b="26104"/>
          <a:stretch/>
        </p:blipFill>
        <p:spPr>
          <a:xfrm>
            <a:off x="7297142" y="1096921"/>
            <a:ext cx="3697692" cy="556147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C8D104F-7BA5-9197-260A-90B1CB41A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54" y="2241297"/>
            <a:ext cx="5133647" cy="40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25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6051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03 </a:t>
            </a:r>
            <a:r>
              <a:rPr lang="ko-KR" altLang="en-US" b="1" i="1" dirty="0">
                <a:solidFill>
                  <a:schemeClr val="bg1"/>
                </a:solidFill>
              </a:rPr>
              <a:t>항공우주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주요실적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 err="1">
                <a:solidFill>
                  <a:schemeClr val="bg1"/>
                </a:solidFill>
              </a:rPr>
              <a:t>현대달탐사로버</a:t>
            </a:r>
            <a:r>
              <a:rPr lang="ko-KR" altLang="en-US" b="1" i="1" dirty="0">
                <a:solidFill>
                  <a:schemeClr val="bg1"/>
                </a:solidFill>
              </a:rPr>
              <a:t> 개발 세미나 주최</a:t>
            </a: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535A507-7181-3634-7A23-0075EF1C70B9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A0318930-D7BB-E535-37B3-3293D4EC4721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4DB94DC5-C6EF-A415-F264-B2B2205F6B5A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18CFFA7-8A08-1300-867F-1AEEE4392964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C2DBACD-5D16-4F8F-DA54-FD242A618008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75A49899-44FC-11B7-8A7F-0C329D2C5CA4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E25084-9FC2-1BC4-9A41-B0B923EB8980}"/>
              </a:ext>
            </a:extLst>
          </p:cNvPr>
          <p:cNvSpPr txBox="1"/>
          <p:nvPr/>
        </p:nvSpPr>
        <p:spPr>
          <a:xfrm>
            <a:off x="700803" y="1262705"/>
            <a:ext cx="5306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1E1E1E"/>
                </a:solidFill>
                <a:latin typeface="Apple SD Gothic Neo"/>
              </a:rPr>
              <a:t>에이블맥스㈜가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 한국항공우주연구원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, 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한국원자력연구원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,</a:t>
            </a: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한국자동차연구원과 함께 현대자동차 </a:t>
            </a:r>
            <a:r>
              <a:rPr lang="ko-KR" altLang="en-US" sz="1600" b="1" dirty="0" err="1">
                <a:solidFill>
                  <a:srgbClr val="1E1E1E"/>
                </a:solidFill>
                <a:latin typeface="Apple SD Gothic Neo"/>
              </a:rPr>
              <a:t>달탐사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 전용 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로버 개발을 위한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 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세미나 주최한다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!</a:t>
            </a:r>
          </a:p>
        </p:txBody>
      </p:sp>
      <p:pic>
        <p:nvPicPr>
          <p:cNvPr id="1026" name="Picture 2" descr="이미지에 alt 속성이 없음">
            <a:extLst>
              <a:ext uri="{FF2B5EF4-FFF2-40B4-BE49-F238E27FC236}">
                <a16:creationId xmlns:a16="http://schemas.microsoft.com/office/drawing/2014/main" id="{9E8A3796-73E2-68F5-A00F-7D18A757C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87" y="2241297"/>
            <a:ext cx="4965382" cy="43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BBA2B0-4117-D1A6-2412-801052E9643B}"/>
              </a:ext>
            </a:extLst>
          </p:cNvPr>
          <p:cNvSpPr txBox="1"/>
          <p:nvPr/>
        </p:nvSpPr>
        <p:spPr>
          <a:xfrm>
            <a:off x="6431337" y="1262705"/>
            <a:ext cx="4967552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+mj-lt"/>
              </a:rPr>
              <a:t>에이블맥스㈜의</a:t>
            </a:r>
            <a:r>
              <a:rPr lang="ko-KR" altLang="en-US" sz="1400" dirty="0">
                <a:latin typeface="+mj-lt"/>
              </a:rPr>
              <a:t> </a:t>
            </a:r>
            <a:r>
              <a:rPr lang="ko-KR" altLang="en-US" sz="1400" dirty="0" err="1">
                <a:latin typeface="+mj-lt"/>
              </a:rPr>
              <a:t>심정연</a:t>
            </a:r>
            <a:r>
              <a:rPr lang="ko-KR" altLang="en-US" sz="1400" dirty="0">
                <a:latin typeface="+mj-lt"/>
              </a:rPr>
              <a:t> 상무는 우주 및 달 환경의 이해와 </a:t>
            </a:r>
            <a:r>
              <a:rPr lang="en-US" altLang="ko-KR" sz="1400" dirty="0">
                <a:latin typeface="+mj-lt"/>
              </a:rPr>
              <a:t>Thermal Desktop</a:t>
            </a:r>
            <a:r>
              <a:rPr lang="ko-KR" altLang="en-US" sz="1400" dirty="0">
                <a:latin typeface="+mj-lt"/>
              </a:rPr>
              <a:t>을 활용한 달 </a:t>
            </a:r>
            <a:r>
              <a:rPr lang="ko-KR" altLang="en-US" sz="1400" dirty="0" err="1">
                <a:latin typeface="+mj-lt"/>
              </a:rPr>
              <a:t>탐사로버</a:t>
            </a:r>
            <a:r>
              <a:rPr lang="en-US" altLang="ko-KR" sz="1400" dirty="0">
                <a:latin typeface="+mj-lt"/>
              </a:rPr>
              <a:t> </a:t>
            </a:r>
            <a:r>
              <a:rPr lang="ko-KR" altLang="en-US" sz="1400" dirty="0">
                <a:latin typeface="+mj-lt"/>
              </a:rPr>
              <a:t>개발을 위한 필수 해석방법 및 해외 달 탐사 로버 해석 사례를 발표했다</a:t>
            </a:r>
            <a:r>
              <a:rPr lang="en-US" altLang="ko-KR" sz="1400" dirty="0">
                <a:latin typeface="+mj-lt"/>
              </a:rPr>
              <a:t>.</a:t>
            </a:r>
          </a:p>
        </p:txBody>
      </p:sp>
      <p:pic>
        <p:nvPicPr>
          <p:cNvPr id="13" name="그림 12" descr="실내, 천장, 벽, 의류이(가) 표시된 사진&#10;&#10;자동 생성된 설명">
            <a:extLst>
              <a:ext uri="{FF2B5EF4-FFF2-40B4-BE49-F238E27FC236}">
                <a16:creationId xmlns:a16="http://schemas.microsoft.com/office/drawing/2014/main" id="{B38ACC83-771E-52DE-1EA2-15CF50306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35" y="2824819"/>
            <a:ext cx="4892349" cy="366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3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514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03 </a:t>
            </a:r>
            <a:r>
              <a:rPr lang="ko-KR" altLang="en-US" b="1" i="1" dirty="0">
                <a:solidFill>
                  <a:schemeClr val="bg1"/>
                </a:solidFill>
              </a:rPr>
              <a:t>항공우주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주요실적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웹</a:t>
            </a:r>
            <a:r>
              <a:rPr lang="en-US" altLang="ko-KR" b="1" i="1" dirty="0">
                <a:solidFill>
                  <a:schemeClr val="bg1"/>
                </a:solidFill>
              </a:rPr>
              <a:t>/</a:t>
            </a:r>
            <a:r>
              <a:rPr lang="ko-KR" altLang="en-US" b="1" i="1" dirty="0">
                <a:solidFill>
                  <a:schemeClr val="bg1"/>
                </a:solidFill>
              </a:rPr>
              <a:t>오프라인 세미나 현황</a:t>
            </a: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535A507-7181-3634-7A23-0075EF1C70B9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A0318930-D7BB-E535-37B3-3293D4EC4721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4DB94DC5-C6EF-A415-F264-B2B2205F6B5A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18CFFA7-8A08-1300-867F-1AEEE4392964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C2DBACD-5D16-4F8F-DA54-FD242A618008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75A49899-44FC-11B7-8A7F-0C329D2C5CA4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E25084-9FC2-1BC4-9A41-B0B923EB8980}"/>
              </a:ext>
            </a:extLst>
          </p:cNvPr>
          <p:cNvSpPr txBox="1"/>
          <p:nvPr/>
        </p:nvSpPr>
        <p:spPr>
          <a:xfrm>
            <a:off x="700803" y="1262705"/>
            <a:ext cx="5306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국내 인공위성 개발의 경쟁력 강화를 위해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꾸준히 세미나를 열어 기여를 하는 에이블맥스㈜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BBA2B0-4117-D1A6-2412-801052E9643B}"/>
              </a:ext>
            </a:extLst>
          </p:cNvPr>
          <p:cNvSpPr txBox="1"/>
          <p:nvPr/>
        </p:nvSpPr>
        <p:spPr>
          <a:xfrm>
            <a:off x="6431337" y="1262705"/>
            <a:ext cx="4967552" cy="3282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latin typeface="+mj-lt"/>
              </a:rPr>
              <a:t>2023</a:t>
            </a:r>
            <a:r>
              <a:rPr lang="ko-KR" altLang="en-US" sz="1400" b="1" dirty="0">
                <a:latin typeface="+mj-lt"/>
              </a:rPr>
              <a:t>년 항공우주 산업을 위한 </a:t>
            </a:r>
            <a:r>
              <a:rPr lang="ko-KR" altLang="en-US" sz="1400" b="1" dirty="0" err="1">
                <a:latin typeface="+mj-lt"/>
              </a:rPr>
              <a:t>웨비나</a:t>
            </a:r>
            <a:r>
              <a:rPr lang="ko-KR" altLang="en-US" sz="1400" b="1" dirty="0">
                <a:latin typeface="+mj-lt"/>
              </a:rPr>
              <a:t> 진행 현황</a:t>
            </a:r>
            <a:endParaRPr lang="en-US" altLang="ko-KR" sz="1400" b="1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altLang="ko-KR" sz="14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i="1" dirty="0">
                <a:latin typeface="+mj-lt"/>
              </a:rPr>
              <a:t>4</a:t>
            </a:r>
            <a:r>
              <a:rPr lang="ko-KR" altLang="en-US" sz="1400" i="1" dirty="0">
                <a:latin typeface="+mj-lt"/>
              </a:rPr>
              <a:t>월 </a:t>
            </a:r>
            <a:r>
              <a:rPr lang="en-US" altLang="ko-KR" sz="1400" i="1" dirty="0">
                <a:latin typeface="+mj-lt"/>
              </a:rPr>
              <a:t>13</a:t>
            </a:r>
            <a:r>
              <a:rPr lang="ko-KR" altLang="en-US" sz="1400" i="1" dirty="0">
                <a:latin typeface="+mj-lt"/>
              </a:rPr>
              <a:t>일 </a:t>
            </a:r>
            <a:r>
              <a:rPr lang="ko-KR" altLang="en-US" sz="1400" i="1" dirty="0" err="1">
                <a:latin typeface="+mj-lt"/>
              </a:rPr>
              <a:t>열해석</a:t>
            </a:r>
            <a:r>
              <a:rPr lang="ko-KR" altLang="en-US" sz="1400" i="1" dirty="0">
                <a:latin typeface="+mj-lt"/>
              </a:rPr>
              <a:t> 분야의 </a:t>
            </a:r>
            <a:r>
              <a:rPr lang="ko-KR" altLang="en-US" sz="1400" i="1" dirty="0" err="1">
                <a:latin typeface="+mj-lt"/>
              </a:rPr>
              <a:t>디지털트윈기법</a:t>
            </a:r>
            <a:r>
              <a:rPr lang="ko-KR" altLang="en-US" sz="1400" i="1" dirty="0">
                <a:latin typeface="+mj-lt"/>
              </a:rPr>
              <a:t> 활용</a:t>
            </a:r>
            <a:endParaRPr lang="en-US" altLang="ko-KR" sz="1400" i="1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i="1" dirty="0">
                <a:latin typeface="+mj-lt"/>
              </a:rPr>
              <a:t>8</a:t>
            </a:r>
            <a:r>
              <a:rPr lang="ko-KR" altLang="en-US" sz="1400" i="1" dirty="0">
                <a:latin typeface="+mj-lt"/>
              </a:rPr>
              <a:t>월 </a:t>
            </a:r>
            <a:r>
              <a:rPr lang="en-US" altLang="ko-KR" sz="1400" i="1" dirty="0">
                <a:latin typeface="+mj-lt"/>
              </a:rPr>
              <a:t>31</a:t>
            </a:r>
            <a:r>
              <a:rPr lang="ko-KR" altLang="en-US" sz="1400" i="1" dirty="0">
                <a:latin typeface="+mj-lt"/>
              </a:rPr>
              <a:t>일 우주환경해석 </a:t>
            </a:r>
            <a:r>
              <a:rPr lang="en-US" altLang="ko-KR" sz="1400" i="1" dirty="0">
                <a:latin typeface="+mj-lt"/>
              </a:rPr>
              <a:t>Tool Systema </a:t>
            </a:r>
            <a:r>
              <a:rPr lang="en-US" altLang="ko-KR" sz="1400" i="1" dirty="0" err="1">
                <a:latin typeface="+mj-lt"/>
              </a:rPr>
              <a:t>Thermica</a:t>
            </a:r>
            <a:r>
              <a:rPr lang="en-US" altLang="ko-KR" sz="1400" i="1" dirty="0">
                <a:latin typeface="+mj-lt"/>
              </a:rPr>
              <a:t> &amp; Power </a:t>
            </a:r>
            <a:r>
              <a:rPr lang="ko-KR" altLang="en-US" sz="1400" i="1" dirty="0" err="1">
                <a:latin typeface="+mj-lt"/>
              </a:rPr>
              <a:t>웨비나</a:t>
            </a:r>
            <a:endParaRPr lang="en-US" altLang="ko-KR" sz="1400" i="1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i="1" dirty="0">
                <a:latin typeface="+mj-lt"/>
              </a:rPr>
              <a:t>9</a:t>
            </a:r>
            <a:r>
              <a:rPr lang="ko-KR" altLang="en-US" sz="1400" i="1" dirty="0">
                <a:latin typeface="+mj-lt"/>
              </a:rPr>
              <a:t>월 </a:t>
            </a:r>
            <a:r>
              <a:rPr lang="en-US" altLang="ko-KR" sz="1400" i="1" dirty="0">
                <a:latin typeface="+mj-lt"/>
              </a:rPr>
              <a:t>19</a:t>
            </a:r>
            <a:r>
              <a:rPr lang="ko-KR" altLang="en-US" sz="1400" i="1" dirty="0">
                <a:latin typeface="+mj-lt"/>
              </a:rPr>
              <a:t>일 우주항공 산업의 </a:t>
            </a:r>
            <a:r>
              <a:rPr lang="ko-KR" altLang="en-US" sz="1400" i="1" dirty="0" err="1">
                <a:latin typeface="+mj-lt"/>
              </a:rPr>
              <a:t>버츄얼</a:t>
            </a:r>
            <a:r>
              <a:rPr lang="ko-KR" altLang="en-US" sz="1400" i="1" dirty="0">
                <a:latin typeface="+mj-lt"/>
              </a:rPr>
              <a:t> 트윈과 극저온시스템 설계 해석 솔루션 소개</a:t>
            </a:r>
            <a:endParaRPr lang="en-US" altLang="ko-KR" sz="1400" i="1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i="1" dirty="0">
                <a:latin typeface="+mj-lt"/>
              </a:rPr>
              <a:t>10</a:t>
            </a:r>
            <a:r>
              <a:rPr lang="ko-KR" altLang="en-US" sz="1400" i="1" dirty="0">
                <a:latin typeface="+mj-lt"/>
              </a:rPr>
              <a:t>월 </a:t>
            </a:r>
            <a:r>
              <a:rPr lang="en-US" altLang="ko-KR" sz="1400" i="1" dirty="0">
                <a:latin typeface="+mj-lt"/>
              </a:rPr>
              <a:t>5</a:t>
            </a:r>
            <a:r>
              <a:rPr lang="ko-KR" altLang="en-US" sz="1400" i="1" dirty="0">
                <a:latin typeface="+mj-lt"/>
              </a:rPr>
              <a:t>일 우주환경해석 </a:t>
            </a:r>
            <a:r>
              <a:rPr lang="en-US" altLang="ko-KR" sz="1400" i="1" dirty="0">
                <a:latin typeface="+mj-lt"/>
              </a:rPr>
              <a:t>Tool Systema </a:t>
            </a:r>
            <a:r>
              <a:rPr lang="en-US" altLang="ko-KR" sz="1400" i="1" dirty="0" err="1">
                <a:latin typeface="+mj-lt"/>
              </a:rPr>
              <a:t>Dosrad</a:t>
            </a:r>
            <a:r>
              <a:rPr lang="en-US" altLang="ko-KR" sz="1400" i="1" dirty="0">
                <a:latin typeface="+mj-lt"/>
              </a:rPr>
              <a:t> &amp; Plume </a:t>
            </a:r>
            <a:r>
              <a:rPr lang="ko-KR" altLang="en-US" sz="1400" i="1" dirty="0" err="1">
                <a:latin typeface="+mj-lt"/>
              </a:rPr>
              <a:t>웨비나</a:t>
            </a:r>
            <a:endParaRPr lang="en-US" altLang="ko-KR" sz="1400" i="1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latin typeface="+mj-lt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5344813-E34B-A9B0-41C3-F234D1A1C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74" y="2124480"/>
            <a:ext cx="5306407" cy="4416998"/>
          </a:xfrm>
          <a:prstGeom prst="rect">
            <a:avLst/>
          </a:prstGeom>
        </p:spPr>
      </p:pic>
      <p:pic>
        <p:nvPicPr>
          <p:cNvPr id="4098" name="Picture 2" descr="ansys 웨비나 에이블맥스 디지털트윈 항공우주산업 버츄얼트윈 thermal desktop">
            <a:extLst>
              <a:ext uri="{FF2B5EF4-FFF2-40B4-BE49-F238E27FC236}">
                <a16:creationId xmlns:a16="http://schemas.microsoft.com/office/drawing/2014/main" id="{EB265E1C-D352-F81B-63DD-B50AEFA7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732" y="4332979"/>
            <a:ext cx="4399280" cy="233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36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5858F6E8-D8FF-4CFD-4AC1-CE262A98099B}"/>
              </a:ext>
            </a:extLst>
          </p:cNvPr>
          <p:cNvCxnSpPr>
            <a:cxnSpLocks/>
          </p:cNvCxnSpPr>
          <p:nvPr/>
        </p:nvCxnSpPr>
        <p:spPr>
          <a:xfrm>
            <a:off x="9311066" y="0"/>
            <a:ext cx="46059" cy="2876864"/>
          </a:xfrm>
          <a:prstGeom prst="line">
            <a:avLst/>
          </a:prstGeom>
          <a:ln w="25400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7340D3C-BFEB-9886-1679-B9D0DD4197BB}"/>
              </a:ext>
            </a:extLst>
          </p:cNvPr>
          <p:cNvCxnSpPr>
            <a:cxnSpLocks/>
          </p:cNvCxnSpPr>
          <p:nvPr/>
        </p:nvCxnSpPr>
        <p:spPr>
          <a:xfrm flipH="1">
            <a:off x="2884997" y="0"/>
            <a:ext cx="46059" cy="2876864"/>
          </a:xfrm>
          <a:prstGeom prst="line">
            <a:avLst/>
          </a:prstGeom>
          <a:ln w="25400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육각형 5">
            <a:extLst>
              <a:ext uri="{FF2B5EF4-FFF2-40B4-BE49-F238E27FC236}">
                <a16:creationId xmlns:a16="http://schemas.microsoft.com/office/drawing/2014/main" id="{43858C2E-DF9F-CB53-C62B-82F6D18BA31A}"/>
              </a:ext>
            </a:extLst>
          </p:cNvPr>
          <p:cNvSpPr/>
          <p:nvPr/>
        </p:nvSpPr>
        <p:spPr>
          <a:xfrm>
            <a:off x="2819400" y="2923936"/>
            <a:ext cx="6553200" cy="1490894"/>
          </a:xfrm>
          <a:prstGeom prst="rect">
            <a:avLst/>
          </a:prstGeom>
          <a:solidFill>
            <a:schemeClr val="bg1">
              <a:lumMod val="85000"/>
            </a:schemeClr>
          </a:solidFill>
          <a:ln w="447675">
            <a:solidFill>
              <a:schemeClr val="bg1">
                <a:lumMod val="85000"/>
              </a:schemeClr>
            </a:solidFill>
            <a:round/>
          </a:ln>
          <a:effectLst>
            <a:outerShdw dist="165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육각형 5">
            <a:extLst>
              <a:ext uri="{FF2B5EF4-FFF2-40B4-BE49-F238E27FC236}">
                <a16:creationId xmlns:a16="http://schemas.microsoft.com/office/drawing/2014/main" id="{01B0593E-C1A0-410B-9E37-3C3EF097D0B9}"/>
              </a:ext>
            </a:extLst>
          </p:cNvPr>
          <p:cNvSpPr/>
          <p:nvPr/>
        </p:nvSpPr>
        <p:spPr>
          <a:xfrm>
            <a:off x="2856000" y="2968408"/>
            <a:ext cx="6480000" cy="1314939"/>
          </a:xfrm>
          <a:prstGeom prst="rect">
            <a:avLst/>
          </a:prstGeom>
          <a:solidFill>
            <a:schemeClr val="bg1"/>
          </a:solidFill>
          <a:ln w="447675"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 algn="ctr" latinLnBrk="0">
              <a:defRPr/>
            </a:pPr>
            <a:endParaRPr lang="ko-KR" altLang="en-US" sz="1400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CFCB82C-432F-3DCB-2480-7DF0F76B1A3A}"/>
              </a:ext>
            </a:extLst>
          </p:cNvPr>
          <p:cNvGrpSpPr/>
          <p:nvPr/>
        </p:nvGrpSpPr>
        <p:grpSpPr>
          <a:xfrm>
            <a:off x="2811845" y="0"/>
            <a:ext cx="91440" cy="2922584"/>
            <a:chOff x="2811845" y="0"/>
            <a:chExt cx="91440" cy="2922584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346E677B-27F7-3357-67B6-E0854E622A78}"/>
                </a:ext>
              </a:extLst>
            </p:cNvPr>
            <p:cNvSpPr/>
            <p:nvPr/>
          </p:nvSpPr>
          <p:spPr>
            <a:xfrm>
              <a:off x="2811845" y="2831144"/>
              <a:ext cx="91440" cy="91440"/>
            </a:xfrm>
            <a:prstGeom prst="ellipse">
              <a:avLst/>
            </a:prstGeom>
            <a:solidFill>
              <a:srgbClr val="FF6162"/>
            </a:solidFill>
            <a:ln w="12700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3269F4F0-9228-EC4A-C404-4F96B8FC6783}"/>
                </a:ext>
              </a:extLst>
            </p:cNvPr>
            <p:cNvCxnSpPr>
              <a:cxnSpLocks/>
            </p:cNvCxnSpPr>
            <p:nvPr/>
          </p:nvCxnSpPr>
          <p:spPr>
            <a:xfrm>
              <a:off x="2857904" y="0"/>
              <a:ext cx="0" cy="2844000"/>
            </a:xfrm>
            <a:prstGeom prst="line">
              <a:avLst/>
            </a:prstGeom>
            <a:ln w="25400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74F6850-077C-C2A6-244A-9BFDB655FD30}"/>
              </a:ext>
            </a:extLst>
          </p:cNvPr>
          <p:cNvGrpSpPr/>
          <p:nvPr/>
        </p:nvGrpSpPr>
        <p:grpSpPr>
          <a:xfrm>
            <a:off x="9326880" y="676"/>
            <a:ext cx="91440" cy="2922584"/>
            <a:chOff x="2811845" y="0"/>
            <a:chExt cx="91440" cy="292258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A2281335-99DC-8C48-DFED-B4C9D7A4E75F}"/>
                </a:ext>
              </a:extLst>
            </p:cNvPr>
            <p:cNvSpPr/>
            <p:nvPr/>
          </p:nvSpPr>
          <p:spPr>
            <a:xfrm>
              <a:off x="2811845" y="2831144"/>
              <a:ext cx="91440" cy="91440"/>
            </a:xfrm>
            <a:prstGeom prst="ellipse">
              <a:avLst/>
            </a:prstGeom>
            <a:solidFill>
              <a:srgbClr val="FF6162"/>
            </a:solidFill>
            <a:ln w="12700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4A0CF3E7-2F50-2AF8-0BEA-7BACE59EEF69}"/>
                </a:ext>
              </a:extLst>
            </p:cNvPr>
            <p:cNvCxnSpPr>
              <a:cxnSpLocks/>
            </p:cNvCxnSpPr>
            <p:nvPr/>
          </p:nvCxnSpPr>
          <p:spPr>
            <a:xfrm>
              <a:off x="2857904" y="0"/>
              <a:ext cx="0" cy="2844000"/>
            </a:xfrm>
            <a:prstGeom prst="line">
              <a:avLst/>
            </a:prstGeom>
            <a:ln w="25400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6B8BFD78-6850-D7CE-6546-A5EC05F45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0"/>
          <a:stretch/>
        </p:blipFill>
        <p:spPr>
          <a:xfrm>
            <a:off x="8803482" y="1684858"/>
            <a:ext cx="558290" cy="104511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4B520AC-27B4-3F3A-2514-7C68FD4B8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60"/>
          <a:stretch/>
        </p:blipFill>
        <p:spPr>
          <a:xfrm>
            <a:off x="2869072" y="1730819"/>
            <a:ext cx="504216" cy="1067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A70FA-A3E8-8FEB-0684-347983DD7C18}"/>
              </a:ext>
            </a:extLst>
          </p:cNvPr>
          <p:cNvSpPr txBox="1"/>
          <p:nvPr/>
        </p:nvSpPr>
        <p:spPr>
          <a:xfrm>
            <a:off x="4694561" y="2884553"/>
            <a:ext cx="3161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b="1" dirty="0">
                <a:ln w="19050">
                  <a:solidFill>
                    <a:srgbClr val="303222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수소</a:t>
            </a:r>
          </a:p>
        </p:txBody>
      </p:sp>
      <p:pic>
        <p:nvPicPr>
          <p:cNvPr id="16" name="Picture 2" descr="Green Hydrogen">
            <a:extLst>
              <a:ext uri="{FF2B5EF4-FFF2-40B4-BE49-F238E27FC236}">
                <a16:creationId xmlns:a16="http://schemas.microsoft.com/office/drawing/2014/main" id="{1FD3AB5A-1820-7AEB-DCB4-52C429819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567" y="3472331"/>
            <a:ext cx="1884997" cy="18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9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4107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04 </a:t>
            </a:r>
            <a:r>
              <a:rPr lang="ko-KR" altLang="en-US" b="1" i="1" dirty="0">
                <a:solidFill>
                  <a:schemeClr val="bg1"/>
                </a:solidFill>
              </a:rPr>
              <a:t>수소에너지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해석 시뮬레이션 예시 </a:t>
            </a: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EFEE143A-5425-EF87-1854-BDF6417C8632}"/>
              </a:ext>
            </a:extLst>
          </p:cNvPr>
          <p:cNvSpPr/>
          <p:nvPr/>
        </p:nvSpPr>
        <p:spPr>
          <a:xfrm>
            <a:off x="5803685" y="1716016"/>
            <a:ext cx="691221" cy="3693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2BEE0C5F-97B3-6D3E-A8A9-3F3F264D4C60}"/>
              </a:ext>
            </a:extLst>
          </p:cNvPr>
          <p:cNvSpPr/>
          <p:nvPr/>
        </p:nvSpPr>
        <p:spPr>
          <a:xfrm rot="5400000">
            <a:off x="8926639" y="3314526"/>
            <a:ext cx="526057" cy="38361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simulation of ullage collapse post-fill in LNG rail car">
            <a:hlinkClick r:id="" action="ppaction://media"/>
            <a:extLst>
              <a:ext uri="{FF2B5EF4-FFF2-40B4-BE49-F238E27FC236}">
                <a16:creationId xmlns:a16="http://schemas.microsoft.com/office/drawing/2014/main" id="{39A9EA11-41E4-1A7B-5382-4831A8DE80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6160" y="633663"/>
            <a:ext cx="5027018" cy="2551851"/>
          </a:xfrm>
          <a:prstGeom prst="rect">
            <a:avLst/>
          </a:prstGeom>
        </p:spPr>
      </p:pic>
      <p:pic>
        <p:nvPicPr>
          <p:cNvPr id="5" name="LNG Train Ride">
            <a:hlinkClick r:id="" action="ppaction://media"/>
            <a:extLst>
              <a:ext uri="{FF2B5EF4-FFF2-40B4-BE49-F238E27FC236}">
                <a16:creationId xmlns:a16="http://schemas.microsoft.com/office/drawing/2014/main" id="{3BDD6D81-47C6-C0D2-24FB-64181A3E9A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34166" y="3858676"/>
            <a:ext cx="5069012" cy="2804968"/>
          </a:xfrm>
          <a:prstGeom prst="rect">
            <a:avLst/>
          </a:prstGeom>
        </p:spPr>
      </p:pic>
      <p:pic>
        <p:nvPicPr>
          <p:cNvPr id="7" name="LNG rail car drain events">
            <a:hlinkClick r:id="" action="ppaction://media"/>
            <a:extLst>
              <a:ext uri="{FF2B5EF4-FFF2-40B4-BE49-F238E27FC236}">
                <a16:creationId xmlns:a16="http://schemas.microsoft.com/office/drawing/2014/main" id="{C06CB55D-0C4C-2ABA-D9C7-4E936119D4F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893" y="3858676"/>
            <a:ext cx="5099942" cy="2804968"/>
          </a:xfrm>
          <a:prstGeom prst="rect">
            <a:avLst/>
          </a:prstGeom>
        </p:spPr>
      </p:pic>
      <p:pic>
        <p:nvPicPr>
          <p:cNvPr id="10" name="LNG Rail Car Simulation, no-vent Fill">
            <a:hlinkClick r:id="" action="ppaction://media"/>
            <a:extLst>
              <a:ext uri="{FF2B5EF4-FFF2-40B4-BE49-F238E27FC236}">
                <a16:creationId xmlns:a16="http://schemas.microsoft.com/office/drawing/2014/main" id="{F5FB6075-0996-CF93-CFF9-84FB56C8B69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894" y="633663"/>
            <a:ext cx="5099942" cy="2534035"/>
          </a:xfrm>
          <a:prstGeom prst="rect">
            <a:avLst/>
          </a:prstGeom>
        </p:spPr>
      </p:pic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7046DBC5-8BF7-B523-9CD0-4CC7FCB770B9}"/>
              </a:ext>
            </a:extLst>
          </p:cNvPr>
          <p:cNvSpPr/>
          <p:nvPr/>
        </p:nvSpPr>
        <p:spPr>
          <a:xfrm flipH="1">
            <a:off x="5803685" y="5076494"/>
            <a:ext cx="691221" cy="3693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A8AAD-A8C0-B1E9-8752-72F22D5D50A4}"/>
              </a:ext>
            </a:extLst>
          </p:cNvPr>
          <p:cNvSpPr txBox="1"/>
          <p:nvPr/>
        </p:nvSpPr>
        <p:spPr>
          <a:xfrm>
            <a:off x="4589107" y="2568734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(Filling)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F9B2F-63AC-550A-70C8-1E47CBC3383D}"/>
              </a:ext>
            </a:extLst>
          </p:cNvPr>
          <p:cNvSpPr txBox="1"/>
          <p:nvPr/>
        </p:nvSpPr>
        <p:spPr>
          <a:xfrm>
            <a:off x="10754941" y="259770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(Hold)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E4EA2-99DC-6544-3BA8-F076CD39C19F}"/>
              </a:ext>
            </a:extLst>
          </p:cNvPr>
          <p:cNvSpPr txBox="1"/>
          <p:nvPr/>
        </p:nvSpPr>
        <p:spPr>
          <a:xfrm>
            <a:off x="10254215" y="6089140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(Ride &amp; Hold)</a:t>
            </a:r>
            <a:endParaRPr lang="ko-KR" alt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FA2466-D55F-EBC4-1C79-42F655AA94A1}"/>
              </a:ext>
            </a:extLst>
          </p:cNvPr>
          <p:cNvSpPr txBox="1"/>
          <p:nvPr/>
        </p:nvSpPr>
        <p:spPr>
          <a:xfrm>
            <a:off x="4645211" y="608914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(Drain)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25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6893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04 </a:t>
            </a:r>
            <a:r>
              <a:rPr lang="ko-KR" altLang="en-US" b="1" i="1" dirty="0">
                <a:solidFill>
                  <a:schemeClr val="bg1"/>
                </a:solidFill>
              </a:rPr>
              <a:t>수소에너지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주요실적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 err="1">
                <a:solidFill>
                  <a:schemeClr val="bg1"/>
                </a:solidFill>
              </a:rPr>
              <a:t>가스학회춘계학술대회</a:t>
            </a:r>
            <a:r>
              <a:rPr lang="ko-KR" altLang="en-US" b="1" i="1" dirty="0">
                <a:solidFill>
                  <a:schemeClr val="bg1"/>
                </a:solidFill>
              </a:rPr>
              <a:t> 우수논문상 수여</a:t>
            </a: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2D58497-722A-B861-6999-17222C978B1A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DC301051-B570-9EBA-3640-F91C63D492DF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94D79513-4D10-F3B1-C3E4-258E7C9C8105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F6DFF88-EF92-9BDB-F75D-884BE3B74BCE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59571FC-C732-A380-2DFC-F25F8E8AA14C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77BCFAF7-F5E4-74AE-F38C-8AB2CE65A16F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D6F5184-D688-63B8-1AC0-86DD2A207746}"/>
              </a:ext>
            </a:extLst>
          </p:cNvPr>
          <p:cNvSpPr txBox="1"/>
          <p:nvPr/>
        </p:nvSpPr>
        <p:spPr>
          <a:xfrm>
            <a:off x="700803" y="1262705"/>
            <a:ext cx="5306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가스학회 가을 학술대회에서 발표한 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‘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수소 혼입 시 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도시가스 배관의 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1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차원 동적 </a:t>
            </a:r>
            <a:r>
              <a:rPr lang="ko-KR" altLang="en-US" sz="1600" b="1" dirty="0" err="1">
                <a:solidFill>
                  <a:srgbClr val="1E1E1E"/>
                </a:solidFill>
                <a:latin typeface="Apple SD Gothic Neo"/>
              </a:rPr>
              <a:t>열유동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 해석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’ 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논문으로 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우수논문상 수여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</p:txBody>
      </p:sp>
      <p:pic>
        <p:nvPicPr>
          <p:cNvPr id="10" name="그림 9" descr="의류, 실내, 사람, 벽이(가) 표시된 사진&#10;&#10;자동 생성된 설명">
            <a:extLst>
              <a:ext uri="{FF2B5EF4-FFF2-40B4-BE49-F238E27FC236}">
                <a16:creationId xmlns:a16="http://schemas.microsoft.com/office/drawing/2014/main" id="{9B5AC534-CC9D-7B4F-B791-BE9D4E177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7" y="2560658"/>
            <a:ext cx="5080097" cy="364630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6CF3B17-1C62-1628-19F5-10986F671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270" y="1262705"/>
            <a:ext cx="5277398" cy="3075615"/>
          </a:xfrm>
          <a:prstGeom prst="rect">
            <a:avLst/>
          </a:prstGeom>
        </p:spPr>
      </p:pic>
      <p:pic>
        <p:nvPicPr>
          <p:cNvPr id="16" name="그림 15" descr="의류, 사람, 실내, 슈트이(가) 표시된 사진&#10;&#10;자동 생성된 설명">
            <a:extLst>
              <a:ext uri="{FF2B5EF4-FFF2-40B4-BE49-F238E27FC236}">
                <a16:creationId xmlns:a16="http://schemas.microsoft.com/office/drawing/2014/main" id="{6A8A31C1-FBDA-6EBF-A1E0-5350848BD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59" y="4485618"/>
            <a:ext cx="2956401" cy="221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18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573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04 </a:t>
            </a:r>
            <a:r>
              <a:rPr lang="ko-KR" altLang="en-US" b="1" i="1" dirty="0">
                <a:solidFill>
                  <a:schemeClr val="bg1"/>
                </a:solidFill>
              </a:rPr>
              <a:t>수소에너지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주요실적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수소전주기 시뮬레이션 제공</a:t>
            </a: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ED58DCC-5487-A8CB-566B-B8C8D38252F9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10E8E05F-F12D-0C16-AAE0-96DF141F38BB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F807D11A-2160-8E66-1E26-991BE7FB1A78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15C32AF-B3B6-8CF5-E636-55DE6D6EC680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15669F2-096E-8BED-5100-B00D961A5597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217C023A-63A0-BD04-DCB9-476C457130E3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E1A7861-7B46-C6D6-6439-3F1A9FF1CB1C}"/>
              </a:ext>
            </a:extLst>
          </p:cNvPr>
          <p:cNvSpPr txBox="1"/>
          <p:nvPr/>
        </p:nvSpPr>
        <p:spPr>
          <a:xfrm>
            <a:off x="700803" y="1262705"/>
            <a:ext cx="5306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수소 전주기에 대한 시뮬레이션 제공으로 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수소산업의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 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안전을 책임지고 있는 에이블맥스㈜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78026E6-9E61-0BC3-712D-787D99B0F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61" y="1950239"/>
            <a:ext cx="5249249" cy="47103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DDA2F3-5D87-2312-FF31-0FACD944FC89}"/>
              </a:ext>
            </a:extLst>
          </p:cNvPr>
          <p:cNvSpPr txBox="1"/>
          <p:nvPr/>
        </p:nvSpPr>
        <p:spPr>
          <a:xfrm>
            <a:off x="6270331" y="1240338"/>
            <a:ext cx="150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/>
              <a:t>시뮬레이션 범위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97989E6-26FC-1B4A-C4BE-000CEADD2F31}"/>
              </a:ext>
            </a:extLst>
          </p:cNvPr>
          <p:cNvSpPr/>
          <p:nvPr/>
        </p:nvSpPr>
        <p:spPr>
          <a:xfrm>
            <a:off x="7107452" y="1950239"/>
            <a:ext cx="1692917" cy="1808961"/>
          </a:xfrm>
          <a:prstGeom prst="rect">
            <a:avLst/>
          </a:prstGeom>
          <a:solidFill>
            <a:srgbClr val="C9C4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7FA44D4-3E26-9377-871D-10BE6302E6D5}"/>
              </a:ext>
            </a:extLst>
          </p:cNvPr>
          <p:cNvSpPr/>
          <p:nvPr/>
        </p:nvSpPr>
        <p:spPr>
          <a:xfrm>
            <a:off x="9657612" y="1950239"/>
            <a:ext cx="1692917" cy="1808961"/>
          </a:xfrm>
          <a:prstGeom prst="rect">
            <a:avLst/>
          </a:prstGeom>
          <a:solidFill>
            <a:srgbClr val="9198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74F47C-BA29-7EA2-DB7C-DF43B6369959}"/>
              </a:ext>
            </a:extLst>
          </p:cNvPr>
          <p:cNvSpPr/>
          <p:nvPr/>
        </p:nvSpPr>
        <p:spPr>
          <a:xfrm>
            <a:off x="7107452" y="4404145"/>
            <a:ext cx="1692917" cy="1808961"/>
          </a:xfrm>
          <a:prstGeom prst="rect">
            <a:avLst/>
          </a:prstGeom>
          <a:solidFill>
            <a:srgbClr val="738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CFFE8C7-9CE3-9AA0-C963-2242FD918DA5}"/>
              </a:ext>
            </a:extLst>
          </p:cNvPr>
          <p:cNvSpPr/>
          <p:nvPr/>
        </p:nvSpPr>
        <p:spPr>
          <a:xfrm>
            <a:off x="9657612" y="4404145"/>
            <a:ext cx="1692917" cy="1808961"/>
          </a:xfrm>
          <a:prstGeom prst="rect">
            <a:avLst/>
          </a:prstGeom>
          <a:solidFill>
            <a:srgbClr val="646F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화살표: 오른쪽 19">
            <a:extLst>
              <a:ext uri="{FF2B5EF4-FFF2-40B4-BE49-F238E27FC236}">
                <a16:creationId xmlns:a16="http://schemas.microsoft.com/office/drawing/2014/main" id="{8431CF9B-23A6-822C-E68B-2DE0A7217F77}"/>
              </a:ext>
            </a:extLst>
          </p:cNvPr>
          <p:cNvSpPr/>
          <p:nvPr/>
        </p:nvSpPr>
        <p:spPr>
          <a:xfrm>
            <a:off x="9072555" y="2702560"/>
            <a:ext cx="375920" cy="34544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0FD40439-8F65-A630-EE62-5BF94700EBB1}"/>
              </a:ext>
            </a:extLst>
          </p:cNvPr>
          <p:cNvSpPr/>
          <p:nvPr/>
        </p:nvSpPr>
        <p:spPr>
          <a:xfrm>
            <a:off x="6508941" y="5135905"/>
            <a:ext cx="375920" cy="34544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2E141FF2-E1F8-F7BB-C83B-4E7EB6B1A844}"/>
              </a:ext>
            </a:extLst>
          </p:cNvPr>
          <p:cNvSpPr/>
          <p:nvPr/>
        </p:nvSpPr>
        <p:spPr>
          <a:xfrm>
            <a:off x="9067261" y="5135905"/>
            <a:ext cx="375920" cy="34544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7DBA8A9-2BAF-8C64-5A86-66A9D6CA2AE0}"/>
              </a:ext>
            </a:extLst>
          </p:cNvPr>
          <p:cNvGrpSpPr/>
          <p:nvPr/>
        </p:nvGrpSpPr>
        <p:grpSpPr>
          <a:xfrm>
            <a:off x="7541103" y="2038099"/>
            <a:ext cx="825613" cy="372205"/>
            <a:chOff x="12459323" y="1764136"/>
            <a:chExt cx="825613" cy="372205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D56EA524-588B-1E47-FA9C-1AE247F87DB8}"/>
                </a:ext>
              </a:extLst>
            </p:cNvPr>
            <p:cNvSpPr/>
            <p:nvPr/>
          </p:nvSpPr>
          <p:spPr>
            <a:xfrm>
              <a:off x="12459323" y="1764136"/>
              <a:ext cx="825613" cy="3722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54AE45-8A66-119F-11B1-26C212F82426}"/>
                </a:ext>
              </a:extLst>
            </p:cNvPr>
            <p:cNvSpPr txBox="1"/>
            <p:nvPr/>
          </p:nvSpPr>
          <p:spPr>
            <a:xfrm>
              <a:off x="12600259" y="180751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/>
                <a:t>생산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A793226A-5B91-29AC-BDC4-BD97C3DEEED9}"/>
              </a:ext>
            </a:extLst>
          </p:cNvPr>
          <p:cNvGrpSpPr/>
          <p:nvPr/>
        </p:nvGrpSpPr>
        <p:grpSpPr>
          <a:xfrm>
            <a:off x="10091263" y="2038098"/>
            <a:ext cx="825613" cy="372205"/>
            <a:chOff x="12459323" y="1764136"/>
            <a:chExt cx="825613" cy="372205"/>
          </a:xfrm>
        </p:grpSpPr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833F955F-C09A-B6D7-40F3-A75020360C4F}"/>
                </a:ext>
              </a:extLst>
            </p:cNvPr>
            <p:cNvSpPr/>
            <p:nvPr/>
          </p:nvSpPr>
          <p:spPr>
            <a:xfrm>
              <a:off x="12459323" y="1764136"/>
              <a:ext cx="825613" cy="3722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3DB3F9-2C72-E5F9-F1F1-7A2E9DD8B824}"/>
                </a:ext>
              </a:extLst>
            </p:cNvPr>
            <p:cNvSpPr txBox="1"/>
            <p:nvPr/>
          </p:nvSpPr>
          <p:spPr>
            <a:xfrm>
              <a:off x="12600259" y="180751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/>
                <a:t>저장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387F53B-7D4A-856F-2750-3B7DF49AC470}"/>
              </a:ext>
            </a:extLst>
          </p:cNvPr>
          <p:cNvGrpSpPr/>
          <p:nvPr/>
        </p:nvGrpSpPr>
        <p:grpSpPr>
          <a:xfrm>
            <a:off x="7535977" y="4537631"/>
            <a:ext cx="825613" cy="372205"/>
            <a:chOff x="12459323" y="1764136"/>
            <a:chExt cx="825613" cy="372205"/>
          </a:xfrm>
        </p:grpSpPr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DD86E96F-635E-D778-632B-54DBAA758B90}"/>
                </a:ext>
              </a:extLst>
            </p:cNvPr>
            <p:cNvSpPr/>
            <p:nvPr/>
          </p:nvSpPr>
          <p:spPr>
            <a:xfrm>
              <a:off x="12459323" y="1764136"/>
              <a:ext cx="825613" cy="3722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5DF4471-6C2F-6F41-8D3E-693BA1541A35}"/>
                </a:ext>
              </a:extLst>
            </p:cNvPr>
            <p:cNvSpPr txBox="1"/>
            <p:nvPr/>
          </p:nvSpPr>
          <p:spPr>
            <a:xfrm>
              <a:off x="12600259" y="180751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/>
                <a:t>운송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F822E15E-5D85-5F6D-1502-9125C45CEA2C}"/>
              </a:ext>
            </a:extLst>
          </p:cNvPr>
          <p:cNvGrpSpPr/>
          <p:nvPr/>
        </p:nvGrpSpPr>
        <p:grpSpPr>
          <a:xfrm>
            <a:off x="10091263" y="4515744"/>
            <a:ext cx="825613" cy="372205"/>
            <a:chOff x="12459323" y="1764136"/>
            <a:chExt cx="825613" cy="372205"/>
          </a:xfrm>
        </p:grpSpPr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27F8912D-18ED-C7B7-A5E9-B7FEBA3FD447}"/>
                </a:ext>
              </a:extLst>
            </p:cNvPr>
            <p:cNvSpPr/>
            <p:nvPr/>
          </p:nvSpPr>
          <p:spPr>
            <a:xfrm>
              <a:off x="12459323" y="1764136"/>
              <a:ext cx="825613" cy="3722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D99AF19-8960-CFA7-C043-EC2FFA7BB8AE}"/>
                </a:ext>
              </a:extLst>
            </p:cNvPr>
            <p:cNvSpPr txBox="1"/>
            <p:nvPr/>
          </p:nvSpPr>
          <p:spPr>
            <a:xfrm>
              <a:off x="12600259" y="180751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/>
                <a:t>활용</a:t>
              </a: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C2385808-EF50-B9FE-2AE0-AA42B0E1E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18772" r="15980" b="17384"/>
          <a:stretch/>
        </p:blipFill>
        <p:spPr bwMode="auto">
          <a:xfrm>
            <a:off x="7107452" y="2593692"/>
            <a:ext cx="1692917" cy="117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52BF745-D9B1-0B4B-C912-9560E005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612" y="2593691"/>
            <a:ext cx="1692917" cy="117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60FFA41-4612-B334-5E77-1835C137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52" y="5055531"/>
            <a:ext cx="1692917" cy="115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63AC3E1A-C3EA-812D-56D1-35A6A98F9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612" y="5055531"/>
            <a:ext cx="1692917" cy="125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274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4296217" y="380585"/>
            <a:ext cx="7488545" cy="12891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24879" y="380585"/>
            <a:ext cx="8342989" cy="1289154"/>
          </a:xfrm>
          <a:prstGeom prst="roundRect">
            <a:avLst>
              <a:gd name="adj" fmla="val 50000"/>
            </a:avLst>
          </a:prstGeom>
          <a:solidFill>
            <a:srgbClr val="C9C48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688525" y="504253"/>
            <a:ext cx="1041817" cy="10418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9C48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01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9C48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5266536" y="1942061"/>
            <a:ext cx="6518225" cy="12891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3495198" y="1942061"/>
            <a:ext cx="6937955" cy="1289154"/>
          </a:xfrm>
          <a:prstGeom prst="roundRect">
            <a:avLst>
              <a:gd name="adj" fmla="val 50000"/>
            </a:avLst>
          </a:prstGeom>
          <a:solidFill>
            <a:srgbClr val="91986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3658844" y="2065729"/>
            <a:ext cx="1041817" cy="10418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1986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02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1986F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5686265" y="3458569"/>
            <a:ext cx="6098498" cy="12891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914927" y="3458569"/>
            <a:ext cx="6098498" cy="1289154"/>
          </a:xfrm>
          <a:prstGeom prst="roundRect">
            <a:avLst>
              <a:gd name="adj" fmla="val 50000"/>
            </a:avLst>
          </a:prstGeom>
          <a:solidFill>
            <a:srgbClr val="73806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4078572" y="3582237"/>
            <a:ext cx="1041817" cy="10418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3806C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03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3806C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096351" y="387710"/>
            <a:ext cx="4118843" cy="1256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회사소개</a:t>
            </a: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- </a:t>
            </a:r>
            <a:r>
              <a:rPr lang="ko-KR" altLang="en-US" sz="12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에이블맥스㈜ 소개</a:t>
            </a:r>
            <a:endParaRPr lang="en-US" altLang="ko-KR" sz="12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- </a:t>
            </a:r>
            <a:r>
              <a:rPr lang="ko-KR" altLang="en-US" sz="12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회사 연혁</a:t>
            </a:r>
            <a:endParaRPr lang="en-US" altLang="ko-KR" sz="12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- </a:t>
            </a:r>
            <a:r>
              <a:rPr lang="ko-KR" altLang="en-US" sz="12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주력 제품 소개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006709" y="2065729"/>
            <a:ext cx="4118843" cy="936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국방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지능형 해안감시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R/D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신호분석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AI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모델 및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I/F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개발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- </a:t>
            </a:r>
            <a:r>
              <a:rPr lang="ko-KR" altLang="en-US" sz="11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그 외 실적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 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5396456" y="3606855"/>
            <a:ext cx="4118843" cy="95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항공우주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-</a:t>
            </a:r>
            <a:r>
              <a:rPr lang="ko-KR" altLang="en-US" sz="12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주요 실적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-</a:t>
            </a:r>
            <a:r>
              <a:rPr lang="ko-KR" altLang="en-US" sz="11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웹</a:t>
            </a:r>
            <a:r>
              <a:rPr lang="en-US" altLang="ko-KR" sz="11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/</a:t>
            </a:r>
            <a:r>
              <a:rPr lang="ko-KR" altLang="en-US" sz="11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오프라인 세미나 현황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4254701" y="5020045"/>
            <a:ext cx="7530060" cy="12891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2483363" y="5020045"/>
            <a:ext cx="7305214" cy="1289154"/>
          </a:xfrm>
          <a:prstGeom prst="roundRect">
            <a:avLst>
              <a:gd name="adj" fmla="val 50000"/>
            </a:avLst>
          </a:prstGeom>
          <a:solidFill>
            <a:srgbClr val="646F5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2647008" y="5143713"/>
            <a:ext cx="1041817" cy="10418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646F5D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04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46F5D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964892" y="5168331"/>
            <a:ext cx="4118843" cy="95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수소에너지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-</a:t>
            </a:r>
            <a:r>
              <a:rPr lang="ko-KR" altLang="en-US" sz="12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주요 실적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- </a:t>
            </a:r>
            <a:r>
              <a:rPr lang="ko-KR" altLang="en-US" sz="11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웹</a:t>
            </a:r>
            <a:r>
              <a:rPr lang="en-US" altLang="ko-KR" sz="11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/</a:t>
            </a:r>
            <a:r>
              <a:rPr lang="ko-KR" altLang="en-US" sz="11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오프라인 세미나 현황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6368" y="2775505"/>
            <a:ext cx="295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목차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913221-6E07-BBA3-6B99-22F798606EE5}"/>
              </a:ext>
            </a:extLst>
          </p:cNvPr>
          <p:cNvSpPr txBox="1"/>
          <p:nvPr/>
        </p:nvSpPr>
        <p:spPr>
          <a:xfrm>
            <a:off x="3963765" y="6414808"/>
            <a:ext cx="1797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</a:rPr>
              <a:t>05 </a:t>
            </a:r>
            <a:r>
              <a:rPr lang="ko-KR" altLang="en-US" sz="1600" b="1" dirty="0">
                <a:solidFill>
                  <a:schemeClr val="bg1"/>
                </a:solidFill>
              </a:rPr>
              <a:t>기타산업 실적</a:t>
            </a:r>
          </a:p>
        </p:txBody>
      </p:sp>
    </p:spTree>
    <p:extLst>
      <p:ext uri="{BB962C8B-B14F-4D97-AF65-F5344CB8AC3E}">
        <p14:creationId xmlns:p14="http://schemas.microsoft.com/office/powerpoint/2010/main" val="2092732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BED58DCC-5487-A8CB-566B-B8C8D38252F9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10E8E05F-F12D-0C16-AAE0-96DF141F38BB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F807D11A-2160-8E66-1E26-991BE7FB1A78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15C32AF-B3B6-8CF5-E636-55DE6D6EC680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15669F2-096E-8BED-5100-B00D961A5597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217C023A-63A0-BD04-DCB9-476C457130E3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" name="그림 9" descr="그래픽, 원, 창의성, 디자인이(가) 표시된 사진&#10;&#10;자동 생성된 설명">
            <a:extLst>
              <a:ext uri="{FF2B5EF4-FFF2-40B4-BE49-F238E27FC236}">
                <a16:creationId xmlns:a16="http://schemas.microsoft.com/office/drawing/2014/main" id="{23EE46E5-6F91-39CF-385F-A7E669C35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9" y="1539239"/>
            <a:ext cx="1173481" cy="11734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BA8EAB-B43B-B181-7E26-51E1CFD5E323}"/>
              </a:ext>
            </a:extLst>
          </p:cNvPr>
          <p:cNvSpPr txBox="1"/>
          <p:nvPr/>
        </p:nvSpPr>
        <p:spPr>
          <a:xfrm>
            <a:off x="1076960" y="2792677"/>
            <a:ext cx="79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Water</a:t>
            </a:r>
            <a:endParaRPr lang="ko-KR" altLang="en-US" dirty="0"/>
          </a:p>
        </p:txBody>
      </p:sp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id="{9697DF3E-0290-87F4-5CE6-67CA846FDE43}"/>
              </a:ext>
            </a:extLst>
          </p:cNvPr>
          <p:cNvSpPr/>
          <p:nvPr/>
        </p:nvSpPr>
        <p:spPr>
          <a:xfrm>
            <a:off x="2452808" y="2039184"/>
            <a:ext cx="995280" cy="37796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54976DF7-1EEC-47BF-C1D4-D1FAA1C97EA6}"/>
              </a:ext>
            </a:extLst>
          </p:cNvPr>
          <p:cNvGrpSpPr/>
          <p:nvPr/>
        </p:nvGrpSpPr>
        <p:grpSpPr>
          <a:xfrm>
            <a:off x="681446" y="1300939"/>
            <a:ext cx="5376080" cy="5249855"/>
            <a:chOff x="671090" y="1240789"/>
            <a:chExt cx="5376080" cy="5249855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A2DD39BD-8485-61B2-4174-464ADE59AF5D}"/>
                </a:ext>
              </a:extLst>
            </p:cNvPr>
            <p:cNvSpPr/>
            <p:nvPr/>
          </p:nvSpPr>
          <p:spPr>
            <a:xfrm>
              <a:off x="3501371" y="1240789"/>
              <a:ext cx="2545799" cy="524985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5E8F2974-2F40-2F45-5C71-CF3F6B793AE2}"/>
                </a:ext>
              </a:extLst>
            </p:cNvPr>
            <p:cNvSpPr/>
            <p:nvPr/>
          </p:nvSpPr>
          <p:spPr>
            <a:xfrm>
              <a:off x="671090" y="4082985"/>
              <a:ext cx="5364625" cy="240433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6" name="Picture 2" descr="NM Plus 1350 Hydrogen Generator – VICI DBS">
            <a:extLst>
              <a:ext uri="{FF2B5EF4-FFF2-40B4-BE49-F238E27FC236}">
                <a16:creationId xmlns:a16="http://schemas.microsoft.com/office/drawing/2014/main" id="{14B620E2-D415-0F92-7BEB-FDDFAB84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46" y="1027192"/>
            <a:ext cx="2054860" cy="205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E84770-314D-3152-3D21-ABC3E2C4C240}"/>
              </a:ext>
            </a:extLst>
          </p:cNvPr>
          <p:cNvSpPr txBox="1"/>
          <p:nvPr/>
        </p:nvSpPr>
        <p:spPr>
          <a:xfrm>
            <a:off x="3442219" y="2823455"/>
            <a:ext cx="2685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HSL Generator using water</a:t>
            </a:r>
            <a:endParaRPr lang="ko-KR" altLang="en-US" sz="1600" dirty="0"/>
          </a:p>
        </p:txBody>
      </p: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265E3392-6821-E909-BE81-7B208FCEEDAA}"/>
              </a:ext>
            </a:extLst>
          </p:cNvPr>
          <p:cNvSpPr/>
          <p:nvPr/>
        </p:nvSpPr>
        <p:spPr>
          <a:xfrm>
            <a:off x="694840" y="4949429"/>
            <a:ext cx="691221" cy="3693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원통형 18">
            <a:extLst>
              <a:ext uri="{FF2B5EF4-FFF2-40B4-BE49-F238E27FC236}">
                <a16:creationId xmlns:a16="http://schemas.microsoft.com/office/drawing/2014/main" id="{B5FCAA71-D03B-66B9-1313-6141D05C8267}"/>
              </a:ext>
            </a:extLst>
          </p:cNvPr>
          <p:cNvSpPr/>
          <p:nvPr/>
        </p:nvSpPr>
        <p:spPr>
          <a:xfrm>
            <a:off x="1604450" y="4459842"/>
            <a:ext cx="892515" cy="1306461"/>
          </a:xfrm>
          <a:prstGeom prst="can">
            <a:avLst/>
          </a:prstGeom>
          <a:gradFill flip="none" rotWithShape="1">
            <a:gsLst>
              <a:gs pos="0">
                <a:srgbClr val="A6B3B2"/>
              </a:gs>
              <a:gs pos="50000">
                <a:srgbClr val="CDD4D7"/>
              </a:gs>
              <a:gs pos="100000">
                <a:srgbClr val="FEFEFE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NETL begins new era of direct power extraction research | World Coal">
            <a:extLst>
              <a:ext uri="{FF2B5EF4-FFF2-40B4-BE49-F238E27FC236}">
                <a16:creationId xmlns:a16="http://schemas.microsoft.com/office/drawing/2014/main" id="{EC6E5488-CC86-315C-B0F8-CC23C8070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9" t="24457" r="9976" b="26081"/>
          <a:stretch/>
        </p:blipFill>
        <p:spPr bwMode="auto">
          <a:xfrm>
            <a:off x="3609174" y="4459841"/>
            <a:ext cx="2436898" cy="10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화살표: 오른쪽 23">
            <a:extLst>
              <a:ext uri="{FF2B5EF4-FFF2-40B4-BE49-F238E27FC236}">
                <a16:creationId xmlns:a16="http://schemas.microsoft.com/office/drawing/2014/main" id="{1C74F301-F078-BBCE-C7A8-433B85D230EC}"/>
              </a:ext>
            </a:extLst>
          </p:cNvPr>
          <p:cNvSpPr/>
          <p:nvPr/>
        </p:nvSpPr>
        <p:spPr>
          <a:xfrm>
            <a:off x="2707459" y="4949429"/>
            <a:ext cx="691221" cy="3693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 descr="장치, 측정기, 시계, 원이(가) 표시된 사진&#10;&#10;자동 생성된 설명">
            <a:extLst>
              <a:ext uri="{FF2B5EF4-FFF2-40B4-BE49-F238E27FC236}">
                <a16:creationId xmlns:a16="http://schemas.microsoft.com/office/drawing/2014/main" id="{AF311040-0614-FF28-4FA2-DB0F0CDE3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04" y="5204706"/>
            <a:ext cx="469801" cy="4698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505CDB-91FB-AF5A-2204-ED879AC48197}"/>
              </a:ext>
            </a:extLst>
          </p:cNvPr>
          <p:cNvSpPr txBox="1"/>
          <p:nvPr/>
        </p:nvSpPr>
        <p:spPr>
          <a:xfrm>
            <a:off x="3498500" y="5560385"/>
            <a:ext cx="2685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Magneto Hydro Dynamic DC Generator</a:t>
            </a:r>
            <a:endParaRPr lang="ko-KR" alt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681B02-83D8-BEF2-E8BC-92F1A1E02E0A}"/>
              </a:ext>
            </a:extLst>
          </p:cNvPr>
          <p:cNvSpPr txBox="1"/>
          <p:nvPr/>
        </p:nvSpPr>
        <p:spPr>
          <a:xfrm>
            <a:off x="1534540" y="5766303"/>
            <a:ext cx="103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Steamer</a:t>
            </a:r>
            <a:endParaRPr lang="ko-KR" altLang="en-US" dirty="0"/>
          </a:p>
        </p:txBody>
      </p:sp>
      <p:cxnSp>
        <p:nvCxnSpPr>
          <p:cNvPr id="38" name="연결선: 구부러짐 37">
            <a:extLst>
              <a:ext uri="{FF2B5EF4-FFF2-40B4-BE49-F238E27FC236}">
                <a16:creationId xmlns:a16="http://schemas.microsoft.com/office/drawing/2014/main" id="{787DD6F0-48F1-3124-C04E-34737E1FACD9}"/>
              </a:ext>
            </a:extLst>
          </p:cNvPr>
          <p:cNvCxnSpPr>
            <a:cxnSpLocks/>
            <a:stCxn id="1028" idx="1"/>
            <a:endCxn id="1026" idx="1"/>
          </p:cNvCxnSpPr>
          <p:nvPr/>
        </p:nvCxnSpPr>
        <p:spPr>
          <a:xfrm rot="10800000" flipH="1">
            <a:off x="3609174" y="2054623"/>
            <a:ext cx="152072" cy="2953829"/>
          </a:xfrm>
          <a:prstGeom prst="curvedConnector3">
            <a:avLst>
              <a:gd name="adj1" fmla="val -397523"/>
            </a:avLst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42FA9BC-1754-42E0-D4FF-EB49C0D7597F}"/>
              </a:ext>
            </a:extLst>
          </p:cNvPr>
          <p:cNvSpPr txBox="1"/>
          <p:nvPr/>
        </p:nvSpPr>
        <p:spPr>
          <a:xfrm>
            <a:off x="2042861" y="3492276"/>
            <a:ext cx="1030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4"/>
                </a:solidFill>
              </a:rPr>
              <a:t>Loop back</a:t>
            </a:r>
            <a:endParaRPr lang="ko-KR" altLang="en-US" sz="1400" dirty="0">
              <a:solidFill>
                <a:schemeClr val="accent4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2B6127-5458-78A4-C0C8-59091FDA638B}"/>
              </a:ext>
            </a:extLst>
          </p:cNvPr>
          <p:cNvSpPr txBox="1"/>
          <p:nvPr/>
        </p:nvSpPr>
        <p:spPr>
          <a:xfrm>
            <a:off x="6385904" y="1300939"/>
            <a:ext cx="500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1E1E1E"/>
                </a:solidFill>
                <a:latin typeface="Apple SD Gothic Neo"/>
              </a:rPr>
              <a:t>Hydrogen Super Lattice Generator (HSL Generator)</a:t>
            </a:r>
            <a:endParaRPr lang="ko-KR" altLang="en-US" b="1" i="0" dirty="0">
              <a:solidFill>
                <a:srgbClr val="1E1E1E"/>
              </a:solidFill>
              <a:effectLst/>
              <a:latin typeface="Apple SD Gothic Neo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B8C3B2-63EA-2E55-C6DB-64059A2029F5}"/>
              </a:ext>
            </a:extLst>
          </p:cNvPr>
          <p:cNvSpPr txBox="1"/>
          <p:nvPr/>
        </p:nvSpPr>
        <p:spPr>
          <a:xfrm>
            <a:off x="6281484" y="2144867"/>
            <a:ext cx="5417455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1E1E1E"/>
                </a:solidFill>
                <a:latin typeface="+mj-ea"/>
                <a:ea typeface="+mj-ea"/>
              </a:rPr>
              <a:t>본 과제의 핵심으로 물을 </a:t>
            </a:r>
            <a:r>
              <a:rPr lang="en-US" altLang="ko-KR" sz="1400" dirty="0">
                <a:solidFill>
                  <a:srgbClr val="1E1E1E"/>
                </a:solidFill>
                <a:latin typeface="+mj-ea"/>
                <a:ea typeface="+mj-ea"/>
              </a:rPr>
              <a:t>3~5micron </a:t>
            </a:r>
            <a:r>
              <a:rPr lang="ko-KR" altLang="en-US" sz="1400" dirty="0">
                <a:solidFill>
                  <a:srgbClr val="1E1E1E"/>
                </a:solidFill>
                <a:latin typeface="+mj-ea"/>
                <a:ea typeface="+mj-ea"/>
              </a:rPr>
              <a:t>파장의 전자기파로 </a:t>
            </a:r>
            <a:endParaRPr lang="en-US" altLang="ko-KR" sz="1400" dirty="0">
              <a:solidFill>
                <a:srgbClr val="1E1E1E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400" dirty="0">
                <a:solidFill>
                  <a:srgbClr val="1E1E1E"/>
                </a:solidFill>
                <a:latin typeface="+mj-ea"/>
                <a:ea typeface="+mj-ea"/>
              </a:rPr>
              <a:t>     </a:t>
            </a:r>
            <a:r>
              <a:rPr lang="ko-KR" altLang="en-US" sz="1400" dirty="0" err="1">
                <a:solidFill>
                  <a:srgbClr val="1E1E1E"/>
                </a:solidFill>
                <a:latin typeface="+mj-ea"/>
                <a:ea typeface="+mj-ea"/>
              </a:rPr>
              <a:t>수퍼래티스</a:t>
            </a:r>
            <a:r>
              <a:rPr lang="ko-KR" altLang="en-US" sz="1400" dirty="0">
                <a:solidFill>
                  <a:srgbClr val="1E1E1E"/>
                </a:solidFill>
                <a:latin typeface="+mj-ea"/>
                <a:ea typeface="+mj-ea"/>
              </a:rPr>
              <a:t> 구조의 수소로 변환</a:t>
            </a:r>
            <a:endParaRPr lang="en-US" altLang="ko-KR" sz="1400" dirty="0">
              <a:solidFill>
                <a:srgbClr val="1E1E1E"/>
              </a:solidFill>
              <a:latin typeface="+mj-ea"/>
              <a:ea typeface="+mj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i="0" dirty="0">
                <a:solidFill>
                  <a:srgbClr val="1E1E1E"/>
                </a:solidFill>
                <a:effectLst/>
                <a:latin typeface="+mj-ea"/>
                <a:ea typeface="+mj-ea"/>
              </a:rPr>
              <a:t>수전해 대비 </a:t>
            </a:r>
            <a:r>
              <a:rPr lang="en-US" altLang="ko-KR" sz="1400" i="0" dirty="0">
                <a:solidFill>
                  <a:srgbClr val="1E1E1E"/>
                </a:solidFill>
                <a:effectLst/>
                <a:latin typeface="+mj-ea"/>
                <a:ea typeface="+mj-ea"/>
              </a:rPr>
              <a:t>50%</a:t>
            </a:r>
            <a:r>
              <a:rPr lang="ko-KR" altLang="en-US" sz="1400" i="0" dirty="0">
                <a:solidFill>
                  <a:srgbClr val="1E1E1E"/>
                </a:solidFill>
                <a:effectLst/>
                <a:latin typeface="+mj-ea"/>
                <a:ea typeface="+mj-ea"/>
              </a:rPr>
              <a:t>의 전력으로 수소</a:t>
            </a:r>
            <a:r>
              <a:rPr lang="en-US" altLang="ko-KR" sz="1400" i="0" dirty="0">
                <a:solidFill>
                  <a:srgbClr val="1E1E1E"/>
                </a:solidFill>
                <a:effectLst/>
                <a:latin typeface="+mj-ea"/>
                <a:ea typeface="+mj-ea"/>
              </a:rPr>
              <a:t>/</a:t>
            </a:r>
            <a:r>
              <a:rPr lang="ko-KR" altLang="en-US" sz="1400" i="0" dirty="0">
                <a:solidFill>
                  <a:srgbClr val="1E1E1E"/>
                </a:solidFill>
                <a:effectLst/>
                <a:latin typeface="+mj-ea"/>
                <a:ea typeface="+mj-ea"/>
              </a:rPr>
              <a:t>산소를 생성</a:t>
            </a:r>
            <a:endParaRPr lang="en-US" altLang="ko-KR" sz="1400" i="0" dirty="0">
              <a:solidFill>
                <a:srgbClr val="1E1E1E"/>
              </a:solidFill>
              <a:effectLst/>
              <a:latin typeface="+mj-ea"/>
              <a:ea typeface="+mj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1E1E1E"/>
                </a:solidFill>
                <a:latin typeface="+mj-ea"/>
                <a:ea typeface="+mj-ea"/>
              </a:rPr>
              <a:t>MDH</a:t>
            </a:r>
            <a:r>
              <a:rPr lang="ko-KR" altLang="en-US" sz="1400" dirty="0">
                <a:solidFill>
                  <a:srgbClr val="1E1E1E"/>
                </a:solidFill>
                <a:latin typeface="+mj-ea"/>
                <a:ea typeface="+mj-ea"/>
              </a:rPr>
              <a:t>로 전력을 생산</a:t>
            </a:r>
            <a:endParaRPr lang="ko-KR" altLang="en-US" sz="1400" i="0" dirty="0">
              <a:solidFill>
                <a:srgbClr val="1E1E1E"/>
              </a:solidFill>
              <a:effectLst/>
              <a:latin typeface="+mj-ea"/>
              <a:ea typeface="+mj-ea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F514BB-B9C2-DDC1-2BB3-A8EF37E27213}"/>
              </a:ext>
            </a:extLst>
          </p:cNvPr>
          <p:cNvSpPr txBox="1"/>
          <p:nvPr/>
        </p:nvSpPr>
        <p:spPr>
          <a:xfrm>
            <a:off x="212045" y="60976"/>
            <a:ext cx="853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04 </a:t>
            </a:r>
            <a:r>
              <a:rPr lang="ko-KR" altLang="en-US" b="1" i="1" dirty="0">
                <a:solidFill>
                  <a:schemeClr val="bg1"/>
                </a:solidFill>
              </a:rPr>
              <a:t>수소에너지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주요실적</a:t>
            </a:r>
            <a:r>
              <a:rPr lang="en-US" altLang="ko-KR" b="1" i="1" dirty="0">
                <a:solidFill>
                  <a:schemeClr val="bg1"/>
                </a:solidFill>
              </a:rPr>
              <a:t>_ Hydrogen Super Lattice Generator (HSL</a:t>
            </a:r>
            <a:r>
              <a:rPr lang="ko-KR" altLang="en-US" b="1" i="1" dirty="0">
                <a:solidFill>
                  <a:schemeClr val="bg1"/>
                </a:solidFill>
              </a:rPr>
              <a:t> </a:t>
            </a:r>
            <a:r>
              <a:rPr lang="en-US" altLang="ko-KR" b="1" i="1" dirty="0">
                <a:solidFill>
                  <a:schemeClr val="bg1"/>
                </a:solidFill>
              </a:rPr>
              <a:t>Generator)</a:t>
            </a:r>
            <a:endParaRPr lang="ko-KR" altLang="en-US" b="1" i="1" dirty="0">
              <a:solidFill>
                <a:schemeClr val="bg1"/>
              </a:solidFill>
            </a:endParaRP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4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04 </a:t>
            </a:r>
            <a:r>
              <a:rPr lang="ko-KR" altLang="en-US" b="1" i="1" dirty="0">
                <a:solidFill>
                  <a:schemeClr val="bg1"/>
                </a:solidFill>
              </a:rPr>
              <a:t>수소에너지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주요실적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웹</a:t>
            </a:r>
            <a:r>
              <a:rPr lang="en-US" altLang="ko-KR" b="1" i="1" dirty="0">
                <a:solidFill>
                  <a:schemeClr val="bg1"/>
                </a:solidFill>
              </a:rPr>
              <a:t>/</a:t>
            </a:r>
            <a:r>
              <a:rPr lang="ko-KR" altLang="en-US" b="1" i="1" dirty="0">
                <a:solidFill>
                  <a:schemeClr val="bg1"/>
                </a:solidFill>
              </a:rPr>
              <a:t>오프라인 세미나 현황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ED58DCC-5487-A8CB-566B-B8C8D38252F9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10E8E05F-F12D-0C16-AAE0-96DF141F38BB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F807D11A-2160-8E66-1E26-991BE7FB1A78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15C32AF-B3B6-8CF5-E636-55DE6D6EC680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15669F2-096E-8BED-5100-B00D961A5597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217C023A-63A0-BD04-DCB9-476C457130E3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E1A7861-7B46-C6D6-6439-3F1A9FF1CB1C}"/>
              </a:ext>
            </a:extLst>
          </p:cNvPr>
          <p:cNvSpPr txBox="1"/>
          <p:nvPr/>
        </p:nvSpPr>
        <p:spPr>
          <a:xfrm>
            <a:off x="700803" y="1262705"/>
            <a:ext cx="5306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분기 별 정기 </a:t>
            </a:r>
            <a:r>
              <a:rPr lang="ko-KR" altLang="en-US" sz="1600" b="1" dirty="0" err="1">
                <a:solidFill>
                  <a:srgbClr val="1E1E1E"/>
                </a:solidFill>
                <a:latin typeface="Apple SD Gothic Neo"/>
              </a:rPr>
              <a:t>웨비나를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 진행함으로써 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관련 업계 발전에 기여하고 있는 에이블맥스㈜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04FBE04-B3A4-0E4C-F93A-B40287B8B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93" y="1966435"/>
            <a:ext cx="4979970" cy="45709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2087C5-9501-12FF-5739-C386074AC254}"/>
              </a:ext>
            </a:extLst>
          </p:cNvPr>
          <p:cNvSpPr txBox="1"/>
          <p:nvPr/>
        </p:nvSpPr>
        <p:spPr>
          <a:xfrm>
            <a:off x="6431337" y="1262705"/>
            <a:ext cx="4967552" cy="198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latin typeface="+mj-lt"/>
              </a:rPr>
              <a:t>2023</a:t>
            </a:r>
            <a:r>
              <a:rPr lang="ko-KR" altLang="en-US" sz="1400" b="1" dirty="0">
                <a:latin typeface="+mj-lt"/>
              </a:rPr>
              <a:t>년 수소산업을 위한 </a:t>
            </a:r>
            <a:r>
              <a:rPr lang="ko-KR" altLang="en-US" sz="1400" b="1" dirty="0" err="1">
                <a:latin typeface="+mj-lt"/>
              </a:rPr>
              <a:t>웨비나</a:t>
            </a:r>
            <a:r>
              <a:rPr lang="ko-KR" altLang="en-US" sz="1400" b="1" dirty="0">
                <a:latin typeface="+mj-lt"/>
              </a:rPr>
              <a:t> 진행 현황</a:t>
            </a:r>
            <a:endParaRPr lang="en-US" altLang="ko-KR" sz="1400" b="1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altLang="ko-KR" sz="14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i="1" dirty="0">
                <a:latin typeface="+mj-lt"/>
              </a:rPr>
              <a:t>3</a:t>
            </a:r>
            <a:r>
              <a:rPr lang="ko-KR" altLang="en-US" sz="1400" i="1" dirty="0">
                <a:latin typeface="+mj-lt"/>
              </a:rPr>
              <a:t>월 </a:t>
            </a:r>
            <a:r>
              <a:rPr lang="en-US" altLang="ko-KR" sz="1400" i="1" dirty="0">
                <a:latin typeface="+mj-lt"/>
              </a:rPr>
              <a:t>23</a:t>
            </a:r>
            <a:r>
              <a:rPr lang="ko-KR" altLang="en-US" sz="1400" i="1" dirty="0">
                <a:latin typeface="+mj-lt"/>
              </a:rPr>
              <a:t>일 액화 및 고압수소 충전시스템 동적 시뮬레이션</a:t>
            </a:r>
            <a:endParaRPr lang="en-US" altLang="ko-KR" sz="1400" i="1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i="1" dirty="0">
                <a:latin typeface="+mj-lt"/>
              </a:rPr>
              <a:t>4</a:t>
            </a:r>
            <a:r>
              <a:rPr lang="ko-KR" altLang="en-US" sz="1400" i="1" dirty="0">
                <a:latin typeface="+mj-lt"/>
              </a:rPr>
              <a:t>월 </a:t>
            </a:r>
            <a:r>
              <a:rPr lang="en-US" altLang="ko-KR" sz="1400" i="1" dirty="0">
                <a:latin typeface="+mj-lt"/>
              </a:rPr>
              <a:t>20</a:t>
            </a:r>
            <a:r>
              <a:rPr lang="ko-KR" altLang="en-US" sz="1400" i="1" dirty="0">
                <a:latin typeface="+mj-lt"/>
              </a:rPr>
              <a:t>일 도시배관 내 수소 혼입 시 열</a:t>
            </a:r>
            <a:r>
              <a:rPr lang="en-US" altLang="ko-KR" sz="1400" i="1" dirty="0">
                <a:latin typeface="+mj-lt"/>
              </a:rPr>
              <a:t>/</a:t>
            </a:r>
            <a:r>
              <a:rPr lang="ko-KR" altLang="en-US" sz="1400" i="1" dirty="0">
                <a:latin typeface="+mj-lt"/>
              </a:rPr>
              <a:t>유동 해석</a:t>
            </a:r>
            <a:endParaRPr lang="en-US" altLang="ko-KR" sz="1400" i="1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i="1" dirty="0">
                <a:latin typeface="+mj-lt"/>
              </a:rPr>
              <a:t>6</a:t>
            </a:r>
            <a:r>
              <a:rPr lang="ko-KR" altLang="en-US" sz="1400" i="1" dirty="0">
                <a:latin typeface="+mj-lt"/>
              </a:rPr>
              <a:t>월 </a:t>
            </a:r>
            <a:r>
              <a:rPr lang="en-US" altLang="ko-KR" sz="1400" i="1" dirty="0">
                <a:latin typeface="+mj-lt"/>
              </a:rPr>
              <a:t>28</a:t>
            </a:r>
            <a:r>
              <a:rPr lang="ko-KR" altLang="en-US" sz="1400" i="1" dirty="0">
                <a:latin typeface="+mj-lt"/>
              </a:rPr>
              <a:t>일 액화수소저장탱크 </a:t>
            </a:r>
            <a:r>
              <a:rPr lang="en-US" altLang="ko-KR" sz="1400" i="1" dirty="0">
                <a:latin typeface="+mj-lt"/>
              </a:rPr>
              <a:t>BOG</a:t>
            </a:r>
            <a:r>
              <a:rPr lang="ko-KR" altLang="en-US" sz="1400" i="1" dirty="0">
                <a:latin typeface="+mj-lt"/>
              </a:rPr>
              <a:t>해석</a:t>
            </a:r>
            <a:endParaRPr lang="en-US" altLang="ko-KR" sz="1400" i="1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i="1" dirty="0">
                <a:latin typeface="+mj-lt"/>
              </a:rPr>
              <a:t>10</a:t>
            </a:r>
            <a:r>
              <a:rPr lang="ko-KR" altLang="en-US" sz="1400" i="1" dirty="0">
                <a:latin typeface="+mj-lt"/>
              </a:rPr>
              <a:t>월 </a:t>
            </a:r>
            <a:r>
              <a:rPr lang="en-US" altLang="ko-KR" sz="1400" i="1" dirty="0">
                <a:latin typeface="+mj-lt"/>
              </a:rPr>
              <a:t>20</a:t>
            </a:r>
            <a:r>
              <a:rPr lang="ko-KR" altLang="en-US" sz="1400" i="1" dirty="0">
                <a:latin typeface="+mj-lt"/>
              </a:rPr>
              <a:t>일 </a:t>
            </a:r>
            <a:r>
              <a:rPr lang="ko-KR" altLang="en-US" sz="1400" i="1" dirty="0" err="1">
                <a:latin typeface="+mj-lt"/>
              </a:rPr>
              <a:t>액화수소이송배관의</a:t>
            </a:r>
            <a:r>
              <a:rPr lang="ko-KR" altLang="en-US" sz="1400" i="1" dirty="0">
                <a:latin typeface="+mj-lt"/>
              </a:rPr>
              <a:t> </a:t>
            </a:r>
            <a:r>
              <a:rPr lang="ko-KR" altLang="en-US" sz="1400" i="1" dirty="0" err="1">
                <a:latin typeface="+mj-lt"/>
              </a:rPr>
              <a:t>쿨다운</a:t>
            </a:r>
            <a:r>
              <a:rPr lang="ko-KR" altLang="en-US" sz="1400" i="1" dirty="0">
                <a:latin typeface="+mj-lt"/>
              </a:rPr>
              <a:t> 열</a:t>
            </a:r>
            <a:r>
              <a:rPr lang="en-US" altLang="ko-KR" sz="1400" i="1" dirty="0">
                <a:latin typeface="+mj-lt"/>
              </a:rPr>
              <a:t>/</a:t>
            </a:r>
            <a:r>
              <a:rPr lang="ko-KR" altLang="en-US" sz="1400" i="1" dirty="0">
                <a:latin typeface="+mj-lt"/>
              </a:rPr>
              <a:t>유동 해석</a:t>
            </a:r>
            <a:endParaRPr lang="en-US" altLang="ko-KR" sz="1400" i="1" dirty="0">
              <a:latin typeface="+mj-lt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B9A9987-5FD1-CD57-C87F-F604A5B5D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21" y="3632149"/>
            <a:ext cx="4944468" cy="28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71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6B426342-8B7C-5364-C6E6-024D7F1B6C8C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E345780-95A0-4D51-ADB1-3FDCAF0DACBE}"/>
              </a:ext>
            </a:extLst>
          </p:cNvPr>
          <p:cNvSpPr txBox="1"/>
          <p:nvPr/>
        </p:nvSpPr>
        <p:spPr>
          <a:xfrm>
            <a:off x="212045" y="60976"/>
            <a:ext cx="627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05 </a:t>
            </a:r>
            <a:r>
              <a:rPr lang="ko-KR" altLang="en-US" b="1" i="1" dirty="0">
                <a:solidFill>
                  <a:schemeClr val="bg1"/>
                </a:solidFill>
              </a:rPr>
              <a:t>기타산업 실적</a:t>
            </a:r>
            <a:r>
              <a:rPr lang="en-US" altLang="ko-KR" b="1" i="1" dirty="0">
                <a:solidFill>
                  <a:schemeClr val="bg1"/>
                </a:solidFill>
              </a:rPr>
              <a:t>_ PSD(Platform Screen Door) </a:t>
            </a:r>
            <a:r>
              <a:rPr lang="ko-KR" altLang="en-US" b="1" i="1" dirty="0">
                <a:solidFill>
                  <a:schemeClr val="bg1"/>
                </a:solidFill>
              </a:rPr>
              <a:t>풍압 해석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A2C6187-C57B-8E21-8A67-E51CDA7C46DC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13" name="직사각형 4">
              <a:extLst>
                <a:ext uri="{FF2B5EF4-FFF2-40B4-BE49-F238E27FC236}">
                  <a16:creationId xmlns:a16="http://schemas.microsoft.com/office/drawing/2014/main" id="{C45D68A6-5B87-E802-2EA2-F7C93951D88D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4">
              <a:extLst>
                <a:ext uri="{FF2B5EF4-FFF2-40B4-BE49-F238E27FC236}">
                  <a16:creationId xmlns:a16="http://schemas.microsoft.com/office/drawing/2014/main" id="{12EBE615-979A-A515-A2A2-3F74EF20DD02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96A5B007-6C96-CFC6-0434-548589FF522B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2DE8132-4E76-0129-2356-FAC7D505592C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4">
              <a:extLst>
                <a:ext uri="{FF2B5EF4-FFF2-40B4-BE49-F238E27FC236}">
                  <a16:creationId xmlns:a16="http://schemas.microsoft.com/office/drawing/2014/main" id="{D0D41735-8D25-F441-3F70-A6A5CD212548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1CBA0F26-DD3C-1444-586E-2F4A1FF3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86" y="2620930"/>
            <a:ext cx="4933730" cy="370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84AD52D-7494-DD60-7A0F-A8F788ECC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71" y="2295934"/>
            <a:ext cx="5205702" cy="42945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12813C-7DDB-2378-0CEF-7182537D499A}"/>
              </a:ext>
            </a:extLst>
          </p:cNvPr>
          <p:cNvSpPr txBox="1"/>
          <p:nvPr/>
        </p:nvSpPr>
        <p:spPr>
          <a:xfrm>
            <a:off x="700803" y="1348432"/>
            <a:ext cx="5306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국내 유일한 스크린도어 풍압 해석 업체 에이블맥스㈜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,</a:t>
            </a: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국민들의 안전에 기여하다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!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 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46E57E-7233-1DB7-3BC0-379D1D18BBD5}"/>
              </a:ext>
            </a:extLst>
          </p:cNvPr>
          <p:cNvSpPr txBox="1"/>
          <p:nvPr/>
        </p:nvSpPr>
        <p:spPr>
          <a:xfrm>
            <a:off x="6396988" y="1178335"/>
            <a:ext cx="4967552" cy="11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latin typeface="+mj-lt"/>
              </a:rPr>
              <a:t>2014</a:t>
            </a:r>
            <a:r>
              <a:rPr lang="ko-KR" altLang="en-US" sz="1200" dirty="0">
                <a:latin typeface="+mj-lt"/>
              </a:rPr>
              <a:t>년을 시작으로 현재까지 국내 유일하게 역사 내의 스크린도어 풍압을 해석하고 있습니다</a:t>
            </a:r>
            <a:r>
              <a:rPr lang="en-US" altLang="ko-KR" sz="12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j-lt"/>
              </a:rPr>
              <a:t>국내 뿐만 아니라 인도네시아와 브라질에서도 의뢰를 받아 </a:t>
            </a:r>
            <a:r>
              <a:rPr lang="ko-KR" altLang="en-US" sz="1200" dirty="0" err="1">
                <a:latin typeface="+mj-lt"/>
              </a:rPr>
              <a:t>에이블맥스의</a:t>
            </a:r>
            <a:r>
              <a:rPr lang="ko-KR" altLang="en-US" sz="1200" dirty="0">
                <a:latin typeface="+mj-lt"/>
              </a:rPr>
              <a:t> 기술력을 알렸습니다</a:t>
            </a:r>
            <a:r>
              <a:rPr lang="en-US" altLang="ko-KR" sz="1200" dirty="0">
                <a:latin typeface="+mj-lt"/>
              </a:rPr>
              <a:t>.</a:t>
            </a:r>
            <a:r>
              <a:rPr lang="ko-KR" altLang="en-US" sz="1200" dirty="0">
                <a:latin typeface="+mj-lt"/>
              </a:rPr>
              <a:t> </a:t>
            </a:r>
            <a:endParaRPr lang="en-US" altLang="ko-KR" sz="12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BB11DA-17BE-82FE-14D4-B751353096F8}"/>
              </a:ext>
            </a:extLst>
          </p:cNvPr>
          <p:cNvSpPr txBox="1"/>
          <p:nvPr/>
        </p:nvSpPr>
        <p:spPr>
          <a:xfrm>
            <a:off x="8059025" y="6433664"/>
            <a:ext cx="1893572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latin typeface="+mj-lt"/>
              </a:rPr>
              <a:t>(</a:t>
            </a:r>
            <a:r>
              <a:rPr lang="ko-KR" altLang="en-US" sz="1100" dirty="0" err="1">
                <a:latin typeface="+mj-lt"/>
              </a:rPr>
              <a:t>검암역</a:t>
            </a:r>
            <a:r>
              <a:rPr lang="ko-KR" altLang="en-US" sz="1100" dirty="0">
                <a:latin typeface="+mj-lt"/>
              </a:rPr>
              <a:t> 스크린도어 사진</a:t>
            </a:r>
            <a:r>
              <a:rPr lang="en-US" altLang="ko-KR" sz="1100" dirty="0">
                <a:latin typeface="+mj-lt"/>
              </a:rPr>
              <a:t>)</a:t>
            </a:r>
            <a:r>
              <a:rPr lang="ko-KR" altLang="en-US" sz="1100" dirty="0">
                <a:latin typeface="+mj-lt"/>
              </a:rPr>
              <a:t> </a:t>
            </a:r>
            <a:endParaRPr lang="en-US" altLang="ko-KR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2673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6B426342-8B7C-5364-C6E6-024D7F1B6C8C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E345780-95A0-4D51-ADB1-3FDCAF0DACBE}"/>
              </a:ext>
            </a:extLst>
          </p:cNvPr>
          <p:cNvSpPr txBox="1"/>
          <p:nvPr/>
        </p:nvSpPr>
        <p:spPr>
          <a:xfrm>
            <a:off x="212045" y="60976"/>
            <a:ext cx="1054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05 </a:t>
            </a:r>
            <a:r>
              <a:rPr lang="ko-KR" altLang="en-US" b="1" i="1" dirty="0">
                <a:solidFill>
                  <a:schemeClr val="bg1"/>
                </a:solidFill>
              </a:rPr>
              <a:t>기타산업 실적</a:t>
            </a:r>
            <a:r>
              <a:rPr lang="en-US" altLang="ko-KR" b="1" i="1" dirty="0">
                <a:solidFill>
                  <a:schemeClr val="bg1"/>
                </a:solidFill>
              </a:rPr>
              <a:t>_ </a:t>
            </a:r>
            <a:r>
              <a:rPr lang="ko-KR" altLang="en-US" b="1" i="1" dirty="0">
                <a:solidFill>
                  <a:schemeClr val="bg1"/>
                </a:solidFill>
              </a:rPr>
              <a:t>철강 제조 빅데이터 기반 스마트조업 시스템 개발 </a:t>
            </a:r>
            <a:r>
              <a:rPr lang="en-US" altLang="ko-KR" b="1" i="1" dirty="0">
                <a:solidFill>
                  <a:schemeClr val="bg1"/>
                </a:solidFill>
              </a:rPr>
              <a:t>(</a:t>
            </a:r>
            <a:r>
              <a:rPr lang="ko-KR" altLang="en-US" b="1" i="1" dirty="0">
                <a:solidFill>
                  <a:schemeClr val="bg1"/>
                </a:solidFill>
              </a:rPr>
              <a:t>전기로 조업 시뮬레이션 개발</a:t>
            </a:r>
            <a:r>
              <a:rPr lang="en-US" altLang="ko-KR" b="1" i="1" dirty="0">
                <a:solidFill>
                  <a:schemeClr val="bg1"/>
                </a:solidFill>
              </a:rPr>
              <a:t>)</a:t>
            </a:r>
            <a:endParaRPr lang="ko-KR" altLang="en-US" b="1" i="1" dirty="0">
              <a:solidFill>
                <a:schemeClr val="bg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395E202-D883-5138-EC2F-53BF6E53B3C3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0C4C3EEE-0C7F-1E5B-7FCE-88CDE00E90A7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4">
              <a:extLst>
                <a:ext uri="{FF2B5EF4-FFF2-40B4-BE49-F238E27FC236}">
                  <a16:creationId xmlns:a16="http://schemas.microsoft.com/office/drawing/2014/main" id="{49FA6D47-1D19-05E1-DC5B-5A5E67452E24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090138D7-4CE1-840D-DCEF-0A25EC3D28E6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20C66194-DE0C-76EF-AA1C-E02D1722A7ED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4">
              <a:extLst>
                <a:ext uri="{FF2B5EF4-FFF2-40B4-BE49-F238E27FC236}">
                  <a16:creationId xmlns:a16="http://schemas.microsoft.com/office/drawing/2014/main" id="{DD883467-810F-0DD8-25A0-AB59D2D943ED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8F1BC537-980B-415B-01F9-6A5395315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405" y="4007797"/>
            <a:ext cx="3782803" cy="271668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3835E2E-B5AC-650F-3C71-F81582DD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5" y="1912448"/>
            <a:ext cx="4599641" cy="47243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298257-9921-19D5-0961-90F3EBFD7665}"/>
              </a:ext>
            </a:extLst>
          </p:cNvPr>
          <p:cNvSpPr txBox="1"/>
          <p:nvPr/>
        </p:nvSpPr>
        <p:spPr>
          <a:xfrm>
            <a:off x="721671" y="1185618"/>
            <a:ext cx="5306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에이블맥스㈜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, 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철강산업의 디지털전환 사업에 함께하다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CAF9D8-EC7A-402F-C724-D2EDD319A28B}"/>
              </a:ext>
            </a:extLst>
          </p:cNvPr>
          <p:cNvSpPr txBox="1"/>
          <p:nvPr/>
        </p:nvSpPr>
        <p:spPr>
          <a:xfrm>
            <a:off x="6454468" y="1555812"/>
            <a:ext cx="5102679" cy="1020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빅데이터 연계 분석을 통한 공정별 조업 패턴 최적화 기술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/>
              <a:t>제강로</a:t>
            </a:r>
            <a:r>
              <a:rPr lang="ko-KR" altLang="en-US" sz="1400" dirty="0"/>
              <a:t> 스마트 인텔리전트 조업 시스템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최적 휴먼 머신 인터페이스</a:t>
            </a:r>
            <a:endParaRPr lang="en-US" altLang="ko-KR" sz="1400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A503BD7-EE1A-EAB0-3DD8-54466B43FD13}"/>
              </a:ext>
            </a:extLst>
          </p:cNvPr>
          <p:cNvGrpSpPr/>
          <p:nvPr/>
        </p:nvGrpSpPr>
        <p:grpSpPr>
          <a:xfrm>
            <a:off x="6482042" y="1155138"/>
            <a:ext cx="1211283" cy="372205"/>
            <a:chOff x="-1825293" y="613500"/>
            <a:chExt cx="623378" cy="372205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CA485D53-3F6A-D7B8-989D-E7BA288786C3}"/>
                </a:ext>
              </a:extLst>
            </p:cNvPr>
            <p:cNvSpPr/>
            <p:nvPr/>
          </p:nvSpPr>
          <p:spPr>
            <a:xfrm>
              <a:off x="-1825293" y="613500"/>
              <a:ext cx="623378" cy="372205"/>
            </a:xfrm>
            <a:prstGeom prst="roundRect">
              <a:avLst>
                <a:gd name="adj" fmla="val 50000"/>
              </a:avLst>
            </a:prstGeom>
            <a:solidFill>
              <a:srgbClr val="6B7C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A55F2E-B478-0627-2767-31C0048CBFF8}"/>
                </a:ext>
              </a:extLst>
            </p:cNvPr>
            <p:cNvSpPr txBox="1"/>
            <p:nvPr/>
          </p:nvSpPr>
          <p:spPr>
            <a:xfrm>
              <a:off x="-1785474" y="645713"/>
              <a:ext cx="518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</a:rPr>
                <a:t>시스템개발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F37A0DDD-E900-D98B-07E8-059C1433AFE0}"/>
              </a:ext>
            </a:extLst>
          </p:cNvPr>
          <p:cNvGrpSpPr/>
          <p:nvPr/>
        </p:nvGrpSpPr>
        <p:grpSpPr>
          <a:xfrm>
            <a:off x="6559414" y="2692690"/>
            <a:ext cx="646377" cy="372205"/>
            <a:chOff x="-1825293" y="613500"/>
            <a:chExt cx="623378" cy="372205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D95FA160-370D-1EA7-2679-D0CED6E6A270}"/>
                </a:ext>
              </a:extLst>
            </p:cNvPr>
            <p:cNvSpPr/>
            <p:nvPr/>
          </p:nvSpPr>
          <p:spPr>
            <a:xfrm>
              <a:off x="-1825293" y="613500"/>
              <a:ext cx="623378" cy="372205"/>
            </a:xfrm>
            <a:prstGeom prst="roundRect">
              <a:avLst>
                <a:gd name="adj" fmla="val 50000"/>
              </a:avLst>
            </a:prstGeom>
            <a:solidFill>
              <a:srgbClr val="6B7C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C02F5D-12AB-965B-2D51-07082DFD43C6}"/>
                </a:ext>
              </a:extLst>
            </p:cNvPr>
            <p:cNvSpPr txBox="1"/>
            <p:nvPr/>
          </p:nvSpPr>
          <p:spPr>
            <a:xfrm>
              <a:off x="-1785474" y="645713"/>
              <a:ext cx="279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</a:rPr>
                <a:t>목적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F477CDC-B912-F833-5521-342B491E6571}"/>
              </a:ext>
            </a:extLst>
          </p:cNvPr>
          <p:cNvSpPr txBox="1"/>
          <p:nvPr/>
        </p:nvSpPr>
        <p:spPr>
          <a:xfrm>
            <a:off x="6454468" y="3177180"/>
            <a:ext cx="4681090" cy="697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철강 공정 빅데이터 분석과 연계로 </a:t>
            </a:r>
            <a:r>
              <a:rPr lang="ko-KR" altLang="en-US" sz="1400" b="1" dirty="0"/>
              <a:t>에너지 효율화</a:t>
            </a:r>
            <a:r>
              <a:rPr lang="ko-KR" altLang="en-US" sz="1400" dirty="0"/>
              <a:t>와 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     </a:t>
            </a:r>
            <a:r>
              <a:rPr lang="ko-KR" altLang="en-US" sz="1400" b="1" dirty="0"/>
              <a:t>제품 고품질화 </a:t>
            </a:r>
            <a:r>
              <a:rPr lang="ko-KR" altLang="en-US" sz="1400" dirty="0"/>
              <a:t>제고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1836630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/>
          <p:cNvSpPr/>
          <p:nvPr/>
        </p:nvSpPr>
        <p:spPr>
          <a:xfrm>
            <a:off x="684140" y="359961"/>
            <a:ext cx="4930612" cy="15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i="1" dirty="0">
                <a:solidFill>
                  <a:schemeClr val="bg1"/>
                </a:solidFill>
              </a:rPr>
              <a:t>시뮬레이션은 에이블맥스</a:t>
            </a:r>
            <a:r>
              <a:rPr lang="en-US" altLang="ko-KR" sz="1600" i="1" dirty="0">
                <a:solidFill>
                  <a:schemeClr val="bg1"/>
                </a:solidFill>
              </a:rPr>
              <a:t>!</a:t>
            </a:r>
          </a:p>
          <a:p>
            <a:pPr algn="ctr">
              <a:lnSpc>
                <a:spcPct val="150000"/>
              </a:lnSpc>
            </a:pPr>
            <a:endParaRPr lang="en-US" altLang="ko-KR" sz="1600" i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sz="1600" i="1" dirty="0">
                <a:solidFill>
                  <a:schemeClr val="bg1"/>
                </a:solidFill>
              </a:rPr>
              <a:t>- </a:t>
            </a:r>
            <a:r>
              <a:rPr lang="ko-KR" altLang="en-US" sz="1600" i="1" dirty="0">
                <a:solidFill>
                  <a:schemeClr val="bg1"/>
                </a:solidFill>
              </a:rPr>
              <a:t>대한민국을 위하여 국방에 종사하시는 </a:t>
            </a:r>
            <a:endParaRPr lang="en-US" altLang="ko-KR" sz="1600" i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i="1" dirty="0">
                <a:solidFill>
                  <a:schemeClr val="bg1"/>
                </a:solidFill>
              </a:rPr>
              <a:t>모든 분들께 존경과 감사의 인사를 드립니다</a:t>
            </a:r>
            <a:r>
              <a:rPr lang="en-US" altLang="ko-KR" sz="1600" i="1" dirty="0">
                <a:solidFill>
                  <a:schemeClr val="bg1"/>
                </a:solidFill>
              </a:rPr>
              <a:t>. -</a:t>
            </a:r>
            <a:endParaRPr lang="en-US" altLang="ko-KR" sz="1000" dirty="0">
              <a:solidFill>
                <a:schemeClr val="bg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032520" y="3782256"/>
            <a:ext cx="423385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6000" b="1" dirty="0">
                <a:solidFill>
                  <a:schemeClr val="bg1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감사합니다</a:t>
            </a:r>
            <a:r>
              <a:rPr lang="en-US" altLang="ko-KR" sz="6000" b="1" dirty="0">
                <a:solidFill>
                  <a:schemeClr val="bg1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.</a:t>
            </a:r>
          </a:p>
          <a:p>
            <a:pPr algn="ctr"/>
            <a:endParaRPr lang="en-US" altLang="ko-KR" sz="2400" dirty="0">
              <a:solidFill>
                <a:srgbClr val="3A492D"/>
              </a:solidFill>
            </a:endParaRPr>
          </a:p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2023. 10. 29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8343900" y="-51205"/>
            <a:ext cx="3848100" cy="4423539"/>
            <a:chOff x="7199476" y="-51205"/>
            <a:chExt cx="4992524" cy="5739098"/>
          </a:xfrm>
        </p:grpSpPr>
        <p:sp>
          <p:nvSpPr>
            <p:cNvPr id="51" name="자유형 50"/>
            <p:cNvSpPr/>
            <p:nvPr/>
          </p:nvSpPr>
          <p:spPr>
            <a:xfrm>
              <a:off x="7199476" y="-1"/>
              <a:ext cx="4990449" cy="4922326"/>
            </a:xfrm>
            <a:custGeom>
              <a:avLst/>
              <a:gdLst>
                <a:gd name="connsiteX0" fmla="*/ 0 w 4780567"/>
                <a:gd name="connsiteY0" fmla="*/ 0 h 4594269"/>
                <a:gd name="connsiteX1" fmla="*/ 4780567 w 4780567"/>
                <a:gd name="connsiteY1" fmla="*/ 0 h 4594269"/>
                <a:gd name="connsiteX2" fmla="*/ 4780567 w 4780567"/>
                <a:gd name="connsiteY2" fmla="*/ 3390834 h 4594269"/>
                <a:gd name="connsiteX3" fmla="*/ 4611090 w 4780567"/>
                <a:gd name="connsiteY3" fmla="*/ 3603117 h 4594269"/>
                <a:gd name="connsiteX4" fmla="*/ 3447068 w 4780567"/>
                <a:gd name="connsiteY4" fmla="*/ 4584700 h 4594269"/>
                <a:gd name="connsiteX5" fmla="*/ 1745268 w 4780567"/>
                <a:gd name="connsiteY5" fmla="*/ 3378200 h 4594269"/>
                <a:gd name="connsiteX6" fmla="*/ 106232 w 4780567"/>
                <a:gd name="connsiteY6" fmla="*/ 270148 h 459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80567" h="4594269">
                  <a:moveTo>
                    <a:pt x="0" y="0"/>
                  </a:moveTo>
                  <a:lnTo>
                    <a:pt x="4780567" y="0"/>
                  </a:lnTo>
                  <a:lnTo>
                    <a:pt x="4780567" y="3390834"/>
                  </a:lnTo>
                  <a:lnTo>
                    <a:pt x="4611090" y="3603117"/>
                  </a:lnTo>
                  <a:cubicBezTo>
                    <a:pt x="4243133" y="4055368"/>
                    <a:pt x="3802932" y="4537075"/>
                    <a:pt x="3447068" y="4584700"/>
                  </a:cubicBezTo>
                  <a:cubicBezTo>
                    <a:pt x="2877685" y="4660900"/>
                    <a:pt x="2354868" y="4284133"/>
                    <a:pt x="1745268" y="3378200"/>
                  </a:cubicBezTo>
                  <a:cubicBezTo>
                    <a:pt x="1326168" y="2755371"/>
                    <a:pt x="543903" y="1334178"/>
                    <a:pt x="106232" y="270148"/>
                  </a:cubicBezTo>
                  <a:close/>
                </a:path>
              </a:pathLst>
            </a:custGeom>
            <a:pattFill prst="smGrid">
              <a:fgClr>
                <a:srgbClr val="546646"/>
              </a:fgClr>
              <a:bgClr>
                <a:srgbClr val="3A492D"/>
              </a:bgClr>
            </a:pattFill>
            <a:ln>
              <a:noFill/>
            </a:ln>
            <a:effectLst>
              <a:outerShdw blurRad="1651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자유형 49"/>
            <p:cNvSpPr/>
            <p:nvPr/>
          </p:nvSpPr>
          <p:spPr>
            <a:xfrm>
              <a:off x="7411433" y="0"/>
              <a:ext cx="4780567" cy="4594269"/>
            </a:xfrm>
            <a:custGeom>
              <a:avLst/>
              <a:gdLst>
                <a:gd name="connsiteX0" fmla="*/ 0 w 4780567"/>
                <a:gd name="connsiteY0" fmla="*/ 0 h 4594269"/>
                <a:gd name="connsiteX1" fmla="*/ 4780567 w 4780567"/>
                <a:gd name="connsiteY1" fmla="*/ 0 h 4594269"/>
                <a:gd name="connsiteX2" fmla="*/ 4780567 w 4780567"/>
                <a:gd name="connsiteY2" fmla="*/ 3390834 h 4594269"/>
                <a:gd name="connsiteX3" fmla="*/ 4611090 w 4780567"/>
                <a:gd name="connsiteY3" fmla="*/ 3603117 h 4594269"/>
                <a:gd name="connsiteX4" fmla="*/ 3447068 w 4780567"/>
                <a:gd name="connsiteY4" fmla="*/ 4584700 h 4594269"/>
                <a:gd name="connsiteX5" fmla="*/ 1745268 w 4780567"/>
                <a:gd name="connsiteY5" fmla="*/ 3378200 h 4594269"/>
                <a:gd name="connsiteX6" fmla="*/ 106232 w 4780567"/>
                <a:gd name="connsiteY6" fmla="*/ 270148 h 459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80567" h="4594269">
                  <a:moveTo>
                    <a:pt x="0" y="0"/>
                  </a:moveTo>
                  <a:lnTo>
                    <a:pt x="4780567" y="0"/>
                  </a:lnTo>
                  <a:lnTo>
                    <a:pt x="4780567" y="3390834"/>
                  </a:lnTo>
                  <a:lnTo>
                    <a:pt x="4611090" y="3603117"/>
                  </a:lnTo>
                  <a:cubicBezTo>
                    <a:pt x="4243133" y="4055368"/>
                    <a:pt x="3802932" y="4537075"/>
                    <a:pt x="3447068" y="4584700"/>
                  </a:cubicBezTo>
                  <a:cubicBezTo>
                    <a:pt x="2877685" y="4660900"/>
                    <a:pt x="2354868" y="4284133"/>
                    <a:pt x="1745268" y="3378200"/>
                  </a:cubicBezTo>
                  <a:cubicBezTo>
                    <a:pt x="1326168" y="2755371"/>
                    <a:pt x="543903" y="1334178"/>
                    <a:pt x="106232" y="270148"/>
                  </a:cubicBezTo>
                  <a:close/>
                </a:path>
              </a:pathLst>
            </a:custGeom>
            <a:solidFill>
              <a:srgbClr val="F3C9A1"/>
            </a:solidFill>
            <a:ln>
              <a:noFill/>
            </a:ln>
            <a:effectLst>
              <a:innerShdw blurRad="165100" dist="1143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10887423" y="1478995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자유형 13"/>
            <p:cNvSpPr/>
            <p:nvPr/>
          </p:nvSpPr>
          <p:spPr>
            <a:xfrm>
              <a:off x="9639298" y="1510078"/>
              <a:ext cx="2133602" cy="4177815"/>
            </a:xfrm>
            <a:custGeom>
              <a:avLst/>
              <a:gdLst>
                <a:gd name="connsiteX0" fmla="*/ 1066801 w 2133602"/>
                <a:gd name="connsiteY0" fmla="*/ 335084 h 4177815"/>
                <a:gd name="connsiteX1" fmla="*/ 901336 w 2133602"/>
                <a:gd name="connsiteY1" fmla="*/ 500549 h 4177815"/>
                <a:gd name="connsiteX2" fmla="*/ 1066801 w 2133602"/>
                <a:gd name="connsiteY2" fmla="*/ 666014 h 4177815"/>
                <a:gd name="connsiteX3" fmla="*/ 1232266 w 2133602"/>
                <a:gd name="connsiteY3" fmla="*/ 500549 h 4177815"/>
                <a:gd name="connsiteX4" fmla="*/ 1066801 w 2133602"/>
                <a:gd name="connsiteY4" fmla="*/ 335084 h 4177815"/>
                <a:gd name="connsiteX5" fmla="*/ 1066802 w 2133602"/>
                <a:gd name="connsiteY5" fmla="*/ 0 h 4177815"/>
                <a:gd name="connsiteX6" fmla="*/ 2133602 w 2133602"/>
                <a:gd name="connsiteY6" fmla="*/ 492370 h 4177815"/>
                <a:gd name="connsiteX7" fmla="*/ 2133602 w 2133602"/>
                <a:gd name="connsiteY7" fmla="*/ 706187 h 4177815"/>
                <a:gd name="connsiteX8" fmla="*/ 2133602 w 2133602"/>
                <a:gd name="connsiteY8" fmla="*/ 984739 h 4177815"/>
                <a:gd name="connsiteX9" fmla="*/ 2133602 w 2133602"/>
                <a:gd name="connsiteY9" fmla="*/ 3530247 h 4177815"/>
                <a:gd name="connsiteX10" fmla="*/ 2133600 w 2133602"/>
                <a:gd name="connsiteY10" fmla="*/ 3530267 h 4177815"/>
                <a:gd name="connsiteX11" fmla="*/ 2133600 w 2133602"/>
                <a:gd name="connsiteY11" fmla="*/ 3685446 h 4177815"/>
                <a:gd name="connsiteX12" fmla="*/ 1066800 w 2133602"/>
                <a:gd name="connsiteY12" fmla="*/ 4177815 h 4177815"/>
                <a:gd name="connsiteX13" fmla="*/ 0 w 2133602"/>
                <a:gd name="connsiteY13" fmla="*/ 3685446 h 4177815"/>
                <a:gd name="connsiteX14" fmla="*/ 0 w 2133602"/>
                <a:gd name="connsiteY14" fmla="*/ 3193077 h 4177815"/>
                <a:gd name="connsiteX15" fmla="*/ 2 w 2133602"/>
                <a:gd name="connsiteY15" fmla="*/ 3193077 h 4177815"/>
                <a:gd name="connsiteX16" fmla="*/ 2 w 2133602"/>
                <a:gd name="connsiteY16" fmla="*/ 706187 h 4177815"/>
                <a:gd name="connsiteX17" fmla="*/ 3 w 2133602"/>
                <a:gd name="connsiteY17" fmla="*/ 706182 h 4177815"/>
                <a:gd name="connsiteX18" fmla="*/ 3 w 2133602"/>
                <a:gd name="connsiteY18" fmla="*/ 492370 h 4177815"/>
                <a:gd name="connsiteX19" fmla="*/ 1066802 w 2133602"/>
                <a:gd name="connsiteY19" fmla="*/ 0 h 417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33602" h="4177815">
                  <a:moveTo>
                    <a:pt x="1066801" y="335084"/>
                  </a:moveTo>
                  <a:cubicBezTo>
                    <a:pt x="975417" y="335084"/>
                    <a:pt x="901336" y="409165"/>
                    <a:pt x="901336" y="500549"/>
                  </a:cubicBezTo>
                  <a:cubicBezTo>
                    <a:pt x="901336" y="591933"/>
                    <a:pt x="975417" y="666014"/>
                    <a:pt x="1066801" y="666014"/>
                  </a:cubicBezTo>
                  <a:cubicBezTo>
                    <a:pt x="1158185" y="666014"/>
                    <a:pt x="1232266" y="591933"/>
                    <a:pt x="1232266" y="500549"/>
                  </a:cubicBezTo>
                  <a:cubicBezTo>
                    <a:pt x="1232266" y="409165"/>
                    <a:pt x="1158185" y="335084"/>
                    <a:pt x="1066801" y="335084"/>
                  </a:cubicBezTo>
                  <a:close/>
                  <a:moveTo>
                    <a:pt x="1066802" y="0"/>
                  </a:moveTo>
                  <a:cubicBezTo>
                    <a:pt x="1655980" y="0"/>
                    <a:pt x="2133602" y="220442"/>
                    <a:pt x="2133602" y="492370"/>
                  </a:cubicBezTo>
                  <a:lnTo>
                    <a:pt x="2133602" y="706187"/>
                  </a:lnTo>
                  <a:lnTo>
                    <a:pt x="2133602" y="984739"/>
                  </a:lnTo>
                  <a:lnTo>
                    <a:pt x="2133602" y="3530247"/>
                  </a:lnTo>
                  <a:lnTo>
                    <a:pt x="2133600" y="3530267"/>
                  </a:lnTo>
                  <a:lnTo>
                    <a:pt x="2133600" y="3685446"/>
                  </a:lnTo>
                  <a:cubicBezTo>
                    <a:pt x="2133600" y="3957374"/>
                    <a:pt x="1655978" y="4177815"/>
                    <a:pt x="1066800" y="4177815"/>
                  </a:cubicBezTo>
                  <a:cubicBezTo>
                    <a:pt x="477624" y="4177815"/>
                    <a:pt x="0" y="3957374"/>
                    <a:pt x="0" y="3685446"/>
                  </a:cubicBezTo>
                  <a:lnTo>
                    <a:pt x="0" y="3193077"/>
                  </a:lnTo>
                  <a:lnTo>
                    <a:pt x="2" y="3193077"/>
                  </a:lnTo>
                  <a:lnTo>
                    <a:pt x="2" y="706187"/>
                  </a:lnTo>
                  <a:lnTo>
                    <a:pt x="3" y="706182"/>
                  </a:lnTo>
                  <a:lnTo>
                    <a:pt x="3" y="492370"/>
                  </a:lnTo>
                  <a:cubicBezTo>
                    <a:pt x="3" y="220442"/>
                    <a:pt x="477626" y="0"/>
                    <a:pt x="10668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03200" dist="165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자유형 7"/>
            <p:cNvSpPr/>
            <p:nvPr/>
          </p:nvSpPr>
          <p:spPr>
            <a:xfrm>
              <a:off x="9652000" y="50800"/>
              <a:ext cx="1117896" cy="1998574"/>
            </a:xfrm>
            <a:custGeom>
              <a:avLst/>
              <a:gdLst>
                <a:gd name="connsiteX0" fmla="*/ 0 w 1117896"/>
                <a:gd name="connsiteY0" fmla="*/ 0 h 1998574"/>
                <a:gd name="connsiteX1" fmla="*/ 355600 w 1117896"/>
                <a:gd name="connsiteY1" fmla="*/ 762000 h 1998574"/>
                <a:gd name="connsiteX2" fmla="*/ 444500 w 1117896"/>
                <a:gd name="connsiteY2" fmla="*/ 1041400 h 1998574"/>
                <a:gd name="connsiteX3" fmla="*/ 800100 w 1117896"/>
                <a:gd name="connsiteY3" fmla="*/ 1612900 h 1998574"/>
                <a:gd name="connsiteX4" fmla="*/ 1066800 w 1117896"/>
                <a:gd name="connsiteY4" fmla="*/ 1993900 h 1998574"/>
                <a:gd name="connsiteX5" fmla="*/ 1117600 w 1117896"/>
                <a:gd name="connsiteY5" fmla="*/ 1790700 h 199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7896" h="1998574">
                  <a:moveTo>
                    <a:pt x="0" y="0"/>
                  </a:moveTo>
                  <a:cubicBezTo>
                    <a:pt x="140758" y="294216"/>
                    <a:pt x="281517" y="588433"/>
                    <a:pt x="355600" y="762000"/>
                  </a:cubicBezTo>
                  <a:cubicBezTo>
                    <a:pt x="429683" y="935567"/>
                    <a:pt x="370417" y="899583"/>
                    <a:pt x="444500" y="1041400"/>
                  </a:cubicBezTo>
                  <a:cubicBezTo>
                    <a:pt x="518583" y="1183217"/>
                    <a:pt x="696383" y="1454150"/>
                    <a:pt x="800100" y="1612900"/>
                  </a:cubicBezTo>
                  <a:cubicBezTo>
                    <a:pt x="903817" y="1771650"/>
                    <a:pt x="1013883" y="1964267"/>
                    <a:pt x="1066800" y="1993900"/>
                  </a:cubicBezTo>
                  <a:cubicBezTo>
                    <a:pt x="1119717" y="2023533"/>
                    <a:pt x="1118658" y="1907116"/>
                    <a:pt x="1117600" y="1790700"/>
                  </a:cubicBezTo>
                </a:path>
              </a:pathLst>
            </a:custGeom>
            <a:noFill/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자유형 8"/>
            <p:cNvSpPr/>
            <p:nvPr/>
          </p:nvSpPr>
          <p:spPr>
            <a:xfrm>
              <a:off x="10934700" y="25400"/>
              <a:ext cx="508000" cy="1473200"/>
            </a:xfrm>
            <a:custGeom>
              <a:avLst/>
              <a:gdLst>
                <a:gd name="connsiteX0" fmla="*/ 0 w 508000"/>
                <a:gd name="connsiteY0" fmla="*/ 1473200 h 1473200"/>
                <a:gd name="connsiteX1" fmla="*/ 241300 w 508000"/>
                <a:gd name="connsiteY1" fmla="*/ 1104900 h 1473200"/>
                <a:gd name="connsiteX2" fmla="*/ 342900 w 508000"/>
                <a:gd name="connsiteY2" fmla="*/ 876300 h 1473200"/>
                <a:gd name="connsiteX3" fmla="*/ 393700 w 508000"/>
                <a:gd name="connsiteY3" fmla="*/ 698500 h 1473200"/>
                <a:gd name="connsiteX4" fmla="*/ 457200 w 508000"/>
                <a:gd name="connsiteY4" fmla="*/ 431800 h 1473200"/>
                <a:gd name="connsiteX5" fmla="*/ 508000 w 508000"/>
                <a:gd name="connsiteY5" fmla="*/ 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8000" h="1473200">
                  <a:moveTo>
                    <a:pt x="0" y="1473200"/>
                  </a:moveTo>
                  <a:cubicBezTo>
                    <a:pt x="92075" y="1338791"/>
                    <a:pt x="184150" y="1204383"/>
                    <a:pt x="241300" y="1104900"/>
                  </a:cubicBezTo>
                  <a:cubicBezTo>
                    <a:pt x="298450" y="1005417"/>
                    <a:pt x="317500" y="944033"/>
                    <a:pt x="342900" y="876300"/>
                  </a:cubicBezTo>
                  <a:cubicBezTo>
                    <a:pt x="368300" y="808567"/>
                    <a:pt x="374650" y="772583"/>
                    <a:pt x="393700" y="698500"/>
                  </a:cubicBezTo>
                  <a:cubicBezTo>
                    <a:pt x="412750" y="624417"/>
                    <a:pt x="438150" y="548217"/>
                    <a:pt x="457200" y="431800"/>
                  </a:cubicBezTo>
                  <a:cubicBezTo>
                    <a:pt x="476250" y="315383"/>
                    <a:pt x="492125" y="157691"/>
                    <a:pt x="508000" y="0"/>
                  </a:cubicBezTo>
                </a:path>
              </a:pathLst>
            </a:cu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/>
            <p:cNvSpPr/>
            <p:nvPr/>
          </p:nvSpPr>
          <p:spPr>
            <a:xfrm>
              <a:off x="9756360" y="324637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9848394" y="494332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타원 16"/>
            <p:cNvSpPr/>
            <p:nvPr/>
          </p:nvSpPr>
          <p:spPr>
            <a:xfrm>
              <a:off x="9942907" y="691286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타원 17"/>
            <p:cNvSpPr/>
            <p:nvPr/>
          </p:nvSpPr>
          <p:spPr>
            <a:xfrm>
              <a:off x="10028860" y="936654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타원 18"/>
            <p:cNvSpPr/>
            <p:nvPr/>
          </p:nvSpPr>
          <p:spPr>
            <a:xfrm>
              <a:off x="10116287" y="1146308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237674" y="1371853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359062" y="1581507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타원 21"/>
            <p:cNvSpPr/>
            <p:nvPr/>
          </p:nvSpPr>
          <p:spPr>
            <a:xfrm>
              <a:off x="10511462" y="1751771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타원 22"/>
            <p:cNvSpPr/>
            <p:nvPr/>
          </p:nvSpPr>
          <p:spPr>
            <a:xfrm>
              <a:off x="10636987" y="1938331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타원 32"/>
            <p:cNvSpPr/>
            <p:nvPr/>
          </p:nvSpPr>
          <p:spPr>
            <a:xfrm>
              <a:off x="9664981" y="130068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타원 54"/>
            <p:cNvSpPr/>
            <p:nvPr/>
          </p:nvSpPr>
          <p:spPr>
            <a:xfrm>
              <a:off x="9570185" y="-51205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1309037" y="547865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타원 24"/>
            <p:cNvSpPr/>
            <p:nvPr/>
          </p:nvSpPr>
          <p:spPr>
            <a:xfrm>
              <a:off x="11255904" y="743957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타원 25"/>
            <p:cNvSpPr/>
            <p:nvPr/>
          </p:nvSpPr>
          <p:spPr>
            <a:xfrm>
              <a:off x="11186792" y="888149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1117680" y="1043797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타원 27"/>
            <p:cNvSpPr/>
            <p:nvPr/>
          </p:nvSpPr>
          <p:spPr>
            <a:xfrm>
              <a:off x="10990492" y="1258084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타원 28"/>
            <p:cNvSpPr/>
            <p:nvPr/>
          </p:nvSpPr>
          <p:spPr>
            <a:xfrm>
              <a:off x="11329578" y="359961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11350843" y="152174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타원 53"/>
            <p:cNvSpPr/>
            <p:nvPr/>
          </p:nvSpPr>
          <p:spPr>
            <a:xfrm>
              <a:off x="11398690" y="-51205"/>
              <a:ext cx="138225" cy="13822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shade val="30000"/>
                    <a:satMod val="115000"/>
                  </a:schemeClr>
                </a:gs>
                <a:gs pos="75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 rot="5400000">
            <a:off x="10126754" y="2537919"/>
            <a:ext cx="1986441" cy="57496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i="1" dirty="0">
                <a:solidFill>
                  <a:schemeClr val="bg1"/>
                </a:solidFill>
              </a:rPr>
              <a:t>2023. 10. 29</a:t>
            </a:r>
          </a:p>
        </p:txBody>
      </p:sp>
      <p:pic>
        <p:nvPicPr>
          <p:cNvPr id="6" name="그림 5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id="{74343104-32B7-4606-B819-83E90B640A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251" y="6199875"/>
            <a:ext cx="2038915" cy="4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38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5CF08C6B-0DB0-1481-90E3-CBB4D0C500AB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851D8CF8-F3F3-3519-B916-AA96589B06F7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4">
              <a:extLst>
                <a:ext uri="{FF2B5EF4-FFF2-40B4-BE49-F238E27FC236}">
                  <a16:creationId xmlns:a16="http://schemas.microsoft.com/office/drawing/2014/main" id="{E3243178-8C29-6041-F834-61F45B1FF51D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4B61ADC9-2C5B-0CCB-515A-C04A28B93751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F84D0C4-EACA-E53D-A797-27B30FA37C30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4">
              <a:extLst>
                <a:ext uri="{FF2B5EF4-FFF2-40B4-BE49-F238E27FC236}">
                  <a16:creationId xmlns:a16="http://schemas.microsoft.com/office/drawing/2014/main" id="{697EB29E-6C15-C0E8-B61F-D48C09443217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364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01 </a:t>
            </a:r>
            <a:r>
              <a:rPr lang="ko-KR" altLang="en-US" b="1" i="1" dirty="0">
                <a:solidFill>
                  <a:schemeClr val="bg1"/>
                </a:solidFill>
              </a:rPr>
              <a:t>회사소개</a:t>
            </a:r>
            <a:r>
              <a:rPr lang="en-US" altLang="ko-KR" b="1" i="1" dirty="0">
                <a:solidFill>
                  <a:schemeClr val="bg1"/>
                </a:solidFill>
              </a:rPr>
              <a:t> _ </a:t>
            </a:r>
            <a:r>
              <a:rPr lang="ko-KR" altLang="en-US" b="1" i="1" dirty="0">
                <a:solidFill>
                  <a:schemeClr val="bg1"/>
                </a:solidFill>
              </a:rPr>
              <a:t>에이블맥스㈜ 소개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226AF45-8115-DC00-0720-B049F27E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15" y="1187643"/>
            <a:ext cx="4598926" cy="54684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54BCCA-B72E-A726-DEBB-EE3155A16140}"/>
              </a:ext>
            </a:extLst>
          </p:cNvPr>
          <p:cNvSpPr txBox="1"/>
          <p:nvPr/>
        </p:nvSpPr>
        <p:spPr>
          <a:xfrm>
            <a:off x="6700562" y="1434353"/>
            <a:ext cx="4373313" cy="1891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j-lt"/>
              </a:rPr>
              <a:t>대표자</a:t>
            </a:r>
            <a:r>
              <a:rPr lang="en-US" altLang="ko-KR" sz="1600" dirty="0">
                <a:latin typeface="+mj-lt"/>
              </a:rPr>
              <a:t>: </a:t>
            </a:r>
            <a:r>
              <a:rPr lang="ko-KR" altLang="en-US" sz="1600" dirty="0">
                <a:latin typeface="+mj-lt"/>
              </a:rPr>
              <a:t>박정혁</a:t>
            </a:r>
            <a:endParaRPr lang="en-US" altLang="ko-KR" sz="16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+mj-lt"/>
              </a:rPr>
              <a:t>설립일</a:t>
            </a:r>
            <a:r>
              <a:rPr lang="en-US" altLang="ko-KR" sz="1600" dirty="0">
                <a:latin typeface="+mj-lt"/>
              </a:rPr>
              <a:t>: 2002</a:t>
            </a:r>
            <a:r>
              <a:rPr lang="ko-KR" altLang="en-US" sz="1600" dirty="0">
                <a:latin typeface="+mj-lt"/>
              </a:rPr>
              <a:t>년</a:t>
            </a:r>
            <a:endParaRPr lang="en-US" altLang="ko-KR" sz="16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+mj-lt"/>
              </a:rPr>
              <a:t>주업종</a:t>
            </a:r>
            <a:r>
              <a:rPr lang="en-US" altLang="ko-KR" sz="1600" dirty="0">
                <a:latin typeface="+mj-lt"/>
              </a:rPr>
              <a:t>: CAE Solution </a:t>
            </a:r>
            <a:r>
              <a:rPr lang="ko-KR" altLang="en-US" sz="1600" dirty="0">
                <a:latin typeface="+mj-lt"/>
              </a:rPr>
              <a:t>제공 및 기술지원</a:t>
            </a:r>
            <a:r>
              <a:rPr lang="en-US" altLang="ko-KR" sz="1600" dirty="0">
                <a:latin typeface="+mj-lt"/>
                <a:cs typeface="Arial" panose="020B0604020202020204" pitchFamily="34" charset="0"/>
              </a:rPr>
              <a:t>·</a:t>
            </a:r>
            <a:r>
              <a:rPr lang="ko-KR" altLang="en-US" sz="1600" dirty="0">
                <a:latin typeface="+mj-lt"/>
                <a:cs typeface="Arial" panose="020B0604020202020204" pitchFamily="34" charset="0"/>
              </a:rPr>
              <a:t>용역</a:t>
            </a:r>
            <a:endParaRPr lang="en-US" altLang="ko-KR" sz="16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+mj-lt"/>
                <a:cs typeface="Arial" panose="020B0604020202020204" pitchFamily="34" charset="0"/>
              </a:rPr>
              <a:t>소재지</a:t>
            </a:r>
            <a:r>
              <a:rPr lang="en-US" altLang="ko-KR" sz="1600" dirty="0">
                <a:latin typeface="+mj-lt"/>
                <a:cs typeface="Arial" panose="020B0604020202020204" pitchFamily="34" charset="0"/>
              </a:rPr>
              <a:t>: </a:t>
            </a:r>
            <a:r>
              <a:rPr lang="ko-KR" altLang="en-US" sz="1600" dirty="0">
                <a:latin typeface="+mj-lt"/>
                <a:cs typeface="Arial" panose="020B0604020202020204" pitchFamily="34" charset="0"/>
              </a:rPr>
              <a:t>서울특별시 강남구 테헤란로 </a:t>
            </a:r>
            <a:r>
              <a:rPr lang="en-US" altLang="ko-KR" sz="1600" dirty="0">
                <a:latin typeface="+mj-lt"/>
                <a:cs typeface="Arial" panose="020B0604020202020204" pitchFamily="34" charset="0"/>
              </a:rPr>
              <a:t>234, 6</a:t>
            </a:r>
            <a:r>
              <a:rPr lang="ko-KR" altLang="en-US" sz="1600" dirty="0">
                <a:latin typeface="+mj-lt"/>
                <a:cs typeface="Arial" panose="020B0604020202020204" pitchFamily="34" charset="0"/>
              </a:rPr>
              <a:t>층</a:t>
            </a:r>
            <a:endParaRPr lang="en-US" altLang="ko-KR" sz="16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+mj-lt"/>
                <a:cs typeface="Arial" panose="020B0604020202020204" pitchFamily="34" charset="0"/>
              </a:rPr>
              <a:t>연락처</a:t>
            </a:r>
            <a:r>
              <a:rPr lang="en-US" altLang="ko-KR" sz="1600" dirty="0">
                <a:latin typeface="+mj-lt"/>
                <a:cs typeface="Arial" panose="020B0604020202020204" pitchFamily="34" charset="0"/>
              </a:rPr>
              <a:t>: 02-539-5212 / info@ablemax.co.kr</a:t>
            </a:r>
            <a:endParaRPr lang="ko-KR" altLang="en-US" sz="1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DAF9FC-2662-D9AD-BC87-164CC59D62D8}"/>
              </a:ext>
            </a:extLst>
          </p:cNvPr>
          <p:cNvSpPr txBox="1"/>
          <p:nvPr/>
        </p:nvSpPr>
        <p:spPr>
          <a:xfrm>
            <a:off x="6700562" y="3998267"/>
            <a:ext cx="4667792" cy="2312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“저희 회사의 경쟁력이라면 </a:t>
            </a:r>
            <a:r>
              <a:rPr lang="en-US" altLang="ko-KR" sz="1400" b="1" dirty="0"/>
              <a:t>20</a:t>
            </a:r>
            <a:r>
              <a:rPr lang="ko-KR" altLang="en-US" sz="1400" b="1" dirty="0"/>
              <a:t>년 동안 축적된 산업별 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ko-KR" altLang="en-US" sz="1400" b="1" dirty="0"/>
              <a:t>현장 엔지니어링에 대한 지식과 경험이 풍부</a:t>
            </a:r>
            <a:r>
              <a:rPr lang="ko-KR" altLang="en-US" sz="1400" dirty="0"/>
              <a:t>하다는 것입니다</a:t>
            </a:r>
            <a:r>
              <a:rPr lang="en-US" altLang="ko-KR" sz="1400" dirty="0"/>
              <a:t>. </a:t>
            </a:r>
            <a:r>
              <a:rPr lang="ko-KR" altLang="en-US" sz="1400" dirty="0"/>
              <a:t>이에 만족하지 않고 </a:t>
            </a:r>
            <a:r>
              <a:rPr lang="en-US" altLang="ko-KR" sz="1400" b="1" dirty="0"/>
              <a:t>LNG</a:t>
            </a:r>
            <a:r>
              <a:rPr lang="ko-KR" altLang="en-US" sz="1400" b="1" dirty="0"/>
              <a:t>와 수소 등 에너지 분야와 항공우주 분야</a:t>
            </a:r>
            <a:r>
              <a:rPr lang="ko-KR" altLang="en-US" sz="1400" dirty="0"/>
              <a:t>에 전문가를 대거 영입하여 해석 영역을 넘어 엔지니어링 분야까지 전문성을 갖추고자 노력하고 있습니다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최선의 노력으로 </a:t>
            </a:r>
            <a:r>
              <a:rPr lang="ko-KR" altLang="en-US" sz="1400" b="1" dirty="0"/>
              <a:t>국내 대표적인 </a:t>
            </a:r>
            <a:r>
              <a:rPr lang="en-US" altLang="ko-KR" sz="1400" b="1" dirty="0"/>
              <a:t>CAE </a:t>
            </a:r>
            <a:r>
              <a:rPr lang="ko-KR" altLang="en-US" sz="1400" b="1" dirty="0"/>
              <a:t>토털 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ko-KR" altLang="en-US" sz="1400" b="1" dirty="0"/>
              <a:t>솔루션 전문기업</a:t>
            </a:r>
            <a:r>
              <a:rPr lang="ko-KR" altLang="en-US" sz="1400" dirty="0"/>
              <a:t>으로 발전하겠습니다</a:t>
            </a:r>
            <a:r>
              <a:rPr lang="en-US" altLang="ko-KR" sz="14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4710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6494512" y="2635393"/>
            <a:ext cx="3345905" cy="608541"/>
            <a:chOff x="3966948" y="1225553"/>
            <a:chExt cx="3345905" cy="608541"/>
          </a:xfrm>
        </p:grpSpPr>
        <p:sp>
          <p:nvSpPr>
            <p:cNvPr id="15" name="직사각형 14"/>
            <p:cNvSpPr/>
            <p:nvPr/>
          </p:nvSpPr>
          <p:spPr>
            <a:xfrm rot="449697">
              <a:off x="5178205" y="1275981"/>
              <a:ext cx="2134648" cy="5581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grpSp>
          <p:nvGrpSpPr>
            <p:cNvPr id="16" name="그룹 15"/>
            <p:cNvGrpSpPr/>
            <p:nvPr/>
          </p:nvGrpSpPr>
          <p:grpSpPr>
            <a:xfrm>
              <a:off x="3966948" y="1225553"/>
              <a:ext cx="3312368" cy="432048"/>
              <a:chOff x="3203848" y="2060848"/>
              <a:chExt cx="3312368" cy="432048"/>
            </a:xfrm>
            <a:solidFill>
              <a:srgbClr val="FFC000"/>
            </a:solidFill>
            <a:effectLst/>
          </p:grpSpPr>
          <p:sp>
            <p:nvSpPr>
              <p:cNvPr id="17" name="직사각형 16"/>
              <p:cNvSpPr/>
              <p:nvPr/>
            </p:nvSpPr>
            <p:spPr>
              <a:xfrm>
                <a:off x="3491880" y="2060848"/>
                <a:ext cx="3024336" cy="432048"/>
              </a:xfrm>
              <a:prstGeom prst="rect">
                <a:avLst/>
              </a:prstGeom>
              <a:solidFill>
                <a:srgbClr val="80B4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2008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년 </a:t>
                </a:r>
                <a:r>
                  <a:rPr lang="en-US" altLang="ko-KR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~ 2014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년</a:t>
                </a:r>
                <a:endParaRPr lang="en-US" altLang="ko-KR" b="1" dirty="0">
                  <a:solidFill>
                    <a:schemeClr val="bg1"/>
                  </a:solidFill>
                  <a:latin typeface="맑은 고딕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8" name="직각 삼각형 17"/>
              <p:cNvSpPr/>
              <p:nvPr/>
            </p:nvSpPr>
            <p:spPr>
              <a:xfrm rot="10800000">
                <a:off x="3203848" y="2060848"/>
                <a:ext cx="288032" cy="230426"/>
              </a:xfrm>
              <a:prstGeom prst="rtTriangle">
                <a:avLst/>
              </a:prstGeom>
              <a:solidFill>
                <a:srgbClr val="80B4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latin typeface="맑은 고딕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19" name="그룹 18"/>
          <p:cNvGrpSpPr/>
          <p:nvPr/>
        </p:nvGrpSpPr>
        <p:grpSpPr>
          <a:xfrm>
            <a:off x="6494512" y="5925477"/>
            <a:ext cx="3345905" cy="608541"/>
            <a:chOff x="3966948" y="1225553"/>
            <a:chExt cx="3345905" cy="608541"/>
          </a:xfrm>
        </p:grpSpPr>
        <p:sp>
          <p:nvSpPr>
            <p:cNvPr id="20" name="직사각형 19"/>
            <p:cNvSpPr/>
            <p:nvPr/>
          </p:nvSpPr>
          <p:spPr>
            <a:xfrm rot="449697">
              <a:off x="5178205" y="1275981"/>
              <a:ext cx="2134648" cy="5581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966948" y="1225553"/>
              <a:ext cx="3312368" cy="432048"/>
              <a:chOff x="3203848" y="2060848"/>
              <a:chExt cx="3312368" cy="432048"/>
            </a:xfrm>
            <a:solidFill>
              <a:srgbClr val="FFC000"/>
            </a:solidFill>
            <a:effectLst/>
          </p:grpSpPr>
          <p:sp>
            <p:nvSpPr>
              <p:cNvPr id="22" name="직사각형 21"/>
              <p:cNvSpPr/>
              <p:nvPr/>
            </p:nvSpPr>
            <p:spPr>
              <a:xfrm>
                <a:off x="3491880" y="2060848"/>
                <a:ext cx="3024336" cy="432048"/>
              </a:xfrm>
              <a:prstGeom prst="rect">
                <a:avLst/>
              </a:prstGeom>
              <a:solidFill>
                <a:srgbClr val="BCEE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2020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년 </a:t>
                </a:r>
                <a:r>
                  <a:rPr lang="en-US" altLang="ko-KR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~ 2023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년</a:t>
                </a:r>
                <a:endParaRPr lang="en-US" altLang="ko-KR" b="1" dirty="0">
                  <a:solidFill>
                    <a:schemeClr val="bg1"/>
                  </a:solidFill>
                  <a:latin typeface="맑은 고딕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3" name="직각 삼각형 22"/>
              <p:cNvSpPr/>
              <p:nvPr/>
            </p:nvSpPr>
            <p:spPr>
              <a:xfrm rot="10800000">
                <a:off x="3203848" y="2060848"/>
                <a:ext cx="288032" cy="230426"/>
              </a:xfrm>
              <a:prstGeom prst="rtTriangle">
                <a:avLst/>
              </a:prstGeom>
              <a:solidFill>
                <a:srgbClr val="BCEE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  <a:latin typeface="맑은 고딕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24" name="그룹 23"/>
          <p:cNvGrpSpPr/>
          <p:nvPr/>
        </p:nvGrpSpPr>
        <p:grpSpPr>
          <a:xfrm flipH="1">
            <a:off x="2135561" y="776214"/>
            <a:ext cx="3345905" cy="608541"/>
            <a:chOff x="3966948" y="1225553"/>
            <a:chExt cx="3345905" cy="608541"/>
          </a:xfrm>
        </p:grpSpPr>
        <p:sp>
          <p:nvSpPr>
            <p:cNvPr id="25" name="직사각형 24"/>
            <p:cNvSpPr/>
            <p:nvPr/>
          </p:nvSpPr>
          <p:spPr>
            <a:xfrm rot="449697">
              <a:off x="5178205" y="1275981"/>
              <a:ext cx="2134648" cy="5581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3966948" y="1225553"/>
              <a:ext cx="3312368" cy="432048"/>
              <a:chOff x="3203848" y="2060848"/>
              <a:chExt cx="3312368" cy="432048"/>
            </a:xfrm>
            <a:solidFill>
              <a:srgbClr val="FFC000"/>
            </a:solidFill>
            <a:effectLst/>
          </p:grpSpPr>
          <p:sp>
            <p:nvSpPr>
              <p:cNvPr id="27" name="직사각형 26"/>
              <p:cNvSpPr/>
              <p:nvPr/>
            </p:nvSpPr>
            <p:spPr>
              <a:xfrm>
                <a:off x="3491880" y="2060848"/>
                <a:ext cx="3024336" cy="43204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2002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년 </a:t>
                </a:r>
                <a:r>
                  <a:rPr lang="en-US" altLang="ko-KR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~ 2007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년</a:t>
                </a:r>
                <a:endParaRPr lang="en-US" altLang="ko-KR" b="1" dirty="0">
                  <a:solidFill>
                    <a:schemeClr val="bg1"/>
                  </a:solidFill>
                  <a:latin typeface="맑은 고딕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8" name="직각 삼각형 27"/>
              <p:cNvSpPr/>
              <p:nvPr/>
            </p:nvSpPr>
            <p:spPr>
              <a:xfrm rot="10800000">
                <a:off x="3203848" y="2060848"/>
                <a:ext cx="288032" cy="230426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  <a:latin typeface="맑은 고딕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 flipH="1">
            <a:off x="2108280" y="3519741"/>
            <a:ext cx="3345905" cy="608541"/>
            <a:chOff x="3966948" y="1225553"/>
            <a:chExt cx="3345905" cy="608541"/>
          </a:xfrm>
        </p:grpSpPr>
        <p:sp>
          <p:nvSpPr>
            <p:cNvPr id="30" name="직사각형 29"/>
            <p:cNvSpPr/>
            <p:nvPr/>
          </p:nvSpPr>
          <p:spPr>
            <a:xfrm rot="449697">
              <a:off x="5178205" y="1275981"/>
              <a:ext cx="2134648" cy="5581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3966948" y="1225553"/>
              <a:ext cx="3312368" cy="432048"/>
              <a:chOff x="3203848" y="2060848"/>
              <a:chExt cx="3312368" cy="432048"/>
            </a:xfrm>
            <a:solidFill>
              <a:srgbClr val="FFC000"/>
            </a:solidFill>
            <a:effectLst/>
          </p:grpSpPr>
          <p:sp>
            <p:nvSpPr>
              <p:cNvPr id="32" name="직사각형 31"/>
              <p:cNvSpPr/>
              <p:nvPr/>
            </p:nvSpPr>
            <p:spPr>
              <a:xfrm>
                <a:off x="3491880" y="2060848"/>
                <a:ext cx="3024336" cy="432048"/>
              </a:xfrm>
              <a:prstGeom prst="rect">
                <a:avLst/>
              </a:prstGeom>
              <a:solidFill>
                <a:srgbClr val="E28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2015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년 </a:t>
                </a:r>
                <a:r>
                  <a:rPr lang="en-US" altLang="ko-KR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~ 2019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/>
                    <a:ea typeface="맑은 고딕" panose="020B0503020000020004" pitchFamily="50" charset="-127"/>
                  </a:rPr>
                  <a:t>년</a:t>
                </a:r>
                <a:endParaRPr lang="en-US" altLang="ko-KR" b="1" dirty="0">
                  <a:solidFill>
                    <a:schemeClr val="bg1"/>
                  </a:solidFill>
                  <a:latin typeface="맑은 고딕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3" name="직각 삼각형 32"/>
              <p:cNvSpPr/>
              <p:nvPr/>
            </p:nvSpPr>
            <p:spPr>
              <a:xfrm rot="10800000">
                <a:off x="3203848" y="2060848"/>
                <a:ext cx="288032" cy="230426"/>
              </a:xfrm>
              <a:prstGeom prst="rtTriangle">
                <a:avLst/>
              </a:prstGeom>
              <a:solidFill>
                <a:srgbClr val="E28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latin typeface="맑은 고딕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2111407" y="1492767"/>
            <a:ext cx="3085154" cy="151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에이블맥스㈜ 창업</a:t>
            </a: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/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법인 전환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Thermal Desktop, ADINA 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독점계약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국내 인공위성 열 제어 분야에 </a:t>
            </a:r>
            <a:r>
              <a:rPr lang="en-US" altLang="ko-KR" sz="105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Thermal Desktop</a:t>
            </a:r>
            <a:r>
              <a:rPr lang="ko-KR" altLang="en-US" sz="105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도입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ADINA 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유체</a:t>
            </a: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-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구조 연성해석 교육 개설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엔지니어링 서비스지원 사업부 개설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80998" y="4069286"/>
            <a:ext cx="3085154" cy="248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기술혁신형 중소기업취득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NVIDIA GPU 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하드웨어 런칭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예지정비방법 및 장치 특허 등록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rgbClr val="E28493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Airbus D&amp;S Dynaworks </a:t>
            </a:r>
            <a:r>
              <a:rPr lang="ko-KR" altLang="en-US" sz="1050" dirty="0">
                <a:solidFill>
                  <a:srgbClr val="E28493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런칭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기업부설연구소 인정 신고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2018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년 강소기업 확인서 취득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선박의 에너지효율 예측 시스템 및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에너지효율 예측 방법 특허 등록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rgbClr val="E28493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OptaQ </a:t>
            </a:r>
            <a:r>
              <a:rPr lang="ko-KR" altLang="en-US" sz="1050" dirty="0">
                <a:solidFill>
                  <a:srgbClr val="E28493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런칭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일하기 좋은 중소기업 선정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782543" y="3591450"/>
            <a:ext cx="3085154" cy="224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산업 디지털 전환 연대 결성식 협약 체결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스크렙밀도를 이용한 전기로 조업방법 특허 등록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국내 최초 ‘지능형 해안감시체계</a:t>
            </a: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AI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학습모델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산업전문인력 </a:t>
            </a: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AI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역량강화사업 교육과정 수료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한국소프트웨어 산업협회 정회원등록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액체수소 </a:t>
            </a: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BOG 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심화 해석기법 세미나 개최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rgbClr val="BCEE6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Bentley Systems</a:t>
            </a:r>
            <a:r>
              <a:rPr lang="ko-KR" altLang="en-US" sz="1050" dirty="0">
                <a:solidFill>
                  <a:srgbClr val="BCEE6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와 채널파트너 계약 체결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rgbClr val="BCEE6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Ansys</a:t>
            </a:r>
            <a:r>
              <a:rPr lang="ko-KR" altLang="en-US" sz="1050" dirty="0">
                <a:solidFill>
                  <a:srgbClr val="BCEE6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와 채널파트너 계약 체결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82543" y="928607"/>
            <a:ext cx="3085154" cy="151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winLIFE 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독점계약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기업부설연구소 설립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rgbClr val="80B4F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Airbus D&amp;S </a:t>
            </a:r>
            <a:r>
              <a:rPr lang="ko-KR" altLang="en-US" sz="1050" dirty="0">
                <a:solidFill>
                  <a:srgbClr val="80B4F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제품군 계약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SYSTEMA 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제품군 계약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UM 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제품군 계약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Compass </a:t>
            </a:r>
            <a:r>
              <a:rPr lang="ko-KR" altLang="en-US" sz="10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haroni" panose="02010803020104030203" pitchFamily="2" charset="-79"/>
              </a:rPr>
              <a:t>제품군 계약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6023992" y="188640"/>
            <a:ext cx="152400" cy="6552728"/>
            <a:chOff x="4499992" y="188640"/>
            <a:chExt cx="152400" cy="6552728"/>
          </a:xfrm>
        </p:grpSpPr>
        <p:cxnSp>
          <p:nvCxnSpPr>
            <p:cNvPr id="36" name="직선 연결선 35"/>
            <p:cNvCxnSpPr/>
            <p:nvPr/>
          </p:nvCxnSpPr>
          <p:spPr>
            <a:xfrm>
              <a:off x="4572000" y="188640"/>
              <a:ext cx="0" cy="6552728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타원 37"/>
            <p:cNvSpPr/>
            <p:nvPr/>
          </p:nvSpPr>
          <p:spPr>
            <a:xfrm>
              <a:off x="4499992" y="790472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61" name="타원 60"/>
            <p:cNvSpPr/>
            <p:nvPr/>
          </p:nvSpPr>
          <p:spPr>
            <a:xfrm>
              <a:off x="4499992" y="2572640"/>
              <a:ext cx="144016" cy="144016"/>
            </a:xfrm>
            <a:prstGeom prst="ellipse">
              <a:avLst/>
            </a:prstGeom>
            <a:solidFill>
              <a:srgbClr val="80B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62" name="타원 61"/>
            <p:cNvSpPr/>
            <p:nvPr/>
          </p:nvSpPr>
          <p:spPr>
            <a:xfrm>
              <a:off x="4508376" y="3465950"/>
              <a:ext cx="144016" cy="144016"/>
            </a:xfrm>
            <a:prstGeom prst="ellipse">
              <a:avLst/>
            </a:prstGeom>
            <a:solidFill>
              <a:srgbClr val="E284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63" name="타원 62"/>
            <p:cNvSpPr/>
            <p:nvPr/>
          </p:nvSpPr>
          <p:spPr>
            <a:xfrm>
              <a:off x="4508376" y="5844795"/>
              <a:ext cx="144016" cy="144016"/>
            </a:xfrm>
            <a:prstGeom prst="ellipse">
              <a:avLst/>
            </a:prstGeom>
            <a:solidFill>
              <a:srgbClr val="BCE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</p:grp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018D1C5-4548-FB8E-B7B1-6670847C76CD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7461F3A-026D-9AE2-B917-A3BF497CB74B}"/>
              </a:ext>
            </a:extLst>
          </p:cNvPr>
          <p:cNvSpPr txBox="1"/>
          <p:nvPr/>
        </p:nvSpPr>
        <p:spPr>
          <a:xfrm>
            <a:off x="212045" y="60976"/>
            <a:ext cx="27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01 </a:t>
            </a:r>
            <a:r>
              <a:rPr lang="ko-KR" altLang="en-US" b="1" i="1" dirty="0">
                <a:solidFill>
                  <a:schemeClr val="bg1"/>
                </a:solidFill>
              </a:rPr>
              <a:t>회사소개</a:t>
            </a:r>
            <a:r>
              <a:rPr lang="en-US" altLang="ko-KR" b="1" i="1" dirty="0">
                <a:solidFill>
                  <a:schemeClr val="bg1"/>
                </a:solidFill>
              </a:rPr>
              <a:t> _ </a:t>
            </a:r>
            <a:r>
              <a:rPr lang="ko-KR" altLang="en-US" b="1" i="1" dirty="0">
                <a:solidFill>
                  <a:schemeClr val="bg1"/>
                </a:solidFill>
              </a:rPr>
              <a:t>회사 연혁</a:t>
            </a:r>
          </a:p>
        </p:txBody>
      </p:sp>
    </p:spTree>
    <p:extLst>
      <p:ext uri="{BB962C8B-B14F-4D97-AF65-F5344CB8AC3E}">
        <p14:creationId xmlns:p14="http://schemas.microsoft.com/office/powerpoint/2010/main" val="4096007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01 </a:t>
            </a:r>
            <a:r>
              <a:rPr lang="ko-KR" altLang="en-US" b="1" i="1" dirty="0">
                <a:solidFill>
                  <a:schemeClr val="bg1"/>
                </a:solidFill>
              </a:rPr>
              <a:t>회사소개</a:t>
            </a:r>
            <a:r>
              <a:rPr lang="en-US" altLang="ko-KR" b="1" i="1" dirty="0">
                <a:solidFill>
                  <a:schemeClr val="bg1"/>
                </a:solidFill>
              </a:rPr>
              <a:t> _ </a:t>
            </a:r>
            <a:r>
              <a:rPr lang="ko-KR" altLang="en-US" b="1" i="1" dirty="0">
                <a:solidFill>
                  <a:schemeClr val="bg1"/>
                </a:solidFill>
              </a:rPr>
              <a:t>주력 제품 소개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815F4-A262-8813-196F-94DE3E1EBAEE}"/>
              </a:ext>
            </a:extLst>
          </p:cNvPr>
          <p:cNvSpPr txBox="1"/>
          <p:nvPr/>
        </p:nvSpPr>
        <p:spPr>
          <a:xfrm>
            <a:off x="212045" y="687877"/>
            <a:ext cx="436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schemeClr val="bg1"/>
                </a:solidFill>
              </a:rPr>
              <a:t>CAE (Computer Aided Engineering)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D75AD-90D7-1400-582B-A68CECF30D26}"/>
              </a:ext>
            </a:extLst>
          </p:cNvPr>
          <p:cNvSpPr txBox="1"/>
          <p:nvPr/>
        </p:nvSpPr>
        <p:spPr>
          <a:xfrm>
            <a:off x="212045" y="5456016"/>
            <a:ext cx="602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schemeClr val="bg1"/>
                </a:solidFill>
              </a:rPr>
              <a:t>ICT (Information and Communication Technology)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839CA2-1696-C700-B21A-47446E4B0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07" y="1342576"/>
            <a:ext cx="1629610" cy="49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FA8CF07-03BC-F4B0-F1D2-452709D41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89" y="2007228"/>
            <a:ext cx="1413858" cy="54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C7B3D47-1B8B-9CEA-F637-78D9D04F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1" b="89691" l="5725" r="92521">
                        <a14:foregroundMark x1="21514" y1="3351" x2="21514" y2="3351"/>
                        <a14:foregroundMark x1="9049" y1="44588" x2="9049" y2="44588"/>
                        <a14:foregroundMark x1="21514" y1="89691" x2="21514" y2="89691"/>
                        <a14:foregroundMark x1="5725" y1="48969" x2="5725" y2="48969"/>
                        <a14:foregroundMark x1="34164" y1="46649" x2="34164" y2="46649"/>
                        <a14:foregroundMark x1="56048" y1="44072" x2="56048" y2="44072"/>
                        <a14:foregroundMark x1="70914" y1="45361" x2="70914" y2="45361"/>
                        <a14:foregroundMark x1="75346" y1="46134" x2="75346" y2="46134"/>
                        <a14:foregroundMark x1="86150" y1="46134" x2="86150" y2="46134"/>
                        <a14:foregroundMark x1="92521" y1="52320" x2="92521" y2="52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52" y="2828353"/>
            <a:ext cx="1626198" cy="5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19F9770-33E1-5012-FD89-4F4237126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6" b="85008" l="8281" r="90000">
                        <a14:foregroundMark x1="12031" y1="20866" x2="12031" y2="20866"/>
                        <a14:foregroundMark x1="51406" y1="29675" x2="51406" y2="29675"/>
                        <a14:foregroundMark x1="53438" y1="8501" x2="53438" y2="8501"/>
                        <a14:foregroundMark x1="54063" y1="6337" x2="54063" y2="6337"/>
                        <a14:foregroundMark x1="52500" y1="3246" x2="52500" y2="3246"/>
                        <a14:foregroundMark x1="75938" y1="18856" x2="75938" y2="18856"/>
                        <a14:foregroundMark x1="71719" y1="62442" x2="71719" y2="62442"/>
                        <a14:foregroundMark x1="75000" y1="80216" x2="75000" y2="80216"/>
                        <a14:foregroundMark x1="74375" y1="83771" x2="74375" y2="83771"/>
                        <a14:foregroundMark x1="77656" y1="85008" x2="77656" y2="85008"/>
                        <a14:foregroundMark x1="34375" y1="68624" x2="34375" y2="68624"/>
                        <a14:foregroundMark x1="19375" y1="65842" x2="19375" y2="65842"/>
                        <a14:foregroundMark x1="8281" y1="19784" x2="8281" y2="19784"/>
                        <a14:foregroundMark x1="36719" y1="51468" x2="36719" y2="51468"/>
                        <a14:foregroundMark x1="59062" y1="38794" x2="59062" y2="38794"/>
                        <a14:foregroundMark x1="53125" y1="60896" x2="53125" y2="60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963"/>
          <a:stretch/>
        </p:blipFill>
        <p:spPr bwMode="auto">
          <a:xfrm>
            <a:off x="1298539" y="3628178"/>
            <a:ext cx="875530" cy="7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883BE81-B06C-D1EB-D7D0-F21F3B74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09" y="4534803"/>
            <a:ext cx="1518760" cy="50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9185717-3B03-9817-2BE5-7637D09C3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37" y="4029403"/>
            <a:ext cx="1765935" cy="43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673AFB49-64F4-A3A4-F1BC-3B17ABBF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37" y="2255520"/>
            <a:ext cx="1439749" cy="2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54CEB4F1-EA4B-5389-DF4A-55EA91CD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4231" l="939" r="89828">
                        <a14:foregroundMark x1="15180" y1="41827" x2="15180" y2="41827"/>
                        <a14:foregroundMark x1="10329" y1="38462" x2="18466" y2="78365"/>
                        <a14:foregroundMark x1="7668" y1="31250" x2="5477" y2="66827"/>
                        <a14:foregroundMark x1="5477" y1="66827" x2="6573" y2="72115"/>
                        <a14:foregroundMark x1="2191" y1="48077" x2="1721" y2="58173"/>
                        <a14:foregroundMark x1="3599" y1="78846" x2="3599" y2="78846"/>
                        <a14:foregroundMark x1="3286" y1="91346" x2="3286" y2="91346"/>
                        <a14:foregroundMark x1="7981" y1="94231" x2="7981" y2="94231"/>
                        <a14:foregroundMark x1="1095" y1="75481" x2="1095" y2="75481"/>
                        <a14:foregroundMark x1="12207" y1="6250" x2="12207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74" y="2827177"/>
            <a:ext cx="2647067" cy="8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39FB7DD7-F003-B5A5-2172-95189F60F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25" y="1200887"/>
            <a:ext cx="1925955" cy="62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86700E85-8CE1-587B-5ED6-87FFFAE96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16" y="5830792"/>
            <a:ext cx="1053370" cy="8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E838F-4E3E-B779-2925-D8F4E6A06C46}"/>
              </a:ext>
            </a:extLst>
          </p:cNvPr>
          <p:cNvSpPr txBox="1"/>
          <p:nvPr/>
        </p:nvSpPr>
        <p:spPr>
          <a:xfrm>
            <a:off x="7985222" y="1342576"/>
            <a:ext cx="390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다중물리현상 해석에 특화된 유한요소 해석 툴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u="sng" dirty="0">
                <a:solidFill>
                  <a:srgbClr val="FFFF00"/>
                </a:solidFill>
              </a:rPr>
              <a:t>ADINA</a:t>
            </a:r>
            <a:endParaRPr lang="ko-KR" altLang="en-US" sz="1400" u="sng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111CB-F34C-1948-C1D7-EEB09523A98B}"/>
              </a:ext>
            </a:extLst>
          </p:cNvPr>
          <p:cNvSpPr txBox="1"/>
          <p:nvPr/>
        </p:nvSpPr>
        <p:spPr>
          <a:xfrm>
            <a:off x="7950789" y="2165709"/>
            <a:ext cx="397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Thermal Desktop</a:t>
            </a:r>
            <a:r>
              <a:rPr lang="ko-KR" altLang="en-US" sz="1400" dirty="0">
                <a:solidFill>
                  <a:schemeClr val="bg1"/>
                </a:solidFill>
              </a:rPr>
              <a:t>을 사용하는 유저의 최적화 툴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u="sng" dirty="0" err="1">
                <a:solidFill>
                  <a:srgbClr val="FFFF00"/>
                </a:solidFill>
              </a:rPr>
              <a:t>Veritrek</a:t>
            </a:r>
            <a:endParaRPr lang="ko-KR" altLang="en-US" sz="1400" u="sng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F9235-721A-D59B-BA4E-D5FA4C8907A7}"/>
              </a:ext>
            </a:extLst>
          </p:cNvPr>
          <p:cNvSpPr txBox="1"/>
          <p:nvPr/>
        </p:nvSpPr>
        <p:spPr>
          <a:xfrm>
            <a:off x="8640849" y="2996388"/>
            <a:ext cx="2597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볼트</a:t>
            </a:r>
            <a:r>
              <a:rPr lang="en-US" altLang="ko-KR" sz="1400" dirty="0">
                <a:solidFill>
                  <a:schemeClr val="bg1"/>
                </a:solidFill>
              </a:rPr>
              <a:t>/</a:t>
            </a:r>
            <a:r>
              <a:rPr lang="ko-KR" altLang="en-US" sz="1400" dirty="0">
                <a:solidFill>
                  <a:schemeClr val="bg1"/>
                </a:solidFill>
              </a:rPr>
              <a:t>너트 해석 전문 프로그램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u="sng" dirty="0" err="1">
                <a:solidFill>
                  <a:srgbClr val="FFFF00"/>
                </a:solidFill>
              </a:rPr>
              <a:t>BoltApp</a:t>
            </a:r>
            <a:endParaRPr lang="ko-KR" altLang="en-US" sz="1400" u="sng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AD1D2-4794-A17F-7081-E1A8E1E7FD7E}"/>
              </a:ext>
            </a:extLst>
          </p:cNvPr>
          <p:cNvSpPr txBox="1"/>
          <p:nvPr/>
        </p:nvSpPr>
        <p:spPr>
          <a:xfrm>
            <a:off x="8703365" y="4011583"/>
            <a:ext cx="2472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기계 및 기구 동역학 해석 툴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u="sng" dirty="0">
                <a:solidFill>
                  <a:srgbClr val="FFFF00"/>
                </a:solidFill>
              </a:rPr>
              <a:t>UM</a:t>
            </a:r>
            <a:endParaRPr lang="ko-KR" altLang="en-US" sz="1400" u="sng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1CEC5-CFD8-272D-24F8-24DCCD56C5DA}"/>
              </a:ext>
            </a:extLst>
          </p:cNvPr>
          <p:cNvSpPr txBox="1"/>
          <p:nvPr/>
        </p:nvSpPr>
        <p:spPr>
          <a:xfrm>
            <a:off x="3269354" y="1384878"/>
            <a:ext cx="2393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u="sng" dirty="0">
                <a:solidFill>
                  <a:srgbClr val="FFFF00"/>
                </a:solidFill>
              </a:rPr>
              <a:t>Ansys</a:t>
            </a:r>
            <a:r>
              <a:rPr lang="en-US" altLang="ko-KR" sz="1400" dirty="0">
                <a:solidFill>
                  <a:schemeClr val="bg1"/>
                </a:solidFill>
              </a:rPr>
              <a:t> </a:t>
            </a:r>
            <a:r>
              <a:rPr lang="ko-KR" altLang="en-US" sz="1400" dirty="0">
                <a:solidFill>
                  <a:schemeClr val="bg1"/>
                </a:solidFill>
              </a:rPr>
              <a:t>시뮬레이션 프로그램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9454F-B305-0CDE-4123-0BD46515E103}"/>
              </a:ext>
            </a:extLst>
          </p:cNvPr>
          <p:cNvSpPr txBox="1"/>
          <p:nvPr/>
        </p:nvSpPr>
        <p:spPr>
          <a:xfrm>
            <a:off x="3144321" y="2188989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우주환경전문 해석 소프트웨어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u="sng" dirty="0">
                <a:solidFill>
                  <a:srgbClr val="FFFF00"/>
                </a:solidFill>
              </a:rPr>
              <a:t>Systema</a:t>
            </a:r>
            <a:endParaRPr lang="ko-KR" altLang="en-US" sz="1400" u="sng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F27A-ECAD-3C7F-F27B-B1BB4E3CC9BB}"/>
              </a:ext>
            </a:extLst>
          </p:cNvPr>
          <p:cNvSpPr txBox="1"/>
          <p:nvPr/>
        </p:nvSpPr>
        <p:spPr>
          <a:xfrm>
            <a:off x="2953672" y="2944751"/>
            <a:ext cx="3050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</a:rPr>
              <a:t>내항성</a:t>
            </a:r>
            <a:r>
              <a:rPr lang="ko-KR" altLang="en-US" sz="1400" dirty="0">
                <a:solidFill>
                  <a:schemeClr val="bg1"/>
                </a:solidFill>
              </a:rPr>
              <a:t> 및 </a:t>
            </a:r>
            <a:r>
              <a:rPr lang="ko-KR" altLang="en-US" sz="1400" dirty="0" err="1">
                <a:solidFill>
                  <a:schemeClr val="bg1"/>
                </a:solidFill>
              </a:rPr>
              <a:t>열유동</a:t>
            </a:r>
            <a:r>
              <a:rPr lang="en-US" altLang="ko-KR" sz="1400" dirty="0">
                <a:solidFill>
                  <a:schemeClr val="bg1"/>
                </a:solidFill>
              </a:rPr>
              <a:t>,</a:t>
            </a:r>
            <a:r>
              <a:rPr lang="ko-KR" altLang="en-US" sz="1400" dirty="0">
                <a:solidFill>
                  <a:schemeClr val="bg1"/>
                </a:solidFill>
              </a:rPr>
              <a:t> 구조해석 통합 툴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u="sng" dirty="0" err="1">
                <a:solidFill>
                  <a:srgbClr val="FFFF00"/>
                </a:solidFill>
              </a:rPr>
              <a:t>Tdyn</a:t>
            </a:r>
            <a:endParaRPr lang="ko-KR" altLang="en-US" sz="1400" u="sng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AF89E4-0F90-D93C-0BB8-6C08DA282E25}"/>
              </a:ext>
            </a:extLst>
          </p:cNvPr>
          <p:cNvSpPr txBox="1"/>
          <p:nvPr/>
        </p:nvSpPr>
        <p:spPr>
          <a:xfrm>
            <a:off x="3413624" y="3725952"/>
            <a:ext cx="210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피로해석</a:t>
            </a:r>
            <a:r>
              <a:rPr lang="en-US" altLang="ko-KR" sz="1400" dirty="0">
                <a:solidFill>
                  <a:schemeClr val="bg1"/>
                </a:solidFill>
              </a:rPr>
              <a:t> </a:t>
            </a:r>
            <a:r>
              <a:rPr lang="ko-KR" altLang="en-US" sz="1400" dirty="0">
                <a:solidFill>
                  <a:schemeClr val="bg1"/>
                </a:solidFill>
              </a:rPr>
              <a:t>전문 프로그램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u="sng" dirty="0" err="1">
                <a:solidFill>
                  <a:srgbClr val="FFFF00"/>
                </a:solidFill>
              </a:rPr>
              <a:t>winLIFE</a:t>
            </a:r>
            <a:endParaRPr lang="ko-KR" altLang="en-US" sz="1400" u="sng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AC7B8D-8905-D553-D68B-F769B3372F5B}"/>
              </a:ext>
            </a:extLst>
          </p:cNvPr>
          <p:cNvSpPr txBox="1"/>
          <p:nvPr/>
        </p:nvSpPr>
        <p:spPr>
          <a:xfrm>
            <a:off x="3125995" y="4645442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배관응력해석 및 설계 프로그램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u="sng" dirty="0" err="1">
                <a:solidFill>
                  <a:srgbClr val="FFFF00"/>
                </a:solidFill>
              </a:rPr>
              <a:t>AutoPIPE</a:t>
            </a:r>
            <a:endParaRPr lang="ko-KR" altLang="en-US" sz="1400" u="sng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B6243-BFBF-208F-EF64-EC01ED75531B}"/>
              </a:ext>
            </a:extLst>
          </p:cNvPr>
          <p:cNvSpPr txBox="1"/>
          <p:nvPr/>
        </p:nvSpPr>
        <p:spPr>
          <a:xfrm>
            <a:off x="3209240" y="6084523"/>
            <a:ext cx="2513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AI</a:t>
            </a:r>
            <a:r>
              <a:rPr lang="ko-KR" altLang="en-US" sz="1400" dirty="0">
                <a:solidFill>
                  <a:schemeClr val="bg1"/>
                </a:solidFill>
              </a:rPr>
              <a:t>기반 빅데이터 분석 플랫폼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u="sng" dirty="0" err="1">
                <a:solidFill>
                  <a:srgbClr val="FFFF00"/>
                </a:solidFill>
              </a:rPr>
              <a:t>OptaQ</a:t>
            </a:r>
            <a:endParaRPr lang="ko-KR" altLang="en-US" sz="1400" u="sng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A73DE7-60F6-48E8-0643-BAEDEBBD8BFF}"/>
              </a:ext>
            </a:extLst>
          </p:cNvPr>
          <p:cNvSpPr txBox="1"/>
          <p:nvPr/>
        </p:nvSpPr>
        <p:spPr>
          <a:xfrm>
            <a:off x="7895450" y="6054324"/>
            <a:ext cx="4087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테스트 및 시뮬레이션 포괄적인 통합 소프트웨어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u="sng" dirty="0" err="1">
                <a:solidFill>
                  <a:srgbClr val="FFFF00"/>
                </a:solidFill>
              </a:rPr>
              <a:t>Dynaworks</a:t>
            </a:r>
            <a:endParaRPr lang="ko-KR" altLang="en-US" sz="1400" u="sng" dirty="0">
              <a:solidFill>
                <a:srgbClr val="FFFF00"/>
              </a:solidFill>
            </a:endParaRPr>
          </a:p>
        </p:txBody>
      </p:sp>
      <p:pic>
        <p:nvPicPr>
          <p:cNvPr id="2076" name="Picture 28">
            <a:extLst>
              <a:ext uri="{FF2B5EF4-FFF2-40B4-BE49-F238E27FC236}">
                <a16:creationId xmlns:a16="http://schemas.microsoft.com/office/drawing/2014/main" id="{7EF5C4A6-52A4-B2C9-71F4-924456772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1" b="89888" l="4375" r="96563">
                        <a14:foregroundMark x1="58438" y1="37079" x2="58438" y2="37079"/>
                        <a14:foregroundMark x1="64844" y1="31461" x2="64844" y2="31461"/>
                        <a14:foregroundMark x1="76563" y1="34270" x2="76563" y2="34270"/>
                        <a14:foregroundMark x1="87188" y1="41573" x2="87188" y2="41573"/>
                        <a14:foregroundMark x1="87188" y1="41573" x2="87813" y2="58427"/>
                        <a14:foregroundMark x1="96563" y1="46629" x2="96250" y2="64045"/>
                        <a14:foregroundMark x1="80781" y1="49438" x2="80781" y2="59551"/>
                        <a14:foregroundMark x1="74375" y1="34831" x2="77188" y2="34831"/>
                        <a14:foregroundMark x1="73594" y1="58989" x2="73594" y2="58989"/>
                        <a14:foregroundMark x1="72813" y1="33708" x2="72813" y2="33708"/>
                        <a14:foregroundMark x1="19688" y1="30899" x2="19688" y2="30899"/>
                        <a14:foregroundMark x1="22656" y1="26966" x2="22656" y2="26966"/>
                        <a14:foregroundMark x1="22969" y1="25843" x2="22969" y2="33146"/>
                        <a14:foregroundMark x1="21875" y1="20225" x2="21875" y2="20225"/>
                        <a14:foregroundMark x1="4375" y1="19663" x2="4375" y2="19663"/>
                        <a14:foregroundMark x1="13438" y1="47191" x2="13438" y2="47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39" y="6026858"/>
            <a:ext cx="1635027" cy="4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1E8A9B2-C57D-B9A9-7254-1AACAAA8BA2A}"/>
              </a:ext>
            </a:extLst>
          </p:cNvPr>
          <p:cNvCxnSpPr/>
          <p:nvPr/>
        </p:nvCxnSpPr>
        <p:spPr>
          <a:xfrm>
            <a:off x="96618" y="5273040"/>
            <a:ext cx="1188681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10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5858F6E8-D8FF-4CFD-4AC1-CE262A98099B}"/>
              </a:ext>
            </a:extLst>
          </p:cNvPr>
          <p:cNvCxnSpPr>
            <a:cxnSpLocks/>
          </p:cNvCxnSpPr>
          <p:nvPr/>
        </p:nvCxnSpPr>
        <p:spPr>
          <a:xfrm>
            <a:off x="9311066" y="0"/>
            <a:ext cx="46059" cy="2876864"/>
          </a:xfrm>
          <a:prstGeom prst="line">
            <a:avLst/>
          </a:prstGeom>
          <a:ln w="25400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7340D3C-BFEB-9886-1679-B9D0DD4197BB}"/>
              </a:ext>
            </a:extLst>
          </p:cNvPr>
          <p:cNvCxnSpPr>
            <a:cxnSpLocks/>
          </p:cNvCxnSpPr>
          <p:nvPr/>
        </p:nvCxnSpPr>
        <p:spPr>
          <a:xfrm flipH="1">
            <a:off x="2884997" y="0"/>
            <a:ext cx="46059" cy="2876864"/>
          </a:xfrm>
          <a:prstGeom prst="line">
            <a:avLst/>
          </a:prstGeom>
          <a:ln w="25400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육각형 5">
            <a:extLst>
              <a:ext uri="{FF2B5EF4-FFF2-40B4-BE49-F238E27FC236}">
                <a16:creationId xmlns:a16="http://schemas.microsoft.com/office/drawing/2014/main" id="{43858C2E-DF9F-CB53-C62B-82F6D18BA31A}"/>
              </a:ext>
            </a:extLst>
          </p:cNvPr>
          <p:cNvSpPr/>
          <p:nvPr/>
        </p:nvSpPr>
        <p:spPr>
          <a:xfrm>
            <a:off x="2819400" y="2923936"/>
            <a:ext cx="6553200" cy="1490894"/>
          </a:xfrm>
          <a:prstGeom prst="rect">
            <a:avLst/>
          </a:prstGeom>
          <a:solidFill>
            <a:schemeClr val="bg1">
              <a:lumMod val="85000"/>
            </a:schemeClr>
          </a:solidFill>
          <a:ln w="447675">
            <a:solidFill>
              <a:schemeClr val="bg1">
                <a:lumMod val="85000"/>
              </a:schemeClr>
            </a:solidFill>
            <a:round/>
          </a:ln>
          <a:effectLst>
            <a:outerShdw dist="165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육각형 5">
            <a:extLst>
              <a:ext uri="{FF2B5EF4-FFF2-40B4-BE49-F238E27FC236}">
                <a16:creationId xmlns:a16="http://schemas.microsoft.com/office/drawing/2014/main" id="{01B0593E-C1A0-410B-9E37-3C3EF097D0B9}"/>
              </a:ext>
            </a:extLst>
          </p:cNvPr>
          <p:cNvSpPr/>
          <p:nvPr/>
        </p:nvSpPr>
        <p:spPr>
          <a:xfrm>
            <a:off x="2856000" y="2968408"/>
            <a:ext cx="6480000" cy="1314939"/>
          </a:xfrm>
          <a:prstGeom prst="rect">
            <a:avLst/>
          </a:prstGeom>
          <a:solidFill>
            <a:schemeClr val="bg1"/>
          </a:solidFill>
          <a:ln w="447675"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 algn="ctr" latinLnBrk="0">
              <a:defRPr/>
            </a:pPr>
            <a:endParaRPr lang="ko-KR" altLang="en-US" sz="1400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CFCB82C-432F-3DCB-2480-7DF0F76B1A3A}"/>
              </a:ext>
            </a:extLst>
          </p:cNvPr>
          <p:cNvGrpSpPr/>
          <p:nvPr/>
        </p:nvGrpSpPr>
        <p:grpSpPr>
          <a:xfrm>
            <a:off x="2811845" y="0"/>
            <a:ext cx="91440" cy="2922584"/>
            <a:chOff x="2811845" y="0"/>
            <a:chExt cx="91440" cy="2922584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346E677B-27F7-3357-67B6-E0854E622A78}"/>
                </a:ext>
              </a:extLst>
            </p:cNvPr>
            <p:cNvSpPr/>
            <p:nvPr/>
          </p:nvSpPr>
          <p:spPr>
            <a:xfrm>
              <a:off x="2811845" y="2831144"/>
              <a:ext cx="91440" cy="91440"/>
            </a:xfrm>
            <a:prstGeom prst="ellipse">
              <a:avLst/>
            </a:prstGeom>
            <a:solidFill>
              <a:srgbClr val="FF6162"/>
            </a:solidFill>
            <a:ln w="12700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3269F4F0-9228-EC4A-C404-4F96B8FC6783}"/>
                </a:ext>
              </a:extLst>
            </p:cNvPr>
            <p:cNvCxnSpPr>
              <a:cxnSpLocks/>
            </p:cNvCxnSpPr>
            <p:nvPr/>
          </p:nvCxnSpPr>
          <p:spPr>
            <a:xfrm>
              <a:off x="2857904" y="0"/>
              <a:ext cx="0" cy="2844000"/>
            </a:xfrm>
            <a:prstGeom prst="line">
              <a:avLst/>
            </a:prstGeom>
            <a:ln w="25400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74F6850-077C-C2A6-244A-9BFDB655FD30}"/>
              </a:ext>
            </a:extLst>
          </p:cNvPr>
          <p:cNvGrpSpPr/>
          <p:nvPr/>
        </p:nvGrpSpPr>
        <p:grpSpPr>
          <a:xfrm>
            <a:off x="9326880" y="676"/>
            <a:ext cx="91440" cy="2922584"/>
            <a:chOff x="2811845" y="0"/>
            <a:chExt cx="91440" cy="292258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A2281335-99DC-8C48-DFED-B4C9D7A4E75F}"/>
                </a:ext>
              </a:extLst>
            </p:cNvPr>
            <p:cNvSpPr/>
            <p:nvPr/>
          </p:nvSpPr>
          <p:spPr>
            <a:xfrm>
              <a:off x="2811845" y="2831144"/>
              <a:ext cx="91440" cy="91440"/>
            </a:xfrm>
            <a:prstGeom prst="ellipse">
              <a:avLst/>
            </a:prstGeom>
            <a:solidFill>
              <a:srgbClr val="FF6162"/>
            </a:solidFill>
            <a:ln w="12700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4A0CF3E7-2F50-2AF8-0BEA-7BACE59EEF69}"/>
                </a:ext>
              </a:extLst>
            </p:cNvPr>
            <p:cNvCxnSpPr>
              <a:cxnSpLocks/>
            </p:cNvCxnSpPr>
            <p:nvPr/>
          </p:nvCxnSpPr>
          <p:spPr>
            <a:xfrm>
              <a:off x="2857904" y="0"/>
              <a:ext cx="0" cy="2844000"/>
            </a:xfrm>
            <a:prstGeom prst="line">
              <a:avLst/>
            </a:prstGeom>
            <a:ln w="25400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6B8BFD78-6850-D7CE-6546-A5EC05F45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0"/>
          <a:stretch/>
        </p:blipFill>
        <p:spPr>
          <a:xfrm>
            <a:off x="8803482" y="1684858"/>
            <a:ext cx="558290" cy="104511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4B520AC-27B4-3F3A-2514-7C68FD4B8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60"/>
          <a:stretch/>
        </p:blipFill>
        <p:spPr>
          <a:xfrm>
            <a:off x="2869072" y="1730819"/>
            <a:ext cx="504216" cy="1067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D561AB-9160-0286-E16B-5DFF85535465}"/>
              </a:ext>
            </a:extLst>
          </p:cNvPr>
          <p:cNvSpPr txBox="1"/>
          <p:nvPr/>
        </p:nvSpPr>
        <p:spPr>
          <a:xfrm>
            <a:off x="4749701" y="2922584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600" b="1" dirty="0">
                <a:ln w="19050">
                  <a:solidFill>
                    <a:srgbClr val="303222"/>
                  </a:solidFill>
                </a:ln>
                <a:solidFill>
                  <a:srgbClr val="D3D5C7"/>
                </a:solidFill>
                <a:latin typeface="+mj-ea"/>
                <a:ea typeface="+mj-ea"/>
              </a:rPr>
              <a:t>국방</a:t>
            </a:r>
          </a:p>
        </p:txBody>
      </p:sp>
      <p:pic>
        <p:nvPicPr>
          <p:cNvPr id="17" name="그림 16" descr="군복, 의류, 사람, 인간의 얼굴이(가) 표시된 사진&#10;&#10;자동 생성된 설명">
            <a:extLst>
              <a:ext uri="{FF2B5EF4-FFF2-40B4-BE49-F238E27FC236}">
                <a16:creationId xmlns:a16="http://schemas.microsoft.com/office/drawing/2014/main" id="{03C3404E-FADF-2A24-6D9D-D32B00376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36" y="3140466"/>
            <a:ext cx="2164131" cy="21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0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6309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02 </a:t>
            </a:r>
            <a:r>
              <a:rPr lang="ko-KR" altLang="en-US" b="1" i="1" dirty="0">
                <a:solidFill>
                  <a:schemeClr val="bg1"/>
                </a:solidFill>
              </a:rPr>
              <a:t>국방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지능형 해안감시 </a:t>
            </a:r>
            <a:r>
              <a:rPr lang="en-US" altLang="ko-KR" b="1" i="1" dirty="0">
                <a:solidFill>
                  <a:schemeClr val="bg1"/>
                </a:solidFill>
              </a:rPr>
              <a:t>R/D </a:t>
            </a:r>
            <a:r>
              <a:rPr lang="ko-KR" altLang="en-US" b="1" i="1" dirty="0">
                <a:solidFill>
                  <a:schemeClr val="bg1"/>
                </a:solidFill>
              </a:rPr>
              <a:t>신호분석</a:t>
            </a:r>
            <a:r>
              <a:rPr lang="en-US" altLang="ko-KR" b="1" i="1" dirty="0">
                <a:solidFill>
                  <a:schemeClr val="bg1"/>
                </a:solidFill>
              </a:rPr>
              <a:t>AI </a:t>
            </a:r>
            <a:r>
              <a:rPr lang="ko-KR" altLang="en-US" b="1" i="1" dirty="0">
                <a:solidFill>
                  <a:schemeClr val="bg1"/>
                </a:solidFill>
              </a:rPr>
              <a:t>모델 및 </a:t>
            </a:r>
            <a:r>
              <a:rPr lang="en-US" altLang="ko-KR" b="1" i="1" dirty="0">
                <a:solidFill>
                  <a:schemeClr val="bg1"/>
                </a:solidFill>
              </a:rPr>
              <a:t>I/F </a:t>
            </a:r>
            <a:r>
              <a:rPr lang="ko-KR" altLang="en-US" b="1" i="1" dirty="0">
                <a:solidFill>
                  <a:schemeClr val="bg1"/>
                </a:solidFill>
              </a:rPr>
              <a:t>개발</a:t>
            </a: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8862A4D5-6718-0F8D-E661-70D61B56634F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10CB3D8E-FEB0-1A67-8B84-34118EAC719D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604CCD4E-5051-DD48-7163-93C02365F6AA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C5CCAB3-13A5-2699-A2C0-46EDF3CD7483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3DA1042-F1CD-4C7C-A9B5-B4A0FC8C0256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29E4FAD1-0DCA-DC67-C3A3-6C827822ECB4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33C80BC-88F3-A67F-6E3F-FDF69EA58F6A}"/>
              </a:ext>
            </a:extLst>
          </p:cNvPr>
          <p:cNvSpPr txBox="1"/>
          <p:nvPr/>
        </p:nvSpPr>
        <p:spPr>
          <a:xfrm>
            <a:off x="816201" y="1224052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i="0" dirty="0">
                <a:solidFill>
                  <a:srgbClr val="1E1E1E"/>
                </a:solidFill>
                <a:effectLst/>
                <a:latin typeface="Apple SD Gothic Neo"/>
              </a:rPr>
              <a:t>국내 최초 </a:t>
            </a:r>
            <a:r>
              <a:rPr lang="en-US" altLang="ko-KR" sz="1600" b="1" i="0" dirty="0">
                <a:solidFill>
                  <a:srgbClr val="1E1E1E"/>
                </a:solidFill>
                <a:effectLst/>
                <a:latin typeface="Apple SD Gothic Neo"/>
              </a:rPr>
              <a:t>‘</a:t>
            </a:r>
            <a:r>
              <a:rPr lang="ko-KR" altLang="en-US" sz="1600" b="1" i="0" dirty="0">
                <a:solidFill>
                  <a:srgbClr val="1E1E1E"/>
                </a:solidFill>
                <a:effectLst/>
                <a:latin typeface="Apple SD Gothic Neo"/>
              </a:rPr>
              <a:t>지능형 해안감시체계 </a:t>
            </a:r>
            <a:r>
              <a:rPr lang="en-US" altLang="ko-KR" sz="1600" b="1" i="0" dirty="0">
                <a:solidFill>
                  <a:srgbClr val="1E1E1E"/>
                </a:solidFill>
                <a:effectLst/>
                <a:latin typeface="Apple SD Gothic Neo"/>
              </a:rPr>
              <a:t>AI </a:t>
            </a:r>
            <a:r>
              <a:rPr lang="ko-KR" altLang="en-US" sz="1600" b="1" i="0" dirty="0">
                <a:solidFill>
                  <a:srgbClr val="1E1E1E"/>
                </a:solidFill>
                <a:effectLst/>
                <a:latin typeface="Apple SD Gothic Neo"/>
              </a:rPr>
              <a:t>학습모델</a:t>
            </a:r>
            <a:r>
              <a:rPr lang="en-US" altLang="ko-KR" sz="1600" b="1" i="0" dirty="0">
                <a:solidFill>
                  <a:srgbClr val="1E1E1E"/>
                </a:solidFill>
                <a:effectLst/>
                <a:latin typeface="Apple SD Gothic Neo"/>
              </a:rPr>
              <a:t>’</a:t>
            </a:r>
            <a:r>
              <a:rPr lang="ko-KR" altLang="en-US" sz="1600" b="1" i="0" dirty="0">
                <a:solidFill>
                  <a:srgbClr val="1E1E1E"/>
                </a:solidFill>
                <a:effectLst/>
                <a:latin typeface="Apple SD Gothic Neo"/>
              </a:rPr>
              <a:t>을 개발한</a:t>
            </a:r>
            <a:endParaRPr lang="en-US" altLang="ko-KR" sz="1600" b="1" i="0" dirty="0">
              <a:solidFill>
                <a:srgbClr val="1E1E1E"/>
              </a:solidFill>
              <a:effectLst/>
              <a:latin typeface="Apple SD Gothic Neo"/>
            </a:endParaRPr>
          </a:p>
          <a:p>
            <a:pPr algn="ctr"/>
            <a:r>
              <a:rPr lang="ko-KR" altLang="en-US" sz="1600" b="1" i="0" dirty="0">
                <a:solidFill>
                  <a:srgbClr val="1E1E1E"/>
                </a:solidFill>
                <a:effectLst/>
                <a:latin typeface="Apple SD Gothic Neo"/>
              </a:rPr>
              <a:t>국내 굴지의 기업 에이블맥스㈜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50800A8-4150-0F59-4E0E-60F08C901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83" y="1838757"/>
            <a:ext cx="5068933" cy="47272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70EAFA-8B50-1C30-899A-B55BFA2C9E59}"/>
              </a:ext>
            </a:extLst>
          </p:cNvPr>
          <p:cNvSpPr txBox="1"/>
          <p:nvPr/>
        </p:nvSpPr>
        <p:spPr>
          <a:xfrm>
            <a:off x="6397930" y="1174719"/>
            <a:ext cx="5215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/>
              <a:t>대한민국의 지역적 및 환경적 특성에 따라 적이 해안으로 침투할 수 있는 위협은 항시 존재하고 이에 대비해야 한다</a:t>
            </a:r>
            <a:r>
              <a:rPr lang="en-US" altLang="ko-KR" sz="1400" b="1" dirty="0"/>
              <a:t>.</a:t>
            </a:r>
          </a:p>
        </p:txBody>
      </p:sp>
      <p:pic>
        <p:nvPicPr>
          <p:cNvPr id="20" name="그림 19" descr="블랙, 어둠이(가) 표시된 사진&#10;&#10;자동 생성된 설명">
            <a:extLst>
              <a:ext uri="{FF2B5EF4-FFF2-40B4-BE49-F238E27FC236}">
                <a16:creationId xmlns:a16="http://schemas.microsoft.com/office/drawing/2014/main" id="{33EAE8A9-6D4A-4625-534B-B54C374CC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79" y="2040096"/>
            <a:ext cx="560550" cy="56055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31162E05-80B7-406A-4F1C-691B78FC3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97" y="1975375"/>
            <a:ext cx="689992" cy="689992"/>
          </a:xfrm>
          <a:prstGeom prst="rect">
            <a:avLst/>
          </a:prstGeom>
        </p:spPr>
      </p:pic>
      <p:pic>
        <p:nvPicPr>
          <p:cNvPr id="24" name="그림 23" descr="블랙, 어둠이(가) 표시된 사진&#10;&#10;자동 생성된 설명">
            <a:extLst>
              <a:ext uri="{FF2B5EF4-FFF2-40B4-BE49-F238E27FC236}">
                <a16:creationId xmlns:a16="http://schemas.microsoft.com/office/drawing/2014/main" id="{9F69E690-66FE-E802-B13B-844342BD16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38" y="1898287"/>
            <a:ext cx="741384" cy="7413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905AC5-32DC-CCCE-495C-4CA394229911}"/>
              </a:ext>
            </a:extLst>
          </p:cNvPr>
          <p:cNvSpPr txBox="1"/>
          <p:nvPr/>
        </p:nvSpPr>
        <p:spPr>
          <a:xfrm>
            <a:off x="6972541" y="27448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표적신호</a:t>
            </a:r>
            <a:endParaRPr lang="en-US" altLang="ko-KR" sz="1200" dirty="0"/>
          </a:p>
          <a:p>
            <a:r>
              <a:rPr lang="ko-KR" altLang="en-US" sz="1200" dirty="0"/>
              <a:t>수기작성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3CF14C-4701-10C1-47A1-FE9486D5A8C0}"/>
              </a:ext>
            </a:extLst>
          </p:cNvPr>
          <p:cNvSpPr txBox="1"/>
          <p:nvPr/>
        </p:nvSpPr>
        <p:spPr>
          <a:xfrm>
            <a:off x="8446354" y="2762672"/>
            <a:ext cx="1524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/>
              <a:t>미확인선박 발견 시</a:t>
            </a:r>
            <a:endParaRPr lang="en-US" altLang="ko-KR" sz="1200" dirty="0"/>
          </a:p>
          <a:p>
            <a:pPr algn="ctr"/>
            <a:r>
              <a:rPr lang="ko-KR" altLang="en-US" sz="1200" dirty="0"/>
              <a:t>유관기관 협조</a:t>
            </a:r>
            <a:endParaRPr lang="en-US" altLang="ko-KR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E5854E-713F-A6A5-F161-CD4B877DA374}"/>
              </a:ext>
            </a:extLst>
          </p:cNvPr>
          <p:cNvSpPr txBox="1"/>
          <p:nvPr/>
        </p:nvSpPr>
        <p:spPr>
          <a:xfrm>
            <a:off x="10516076" y="2762672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/>
              <a:t>운용인력의</a:t>
            </a:r>
            <a:endParaRPr lang="en-US" altLang="ko-KR" sz="1200" dirty="0"/>
          </a:p>
          <a:p>
            <a:pPr algn="ctr"/>
            <a:r>
              <a:rPr lang="ko-KR" altLang="en-US" sz="1200" dirty="0"/>
              <a:t>숙련도문제</a:t>
            </a:r>
            <a:endParaRPr lang="en-US" altLang="ko-KR" sz="1200" dirty="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FB72DC1-A6D4-4D18-150A-C2CCCF11D945}"/>
              </a:ext>
            </a:extLst>
          </p:cNvPr>
          <p:cNvGrpSpPr/>
          <p:nvPr/>
        </p:nvGrpSpPr>
        <p:grpSpPr>
          <a:xfrm>
            <a:off x="6322548" y="1838757"/>
            <a:ext cx="623378" cy="372205"/>
            <a:chOff x="-1825293" y="613500"/>
            <a:chExt cx="623378" cy="372205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4124A376-CD2B-8A44-1874-166372AE1B2D}"/>
                </a:ext>
              </a:extLst>
            </p:cNvPr>
            <p:cNvSpPr/>
            <p:nvPr/>
          </p:nvSpPr>
          <p:spPr>
            <a:xfrm>
              <a:off x="-1825293" y="613500"/>
              <a:ext cx="623378" cy="372205"/>
            </a:xfrm>
            <a:prstGeom prst="roundRect">
              <a:avLst>
                <a:gd name="adj" fmla="val 50000"/>
              </a:avLst>
            </a:prstGeom>
            <a:solidFill>
              <a:srgbClr val="6B7C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3C816D-2D22-F189-DA6A-8E81A91179F8}"/>
                </a:ext>
              </a:extLst>
            </p:cNvPr>
            <p:cNvSpPr txBox="1"/>
            <p:nvPr/>
          </p:nvSpPr>
          <p:spPr>
            <a:xfrm>
              <a:off x="-1785474" y="6457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</a:rPr>
                <a:t>기존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634ABF21-2598-EAE0-9104-6EF9C24B0157}"/>
              </a:ext>
            </a:extLst>
          </p:cNvPr>
          <p:cNvGrpSpPr/>
          <p:nvPr/>
        </p:nvGrpSpPr>
        <p:grpSpPr>
          <a:xfrm>
            <a:off x="6357175" y="3253626"/>
            <a:ext cx="825613" cy="372205"/>
            <a:chOff x="6435481" y="3880140"/>
            <a:chExt cx="825613" cy="372205"/>
          </a:xfrm>
        </p:grpSpPr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AB7AEB7F-86BB-27CD-802E-577E274F16AD}"/>
                </a:ext>
              </a:extLst>
            </p:cNvPr>
            <p:cNvSpPr/>
            <p:nvPr/>
          </p:nvSpPr>
          <p:spPr>
            <a:xfrm>
              <a:off x="6435481" y="3880140"/>
              <a:ext cx="825613" cy="372205"/>
            </a:xfrm>
            <a:prstGeom prst="roundRect">
              <a:avLst>
                <a:gd name="adj" fmla="val 50000"/>
              </a:avLst>
            </a:prstGeom>
            <a:solidFill>
              <a:srgbClr val="6B7C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3988AB-039D-1A28-7597-58E1D64BC7F5}"/>
                </a:ext>
              </a:extLst>
            </p:cNvPr>
            <p:cNvSpPr txBox="1"/>
            <p:nvPr/>
          </p:nvSpPr>
          <p:spPr>
            <a:xfrm>
              <a:off x="6475301" y="3912353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</a:rPr>
                <a:t>개발 후</a:t>
              </a: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408DEE8C-30A1-DFB2-266A-88919BB98E28}"/>
              </a:ext>
            </a:extLst>
          </p:cNvPr>
          <p:cNvGrpSpPr/>
          <p:nvPr/>
        </p:nvGrpSpPr>
        <p:grpSpPr>
          <a:xfrm>
            <a:off x="6459497" y="3770401"/>
            <a:ext cx="2543091" cy="1654569"/>
            <a:chOff x="6459497" y="4182861"/>
            <a:chExt cx="2543091" cy="1654569"/>
          </a:xfrm>
        </p:grpSpPr>
        <p:pic>
          <p:nvPicPr>
            <p:cNvPr id="36" name="그림 35" descr="스크린샷, 블루, 디자인이(가) 표시된 사진&#10;&#10;자동 생성된 설명">
              <a:extLst>
                <a:ext uri="{FF2B5EF4-FFF2-40B4-BE49-F238E27FC236}">
                  <a16:creationId xmlns:a16="http://schemas.microsoft.com/office/drawing/2014/main" id="{9442A98B-6302-CDA8-3462-492DC9B5B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497" y="4182861"/>
              <a:ext cx="2463582" cy="1558821"/>
            </a:xfrm>
            <a:prstGeom prst="rect">
              <a:avLst/>
            </a:prstGeom>
          </p:spPr>
        </p:pic>
        <p:pic>
          <p:nvPicPr>
            <p:cNvPr id="38" name="그림 37" descr="디자인이(가) 표시된 사진&#10;&#10;낮은 신뢰도로 자동 생성된 설명">
              <a:extLst>
                <a:ext uri="{FF2B5EF4-FFF2-40B4-BE49-F238E27FC236}">
                  <a16:creationId xmlns:a16="http://schemas.microsoft.com/office/drawing/2014/main" id="{6E959F11-CD47-7976-ED45-8F581FDDB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236" y="4679756"/>
              <a:ext cx="498374" cy="498374"/>
            </a:xfrm>
            <a:prstGeom prst="rect">
              <a:avLst/>
            </a:prstGeom>
          </p:spPr>
        </p:pic>
        <p:pic>
          <p:nvPicPr>
            <p:cNvPr id="40" name="그림 39" descr="레드, 일러스트레이션이(가) 표시된 사진&#10;&#10;자동 생성된 설명">
              <a:extLst>
                <a:ext uri="{FF2B5EF4-FFF2-40B4-BE49-F238E27FC236}">
                  <a16:creationId xmlns:a16="http://schemas.microsoft.com/office/drawing/2014/main" id="{AA4538D0-B34B-32DB-0020-4F1509DD5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714" y="5395539"/>
              <a:ext cx="346144" cy="346144"/>
            </a:xfrm>
            <a:prstGeom prst="rect">
              <a:avLst/>
            </a:prstGeom>
          </p:spPr>
        </p:pic>
        <p:pic>
          <p:nvPicPr>
            <p:cNvPr id="41" name="그림 40" descr="디자인이(가) 표시된 사진&#10;&#10;낮은 신뢰도로 자동 생성된 설명">
              <a:extLst>
                <a:ext uri="{FF2B5EF4-FFF2-40B4-BE49-F238E27FC236}">
                  <a16:creationId xmlns:a16="http://schemas.microsoft.com/office/drawing/2014/main" id="{050CE1C7-D034-84B1-534D-3F7F04D54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724" y="4827867"/>
              <a:ext cx="498374" cy="498374"/>
            </a:xfrm>
            <a:prstGeom prst="rect">
              <a:avLst/>
            </a:prstGeom>
          </p:spPr>
        </p:pic>
        <p:pic>
          <p:nvPicPr>
            <p:cNvPr id="42" name="그림 41" descr="레드, 일러스트레이션이(가) 표시된 사진&#10;&#10;자동 생성된 설명">
              <a:extLst>
                <a:ext uri="{FF2B5EF4-FFF2-40B4-BE49-F238E27FC236}">
                  <a16:creationId xmlns:a16="http://schemas.microsoft.com/office/drawing/2014/main" id="{64217BE7-BD93-0109-D5A8-C217831E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611" y="5077054"/>
              <a:ext cx="422259" cy="422259"/>
            </a:xfrm>
            <a:prstGeom prst="rect">
              <a:avLst/>
            </a:prstGeom>
          </p:spPr>
        </p:pic>
        <p:pic>
          <p:nvPicPr>
            <p:cNvPr id="44" name="그림 43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E2DF321-4FE3-CA07-C002-AC34ED95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7465" y="4261746"/>
              <a:ext cx="523186" cy="523186"/>
            </a:xfrm>
            <a:prstGeom prst="rect">
              <a:avLst/>
            </a:prstGeom>
          </p:spPr>
        </p:pic>
        <p:pic>
          <p:nvPicPr>
            <p:cNvPr id="46" name="그림 45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6F3BF216-7435-EF93-01C7-0D46D0ED2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479" y="4184592"/>
              <a:ext cx="457211" cy="457211"/>
            </a:xfrm>
            <a:prstGeom prst="rect">
              <a:avLst/>
            </a:prstGeom>
          </p:spPr>
        </p:pic>
        <p:pic>
          <p:nvPicPr>
            <p:cNvPr id="47" name="그림 46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173CC653-4373-1231-A180-F499C3FB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277" y="4244075"/>
              <a:ext cx="523186" cy="523186"/>
            </a:xfrm>
            <a:prstGeom prst="rect">
              <a:avLst/>
            </a:prstGeom>
          </p:spPr>
        </p:pic>
        <p:pic>
          <p:nvPicPr>
            <p:cNvPr id="51" name="그림 50" descr="원, 그래픽, 다채로움이(가) 표시된 사진&#10;&#10;자동 생성된 설명">
              <a:extLst>
                <a:ext uri="{FF2B5EF4-FFF2-40B4-BE49-F238E27FC236}">
                  <a16:creationId xmlns:a16="http://schemas.microsoft.com/office/drawing/2014/main" id="{939699DF-586A-C915-31D8-B7A2DD3B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97839">
              <a:off x="6632198" y="4503632"/>
              <a:ext cx="1275586" cy="1275586"/>
            </a:xfrm>
            <a:prstGeom prst="rect">
              <a:avLst/>
            </a:prstGeom>
          </p:spPr>
        </p:pic>
        <p:pic>
          <p:nvPicPr>
            <p:cNvPr id="52" name="그림 51" descr="원, 그래픽, 다채로움이(가) 표시된 사진&#10;&#10;자동 생성된 설명">
              <a:extLst>
                <a:ext uri="{FF2B5EF4-FFF2-40B4-BE49-F238E27FC236}">
                  <a16:creationId xmlns:a16="http://schemas.microsoft.com/office/drawing/2014/main" id="{31858F39-8C83-A6A6-A4EC-776C263B3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26028">
              <a:off x="7727002" y="4561844"/>
              <a:ext cx="1275586" cy="1275586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6FA7327-3C2B-F61F-A7B3-0518C1EA8B6E}"/>
              </a:ext>
            </a:extLst>
          </p:cNvPr>
          <p:cNvSpPr txBox="1"/>
          <p:nvPr/>
        </p:nvSpPr>
        <p:spPr>
          <a:xfrm>
            <a:off x="6503479" y="5351524"/>
            <a:ext cx="240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빅데이터를 활용해</a:t>
            </a:r>
            <a:r>
              <a:rPr lang="en-US" altLang="ko-KR" sz="1200" dirty="0"/>
              <a:t> </a:t>
            </a:r>
            <a:r>
              <a:rPr lang="ko-KR" altLang="en-US" sz="1200" dirty="0"/>
              <a:t>상황분석 후 </a:t>
            </a:r>
            <a:endParaRPr lang="en-US" altLang="ko-KR" sz="1200" dirty="0"/>
          </a:p>
          <a:p>
            <a:pPr algn="ctr"/>
            <a:r>
              <a:rPr lang="ko-KR" altLang="en-US" sz="1200" dirty="0"/>
              <a:t>관심</a:t>
            </a:r>
            <a:r>
              <a:rPr lang="en-US" altLang="ko-KR" sz="1200" dirty="0"/>
              <a:t>/</a:t>
            </a:r>
            <a:r>
              <a:rPr lang="ko-KR" altLang="en-US" sz="1200" dirty="0"/>
              <a:t>의아선박으로 구분</a:t>
            </a:r>
            <a:endParaRPr lang="en-US" altLang="ko-KR" sz="1200" dirty="0"/>
          </a:p>
        </p:txBody>
      </p:sp>
      <p:pic>
        <p:nvPicPr>
          <p:cNvPr id="56" name="그림 55" descr="스크린샷, 디자인, 그래픽, 폰트이(가) 표시된 사진&#10;&#10;자동 생성된 설명">
            <a:extLst>
              <a:ext uri="{FF2B5EF4-FFF2-40B4-BE49-F238E27FC236}">
                <a16:creationId xmlns:a16="http://schemas.microsoft.com/office/drawing/2014/main" id="{9CFAAF99-D86F-4FDA-7645-BD56E713A1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75" y="3683821"/>
            <a:ext cx="1667703" cy="166770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3597DCE-A92C-CDCF-1B79-5B3DCC22CE68}"/>
              </a:ext>
            </a:extLst>
          </p:cNvPr>
          <p:cNvSpPr txBox="1"/>
          <p:nvPr/>
        </p:nvSpPr>
        <p:spPr>
          <a:xfrm>
            <a:off x="9562084" y="5351524"/>
            <a:ext cx="1745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종합 분석을</a:t>
            </a:r>
            <a:endParaRPr lang="en-US" altLang="ko-KR" sz="1200" dirty="0"/>
          </a:p>
          <a:p>
            <a:pPr algn="ctr"/>
            <a:r>
              <a:rPr lang="ko-KR" altLang="en-US" sz="1200" dirty="0"/>
              <a:t>시각화 화면으로 송출</a:t>
            </a:r>
            <a:endParaRPr lang="en-US" altLang="ko-KR" sz="1200" dirty="0"/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0CF3C7A6-7A72-B50C-A5E2-1C3CA17D9870}"/>
              </a:ext>
            </a:extLst>
          </p:cNvPr>
          <p:cNvGrpSpPr/>
          <p:nvPr/>
        </p:nvGrpSpPr>
        <p:grpSpPr>
          <a:xfrm>
            <a:off x="6357175" y="5841764"/>
            <a:ext cx="623378" cy="372205"/>
            <a:chOff x="-1825293" y="613500"/>
            <a:chExt cx="623378" cy="372205"/>
          </a:xfrm>
        </p:grpSpPr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CA863F38-79F3-EE70-2DD3-0FC5653D65FD}"/>
                </a:ext>
              </a:extLst>
            </p:cNvPr>
            <p:cNvSpPr/>
            <p:nvPr/>
          </p:nvSpPr>
          <p:spPr>
            <a:xfrm>
              <a:off x="-1825293" y="613500"/>
              <a:ext cx="623378" cy="372205"/>
            </a:xfrm>
            <a:prstGeom prst="roundRect">
              <a:avLst>
                <a:gd name="adj" fmla="val 50000"/>
              </a:avLst>
            </a:prstGeom>
            <a:solidFill>
              <a:srgbClr val="6B7C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304421E-43B2-CF95-CBA5-4BF3EA81B1D8}"/>
                </a:ext>
              </a:extLst>
            </p:cNvPr>
            <p:cNvSpPr txBox="1"/>
            <p:nvPr/>
          </p:nvSpPr>
          <p:spPr>
            <a:xfrm>
              <a:off x="-1785474" y="6457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</a:rPr>
                <a:t>효과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4A455EF-F311-5CA3-E1C8-569B5870892F}"/>
              </a:ext>
            </a:extLst>
          </p:cNvPr>
          <p:cNvSpPr txBox="1"/>
          <p:nvPr/>
        </p:nvSpPr>
        <p:spPr>
          <a:xfrm>
            <a:off x="6400525" y="6285223"/>
            <a:ext cx="303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ko-KR" altLang="en-US" sz="1200" dirty="0"/>
              <a:t>작전 효율성과 편의성 높임</a:t>
            </a:r>
            <a:endParaRPr lang="en-US" altLang="ko-KR" sz="1200" dirty="0"/>
          </a:p>
          <a:p>
            <a:pPr marL="228600" indent="-228600">
              <a:buAutoNum type="arabicPeriod"/>
            </a:pPr>
            <a:r>
              <a:rPr lang="ko-KR" altLang="en-US" sz="1200" dirty="0"/>
              <a:t>소형표적의 탐지와 표적 신뢰도 향상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3737526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359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02 </a:t>
            </a:r>
            <a:r>
              <a:rPr lang="ko-KR" altLang="en-US" b="1" i="1" dirty="0">
                <a:solidFill>
                  <a:schemeClr val="bg1"/>
                </a:solidFill>
              </a:rPr>
              <a:t>국방</a:t>
            </a:r>
            <a:r>
              <a:rPr lang="en-US" altLang="ko-KR" b="1" i="1" dirty="0">
                <a:solidFill>
                  <a:schemeClr val="bg1"/>
                </a:solidFill>
              </a:rPr>
              <a:t>_KF-21 </a:t>
            </a:r>
            <a:r>
              <a:rPr lang="ko-KR" altLang="en-US" b="1" i="1" dirty="0">
                <a:solidFill>
                  <a:schemeClr val="bg1"/>
                </a:solidFill>
              </a:rPr>
              <a:t>비행시험 </a:t>
            </a:r>
            <a:r>
              <a:rPr lang="en-US" altLang="ko-KR" b="1" i="1" dirty="0">
                <a:solidFill>
                  <a:schemeClr val="bg1"/>
                </a:solidFill>
              </a:rPr>
              <a:t>DB</a:t>
            </a:r>
            <a:r>
              <a:rPr lang="ko-KR" altLang="en-US" b="1" i="1" dirty="0">
                <a:solidFill>
                  <a:schemeClr val="bg1"/>
                </a:solidFill>
              </a:rPr>
              <a:t>구축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93C4F05-20AB-8575-F22E-9D5D0D22042A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8A1320B4-0F73-8972-88F6-3D4E07E713C9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543034A0-53F3-D140-EE3B-5892B6A24D95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01ECF1EF-2819-E9AE-67A6-05C6B5828231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FEF17961-6531-8306-70E4-02FBD12B6C66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AAB95F07-9446-5F41-61FA-8CB1B71DCCBA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098" name="Picture 2" descr="서울 ADEX 2023에서 대중 앞 첫 비행을 선보이는 한국형전투기 KF-21">
            <a:extLst>
              <a:ext uri="{FF2B5EF4-FFF2-40B4-BE49-F238E27FC236}">
                <a16:creationId xmlns:a16="http://schemas.microsoft.com/office/drawing/2014/main" id="{C19A49EE-B9F8-920D-74FD-07577550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59" y="4592180"/>
            <a:ext cx="2738976" cy="18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CA89AE-1A68-A1DF-F7D2-ADF4517E183D}"/>
              </a:ext>
            </a:extLst>
          </p:cNvPr>
          <p:cNvSpPr txBox="1"/>
          <p:nvPr/>
        </p:nvSpPr>
        <p:spPr>
          <a:xfrm>
            <a:off x="785472" y="1189566"/>
            <a:ext cx="5051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에이블맥스㈜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, 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대한민국 초음속 전투기 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KF-21 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비행시험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데이터베이스 구축 지원에 힘쓰다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!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61415D9-0A95-FFE7-1821-085D3403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88" y="1944479"/>
            <a:ext cx="4295106" cy="4724384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1813F173-0076-EA57-67AA-FD35D6A2EFBA}"/>
              </a:ext>
            </a:extLst>
          </p:cNvPr>
          <p:cNvGrpSpPr/>
          <p:nvPr/>
        </p:nvGrpSpPr>
        <p:grpSpPr>
          <a:xfrm>
            <a:off x="6322548" y="1218997"/>
            <a:ext cx="623378" cy="372205"/>
            <a:chOff x="-1825293" y="613500"/>
            <a:chExt cx="623378" cy="372205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B98E52F2-D170-1976-917B-7F775CFEE1CA}"/>
                </a:ext>
              </a:extLst>
            </p:cNvPr>
            <p:cNvSpPr/>
            <p:nvPr/>
          </p:nvSpPr>
          <p:spPr>
            <a:xfrm>
              <a:off x="-1825293" y="613500"/>
              <a:ext cx="623378" cy="372205"/>
            </a:xfrm>
            <a:prstGeom prst="roundRect">
              <a:avLst>
                <a:gd name="adj" fmla="val 50000"/>
              </a:avLst>
            </a:prstGeom>
            <a:solidFill>
              <a:srgbClr val="6B7C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3111A2-043B-9FA1-CAC8-11594471DA50}"/>
                </a:ext>
              </a:extLst>
            </p:cNvPr>
            <p:cNvSpPr txBox="1"/>
            <p:nvPr/>
          </p:nvSpPr>
          <p:spPr>
            <a:xfrm>
              <a:off x="-1785474" y="6457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</a:rPr>
                <a:t>목적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4E37828-B42F-21AC-B68D-F7DE5D6177D4}"/>
              </a:ext>
            </a:extLst>
          </p:cNvPr>
          <p:cNvSpPr txBox="1"/>
          <p:nvPr/>
        </p:nvSpPr>
        <p:spPr>
          <a:xfrm>
            <a:off x="6327305" y="1682869"/>
            <a:ext cx="5249304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KF-21 </a:t>
            </a:r>
            <a:r>
              <a:rPr lang="ko-KR" altLang="en-US" sz="1200" dirty="0"/>
              <a:t>시험 수행 중 획득되는 다양한 데이터들을 관리하고 편집하기 위해 통합 데이터베이스 구축이 요구됨</a:t>
            </a:r>
            <a:endParaRPr lang="en-US" altLang="ko-KR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신속한 데이터처리 및 인적 오류 감소와 비행조건에 따른 온도 영향성을 사전에 예측하여 대응 가능하게 함으로써 즉각적인 비행시험 지원 및 항공기 개발 일정을 준수하기 위함</a:t>
            </a:r>
          </a:p>
        </p:txBody>
      </p:sp>
      <p:pic>
        <p:nvPicPr>
          <p:cNvPr id="18" name="그림 17" descr="테이블이(가) 표시된 사진&#10;&#10;자동 생성된 설명">
            <a:extLst>
              <a:ext uri="{FF2B5EF4-FFF2-40B4-BE49-F238E27FC236}">
                <a16:creationId xmlns:a16="http://schemas.microsoft.com/office/drawing/2014/main" id="{1F4F7652-2CF2-7EE0-1551-F56EDCBCC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322" y="4811642"/>
            <a:ext cx="2778677" cy="1884819"/>
          </a:xfrm>
          <a:prstGeom prst="rect">
            <a:avLst/>
          </a:prstGeom>
          <a:noFill/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033DC23E-C610-6CF8-B1C5-6EF1F606168D}"/>
              </a:ext>
            </a:extLst>
          </p:cNvPr>
          <p:cNvGrpSpPr/>
          <p:nvPr/>
        </p:nvGrpSpPr>
        <p:grpSpPr>
          <a:xfrm>
            <a:off x="6362367" y="3202929"/>
            <a:ext cx="623378" cy="372205"/>
            <a:chOff x="-1825293" y="613500"/>
            <a:chExt cx="623378" cy="372205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00F49125-231B-6859-DDED-28536DF53E4A}"/>
                </a:ext>
              </a:extLst>
            </p:cNvPr>
            <p:cNvSpPr/>
            <p:nvPr/>
          </p:nvSpPr>
          <p:spPr>
            <a:xfrm>
              <a:off x="-1825293" y="613500"/>
              <a:ext cx="623378" cy="372205"/>
            </a:xfrm>
            <a:prstGeom prst="roundRect">
              <a:avLst>
                <a:gd name="adj" fmla="val 50000"/>
              </a:avLst>
            </a:prstGeom>
            <a:solidFill>
              <a:srgbClr val="6B7C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A5E054-7361-CDD6-585D-5889751664EF}"/>
                </a:ext>
              </a:extLst>
            </p:cNvPr>
            <p:cNvSpPr txBox="1"/>
            <p:nvPr/>
          </p:nvSpPr>
          <p:spPr>
            <a:xfrm>
              <a:off x="-1785474" y="64571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</a:rPr>
                <a:t>결론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F7888AA-D640-3B4B-B9CA-719D68E40342}"/>
              </a:ext>
            </a:extLst>
          </p:cNvPr>
          <p:cNvSpPr txBox="1"/>
          <p:nvPr/>
        </p:nvSpPr>
        <p:spPr>
          <a:xfrm>
            <a:off x="6362367" y="3663120"/>
            <a:ext cx="5249304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KF-21 </a:t>
            </a:r>
            <a:r>
              <a:rPr lang="ko-KR" altLang="en-US" sz="1200" dirty="0"/>
              <a:t>시험 수행 중 획득되는 데이터를 활용하기 위한 </a:t>
            </a:r>
            <a:r>
              <a:rPr lang="en-US" altLang="ko-KR" sz="1200" dirty="0"/>
              <a:t>DB</a:t>
            </a:r>
            <a:r>
              <a:rPr lang="ko-KR" altLang="en-US" sz="1200" dirty="0"/>
              <a:t>구축</a:t>
            </a:r>
            <a:r>
              <a:rPr lang="en-US" altLang="ko-KR" sz="1200" dirty="0"/>
              <a:t>, </a:t>
            </a:r>
            <a:r>
              <a:rPr lang="ko-KR" altLang="en-US" sz="1200" dirty="0"/>
              <a:t>효율적 관리를 위한 </a:t>
            </a:r>
            <a:r>
              <a:rPr lang="en-US" altLang="ko-KR" sz="1200" dirty="0"/>
              <a:t>DB</a:t>
            </a:r>
            <a:r>
              <a:rPr lang="ko-KR" altLang="en-US" sz="1200" dirty="0"/>
              <a:t>모델 개발 적용</a:t>
            </a:r>
            <a:endParaRPr lang="en-US" altLang="ko-KR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사용자 맞춤기능을 이용하여 데이터분석에 활용할 수 있도록 지원 등</a:t>
            </a:r>
          </a:p>
        </p:txBody>
      </p:sp>
    </p:spTree>
    <p:extLst>
      <p:ext uri="{BB962C8B-B14F-4D97-AF65-F5344CB8AC3E}">
        <p14:creationId xmlns:p14="http://schemas.microsoft.com/office/powerpoint/2010/main" val="1711646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8CC8F5-A354-8CBB-5AEC-3C4BB288B82F}"/>
              </a:ext>
            </a:extLst>
          </p:cNvPr>
          <p:cNvCxnSpPr/>
          <p:nvPr/>
        </p:nvCxnSpPr>
        <p:spPr>
          <a:xfrm>
            <a:off x="233082" y="430306"/>
            <a:ext cx="116630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F8CEBA-A099-1130-A7BB-93C11876BEA6}"/>
              </a:ext>
            </a:extLst>
          </p:cNvPr>
          <p:cNvSpPr txBox="1"/>
          <p:nvPr/>
        </p:nvSpPr>
        <p:spPr>
          <a:xfrm>
            <a:off x="212045" y="60976"/>
            <a:ext cx="10193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chemeClr val="bg1"/>
                </a:solidFill>
              </a:rPr>
              <a:t>02 </a:t>
            </a:r>
            <a:r>
              <a:rPr lang="ko-KR" altLang="en-US" b="1" i="1" dirty="0">
                <a:solidFill>
                  <a:schemeClr val="bg1"/>
                </a:solidFill>
              </a:rPr>
              <a:t>국방</a:t>
            </a:r>
            <a:r>
              <a:rPr lang="en-US" altLang="ko-KR" b="1" i="1" dirty="0">
                <a:solidFill>
                  <a:schemeClr val="bg1"/>
                </a:solidFill>
              </a:rPr>
              <a:t>_</a:t>
            </a:r>
            <a:r>
              <a:rPr lang="ko-KR" altLang="en-US" b="1" i="1" dirty="0">
                <a:solidFill>
                  <a:schemeClr val="bg1"/>
                </a:solidFill>
              </a:rPr>
              <a:t>그 외 실적</a:t>
            </a:r>
            <a:r>
              <a:rPr lang="en-US" altLang="ko-KR" b="1" i="1" dirty="0">
                <a:solidFill>
                  <a:schemeClr val="bg1"/>
                </a:solidFill>
              </a:rPr>
              <a:t>_KF-21 </a:t>
            </a:r>
            <a:r>
              <a:rPr lang="ko-KR" altLang="en-US" b="1" i="1" dirty="0">
                <a:solidFill>
                  <a:schemeClr val="bg1"/>
                </a:solidFill>
              </a:rPr>
              <a:t>시험 비행 빅데이터를 활용한 상태기반정비를 위한 </a:t>
            </a:r>
            <a:r>
              <a:rPr lang="en-US" altLang="ko-KR" b="1" i="1" dirty="0">
                <a:solidFill>
                  <a:schemeClr val="bg1"/>
                </a:solidFill>
              </a:rPr>
              <a:t>AI </a:t>
            </a:r>
            <a:r>
              <a:rPr lang="ko-KR" altLang="en-US" b="1" i="1" dirty="0">
                <a:solidFill>
                  <a:schemeClr val="bg1"/>
                </a:solidFill>
              </a:rPr>
              <a:t>융합 기반 기술</a:t>
            </a:r>
          </a:p>
          <a:p>
            <a:endParaRPr lang="ko-KR" altLang="en-US" b="1" i="1" dirty="0">
              <a:solidFill>
                <a:schemeClr val="bg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F1EF0E2-183B-2801-E733-23273B7A6A49}"/>
              </a:ext>
            </a:extLst>
          </p:cNvPr>
          <p:cNvGrpSpPr/>
          <p:nvPr/>
        </p:nvGrpSpPr>
        <p:grpSpPr>
          <a:xfrm>
            <a:off x="493061" y="897263"/>
            <a:ext cx="11316564" cy="5960790"/>
            <a:chOff x="1026461" y="6108025"/>
            <a:chExt cx="11316564" cy="5960790"/>
          </a:xfrm>
        </p:grpSpPr>
        <p:sp>
          <p:nvSpPr>
            <p:cNvPr id="3" name="직사각형 4">
              <a:extLst>
                <a:ext uri="{FF2B5EF4-FFF2-40B4-BE49-F238E27FC236}">
                  <a16:creationId xmlns:a16="http://schemas.microsoft.com/office/drawing/2014/main" id="{78183A2B-5082-8DBB-433B-322168B7C6A6}"/>
                </a:ext>
              </a:extLst>
            </p:cNvPr>
            <p:cNvSpPr/>
            <p:nvPr/>
          </p:nvSpPr>
          <p:spPr>
            <a:xfrm>
              <a:off x="6735397" y="6108481"/>
              <a:ext cx="5607628" cy="5960333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379809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79809 h 5872348"/>
                <a:gd name="connsiteX0" fmla="*/ 0 w 5588578"/>
                <a:gd name="connsiteY0" fmla="*/ 48709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48709 h 5872348"/>
                <a:gd name="connsiteX0" fmla="*/ 0 w 5607628"/>
                <a:gd name="connsiteY0" fmla="*/ 96009 h 5919648"/>
                <a:gd name="connsiteX1" fmla="*/ 5607628 w 5607628"/>
                <a:gd name="connsiteY1" fmla="*/ 0 h 5919648"/>
                <a:gd name="connsiteX2" fmla="*/ 5588578 w 5607628"/>
                <a:gd name="connsiteY2" fmla="*/ 5919648 h 5919648"/>
                <a:gd name="connsiteX3" fmla="*/ 19050 w 5607628"/>
                <a:gd name="connsiteY3" fmla="*/ 5919648 h 5919648"/>
                <a:gd name="connsiteX4" fmla="*/ 0 w 5607628"/>
                <a:gd name="connsiteY4" fmla="*/ 96009 h 591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7628" h="5919648">
                  <a:moveTo>
                    <a:pt x="0" y="96009"/>
                  </a:moveTo>
                  <a:lnTo>
                    <a:pt x="5607628" y="0"/>
                  </a:lnTo>
                  <a:lnTo>
                    <a:pt x="5588578" y="5919648"/>
                  </a:lnTo>
                  <a:lnTo>
                    <a:pt x="19050" y="5919648"/>
                  </a:lnTo>
                  <a:lnTo>
                    <a:pt x="0" y="960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878D8C90-FE30-79EE-5F7D-9B03DE95E873}"/>
                </a:ext>
              </a:extLst>
            </p:cNvPr>
            <p:cNvSpPr/>
            <p:nvPr/>
          </p:nvSpPr>
          <p:spPr>
            <a:xfrm flipH="1">
              <a:off x="1026461" y="6108025"/>
              <a:ext cx="5636203" cy="5960789"/>
            </a:xfrm>
            <a:custGeom>
              <a:avLst/>
              <a:gdLst>
                <a:gd name="connsiteX0" fmla="*/ 0 w 5569528"/>
                <a:gd name="connsiteY0" fmla="*/ 0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0 h 5872348"/>
                <a:gd name="connsiteX0" fmla="*/ 0 w 5569528"/>
                <a:gd name="connsiteY0" fmla="*/ 332509 h 5872348"/>
                <a:gd name="connsiteX1" fmla="*/ 5569528 w 5569528"/>
                <a:gd name="connsiteY1" fmla="*/ 0 h 5872348"/>
                <a:gd name="connsiteX2" fmla="*/ 5569528 w 5569528"/>
                <a:gd name="connsiteY2" fmla="*/ 5872348 h 5872348"/>
                <a:gd name="connsiteX3" fmla="*/ 0 w 5569528"/>
                <a:gd name="connsiteY3" fmla="*/ 5872348 h 5872348"/>
                <a:gd name="connsiteX4" fmla="*/ 0 w 5569528"/>
                <a:gd name="connsiteY4" fmla="*/ 332509 h 5872348"/>
                <a:gd name="connsiteX0" fmla="*/ 0 w 5579053"/>
                <a:gd name="connsiteY0" fmla="*/ 58668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586680 h 5872348"/>
                <a:gd name="connsiteX0" fmla="*/ 0 w 5579053"/>
                <a:gd name="connsiteY0" fmla="*/ 360750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60750 h 5872348"/>
                <a:gd name="connsiteX0" fmla="*/ 0 w 5579053"/>
                <a:gd name="connsiteY0" fmla="*/ 398405 h 5872348"/>
                <a:gd name="connsiteX1" fmla="*/ 5579053 w 5579053"/>
                <a:gd name="connsiteY1" fmla="*/ 0 h 5872348"/>
                <a:gd name="connsiteX2" fmla="*/ 5579053 w 5579053"/>
                <a:gd name="connsiteY2" fmla="*/ 5872348 h 5872348"/>
                <a:gd name="connsiteX3" fmla="*/ 9525 w 5579053"/>
                <a:gd name="connsiteY3" fmla="*/ 5872348 h 5872348"/>
                <a:gd name="connsiteX4" fmla="*/ 0 w 5579053"/>
                <a:gd name="connsiteY4" fmla="*/ 398405 h 5872348"/>
                <a:gd name="connsiteX0" fmla="*/ 0 w 5588578"/>
                <a:gd name="connsiteY0" fmla="*/ 68924 h 5872348"/>
                <a:gd name="connsiteX1" fmla="*/ 5588578 w 5588578"/>
                <a:gd name="connsiteY1" fmla="*/ 0 h 5872348"/>
                <a:gd name="connsiteX2" fmla="*/ 5588578 w 5588578"/>
                <a:gd name="connsiteY2" fmla="*/ 5872348 h 5872348"/>
                <a:gd name="connsiteX3" fmla="*/ 19050 w 5588578"/>
                <a:gd name="connsiteY3" fmla="*/ 5872348 h 5872348"/>
                <a:gd name="connsiteX4" fmla="*/ 0 w 5588578"/>
                <a:gd name="connsiteY4" fmla="*/ 68924 h 5872348"/>
                <a:gd name="connsiteX0" fmla="*/ 0 w 5636203"/>
                <a:gd name="connsiteY0" fmla="*/ 87752 h 5891176"/>
                <a:gd name="connsiteX1" fmla="*/ 5636203 w 5636203"/>
                <a:gd name="connsiteY1" fmla="*/ 0 h 5891176"/>
                <a:gd name="connsiteX2" fmla="*/ 5588578 w 5636203"/>
                <a:gd name="connsiteY2" fmla="*/ 5891176 h 5891176"/>
                <a:gd name="connsiteX3" fmla="*/ 19050 w 5636203"/>
                <a:gd name="connsiteY3" fmla="*/ 5891176 h 5891176"/>
                <a:gd name="connsiteX4" fmla="*/ 0 w 5636203"/>
                <a:gd name="connsiteY4" fmla="*/ 87752 h 589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6203" h="5891176">
                  <a:moveTo>
                    <a:pt x="0" y="87752"/>
                  </a:moveTo>
                  <a:lnTo>
                    <a:pt x="5636203" y="0"/>
                  </a:lnTo>
                  <a:lnTo>
                    <a:pt x="5588578" y="5891176"/>
                  </a:lnTo>
                  <a:lnTo>
                    <a:pt x="19050" y="5891176"/>
                  </a:lnTo>
                  <a:lnTo>
                    <a:pt x="0" y="87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22256C9-0301-8E77-523B-7B34F8EA8C05}"/>
                </a:ext>
              </a:extLst>
            </p:cNvPr>
            <p:cNvSpPr/>
            <p:nvPr/>
          </p:nvSpPr>
          <p:spPr>
            <a:xfrm>
              <a:off x="6073494" y="6196467"/>
              <a:ext cx="1211283" cy="5853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556C9CD3-04C2-1587-A5CF-6164E1951B8D}"/>
                </a:ext>
              </a:extLst>
            </p:cNvPr>
            <p:cNvSpPr/>
            <p:nvPr/>
          </p:nvSpPr>
          <p:spPr>
            <a:xfrm>
              <a:off x="6716792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4">
              <a:extLst>
                <a:ext uri="{FF2B5EF4-FFF2-40B4-BE49-F238E27FC236}">
                  <a16:creationId xmlns:a16="http://schemas.microsoft.com/office/drawing/2014/main" id="{F1E16CD3-7368-95E4-4FB3-D596F554F972}"/>
                </a:ext>
              </a:extLst>
            </p:cNvPr>
            <p:cNvSpPr/>
            <p:nvPr/>
          </p:nvSpPr>
          <p:spPr>
            <a:xfrm flipH="1">
              <a:off x="1123514" y="6196467"/>
              <a:ext cx="5569528" cy="5872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5D766EC-FEE5-C4CE-4A62-1A42BFF3DCF4}"/>
              </a:ext>
            </a:extLst>
          </p:cNvPr>
          <p:cNvGrpSpPr/>
          <p:nvPr/>
        </p:nvGrpSpPr>
        <p:grpSpPr>
          <a:xfrm>
            <a:off x="843043" y="2255520"/>
            <a:ext cx="5063669" cy="4190229"/>
            <a:chOff x="843043" y="2407920"/>
            <a:chExt cx="5063669" cy="4190229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A60E17A7-A1E0-2FB3-9725-643A8C8E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043" y="2407920"/>
              <a:ext cx="5063669" cy="4190229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0C024BB5-03C7-367B-87AF-C8B61835AE2B}"/>
                </a:ext>
              </a:extLst>
            </p:cNvPr>
            <p:cNvSpPr/>
            <p:nvPr/>
          </p:nvSpPr>
          <p:spPr>
            <a:xfrm>
              <a:off x="4074160" y="3180080"/>
              <a:ext cx="1832552" cy="341806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49551B5-2527-36F5-137C-A3D60512564F}"/>
              </a:ext>
            </a:extLst>
          </p:cNvPr>
          <p:cNvSpPr txBox="1"/>
          <p:nvPr/>
        </p:nvSpPr>
        <p:spPr>
          <a:xfrm>
            <a:off x="586799" y="1134081"/>
            <a:ext cx="5569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KF- 21 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양산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/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운영 시 총수명주기 비용 최소화 및 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운영 가동률 향상 목표로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,</a:t>
            </a:r>
          </a:p>
          <a:p>
            <a:pPr algn="ctr"/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체계개발부터 상태기반 정비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(CBM+)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를 위한 </a:t>
            </a:r>
            <a:endParaRPr lang="en-US" altLang="ko-KR" sz="1600" b="1" dirty="0">
              <a:solidFill>
                <a:srgbClr val="1E1E1E"/>
              </a:solidFill>
              <a:latin typeface="Apple SD Gothic Neo"/>
            </a:endParaRPr>
          </a:p>
          <a:p>
            <a:pPr algn="ctr"/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AI 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융합 기반기술 확보가 핵심</a:t>
            </a:r>
            <a:r>
              <a:rPr lang="en-US" altLang="ko-KR" sz="1600" b="1" dirty="0">
                <a:solidFill>
                  <a:srgbClr val="1E1E1E"/>
                </a:solidFill>
                <a:latin typeface="Apple SD Gothic Neo"/>
              </a:rPr>
              <a:t>!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34B862C0-3A40-59D2-4429-B89E0A1F6A72}"/>
              </a:ext>
            </a:extLst>
          </p:cNvPr>
          <p:cNvGrpSpPr/>
          <p:nvPr/>
        </p:nvGrpSpPr>
        <p:grpSpPr>
          <a:xfrm>
            <a:off x="6322548" y="1218997"/>
            <a:ext cx="1622572" cy="372205"/>
            <a:chOff x="-1825293" y="613500"/>
            <a:chExt cx="942630" cy="372205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05EC743E-1869-BF0B-CB7A-B24DD4BAA15A}"/>
                </a:ext>
              </a:extLst>
            </p:cNvPr>
            <p:cNvSpPr/>
            <p:nvPr/>
          </p:nvSpPr>
          <p:spPr>
            <a:xfrm>
              <a:off x="-1825293" y="613500"/>
              <a:ext cx="623378" cy="372205"/>
            </a:xfrm>
            <a:prstGeom prst="roundRect">
              <a:avLst>
                <a:gd name="adj" fmla="val 50000"/>
              </a:avLst>
            </a:prstGeom>
            <a:solidFill>
              <a:srgbClr val="6B7C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DC78AD-0C3E-43D1-8884-F8160DDEDC12}"/>
                </a:ext>
              </a:extLst>
            </p:cNvPr>
            <p:cNvSpPr txBox="1"/>
            <p:nvPr/>
          </p:nvSpPr>
          <p:spPr>
            <a:xfrm>
              <a:off x="-1785474" y="645713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</a:rPr>
                <a:t>구현방안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A702BDB-E23C-C36F-4CE5-B0CA6C77693E}"/>
              </a:ext>
            </a:extLst>
          </p:cNvPr>
          <p:cNvSpPr txBox="1"/>
          <p:nvPr/>
        </p:nvSpPr>
        <p:spPr>
          <a:xfrm>
            <a:off x="6327305" y="1682869"/>
            <a:ext cx="5249304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데이터 수집 대상</a:t>
            </a:r>
            <a:r>
              <a:rPr lang="en-US" altLang="ko-KR" sz="1200" dirty="0"/>
              <a:t>, </a:t>
            </a:r>
            <a:r>
              <a:rPr lang="ko-KR" altLang="en-US" sz="1200" dirty="0"/>
              <a:t>변수 선정</a:t>
            </a:r>
            <a:r>
              <a:rPr lang="en-US" altLang="ko-KR" sz="1200" dirty="0"/>
              <a:t>, </a:t>
            </a:r>
            <a:r>
              <a:rPr lang="ko-KR" altLang="en-US" sz="1200" dirty="0"/>
              <a:t>획득 및 </a:t>
            </a:r>
            <a:r>
              <a:rPr lang="ko-KR" altLang="en-US" sz="1200" dirty="0" err="1"/>
              <a:t>데이터웨어</a:t>
            </a:r>
            <a:r>
              <a:rPr lang="en-US" altLang="ko-KR" sz="1200" dirty="0"/>
              <a:t>(DB) </a:t>
            </a:r>
            <a:r>
              <a:rPr lang="ko-KR" altLang="en-US" sz="1200" dirty="0"/>
              <a:t>구축</a:t>
            </a:r>
            <a:endParaRPr lang="en-US" altLang="ko-KR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CBM+</a:t>
            </a:r>
            <a:r>
              <a:rPr lang="ko-KR" altLang="en-US" sz="1200" dirty="0"/>
              <a:t>분석 및 모델 구현</a:t>
            </a:r>
            <a:endParaRPr lang="en-US" altLang="ko-KR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협력기관과 협력을 통한 시험 및 검증</a:t>
            </a:r>
            <a:endParaRPr lang="en-US" altLang="ko-KR" sz="1200" dirty="0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0756AB7-02BF-2949-35F7-CE501B99B241}"/>
              </a:ext>
            </a:extLst>
          </p:cNvPr>
          <p:cNvGrpSpPr/>
          <p:nvPr/>
        </p:nvGrpSpPr>
        <p:grpSpPr>
          <a:xfrm>
            <a:off x="6321651" y="2868104"/>
            <a:ext cx="1073036" cy="372205"/>
            <a:chOff x="-1825293" y="613500"/>
            <a:chExt cx="623378" cy="372205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02187FC8-BDB0-27D2-8ED5-11101AB8EC06}"/>
                </a:ext>
              </a:extLst>
            </p:cNvPr>
            <p:cNvSpPr/>
            <p:nvPr/>
          </p:nvSpPr>
          <p:spPr>
            <a:xfrm>
              <a:off x="-1825293" y="613500"/>
              <a:ext cx="623378" cy="372205"/>
            </a:xfrm>
            <a:prstGeom prst="roundRect">
              <a:avLst>
                <a:gd name="adj" fmla="val 50000"/>
              </a:avLst>
            </a:prstGeom>
            <a:solidFill>
              <a:srgbClr val="6B7C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017F09-9677-B03A-56D7-48A270FD2A28}"/>
                </a:ext>
              </a:extLst>
            </p:cNvPr>
            <p:cNvSpPr txBox="1"/>
            <p:nvPr/>
          </p:nvSpPr>
          <p:spPr>
            <a:xfrm>
              <a:off x="-1785474" y="645713"/>
              <a:ext cx="5244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</a:rPr>
                <a:t>최종목표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567D182-C400-10A7-7256-E047B60C8C9D}"/>
              </a:ext>
            </a:extLst>
          </p:cNvPr>
          <p:cNvSpPr txBox="1"/>
          <p:nvPr/>
        </p:nvSpPr>
        <p:spPr>
          <a:xfrm>
            <a:off x="6321651" y="3328455"/>
            <a:ext cx="5249304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KF-21 </a:t>
            </a:r>
            <a:r>
              <a:rPr lang="ko-KR" altLang="en-US" sz="1200" dirty="0"/>
              <a:t>시제기의 </a:t>
            </a:r>
            <a:r>
              <a:rPr lang="en-US" altLang="ko-KR" sz="1200" dirty="0"/>
              <a:t>AMAD</a:t>
            </a:r>
            <a:r>
              <a:rPr lang="ko-KR" altLang="en-US" sz="1200" dirty="0"/>
              <a:t>와 </a:t>
            </a:r>
            <a:r>
              <a:rPr lang="en-US" altLang="ko-KR" sz="1200" dirty="0"/>
              <a:t>L/G </a:t>
            </a:r>
            <a:r>
              <a:rPr lang="ko-KR" altLang="en-US" sz="1200" dirty="0"/>
              <a:t>구성체계에 대한 상태진단 및 </a:t>
            </a:r>
            <a:r>
              <a:rPr lang="ko-KR" altLang="en-US" sz="1200" dirty="0" err="1"/>
              <a:t>고장예지</a:t>
            </a:r>
            <a:r>
              <a:rPr lang="ko-KR" altLang="en-US" sz="1200" dirty="0"/>
              <a:t> 들을 적용할 상태기반정비</a:t>
            </a:r>
            <a:r>
              <a:rPr lang="en-US" altLang="ko-KR" sz="1200" dirty="0"/>
              <a:t>(CBM+)</a:t>
            </a:r>
            <a:r>
              <a:rPr lang="ko-KR" altLang="en-US" sz="1200" dirty="0"/>
              <a:t>를 위한 </a:t>
            </a:r>
            <a:r>
              <a:rPr lang="en-US" altLang="ko-KR" sz="1200" dirty="0"/>
              <a:t>AI</a:t>
            </a:r>
            <a:r>
              <a:rPr lang="ko-KR" altLang="en-US" sz="1200" dirty="0"/>
              <a:t>융합 기반기술 개발</a:t>
            </a:r>
            <a:endParaRPr lang="en-US" altLang="ko-KR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상태기반정비</a:t>
            </a:r>
            <a:r>
              <a:rPr lang="en-US" altLang="ko-KR" sz="1200" dirty="0"/>
              <a:t>(CBM+)</a:t>
            </a:r>
            <a:r>
              <a:rPr lang="ko-KR" altLang="en-US" sz="1200" dirty="0"/>
              <a:t>를 위한 </a:t>
            </a:r>
            <a:r>
              <a:rPr lang="en-US" altLang="ko-KR" sz="1200" dirty="0"/>
              <a:t>AI</a:t>
            </a:r>
            <a:r>
              <a:rPr lang="ko-KR" altLang="en-US" sz="1200" dirty="0"/>
              <a:t>융합 기반기술 개발을 통하여 </a:t>
            </a:r>
            <a:r>
              <a:rPr lang="en-US" altLang="ko-KR" sz="1200" dirty="0"/>
              <a:t>KF-21 </a:t>
            </a:r>
            <a:r>
              <a:rPr lang="ko-KR" altLang="en-US" sz="1200" dirty="0"/>
              <a:t>항공기의 </a:t>
            </a:r>
            <a:r>
              <a:rPr lang="ko-KR" altLang="en-US" sz="1200" dirty="0" err="1"/>
              <a:t>총수명주기체계관리</a:t>
            </a:r>
            <a:r>
              <a:rPr lang="en-US" altLang="ko-KR" sz="1200" dirty="0"/>
              <a:t>(TLCSM)</a:t>
            </a:r>
            <a:r>
              <a:rPr lang="ko-KR" altLang="en-US" sz="1200" dirty="0"/>
              <a:t>비용 관점에서 비용 절감 및 운용 가동률 향상을 할 수 있는 </a:t>
            </a:r>
            <a:r>
              <a:rPr lang="en-US" altLang="ko-KR" sz="1200" dirty="0"/>
              <a:t>CBM+ </a:t>
            </a:r>
            <a:r>
              <a:rPr lang="ko-KR" altLang="en-US" sz="1200" dirty="0"/>
              <a:t>기반기술 확보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206727918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20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20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20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1405</ep:Words>
  <ep:PresentationFormat>와이드스크린</ep:PresentationFormat>
  <ep:Paragraphs>233</ep:Paragraphs>
  <ep:Slides>24</ep:Slides>
  <ep:Notes>3</ep:Notes>
  <ep:TotalTime>0</ep:TotalTime>
  <ep:HiddenSlides>0</ep:HiddenSlides>
  <ep:MMClips>5</ep:MMClips>
  <ep: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24</vt:i4>
      </vt:variant>
    </vt:vector>
  </ep:HeadingPairs>
  <ep:TitlesOfParts>
    <vt:vector size="27" baseType="lpstr">
      <vt:lpstr>1_Office 테마</vt:lpstr>
      <vt:lpstr>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</vt:vector>
  </ep:TitlesOfParts>
  <ep:HyperlinkBase/>
  <ep:Application>Show</ep:Application>
  <ep:AppVersion>0906.0000.01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2018-05-09T06:13:43.000</dcterms:created>
  <dc:creator>요청사항</dc:creator>
  <cp:lastModifiedBy>dscjh</cp:lastModifiedBy>
  <dcterms:modified xsi:type="dcterms:W3CDTF">2023-10-26T04:27:43.915</dcterms:modified>
  <cp:revision>209</cp:revision>
  <dc:title>PowerPoint 프레젠테이션</dc:title>
</cp:coreProperties>
</file>