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4" r:id="rId2"/>
    <p:sldId id="304" r:id="rId3"/>
    <p:sldId id="306" r:id="rId4"/>
    <p:sldId id="308" r:id="rId5"/>
    <p:sldId id="312" r:id="rId6"/>
    <p:sldId id="314" r:id="rId7"/>
    <p:sldId id="316" r:id="rId8"/>
    <p:sldId id="319" r:id="rId9"/>
    <p:sldId id="320" r:id="rId10"/>
    <p:sldId id="321" r:id="rId11"/>
    <p:sldId id="323" r:id="rId12"/>
    <p:sldId id="300" r:id="rId13"/>
    <p:sldId id="327" r:id="rId14"/>
    <p:sldId id="332" r:id="rId15"/>
    <p:sldId id="330" r:id="rId16"/>
    <p:sldId id="329" r:id="rId17"/>
    <p:sldId id="341" r:id="rId18"/>
    <p:sldId id="293" r:id="rId19"/>
    <p:sldId id="337" r:id="rId20"/>
    <p:sldId id="338" r:id="rId21"/>
    <p:sldId id="339" r:id="rId22"/>
    <p:sldId id="340" r:id="rId23"/>
    <p:sldId id="280" r:id="rId2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0_개요" id="{F789BEAE-B43A-482C-BD6B-CD0C7E0661F0}">
          <p14:sldIdLst>
            <p14:sldId id="264"/>
            <p14:sldId id="304"/>
          </p14:sldIdLst>
        </p14:section>
        <p14:section name="1_회사소개" id="{B575E064-C720-42C3-AD21-9BC8747C9A3D}">
          <p14:sldIdLst>
            <p14:sldId id="306"/>
            <p14:sldId id="308"/>
            <p14:sldId id="312"/>
            <p14:sldId id="314"/>
            <p14:sldId id="316"/>
          </p14:sldIdLst>
        </p14:section>
        <p14:section name="2_보안서비스" id="{4F5AAC83-3891-46F3-B4B3-AF2D54FC2708}">
          <p14:sldIdLst>
            <p14:sldId id="319"/>
            <p14:sldId id="320"/>
            <p14:sldId id="321"/>
            <p14:sldId id="323"/>
            <p14:sldId id="300"/>
          </p14:sldIdLst>
        </p14:section>
        <p14:section name="3_클라우드 서비스" id="{4D52F192-3055-4C14-85F6-12C7F10DD512}">
          <p14:sldIdLst>
            <p14:sldId id="327"/>
            <p14:sldId id="332"/>
            <p14:sldId id="330"/>
            <p14:sldId id="329"/>
            <p14:sldId id="341"/>
            <p14:sldId id="293"/>
            <p14:sldId id="337"/>
            <p14:sldId id="338"/>
            <p14:sldId id="339"/>
            <p14:sldId id="340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173F"/>
    <a:srgbClr val="003E8B"/>
    <a:srgbClr val="E44A4A"/>
    <a:srgbClr val="40BDBD"/>
    <a:srgbClr val="215BA6"/>
    <a:srgbClr val="239CD3"/>
    <a:srgbClr val="003474"/>
    <a:srgbClr val="054E86"/>
    <a:srgbClr val="1D7FAB"/>
    <a:srgbClr val="E2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14" autoAdjust="0"/>
    <p:restoredTop sz="87193" autoAdjust="0"/>
  </p:normalViewPr>
  <p:slideViewPr>
    <p:cSldViewPr snapToGrid="0">
      <p:cViewPr varScale="1">
        <p:scale>
          <a:sx n="72" d="100"/>
          <a:sy n="72" d="100"/>
        </p:scale>
        <p:origin x="902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C70CB-BA62-46E3-B259-85745237585E}" type="datetimeFigureOut">
              <a:rPr lang="ko-KR" altLang="en-US" smtClean="0"/>
              <a:t>2023-12-13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FDD92-0C08-40AD-AD18-4DFC38DCE7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1912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9905B-B21F-4F76-990F-3B6774901B27}" type="datetimeFigureOut">
              <a:rPr lang="ko-KR" altLang="en-US" smtClean="0"/>
              <a:t>2023-12-13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64DAE-81AB-4E77-8B91-64A7C22041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947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최초상장과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재상장은</a:t>
            </a:r>
            <a:r>
              <a:rPr lang="ko-KR" altLang="en-US" dirty="0" smtClean="0"/>
              <a:t> </a:t>
            </a:r>
            <a:r>
              <a:rPr lang="en-US" altLang="ko-KR" dirty="0" smtClean="0"/>
              <a:t>why?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64DAE-81AB-4E77-8B91-64A7C2204177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3098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64DAE-81AB-4E77-8B91-64A7C2204177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8476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초기  </a:t>
            </a:r>
            <a:r>
              <a:rPr lang="en-US" altLang="ko-KR" dirty="0" smtClean="0"/>
              <a:t>2003 </a:t>
            </a:r>
            <a:r>
              <a:rPr lang="ko-KR" altLang="en-US" dirty="0" smtClean="0"/>
              <a:t>코스닥 상장 </a:t>
            </a:r>
            <a:r>
              <a:rPr lang="ko-KR" altLang="en-US" baseline="0" dirty="0" smtClean="0"/>
              <a:t> </a:t>
            </a:r>
            <a:endParaRPr lang="en-US" altLang="ko-KR" dirty="0" smtClean="0"/>
          </a:p>
          <a:p>
            <a:r>
              <a:rPr lang="ko-KR" altLang="en-US" dirty="0" smtClean="0"/>
              <a:t>중기 </a:t>
            </a:r>
            <a:endParaRPr lang="en-US" altLang="ko-KR" dirty="0" smtClean="0"/>
          </a:p>
          <a:p>
            <a:r>
              <a:rPr lang="ko-KR" altLang="en-US" dirty="0" smtClean="0"/>
              <a:t> 현재는 글로벌로 가는 </a:t>
            </a:r>
            <a:r>
              <a:rPr lang="en-US" altLang="ko-KR" dirty="0" smtClean="0"/>
              <a:t>wins?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64DAE-81AB-4E77-8B91-64A7C220417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5888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64DAE-81AB-4E77-8B91-64A7C2204177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2559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시스메이트는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어떤회사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64DAE-81AB-4E77-8B91-64A7C2204177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8316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클라우드</a:t>
            </a:r>
            <a:r>
              <a:rPr lang="ko-KR" altLang="en-US" dirty="0" smtClean="0"/>
              <a:t> 서비스 </a:t>
            </a:r>
            <a:r>
              <a:rPr lang="en-US" altLang="ko-KR" dirty="0" smtClean="0"/>
              <a:t>50</a:t>
            </a:r>
            <a:r>
              <a:rPr lang="ko-KR" altLang="en-US" dirty="0" smtClean="0"/>
              <a:t>여개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64DAE-81AB-4E77-8B91-64A7C2204177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0545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64DAE-81AB-4E77-8B91-64A7C2204177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6950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방화벽 </a:t>
            </a:r>
            <a:r>
              <a:rPr lang="en-US" altLang="ko-KR" dirty="0" smtClean="0"/>
              <a:t>- </a:t>
            </a:r>
            <a:r>
              <a:rPr lang="ko-KR" altLang="en-US" dirty="0" smtClean="0"/>
              <a:t>차단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64DAE-81AB-4E77-8B91-64A7C220417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0958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SOAR : </a:t>
            </a:r>
            <a:r>
              <a:rPr lang="ko-KR" altLang="en-US" dirty="0" err="1" smtClean="0"/>
              <a:t>자동대응</a:t>
            </a:r>
            <a:endParaRPr lang="en-US" altLang="ko-KR" dirty="0" smtClean="0"/>
          </a:p>
          <a:p>
            <a:r>
              <a:rPr lang="en-US" altLang="ko-KR" dirty="0" smtClean="0"/>
              <a:t>SIEM</a:t>
            </a:r>
            <a:r>
              <a:rPr lang="ko-KR" altLang="en-US" dirty="0" smtClean="0"/>
              <a:t>은 탐지만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64DAE-81AB-4E77-8B91-64A7C220417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8932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64DAE-81AB-4E77-8B91-64A7C2204177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4776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클라우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/>
          <p:cNvGrpSpPr/>
          <p:nvPr userDrawn="1"/>
        </p:nvGrpSpPr>
        <p:grpSpPr>
          <a:xfrm>
            <a:off x="0" y="2578100"/>
            <a:ext cx="12192000" cy="3948129"/>
            <a:chOff x="542413" y="3153650"/>
            <a:chExt cx="11649587" cy="3690079"/>
          </a:xfrm>
        </p:grpSpPr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48"/>
            <a:stretch/>
          </p:blipFill>
          <p:spPr>
            <a:xfrm>
              <a:off x="542413" y="4562936"/>
              <a:ext cx="11649587" cy="2280793"/>
            </a:xfrm>
            <a:prstGeom prst="rect">
              <a:avLst/>
            </a:prstGeom>
          </p:spPr>
        </p:pic>
        <p:sp>
          <p:nvSpPr>
            <p:cNvPr id="17" name="직사각형 16"/>
            <p:cNvSpPr/>
            <p:nvPr/>
          </p:nvSpPr>
          <p:spPr>
            <a:xfrm>
              <a:off x="542413" y="3153650"/>
              <a:ext cx="11649587" cy="3034187"/>
            </a:xfrm>
            <a:prstGeom prst="rect">
              <a:avLst/>
            </a:prstGeom>
            <a:gradFill flip="none" rotWithShape="1">
              <a:gsLst>
                <a:gs pos="27000">
                  <a:schemeClr val="bg1"/>
                </a:gs>
                <a:gs pos="67000">
                  <a:srgbClr val="FFFFFF">
                    <a:alpha val="87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" name="그룹 6"/>
          <p:cNvGrpSpPr/>
          <p:nvPr userDrawn="1"/>
        </p:nvGrpSpPr>
        <p:grpSpPr>
          <a:xfrm>
            <a:off x="9410700" y="201611"/>
            <a:ext cx="2438272" cy="586463"/>
            <a:chOff x="9410700" y="201611"/>
            <a:chExt cx="2438272" cy="586463"/>
          </a:xfrm>
        </p:grpSpPr>
        <p:sp>
          <p:nvSpPr>
            <p:cNvPr id="8" name="직사각형 7"/>
            <p:cNvSpPr/>
            <p:nvPr/>
          </p:nvSpPr>
          <p:spPr>
            <a:xfrm>
              <a:off x="10143056" y="201611"/>
              <a:ext cx="170591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ko-KR" sz="8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9B9B9B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Medium" panose="02000603000000020004" pitchFamily="50" charset="-127"/>
                </a:rPr>
                <a:t>The Company Introduction 2023</a:t>
              </a:r>
              <a:endParaRPr lang="ko-KR" altLang="en-US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9B9B9B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Medium" panose="02000603000000020004" pitchFamily="50" charset="-127"/>
              </a:endParaRPr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9410700" y="622300"/>
              <a:ext cx="1212850" cy="165774"/>
              <a:chOff x="9410700" y="555525"/>
              <a:chExt cx="1212850" cy="276999"/>
            </a:xfrm>
          </p:grpSpPr>
          <p:cxnSp>
            <p:nvCxnSpPr>
              <p:cNvPr id="15" name="직선 연결선 14"/>
              <p:cNvCxnSpPr/>
              <p:nvPr/>
            </p:nvCxnSpPr>
            <p:spPr>
              <a:xfrm>
                <a:off x="9410700" y="555525"/>
                <a:ext cx="0" cy="276999"/>
              </a:xfrm>
              <a:prstGeom prst="line">
                <a:avLst/>
              </a:prstGeom>
              <a:ln w="9525">
                <a:solidFill>
                  <a:srgbClr val="BFBF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직선 연결선 15"/>
              <p:cNvCxnSpPr/>
              <p:nvPr/>
            </p:nvCxnSpPr>
            <p:spPr>
              <a:xfrm>
                <a:off x="10623550" y="555525"/>
                <a:ext cx="0" cy="276999"/>
              </a:xfrm>
              <a:prstGeom prst="line">
                <a:avLst/>
              </a:prstGeom>
              <a:ln w="9525">
                <a:solidFill>
                  <a:srgbClr val="BFBF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그룹 1"/>
          <p:cNvGrpSpPr/>
          <p:nvPr userDrawn="1"/>
        </p:nvGrpSpPr>
        <p:grpSpPr>
          <a:xfrm>
            <a:off x="-12700" y="6543675"/>
            <a:ext cx="12243801" cy="314325"/>
            <a:chOff x="-12700" y="6543675"/>
            <a:chExt cx="12243801" cy="314325"/>
          </a:xfrm>
        </p:grpSpPr>
        <p:sp>
          <p:nvSpPr>
            <p:cNvPr id="3" name="직사각형 2"/>
            <p:cNvSpPr/>
            <p:nvPr/>
          </p:nvSpPr>
          <p:spPr>
            <a:xfrm>
              <a:off x="-12700" y="6543675"/>
              <a:ext cx="12204700" cy="314325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007" y="6627447"/>
              <a:ext cx="928644" cy="132343"/>
            </a:xfrm>
            <a:prstGeom prst="rect">
              <a:avLst/>
            </a:prstGeom>
          </p:spPr>
        </p:pic>
        <p:sp>
          <p:nvSpPr>
            <p:cNvPr id="5" name="슬라이드 번호 개체 틀 4"/>
            <p:cNvSpPr txBox="1">
              <a:spLocks/>
            </p:cNvSpPr>
            <p:nvPr/>
          </p:nvSpPr>
          <p:spPr>
            <a:xfrm>
              <a:off x="9684726" y="6595093"/>
              <a:ext cx="2546375" cy="197051"/>
            </a:xfrm>
            <a:prstGeom prst="rect">
              <a:avLst/>
            </a:prstGeom>
          </p:spPr>
          <p:txBody>
            <a:bodyPr vert="horz" lIns="67604" tIns="33802" rIns="67604" bIns="33802" rtlCol="0" anchor="ctr"/>
            <a:lstStyle>
              <a:defPPr>
                <a:defRPr lang="ko-KR"/>
              </a:defPPr>
              <a:lvl1pPr marL="0" algn="r" defTabSz="914400" rtl="0" eaLnBrk="1" latinLnBrk="1" hangingPunct="1">
                <a:defRPr sz="1000" kern="1200">
                  <a:solidFill>
                    <a:schemeClr val="bg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just" defTabSz="67601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7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 Light" panose="02000003000000020004" pitchFamily="2" charset="-127"/>
                </a:rPr>
                <a:t>Copyright ⓒ 2023. WINS Co., Ltd. All rights reserved.</a:t>
              </a:r>
              <a:endParaRPr lang="ko-KR" altLang="en-US" sz="7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 Light" panose="02000003000000020004" pitchFamily="2" charset="-127"/>
              </a:endParaRPr>
            </a:p>
          </p:txBody>
        </p:sp>
      </p:grpSp>
      <p:sp>
        <p:nvSpPr>
          <p:cNvPr id="18" name="슬라이드 번호 개체 틀 4"/>
          <p:cNvSpPr txBox="1">
            <a:spLocks/>
          </p:cNvSpPr>
          <p:nvPr userDrawn="1"/>
        </p:nvSpPr>
        <p:spPr>
          <a:xfrm>
            <a:off x="4822813" y="6595680"/>
            <a:ext cx="2546375" cy="197051"/>
          </a:xfrm>
          <a:prstGeom prst="rect">
            <a:avLst/>
          </a:prstGeom>
        </p:spPr>
        <p:txBody>
          <a:bodyPr vert="horz" lIns="67604" tIns="33802" rIns="67604" bIns="33802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kern="120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67601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32902-A4E3-41EE-9651-07F44CD08E21}" type="slidenum">
              <a:rPr lang="en-US" altLang="ko-KR" sz="1200" smtClean="0">
                <a:solidFill>
                  <a:schemeClr val="bg1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 Medium" panose="02000003000000020004" pitchFamily="2" charset="-127"/>
              </a:rPr>
              <a:t>‹#›</a:t>
            </a:fld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 Medium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6401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회사소개_일반현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12181173" cy="6858000"/>
          </a:xfrm>
          <a:prstGeom prst="rect">
            <a:avLst/>
          </a:prstGeom>
        </p:spPr>
      </p:pic>
      <p:sp>
        <p:nvSpPr>
          <p:cNvPr id="2" name="직사각형 1"/>
          <p:cNvSpPr/>
          <p:nvPr userDrawn="1"/>
        </p:nvSpPr>
        <p:spPr>
          <a:xfrm>
            <a:off x="0" y="0"/>
            <a:ext cx="7531100" cy="65278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9410700" y="201611"/>
            <a:ext cx="2438272" cy="586463"/>
            <a:chOff x="9410700" y="201611"/>
            <a:chExt cx="2438272" cy="586463"/>
          </a:xfrm>
        </p:grpSpPr>
        <p:sp>
          <p:nvSpPr>
            <p:cNvPr id="10" name="직사각형 9"/>
            <p:cNvSpPr/>
            <p:nvPr/>
          </p:nvSpPr>
          <p:spPr>
            <a:xfrm>
              <a:off x="10143056" y="201611"/>
              <a:ext cx="170591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ko-KR" sz="80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9B9B9B"/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The Company Introduction 2023</a:t>
              </a:r>
              <a:endParaRPr lang="ko-KR" altLang="en-US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9B9B9B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</p:txBody>
        </p:sp>
        <p:grpSp>
          <p:nvGrpSpPr>
            <p:cNvPr id="15" name="그룹 14"/>
            <p:cNvGrpSpPr/>
            <p:nvPr/>
          </p:nvGrpSpPr>
          <p:grpSpPr>
            <a:xfrm>
              <a:off x="9410700" y="622300"/>
              <a:ext cx="1212850" cy="165774"/>
              <a:chOff x="9410700" y="555525"/>
              <a:chExt cx="1212850" cy="276999"/>
            </a:xfrm>
          </p:grpSpPr>
          <p:cxnSp>
            <p:nvCxnSpPr>
              <p:cNvPr id="17" name="직선 연결선 16"/>
              <p:cNvCxnSpPr/>
              <p:nvPr/>
            </p:nvCxnSpPr>
            <p:spPr>
              <a:xfrm>
                <a:off x="9410700" y="555525"/>
                <a:ext cx="0" cy="276999"/>
              </a:xfrm>
              <a:prstGeom prst="line">
                <a:avLst/>
              </a:prstGeom>
              <a:ln w="9525">
                <a:solidFill>
                  <a:srgbClr val="BFBF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직선 연결선 17"/>
              <p:cNvCxnSpPr/>
              <p:nvPr/>
            </p:nvCxnSpPr>
            <p:spPr>
              <a:xfrm>
                <a:off x="10623550" y="555525"/>
                <a:ext cx="0" cy="276999"/>
              </a:xfrm>
              <a:prstGeom prst="line">
                <a:avLst/>
              </a:prstGeom>
              <a:ln w="9525">
                <a:solidFill>
                  <a:srgbClr val="BFBF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6" name="그림 2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/>
          <a:stretch/>
        </p:blipFill>
        <p:spPr>
          <a:xfrm>
            <a:off x="-9525" y="3371850"/>
            <a:ext cx="7194307" cy="3278663"/>
          </a:xfrm>
          <a:prstGeom prst="rect">
            <a:avLst/>
          </a:prstGeom>
        </p:spPr>
      </p:pic>
      <p:grpSp>
        <p:nvGrpSpPr>
          <p:cNvPr id="19" name="그룹 18"/>
          <p:cNvGrpSpPr/>
          <p:nvPr userDrawn="1"/>
        </p:nvGrpSpPr>
        <p:grpSpPr>
          <a:xfrm>
            <a:off x="-12700" y="6543675"/>
            <a:ext cx="12243801" cy="314325"/>
            <a:chOff x="-12700" y="6543675"/>
            <a:chExt cx="12243801" cy="314325"/>
          </a:xfrm>
        </p:grpSpPr>
        <p:sp>
          <p:nvSpPr>
            <p:cNvPr id="20" name="직사각형 19"/>
            <p:cNvSpPr/>
            <p:nvPr/>
          </p:nvSpPr>
          <p:spPr>
            <a:xfrm>
              <a:off x="-12700" y="6543675"/>
              <a:ext cx="12204700" cy="314325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007" y="6627447"/>
              <a:ext cx="928644" cy="132343"/>
            </a:xfrm>
            <a:prstGeom prst="rect">
              <a:avLst/>
            </a:prstGeom>
          </p:spPr>
        </p:pic>
        <p:sp>
          <p:nvSpPr>
            <p:cNvPr id="22" name="슬라이드 번호 개체 틀 4"/>
            <p:cNvSpPr txBox="1">
              <a:spLocks/>
            </p:cNvSpPr>
            <p:nvPr/>
          </p:nvSpPr>
          <p:spPr>
            <a:xfrm>
              <a:off x="9684726" y="6595093"/>
              <a:ext cx="2546375" cy="197051"/>
            </a:xfrm>
            <a:prstGeom prst="rect">
              <a:avLst/>
            </a:prstGeom>
          </p:spPr>
          <p:txBody>
            <a:bodyPr vert="horz" lIns="67604" tIns="33802" rIns="67604" bIns="33802" rtlCol="0" anchor="ctr"/>
            <a:lstStyle>
              <a:defPPr>
                <a:defRPr lang="ko-KR"/>
              </a:defPPr>
              <a:lvl1pPr marL="0" algn="r" defTabSz="914400" rtl="0" eaLnBrk="1" latinLnBrk="1" hangingPunct="1">
                <a:defRPr sz="1000" kern="1200">
                  <a:solidFill>
                    <a:schemeClr val="bg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just" defTabSz="67601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700" dirty="0" smtClean="0">
                  <a:solidFill>
                    <a:schemeClr val="bg1">
                      <a:lumMod val="50000"/>
                    </a:schemeClr>
                  </a:solidFill>
                  <a:latin typeface="Pretendard Variable Light" panose="02000003000000020004" pitchFamily="2" charset="-127"/>
                  <a:ea typeface="Pretendard Variable Light" panose="02000003000000020004" pitchFamily="2" charset="-127"/>
                  <a:cs typeface="Pretendard Variable Light" panose="02000003000000020004" pitchFamily="2" charset="-127"/>
                </a:rPr>
                <a:t>Copyright ⓒ 2023. WINS Co., Ltd. All rights reserved.</a:t>
              </a:r>
              <a:endParaRPr lang="ko-KR" altLang="en-US" sz="700" dirty="0">
                <a:solidFill>
                  <a:schemeClr val="bg1">
                    <a:lumMod val="50000"/>
                  </a:schemeClr>
                </a:solidFill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</a:endParaRPr>
            </a:p>
          </p:txBody>
        </p:sp>
      </p:grpSp>
      <p:sp>
        <p:nvSpPr>
          <p:cNvPr id="29" name="슬라이드 번호 개체 틀 4"/>
          <p:cNvSpPr txBox="1">
            <a:spLocks/>
          </p:cNvSpPr>
          <p:nvPr userDrawn="1"/>
        </p:nvSpPr>
        <p:spPr>
          <a:xfrm>
            <a:off x="4822813" y="6605205"/>
            <a:ext cx="2546375" cy="197051"/>
          </a:xfrm>
          <a:prstGeom prst="rect">
            <a:avLst/>
          </a:prstGeom>
        </p:spPr>
        <p:txBody>
          <a:bodyPr vert="horz" lIns="67604" tIns="33802" rIns="67604" bIns="33802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kern="120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67601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32902-A4E3-41EE-9651-07F44CD08E21}" type="slidenum">
              <a:rPr lang="en-US" altLang="ko-KR" sz="1200" smtClean="0">
                <a:solidFill>
                  <a:schemeClr val="bg1">
                    <a:lumMod val="50000"/>
                  </a:schemeClr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Pretendard Variable Medium" panose="02000003000000020004" pitchFamily="2" charset="-127"/>
              </a:rPr>
              <a:t>‹#›</a:t>
            </a:fld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  <a:cs typeface="Pretendard Variable Medium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866966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39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컨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그룹 28"/>
          <p:cNvGrpSpPr/>
          <p:nvPr userDrawn="1"/>
        </p:nvGrpSpPr>
        <p:grpSpPr>
          <a:xfrm>
            <a:off x="9410700" y="201611"/>
            <a:ext cx="2438272" cy="586463"/>
            <a:chOff x="9410700" y="201611"/>
            <a:chExt cx="2438272" cy="586463"/>
          </a:xfrm>
        </p:grpSpPr>
        <p:sp>
          <p:nvSpPr>
            <p:cNvPr id="30" name="직사각형 29"/>
            <p:cNvSpPr/>
            <p:nvPr/>
          </p:nvSpPr>
          <p:spPr>
            <a:xfrm>
              <a:off x="10143056" y="201611"/>
              <a:ext cx="170591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ko-KR" sz="8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9B9B9B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Medium" panose="02000603000000020004" pitchFamily="50" charset="-127"/>
                </a:rPr>
                <a:t>The Company Introduction 2023</a:t>
              </a:r>
              <a:endParaRPr lang="ko-KR" altLang="en-US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9B9B9B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Medium" panose="02000603000000020004" pitchFamily="50" charset="-127"/>
              </a:endParaRPr>
            </a:p>
          </p:txBody>
        </p:sp>
        <p:grpSp>
          <p:nvGrpSpPr>
            <p:cNvPr id="31" name="그룹 30"/>
            <p:cNvGrpSpPr/>
            <p:nvPr/>
          </p:nvGrpSpPr>
          <p:grpSpPr>
            <a:xfrm>
              <a:off x="9410700" y="622300"/>
              <a:ext cx="1212850" cy="165774"/>
              <a:chOff x="9410700" y="555525"/>
              <a:chExt cx="1212850" cy="276999"/>
            </a:xfrm>
          </p:grpSpPr>
          <p:cxnSp>
            <p:nvCxnSpPr>
              <p:cNvPr id="32" name="직선 연결선 31"/>
              <p:cNvCxnSpPr/>
              <p:nvPr/>
            </p:nvCxnSpPr>
            <p:spPr>
              <a:xfrm>
                <a:off x="9410700" y="555525"/>
                <a:ext cx="0" cy="276999"/>
              </a:xfrm>
              <a:prstGeom prst="line">
                <a:avLst/>
              </a:prstGeom>
              <a:ln w="9525">
                <a:solidFill>
                  <a:srgbClr val="BFBF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/>
              <p:cNvCxnSpPr/>
              <p:nvPr/>
            </p:nvCxnSpPr>
            <p:spPr>
              <a:xfrm>
                <a:off x="10623550" y="555525"/>
                <a:ext cx="0" cy="276999"/>
              </a:xfrm>
              <a:prstGeom prst="line">
                <a:avLst/>
              </a:prstGeom>
              <a:ln w="9525">
                <a:solidFill>
                  <a:srgbClr val="BFBF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그룹 34"/>
          <p:cNvGrpSpPr/>
          <p:nvPr userDrawn="1"/>
        </p:nvGrpSpPr>
        <p:grpSpPr>
          <a:xfrm>
            <a:off x="-12700" y="6543675"/>
            <a:ext cx="12243801" cy="314325"/>
            <a:chOff x="-12700" y="6543675"/>
            <a:chExt cx="12243801" cy="314325"/>
          </a:xfrm>
        </p:grpSpPr>
        <p:sp>
          <p:nvSpPr>
            <p:cNvPr id="37" name="직사각형 36"/>
            <p:cNvSpPr/>
            <p:nvPr/>
          </p:nvSpPr>
          <p:spPr>
            <a:xfrm>
              <a:off x="-12700" y="6543675"/>
              <a:ext cx="12204700" cy="314325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007" y="6627447"/>
              <a:ext cx="928644" cy="132343"/>
            </a:xfrm>
            <a:prstGeom prst="rect">
              <a:avLst/>
            </a:prstGeom>
          </p:spPr>
        </p:pic>
        <p:sp>
          <p:nvSpPr>
            <p:cNvPr id="39" name="슬라이드 번호 개체 틀 4"/>
            <p:cNvSpPr txBox="1">
              <a:spLocks/>
            </p:cNvSpPr>
            <p:nvPr/>
          </p:nvSpPr>
          <p:spPr>
            <a:xfrm>
              <a:off x="9684726" y="6595093"/>
              <a:ext cx="2546375" cy="197051"/>
            </a:xfrm>
            <a:prstGeom prst="rect">
              <a:avLst/>
            </a:prstGeom>
          </p:spPr>
          <p:txBody>
            <a:bodyPr vert="horz" lIns="67604" tIns="33802" rIns="67604" bIns="33802" rtlCol="0" anchor="ctr"/>
            <a:lstStyle>
              <a:defPPr>
                <a:defRPr lang="ko-KR"/>
              </a:defPPr>
              <a:lvl1pPr marL="0" algn="r" defTabSz="914400" rtl="0" eaLnBrk="1" latinLnBrk="1" hangingPunct="1">
                <a:defRPr sz="1000" kern="1200">
                  <a:solidFill>
                    <a:schemeClr val="bg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just" defTabSz="67601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7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 Light" panose="02000003000000020004" pitchFamily="2" charset="-127"/>
                </a:rPr>
                <a:t>Copyright ⓒ 2023. WINS Co., Ltd. All rights reserved.</a:t>
              </a:r>
              <a:endParaRPr lang="ko-KR" altLang="en-US" sz="7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 Light" panose="02000003000000020004" pitchFamily="2" charset="-127"/>
              </a:endParaRPr>
            </a:p>
          </p:txBody>
        </p:sp>
      </p:grpSp>
      <p:sp>
        <p:nvSpPr>
          <p:cNvPr id="40" name="슬라이드 번호 개체 틀 4"/>
          <p:cNvSpPr txBox="1">
            <a:spLocks/>
          </p:cNvSpPr>
          <p:nvPr userDrawn="1"/>
        </p:nvSpPr>
        <p:spPr>
          <a:xfrm>
            <a:off x="4822813" y="6595680"/>
            <a:ext cx="2546375" cy="197051"/>
          </a:xfrm>
          <a:prstGeom prst="rect">
            <a:avLst/>
          </a:prstGeom>
        </p:spPr>
        <p:txBody>
          <a:bodyPr vert="horz" lIns="67604" tIns="33802" rIns="67604" bIns="33802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kern="120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67601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32902-A4E3-41EE-9651-07F44CD08E21}" type="slidenum">
              <a:rPr lang="en-US" altLang="ko-KR" sz="1200" smtClean="0">
                <a:solidFill>
                  <a:schemeClr val="bg1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 Medium" panose="02000003000000020004" pitchFamily="2" charset="-127"/>
              </a:rPr>
              <a:t>‹#›</a:t>
            </a:fld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 Medium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73934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정보보호산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7" r="3469" b="11592"/>
          <a:stretch/>
        </p:blipFill>
        <p:spPr>
          <a:xfrm>
            <a:off x="0" y="0"/>
            <a:ext cx="12192000" cy="6524625"/>
          </a:xfrm>
          <a:prstGeom prst="rect">
            <a:avLst/>
          </a:prstGeom>
        </p:spPr>
      </p:pic>
      <p:grpSp>
        <p:nvGrpSpPr>
          <p:cNvPr id="14" name="그룹 13"/>
          <p:cNvGrpSpPr/>
          <p:nvPr userDrawn="1"/>
        </p:nvGrpSpPr>
        <p:grpSpPr>
          <a:xfrm>
            <a:off x="9410700" y="201611"/>
            <a:ext cx="2438272" cy="586463"/>
            <a:chOff x="9410700" y="201611"/>
            <a:chExt cx="2438272" cy="586463"/>
          </a:xfrm>
        </p:grpSpPr>
        <p:sp>
          <p:nvSpPr>
            <p:cNvPr id="17" name="직사각형 16"/>
            <p:cNvSpPr/>
            <p:nvPr/>
          </p:nvSpPr>
          <p:spPr>
            <a:xfrm>
              <a:off x="10143056" y="201611"/>
              <a:ext cx="170591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ko-KR" sz="8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9B9B9B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Medium" panose="02000603000000020004" pitchFamily="50" charset="-127"/>
                </a:rPr>
                <a:t>The Company Introduction 2023</a:t>
              </a:r>
              <a:endParaRPr lang="ko-KR" altLang="en-US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9B9B9B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Medium" panose="02000603000000020004" pitchFamily="50" charset="-127"/>
              </a:endParaRPr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9410700" y="622300"/>
              <a:ext cx="1212850" cy="165774"/>
              <a:chOff x="9410700" y="555525"/>
              <a:chExt cx="1212850" cy="276999"/>
            </a:xfrm>
          </p:grpSpPr>
          <p:cxnSp>
            <p:nvCxnSpPr>
              <p:cNvPr id="19" name="직선 연결선 18"/>
              <p:cNvCxnSpPr/>
              <p:nvPr/>
            </p:nvCxnSpPr>
            <p:spPr>
              <a:xfrm>
                <a:off x="9410700" y="555525"/>
                <a:ext cx="0" cy="276999"/>
              </a:xfrm>
              <a:prstGeom prst="line">
                <a:avLst/>
              </a:prstGeom>
              <a:ln w="9525">
                <a:solidFill>
                  <a:srgbClr val="BFBF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19"/>
              <p:cNvCxnSpPr/>
              <p:nvPr/>
            </p:nvCxnSpPr>
            <p:spPr>
              <a:xfrm>
                <a:off x="10623550" y="555525"/>
                <a:ext cx="0" cy="276999"/>
              </a:xfrm>
              <a:prstGeom prst="line">
                <a:avLst/>
              </a:prstGeom>
              <a:ln w="9525">
                <a:solidFill>
                  <a:srgbClr val="BFBF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그룹 22"/>
          <p:cNvGrpSpPr/>
          <p:nvPr userDrawn="1"/>
        </p:nvGrpSpPr>
        <p:grpSpPr>
          <a:xfrm>
            <a:off x="-12700" y="6543675"/>
            <a:ext cx="12243801" cy="314325"/>
            <a:chOff x="-12700" y="6543675"/>
            <a:chExt cx="12243801" cy="314325"/>
          </a:xfrm>
        </p:grpSpPr>
        <p:sp>
          <p:nvSpPr>
            <p:cNvPr id="25" name="직사각형 24"/>
            <p:cNvSpPr/>
            <p:nvPr/>
          </p:nvSpPr>
          <p:spPr>
            <a:xfrm>
              <a:off x="-12700" y="6543675"/>
              <a:ext cx="12204700" cy="314325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007" y="6627447"/>
              <a:ext cx="928644" cy="132343"/>
            </a:xfrm>
            <a:prstGeom prst="rect">
              <a:avLst/>
            </a:prstGeom>
          </p:spPr>
        </p:pic>
        <p:sp>
          <p:nvSpPr>
            <p:cNvPr id="27" name="슬라이드 번호 개체 틀 4"/>
            <p:cNvSpPr txBox="1">
              <a:spLocks/>
            </p:cNvSpPr>
            <p:nvPr/>
          </p:nvSpPr>
          <p:spPr>
            <a:xfrm>
              <a:off x="9684726" y="6595093"/>
              <a:ext cx="2546375" cy="197051"/>
            </a:xfrm>
            <a:prstGeom prst="rect">
              <a:avLst/>
            </a:prstGeom>
          </p:spPr>
          <p:txBody>
            <a:bodyPr vert="horz" lIns="67604" tIns="33802" rIns="67604" bIns="33802" rtlCol="0" anchor="ctr"/>
            <a:lstStyle>
              <a:defPPr>
                <a:defRPr lang="ko-KR"/>
              </a:defPPr>
              <a:lvl1pPr marL="0" algn="r" defTabSz="914400" rtl="0" eaLnBrk="1" latinLnBrk="1" hangingPunct="1">
                <a:defRPr sz="1000" kern="1200">
                  <a:solidFill>
                    <a:schemeClr val="bg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just" defTabSz="67601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7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 Light" panose="02000003000000020004" pitchFamily="2" charset="-127"/>
                </a:rPr>
                <a:t>Copyright ⓒ 2023. WINS Co., Ltd. All rights reserved.</a:t>
              </a:r>
              <a:endParaRPr lang="ko-KR" altLang="en-US" sz="7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 Light" panose="02000003000000020004" pitchFamily="2" charset="-127"/>
              </a:endParaRPr>
            </a:p>
          </p:txBody>
        </p:sp>
      </p:grpSp>
      <p:sp>
        <p:nvSpPr>
          <p:cNvPr id="28" name="슬라이드 번호 개체 틀 4"/>
          <p:cNvSpPr txBox="1">
            <a:spLocks/>
          </p:cNvSpPr>
          <p:nvPr userDrawn="1"/>
        </p:nvSpPr>
        <p:spPr>
          <a:xfrm>
            <a:off x="4822813" y="6595680"/>
            <a:ext cx="2546375" cy="197051"/>
          </a:xfrm>
          <a:prstGeom prst="rect">
            <a:avLst/>
          </a:prstGeom>
        </p:spPr>
        <p:txBody>
          <a:bodyPr vert="horz" lIns="67604" tIns="33802" rIns="67604" bIns="33802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kern="120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67601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32902-A4E3-41EE-9651-07F44CD08E21}" type="slidenum">
              <a:rPr lang="en-US" altLang="ko-KR" sz="1200" smtClean="0">
                <a:solidFill>
                  <a:schemeClr val="bg1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 Medium" panose="02000003000000020004" pitchFamily="2" charset="-127"/>
              </a:rPr>
              <a:t>‹#›</a:t>
            </a:fld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 Medium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4795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G와 정보보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자유형 11"/>
          <p:cNvSpPr/>
          <p:nvPr userDrawn="1"/>
        </p:nvSpPr>
        <p:spPr>
          <a:xfrm>
            <a:off x="0" y="-1"/>
            <a:ext cx="12192000" cy="3455334"/>
          </a:xfrm>
          <a:custGeom>
            <a:avLst/>
            <a:gdLst>
              <a:gd name="connsiteX0" fmla="*/ 0 w 12192000"/>
              <a:gd name="connsiteY0" fmla="*/ 0 h 3455334"/>
              <a:gd name="connsiteX1" fmla="*/ 12192000 w 12192000"/>
              <a:gd name="connsiteY1" fmla="*/ 0 h 3455334"/>
              <a:gd name="connsiteX2" fmla="*/ 12192000 w 12192000"/>
              <a:gd name="connsiteY2" fmla="*/ 979521 h 3455334"/>
              <a:gd name="connsiteX3" fmla="*/ 12074003 w 12192000"/>
              <a:gd name="connsiteY3" fmla="*/ 999899 h 3455334"/>
              <a:gd name="connsiteX4" fmla="*/ 11743613 w 12192000"/>
              <a:gd name="connsiteY4" fmla="*/ 1061030 h 3455334"/>
              <a:gd name="connsiteX5" fmla="*/ 11501720 w 12192000"/>
              <a:gd name="connsiteY5" fmla="*/ 1115368 h 3455334"/>
              <a:gd name="connsiteX6" fmla="*/ 11218528 w 12192000"/>
              <a:gd name="connsiteY6" fmla="*/ 1183292 h 3455334"/>
              <a:gd name="connsiteX7" fmla="*/ 10894037 w 12192000"/>
              <a:gd name="connsiteY7" fmla="*/ 1264800 h 3455334"/>
              <a:gd name="connsiteX8" fmla="*/ 10528248 w 12192000"/>
              <a:gd name="connsiteY8" fmla="*/ 1359893 h 3455334"/>
              <a:gd name="connsiteX9" fmla="*/ 10132959 w 12192000"/>
              <a:gd name="connsiteY9" fmla="*/ 1468571 h 3455334"/>
              <a:gd name="connsiteX10" fmla="*/ 9708171 w 12192000"/>
              <a:gd name="connsiteY10" fmla="*/ 1604418 h 3455334"/>
              <a:gd name="connsiteX11" fmla="*/ 9253884 w 12192000"/>
              <a:gd name="connsiteY11" fmla="*/ 1753849 h 3455334"/>
              <a:gd name="connsiteX12" fmla="*/ 8770098 w 12192000"/>
              <a:gd name="connsiteY12" fmla="*/ 1916866 h 3455334"/>
              <a:gd name="connsiteX13" fmla="*/ 8274513 w 12192000"/>
              <a:gd name="connsiteY13" fmla="*/ 2107052 h 3455334"/>
              <a:gd name="connsiteX14" fmla="*/ 7755328 w 12192000"/>
              <a:gd name="connsiteY14" fmla="*/ 2314219 h 3455334"/>
              <a:gd name="connsiteX15" fmla="*/ 7224343 w 12192000"/>
              <a:gd name="connsiteY15" fmla="*/ 2545159 h 3455334"/>
              <a:gd name="connsiteX16" fmla="*/ 6952951 w 12192000"/>
              <a:gd name="connsiteY16" fmla="*/ 2667421 h 3455334"/>
              <a:gd name="connsiteX17" fmla="*/ 6675659 w 12192000"/>
              <a:gd name="connsiteY17" fmla="*/ 2803269 h 3455334"/>
              <a:gd name="connsiteX18" fmla="*/ 6539963 w 12192000"/>
              <a:gd name="connsiteY18" fmla="*/ 2864400 h 3455334"/>
              <a:gd name="connsiteX19" fmla="*/ 6404266 w 12192000"/>
              <a:gd name="connsiteY19" fmla="*/ 2925531 h 3455334"/>
              <a:gd name="connsiteX20" fmla="*/ 6121075 w 12192000"/>
              <a:gd name="connsiteY20" fmla="*/ 3034208 h 3455334"/>
              <a:gd name="connsiteX21" fmla="*/ 5834933 w 12192000"/>
              <a:gd name="connsiteY21" fmla="*/ 3129301 h 3455334"/>
              <a:gd name="connsiteX22" fmla="*/ 5551741 w 12192000"/>
              <a:gd name="connsiteY22" fmla="*/ 3210810 h 3455334"/>
              <a:gd name="connsiteX23" fmla="*/ 5262649 w 12192000"/>
              <a:gd name="connsiteY23" fmla="*/ 3278733 h 3455334"/>
              <a:gd name="connsiteX24" fmla="*/ 4973557 w 12192000"/>
              <a:gd name="connsiteY24" fmla="*/ 3333072 h 3455334"/>
              <a:gd name="connsiteX25" fmla="*/ 4684466 w 12192000"/>
              <a:gd name="connsiteY25" fmla="*/ 3380619 h 3455334"/>
              <a:gd name="connsiteX26" fmla="*/ 4401274 w 12192000"/>
              <a:gd name="connsiteY26" fmla="*/ 3414581 h 3455334"/>
              <a:gd name="connsiteX27" fmla="*/ 4112182 w 12192000"/>
              <a:gd name="connsiteY27" fmla="*/ 3434958 h 3455334"/>
              <a:gd name="connsiteX28" fmla="*/ 3828990 w 12192000"/>
              <a:gd name="connsiteY28" fmla="*/ 3448542 h 3455334"/>
              <a:gd name="connsiteX29" fmla="*/ 3551698 w 12192000"/>
              <a:gd name="connsiteY29" fmla="*/ 3455334 h 3455334"/>
              <a:gd name="connsiteX30" fmla="*/ 3280306 w 12192000"/>
              <a:gd name="connsiteY30" fmla="*/ 3448542 h 3455334"/>
              <a:gd name="connsiteX31" fmla="*/ 3008914 w 12192000"/>
              <a:gd name="connsiteY31" fmla="*/ 3441750 h 3455334"/>
              <a:gd name="connsiteX32" fmla="*/ 2743421 w 12192000"/>
              <a:gd name="connsiteY32" fmla="*/ 3428165 h 3455334"/>
              <a:gd name="connsiteX33" fmla="*/ 2489729 w 12192000"/>
              <a:gd name="connsiteY33" fmla="*/ 3400996 h 3455334"/>
              <a:gd name="connsiteX34" fmla="*/ 2241936 w 12192000"/>
              <a:gd name="connsiteY34" fmla="*/ 3373826 h 3455334"/>
              <a:gd name="connsiteX35" fmla="*/ 2000043 w 12192000"/>
              <a:gd name="connsiteY35" fmla="*/ 3346657 h 3455334"/>
              <a:gd name="connsiteX36" fmla="*/ 1769949 w 12192000"/>
              <a:gd name="connsiteY36" fmla="*/ 3312695 h 3455334"/>
              <a:gd name="connsiteX37" fmla="*/ 1339262 w 12192000"/>
              <a:gd name="connsiteY37" fmla="*/ 3237979 h 3455334"/>
              <a:gd name="connsiteX38" fmla="*/ 955773 w 12192000"/>
              <a:gd name="connsiteY38" fmla="*/ 3156471 h 3455334"/>
              <a:gd name="connsiteX39" fmla="*/ 631282 w 12192000"/>
              <a:gd name="connsiteY39" fmla="*/ 3074962 h 3455334"/>
              <a:gd name="connsiteX40" fmla="*/ 365790 w 12192000"/>
              <a:gd name="connsiteY40" fmla="*/ 3000246 h 3455334"/>
              <a:gd name="connsiteX41" fmla="*/ 165195 w 12192000"/>
              <a:gd name="connsiteY41" fmla="*/ 2945908 h 3455334"/>
              <a:gd name="connsiteX42" fmla="*/ 0 w 12192000"/>
              <a:gd name="connsiteY42" fmla="*/ 2891569 h 3455334"/>
              <a:gd name="connsiteX43" fmla="*/ 0 w 12192000"/>
              <a:gd name="connsiteY43" fmla="*/ 0 h 345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3455334">
                <a:moveTo>
                  <a:pt x="0" y="0"/>
                </a:moveTo>
                <a:lnTo>
                  <a:pt x="12192000" y="0"/>
                </a:lnTo>
                <a:lnTo>
                  <a:pt x="12192000" y="979521"/>
                </a:lnTo>
                <a:lnTo>
                  <a:pt x="12074003" y="999899"/>
                </a:lnTo>
                <a:lnTo>
                  <a:pt x="11743613" y="1061030"/>
                </a:lnTo>
                <a:lnTo>
                  <a:pt x="11501720" y="1115368"/>
                </a:lnTo>
                <a:lnTo>
                  <a:pt x="11218528" y="1183292"/>
                </a:lnTo>
                <a:lnTo>
                  <a:pt x="10894037" y="1264800"/>
                </a:lnTo>
                <a:lnTo>
                  <a:pt x="10528248" y="1359893"/>
                </a:lnTo>
                <a:lnTo>
                  <a:pt x="10132959" y="1468571"/>
                </a:lnTo>
                <a:lnTo>
                  <a:pt x="9708171" y="1604418"/>
                </a:lnTo>
                <a:lnTo>
                  <a:pt x="9253884" y="1753849"/>
                </a:lnTo>
                <a:lnTo>
                  <a:pt x="8770098" y="1916866"/>
                </a:lnTo>
                <a:lnTo>
                  <a:pt x="8274513" y="2107052"/>
                </a:lnTo>
                <a:lnTo>
                  <a:pt x="7755328" y="2314219"/>
                </a:lnTo>
                <a:lnTo>
                  <a:pt x="7224343" y="2545159"/>
                </a:lnTo>
                <a:lnTo>
                  <a:pt x="6952951" y="2667421"/>
                </a:lnTo>
                <a:lnTo>
                  <a:pt x="6675659" y="2803269"/>
                </a:lnTo>
                <a:lnTo>
                  <a:pt x="6539963" y="2864400"/>
                </a:lnTo>
                <a:lnTo>
                  <a:pt x="6404266" y="2925531"/>
                </a:lnTo>
                <a:lnTo>
                  <a:pt x="6121075" y="3034208"/>
                </a:lnTo>
                <a:lnTo>
                  <a:pt x="5834933" y="3129301"/>
                </a:lnTo>
                <a:lnTo>
                  <a:pt x="5551741" y="3210810"/>
                </a:lnTo>
                <a:lnTo>
                  <a:pt x="5262649" y="3278733"/>
                </a:lnTo>
                <a:lnTo>
                  <a:pt x="4973557" y="3333072"/>
                </a:lnTo>
                <a:lnTo>
                  <a:pt x="4684466" y="3380619"/>
                </a:lnTo>
                <a:lnTo>
                  <a:pt x="4401274" y="3414581"/>
                </a:lnTo>
                <a:lnTo>
                  <a:pt x="4112182" y="3434958"/>
                </a:lnTo>
                <a:lnTo>
                  <a:pt x="3828990" y="3448542"/>
                </a:lnTo>
                <a:lnTo>
                  <a:pt x="3551698" y="3455334"/>
                </a:lnTo>
                <a:lnTo>
                  <a:pt x="3280306" y="3448542"/>
                </a:lnTo>
                <a:lnTo>
                  <a:pt x="3008914" y="3441750"/>
                </a:lnTo>
                <a:lnTo>
                  <a:pt x="2743421" y="3428165"/>
                </a:lnTo>
                <a:lnTo>
                  <a:pt x="2489729" y="3400996"/>
                </a:lnTo>
                <a:lnTo>
                  <a:pt x="2241936" y="3373826"/>
                </a:lnTo>
                <a:lnTo>
                  <a:pt x="2000043" y="3346657"/>
                </a:lnTo>
                <a:lnTo>
                  <a:pt x="1769949" y="3312695"/>
                </a:lnTo>
                <a:lnTo>
                  <a:pt x="1339262" y="3237979"/>
                </a:lnTo>
                <a:lnTo>
                  <a:pt x="955773" y="3156471"/>
                </a:lnTo>
                <a:lnTo>
                  <a:pt x="631282" y="3074962"/>
                </a:lnTo>
                <a:lnTo>
                  <a:pt x="365790" y="3000246"/>
                </a:lnTo>
                <a:lnTo>
                  <a:pt x="165195" y="2945908"/>
                </a:lnTo>
                <a:lnTo>
                  <a:pt x="0" y="2891569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" name="그룹 13"/>
          <p:cNvGrpSpPr/>
          <p:nvPr userDrawn="1"/>
        </p:nvGrpSpPr>
        <p:grpSpPr>
          <a:xfrm>
            <a:off x="9410700" y="201611"/>
            <a:ext cx="2438272" cy="586463"/>
            <a:chOff x="9410700" y="201611"/>
            <a:chExt cx="2438272" cy="586463"/>
          </a:xfrm>
        </p:grpSpPr>
        <p:sp>
          <p:nvSpPr>
            <p:cNvPr id="17" name="직사각형 16"/>
            <p:cNvSpPr/>
            <p:nvPr/>
          </p:nvSpPr>
          <p:spPr>
            <a:xfrm>
              <a:off x="10143056" y="201611"/>
              <a:ext cx="170591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ko-KR" sz="8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9B9B9B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Medium" panose="02000603000000020004" pitchFamily="50" charset="-127"/>
                </a:rPr>
                <a:t>The Company Introduction 2023</a:t>
              </a:r>
              <a:endParaRPr lang="ko-KR" altLang="en-US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9B9B9B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Medium" panose="02000603000000020004" pitchFamily="50" charset="-127"/>
              </a:endParaRPr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9410700" y="622300"/>
              <a:ext cx="1212850" cy="165774"/>
              <a:chOff x="9410700" y="555525"/>
              <a:chExt cx="1212850" cy="276999"/>
            </a:xfrm>
          </p:grpSpPr>
          <p:cxnSp>
            <p:nvCxnSpPr>
              <p:cNvPr id="19" name="직선 연결선 18"/>
              <p:cNvCxnSpPr/>
              <p:nvPr/>
            </p:nvCxnSpPr>
            <p:spPr>
              <a:xfrm>
                <a:off x="9410700" y="555525"/>
                <a:ext cx="0" cy="276999"/>
              </a:xfrm>
              <a:prstGeom prst="line">
                <a:avLst/>
              </a:prstGeom>
              <a:ln w="9525">
                <a:solidFill>
                  <a:srgbClr val="BFBF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19"/>
              <p:cNvCxnSpPr/>
              <p:nvPr/>
            </p:nvCxnSpPr>
            <p:spPr>
              <a:xfrm>
                <a:off x="10623550" y="555525"/>
                <a:ext cx="0" cy="276999"/>
              </a:xfrm>
              <a:prstGeom prst="line">
                <a:avLst/>
              </a:prstGeom>
              <a:ln w="9525">
                <a:solidFill>
                  <a:srgbClr val="BFBF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그룹 22"/>
          <p:cNvGrpSpPr/>
          <p:nvPr userDrawn="1"/>
        </p:nvGrpSpPr>
        <p:grpSpPr>
          <a:xfrm>
            <a:off x="-12700" y="6543675"/>
            <a:ext cx="12243801" cy="314325"/>
            <a:chOff x="-12700" y="6543675"/>
            <a:chExt cx="12243801" cy="314325"/>
          </a:xfrm>
        </p:grpSpPr>
        <p:sp>
          <p:nvSpPr>
            <p:cNvPr id="25" name="직사각형 24"/>
            <p:cNvSpPr/>
            <p:nvPr/>
          </p:nvSpPr>
          <p:spPr>
            <a:xfrm>
              <a:off x="-12700" y="6543675"/>
              <a:ext cx="12204700" cy="314325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007" y="6627447"/>
              <a:ext cx="928644" cy="132343"/>
            </a:xfrm>
            <a:prstGeom prst="rect">
              <a:avLst/>
            </a:prstGeom>
          </p:spPr>
        </p:pic>
        <p:sp>
          <p:nvSpPr>
            <p:cNvPr id="27" name="슬라이드 번호 개체 틀 4"/>
            <p:cNvSpPr txBox="1">
              <a:spLocks/>
            </p:cNvSpPr>
            <p:nvPr/>
          </p:nvSpPr>
          <p:spPr>
            <a:xfrm>
              <a:off x="9684726" y="6595093"/>
              <a:ext cx="2546375" cy="197051"/>
            </a:xfrm>
            <a:prstGeom prst="rect">
              <a:avLst/>
            </a:prstGeom>
          </p:spPr>
          <p:txBody>
            <a:bodyPr vert="horz" lIns="67604" tIns="33802" rIns="67604" bIns="33802" rtlCol="0" anchor="ctr"/>
            <a:lstStyle>
              <a:defPPr>
                <a:defRPr lang="ko-KR"/>
              </a:defPPr>
              <a:lvl1pPr marL="0" algn="r" defTabSz="914400" rtl="0" eaLnBrk="1" latinLnBrk="1" hangingPunct="1">
                <a:defRPr sz="1000" kern="1200">
                  <a:solidFill>
                    <a:schemeClr val="bg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just" defTabSz="67601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7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 Light" panose="02000003000000020004" pitchFamily="2" charset="-127"/>
                </a:rPr>
                <a:t>Copyright ⓒ 2023. WINS Co., Ltd. All rights reserved.</a:t>
              </a:r>
              <a:endParaRPr lang="ko-KR" altLang="en-US" sz="7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 Light" panose="02000003000000020004" pitchFamily="2" charset="-127"/>
              </a:endParaRPr>
            </a:p>
          </p:txBody>
        </p:sp>
      </p:grpSp>
      <p:sp>
        <p:nvSpPr>
          <p:cNvPr id="28" name="슬라이드 번호 개체 틀 4"/>
          <p:cNvSpPr txBox="1">
            <a:spLocks/>
          </p:cNvSpPr>
          <p:nvPr userDrawn="1"/>
        </p:nvSpPr>
        <p:spPr>
          <a:xfrm>
            <a:off x="4822813" y="6595680"/>
            <a:ext cx="2546375" cy="197051"/>
          </a:xfrm>
          <a:prstGeom prst="rect">
            <a:avLst/>
          </a:prstGeom>
        </p:spPr>
        <p:txBody>
          <a:bodyPr vert="horz" lIns="67604" tIns="33802" rIns="67604" bIns="33802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kern="120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67601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32902-A4E3-41EE-9651-07F44CD08E21}" type="slidenum">
              <a:rPr lang="en-US" altLang="ko-KR" sz="1200" smtClean="0">
                <a:solidFill>
                  <a:schemeClr val="bg1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 Medium" panose="02000003000000020004" pitchFamily="2" charset="-127"/>
              </a:rPr>
              <a:t>‹#›</a:t>
            </a:fld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 Medium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26116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컨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자유형 13"/>
          <p:cNvSpPr/>
          <p:nvPr userDrawn="1"/>
        </p:nvSpPr>
        <p:spPr>
          <a:xfrm>
            <a:off x="7721600" y="1257300"/>
            <a:ext cx="4470400" cy="5290812"/>
          </a:xfrm>
          <a:custGeom>
            <a:avLst/>
            <a:gdLst>
              <a:gd name="connsiteX0" fmla="*/ 129267 w 6296514"/>
              <a:gd name="connsiteY0" fmla="*/ 0 h 5987700"/>
              <a:gd name="connsiteX1" fmla="*/ 6167248 w 6296514"/>
              <a:gd name="connsiteY1" fmla="*/ 0 h 5987700"/>
              <a:gd name="connsiteX2" fmla="*/ 6296514 w 6296514"/>
              <a:gd name="connsiteY2" fmla="*/ 129267 h 5987700"/>
              <a:gd name="connsiteX3" fmla="*/ 6296514 w 6296514"/>
              <a:gd name="connsiteY3" fmla="*/ 5987700 h 5987700"/>
              <a:gd name="connsiteX4" fmla="*/ 0 w 6296514"/>
              <a:gd name="connsiteY4" fmla="*/ 5987700 h 5987700"/>
              <a:gd name="connsiteX5" fmla="*/ 0 w 6296514"/>
              <a:gd name="connsiteY5" fmla="*/ 129267 h 5987700"/>
              <a:gd name="connsiteX6" fmla="*/ 129267 w 6296514"/>
              <a:gd name="connsiteY6" fmla="*/ 0 h 598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96514" h="5987700">
                <a:moveTo>
                  <a:pt x="129267" y="0"/>
                </a:moveTo>
                <a:lnTo>
                  <a:pt x="6167248" y="0"/>
                </a:lnTo>
                <a:cubicBezTo>
                  <a:pt x="6238640" y="0"/>
                  <a:pt x="6296514" y="57875"/>
                  <a:pt x="6296514" y="129267"/>
                </a:cubicBezTo>
                <a:lnTo>
                  <a:pt x="6296514" y="5987700"/>
                </a:lnTo>
                <a:lnTo>
                  <a:pt x="0" y="5987700"/>
                </a:lnTo>
                <a:lnTo>
                  <a:pt x="0" y="129267"/>
                </a:lnTo>
                <a:cubicBezTo>
                  <a:pt x="0" y="57875"/>
                  <a:pt x="57875" y="0"/>
                  <a:pt x="129267" y="0"/>
                </a:cubicBezTo>
                <a:close/>
              </a:path>
            </a:pathLst>
          </a:custGeom>
          <a:gradFill>
            <a:gsLst>
              <a:gs pos="100000">
                <a:srgbClr val="2E59AF"/>
              </a:gs>
              <a:gs pos="0">
                <a:srgbClr val="1A3065"/>
              </a:gs>
            </a:gsLst>
            <a:lin ang="174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17" name="Picture 2" descr="C:\Users\joseph\Documents\업무폴더\90. 이미지 및 아이콘\아이콘\bar.pn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" t="9203"/>
          <a:stretch/>
        </p:blipFill>
        <p:spPr bwMode="auto">
          <a:xfrm rot="10800000">
            <a:off x="7443778" y="1249440"/>
            <a:ext cx="277822" cy="530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그룹 17"/>
          <p:cNvGrpSpPr/>
          <p:nvPr userDrawn="1"/>
        </p:nvGrpSpPr>
        <p:grpSpPr>
          <a:xfrm>
            <a:off x="9410700" y="201611"/>
            <a:ext cx="2438272" cy="586463"/>
            <a:chOff x="9410700" y="201611"/>
            <a:chExt cx="2438272" cy="586463"/>
          </a:xfrm>
        </p:grpSpPr>
        <p:sp>
          <p:nvSpPr>
            <p:cNvPr id="19" name="직사각형 18"/>
            <p:cNvSpPr/>
            <p:nvPr/>
          </p:nvSpPr>
          <p:spPr>
            <a:xfrm>
              <a:off x="10143056" y="201611"/>
              <a:ext cx="170591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ko-KR" sz="8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9B9B9B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Medium" panose="02000603000000020004" pitchFamily="50" charset="-127"/>
                </a:rPr>
                <a:t>The Company Introduction 2023</a:t>
              </a:r>
              <a:endParaRPr lang="ko-KR" altLang="en-US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9B9B9B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Medium" panose="02000603000000020004" pitchFamily="50" charset="-127"/>
              </a:endParaRPr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9410700" y="622300"/>
              <a:ext cx="1212850" cy="165774"/>
              <a:chOff x="9410700" y="555525"/>
              <a:chExt cx="1212850" cy="276999"/>
            </a:xfrm>
          </p:grpSpPr>
          <p:cxnSp>
            <p:nvCxnSpPr>
              <p:cNvPr id="22" name="직선 연결선 21"/>
              <p:cNvCxnSpPr/>
              <p:nvPr/>
            </p:nvCxnSpPr>
            <p:spPr>
              <a:xfrm>
                <a:off x="9410700" y="555525"/>
                <a:ext cx="0" cy="276999"/>
              </a:xfrm>
              <a:prstGeom prst="line">
                <a:avLst/>
              </a:prstGeom>
              <a:ln w="9525">
                <a:solidFill>
                  <a:srgbClr val="BFBF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직선 연결선 22"/>
              <p:cNvCxnSpPr/>
              <p:nvPr/>
            </p:nvCxnSpPr>
            <p:spPr>
              <a:xfrm>
                <a:off x="10623550" y="555525"/>
                <a:ext cx="0" cy="276999"/>
              </a:xfrm>
              <a:prstGeom prst="line">
                <a:avLst/>
              </a:prstGeom>
              <a:ln w="9525">
                <a:solidFill>
                  <a:srgbClr val="BFBF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그룹 24"/>
          <p:cNvGrpSpPr/>
          <p:nvPr userDrawn="1"/>
        </p:nvGrpSpPr>
        <p:grpSpPr>
          <a:xfrm>
            <a:off x="-12700" y="6543675"/>
            <a:ext cx="12243801" cy="314325"/>
            <a:chOff x="-12700" y="6543675"/>
            <a:chExt cx="12243801" cy="314325"/>
          </a:xfrm>
        </p:grpSpPr>
        <p:sp>
          <p:nvSpPr>
            <p:cNvPr id="27" name="직사각형 26"/>
            <p:cNvSpPr/>
            <p:nvPr/>
          </p:nvSpPr>
          <p:spPr>
            <a:xfrm>
              <a:off x="-12700" y="6543675"/>
              <a:ext cx="12204700" cy="314325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007" y="6627447"/>
              <a:ext cx="928644" cy="132343"/>
            </a:xfrm>
            <a:prstGeom prst="rect">
              <a:avLst/>
            </a:prstGeom>
          </p:spPr>
        </p:pic>
        <p:sp>
          <p:nvSpPr>
            <p:cNvPr id="29" name="슬라이드 번호 개체 틀 4"/>
            <p:cNvSpPr txBox="1">
              <a:spLocks/>
            </p:cNvSpPr>
            <p:nvPr/>
          </p:nvSpPr>
          <p:spPr>
            <a:xfrm>
              <a:off x="9684726" y="6595093"/>
              <a:ext cx="2546375" cy="197051"/>
            </a:xfrm>
            <a:prstGeom prst="rect">
              <a:avLst/>
            </a:prstGeom>
          </p:spPr>
          <p:txBody>
            <a:bodyPr vert="horz" lIns="67604" tIns="33802" rIns="67604" bIns="33802" rtlCol="0" anchor="ctr"/>
            <a:lstStyle>
              <a:defPPr>
                <a:defRPr lang="ko-KR"/>
              </a:defPPr>
              <a:lvl1pPr marL="0" algn="r" defTabSz="914400" rtl="0" eaLnBrk="1" latinLnBrk="1" hangingPunct="1">
                <a:defRPr sz="1000" kern="1200">
                  <a:solidFill>
                    <a:schemeClr val="bg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just" defTabSz="67601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7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 Light" panose="02000003000000020004" pitchFamily="2" charset="-127"/>
                </a:rPr>
                <a:t>Copyright ⓒ 2023. WINS Co., Ltd. All rights reserved.</a:t>
              </a:r>
              <a:endParaRPr lang="ko-KR" altLang="en-US" sz="7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 Light" panose="02000003000000020004" pitchFamily="2" charset="-127"/>
              </a:endParaRPr>
            </a:p>
          </p:txBody>
        </p:sp>
      </p:grpSp>
      <p:sp>
        <p:nvSpPr>
          <p:cNvPr id="30" name="슬라이드 번호 개체 틀 4"/>
          <p:cNvSpPr txBox="1">
            <a:spLocks/>
          </p:cNvSpPr>
          <p:nvPr userDrawn="1"/>
        </p:nvSpPr>
        <p:spPr>
          <a:xfrm>
            <a:off x="4822813" y="6595680"/>
            <a:ext cx="2546375" cy="197051"/>
          </a:xfrm>
          <a:prstGeom prst="rect">
            <a:avLst/>
          </a:prstGeom>
        </p:spPr>
        <p:txBody>
          <a:bodyPr vert="horz" lIns="67604" tIns="33802" rIns="67604" bIns="33802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kern="120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67601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32902-A4E3-41EE-9651-07F44CD08E21}" type="slidenum">
              <a:rPr lang="en-US" altLang="ko-KR" sz="1200" smtClean="0">
                <a:solidFill>
                  <a:schemeClr val="bg1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 Medium" panose="02000003000000020004" pitchFamily="2" charset="-127"/>
              </a:rPr>
              <a:t>‹#›</a:t>
            </a:fld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 Medium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19460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컨텐츠">
    <p:bg>
      <p:bgPr>
        <a:gradFill>
          <a:gsLst>
            <a:gs pos="100000">
              <a:srgbClr val="DDDDDD">
                <a:alpha val="73000"/>
              </a:srgbClr>
            </a:gs>
            <a:gs pos="0">
              <a:srgbClr val="DFDFDF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자유형 23"/>
          <p:cNvSpPr/>
          <p:nvPr userDrawn="1"/>
        </p:nvSpPr>
        <p:spPr>
          <a:xfrm>
            <a:off x="4395020" y="0"/>
            <a:ext cx="7951822" cy="6542843"/>
          </a:xfrm>
          <a:custGeom>
            <a:avLst/>
            <a:gdLst>
              <a:gd name="connsiteX0" fmla="*/ 1229972 w 8327922"/>
              <a:gd name="connsiteY0" fmla="*/ 0 h 6858000"/>
              <a:gd name="connsiteX1" fmla="*/ 8327922 w 8327922"/>
              <a:gd name="connsiteY1" fmla="*/ 0 h 6858000"/>
              <a:gd name="connsiteX2" fmla="*/ 8327922 w 8327922"/>
              <a:gd name="connsiteY2" fmla="*/ 6858000 h 6858000"/>
              <a:gd name="connsiteX3" fmla="*/ 1172020 w 8327922"/>
              <a:gd name="connsiteY3" fmla="*/ 6858000 h 6858000"/>
              <a:gd name="connsiteX4" fmla="*/ 1092883 w 8327922"/>
              <a:gd name="connsiteY4" fmla="*/ 6757297 h 6858000"/>
              <a:gd name="connsiteX5" fmla="*/ 0 w 8327922"/>
              <a:gd name="connsiteY5" fmla="*/ 3465872 h 6858000"/>
              <a:gd name="connsiteX6" fmla="*/ 1092883 w 8327922"/>
              <a:gd name="connsiteY6" fmla="*/ 174447 h 6858000"/>
              <a:gd name="connsiteX7" fmla="*/ 1229972 w 832792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27922" h="6858000">
                <a:moveTo>
                  <a:pt x="1229972" y="0"/>
                </a:moveTo>
                <a:lnTo>
                  <a:pt x="8327922" y="0"/>
                </a:lnTo>
                <a:lnTo>
                  <a:pt x="8327922" y="6858000"/>
                </a:lnTo>
                <a:lnTo>
                  <a:pt x="1172020" y="6858000"/>
                </a:lnTo>
                <a:lnTo>
                  <a:pt x="1092883" y="6757297"/>
                </a:lnTo>
                <a:cubicBezTo>
                  <a:pt x="406483" y="5839471"/>
                  <a:pt x="0" y="4700141"/>
                  <a:pt x="0" y="3465872"/>
                </a:cubicBezTo>
                <a:cubicBezTo>
                  <a:pt x="0" y="2231603"/>
                  <a:pt x="406483" y="1092273"/>
                  <a:pt x="1092883" y="174447"/>
                </a:cubicBezTo>
                <a:lnTo>
                  <a:pt x="122997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" name="그룹 13"/>
          <p:cNvGrpSpPr/>
          <p:nvPr userDrawn="1"/>
        </p:nvGrpSpPr>
        <p:grpSpPr>
          <a:xfrm>
            <a:off x="9410700" y="201611"/>
            <a:ext cx="2438272" cy="586463"/>
            <a:chOff x="9410700" y="201611"/>
            <a:chExt cx="2438272" cy="586463"/>
          </a:xfrm>
        </p:grpSpPr>
        <p:sp>
          <p:nvSpPr>
            <p:cNvPr id="17" name="직사각형 16"/>
            <p:cNvSpPr/>
            <p:nvPr/>
          </p:nvSpPr>
          <p:spPr>
            <a:xfrm>
              <a:off x="10143056" y="201611"/>
              <a:ext cx="170591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ko-KR" sz="8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9B9B9B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Medium" panose="02000603000000020004" pitchFamily="50" charset="-127"/>
                </a:rPr>
                <a:t>The Company Introduction 2023</a:t>
              </a:r>
              <a:endParaRPr lang="ko-KR" altLang="en-US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9B9B9B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Medium" panose="02000603000000020004" pitchFamily="50" charset="-127"/>
              </a:endParaRPr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9410700" y="622300"/>
              <a:ext cx="1212850" cy="165774"/>
              <a:chOff x="9410700" y="555525"/>
              <a:chExt cx="1212850" cy="276999"/>
            </a:xfrm>
          </p:grpSpPr>
          <p:cxnSp>
            <p:nvCxnSpPr>
              <p:cNvPr id="19" name="직선 연결선 18"/>
              <p:cNvCxnSpPr/>
              <p:nvPr/>
            </p:nvCxnSpPr>
            <p:spPr>
              <a:xfrm>
                <a:off x="9410700" y="555525"/>
                <a:ext cx="0" cy="276999"/>
              </a:xfrm>
              <a:prstGeom prst="line">
                <a:avLst/>
              </a:prstGeom>
              <a:ln w="9525">
                <a:solidFill>
                  <a:srgbClr val="BFBF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19"/>
              <p:cNvCxnSpPr/>
              <p:nvPr/>
            </p:nvCxnSpPr>
            <p:spPr>
              <a:xfrm>
                <a:off x="10623550" y="555525"/>
                <a:ext cx="0" cy="276999"/>
              </a:xfrm>
              <a:prstGeom prst="line">
                <a:avLst/>
              </a:prstGeom>
              <a:ln w="9525">
                <a:solidFill>
                  <a:srgbClr val="BFBF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그룹 22"/>
          <p:cNvGrpSpPr/>
          <p:nvPr userDrawn="1"/>
        </p:nvGrpSpPr>
        <p:grpSpPr>
          <a:xfrm>
            <a:off x="-12700" y="6543675"/>
            <a:ext cx="12243801" cy="314325"/>
            <a:chOff x="-12700" y="6543675"/>
            <a:chExt cx="12243801" cy="314325"/>
          </a:xfrm>
        </p:grpSpPr>
        <p:sp>
          <p:nvSpPr>
            <p:cNvPr id="26" name="직사각형 25"/>
            <p:cNvSpPr/>
            <p:nvPr/>
          </p:nvSpPr>
          <p:spPr>
            <a:xfrm>
              <a:off x="-12700" y="6543675"/>
              <a:ext cx="12204700" cy="314325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007" y="6627447"/>
              <a:ext cx="928644" cy="132343"/>
            </a:xfrm>
            <a:prstGeom prst="rect">
              <a:avLst/>
            </a:prstGeom>
          </p:spPr>
        </p:pic>
        <p:sp>
          <p:nvSpPr>
            <p:cNvPr id="28" name="슬라이드 번호 개체 틀 4"/>
            <p:cNvSpPr txBox="1">
              <a:spLocks/>
            </p:cNvSpPr>
            <p:nvPr/>
          </p:nvSpPr>
          <p:spPr>
            <a:xfrm>
              <a:off x="9684726" y="6595093"/>
              <a:ext cx="2546375" cy="197051"/>
            </a:xfrm>
            <a:prstGeom prst="rect">
              <a:avLst/>
            </a:prstGeom>
          </p:spPr>
          <p:txBody>
            <a:bodyPr vert="horz" lIns="67604" tIns="33802" rIns="67604" bIns="33802" rtlCol="0" anchor="ctr"/>
            <a:lstStyle>
              <a:defPPr>
                <a:defRPr lang="ko-KR"/>
              </a:defPPr>
              <a:lvl1pPr marL="0" algn="r" defTabSz="914400" rtl="0" eaLnBrk="1" latinLnBrk="1" hangingPunct="1">
                <a:defRPr sz="1000" kern="1200">
                  <a:solidFill>
                    <a:schemeClr val="bg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just" defTabSz="67601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7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 Light" panose="02000003000000020004" pitchFamily="2" charset="-127"/>
                </a:rPr>
                <a:t>Copyright ⓒ 2023. WINS Co., Ltd. All rights reserved.</a:t>
              </a:r>
              <a:endParaRPr lang="ko-KR" altLang="en-US" sz="7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 Light" panose="02000003000000020004" pitchFamily="2" charset="-127"/>
              </a:endParaRPr>
            </a:p>
          </p:txBody>
        </p:sp>
      </p:grpSp>
      <p:sp>
        <p:nvSpPr>
          <p:cNvPr id="29" name="슬라이드 번호 개체 틀 4"/>
          <p:cNvSpPr txBox="1">
            <a:spLocks/>
          </p:cNvSpPr>
          <p:nvPr userDrawn="1"/>
        </p:nvSpPr>
        <p:spPr>
          <a:xfrm>
            <a:off x="4822813" y="6595680"/>
            <a:ext cx="2546375" cy="197051"/>
          </a:xfrm>
          <a:prstGeom prst="rect">
            <a:avLst/>
          </a:prstGeom>
        </p:spPr>
        <p:txBody>
          <a:bodyPr vert="horz" lIns="67604" tIns="33802" rIns="67604" bIns="33802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kern="120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67601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32902-A4E3-41EE-9651-07F44CD08E21}" type="slidenum">
              <a:rPr lang="en-US" altLang="ko-KR" sz="1200" smtClean="0">
                <a:solidFill>
                  <a:schemeClr val="bg1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 Medium" panose="02000003000000020004" pitchFamily="2" charset="-127"/>
              </a:rPr>
              <a:t>‹#›</a:t>
            </a:fld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 Medium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6914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컨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자유형 11"/>
          <p:cNvSpPr/>
          <p:nvPr userDrawn="1"/>
        </p:nvSpPr>
        <p:spPr>
          <a:xfrm>
            <a:off x="0" y="-647701"/>
            <a:ext cx="12192000" cy="4711701"/>
          </a:xfrm>
          <a:custGeom>
            <a:avLst/>
            <a:gdLst>
              <a:gd name="connsiteX0" fmla="*/ 0 w 12192000"/>
              <a:gd name="connsiteY0" fmla="*/ 0 h 4802960"/>
              <a:gd name="connsiteX1" fmla="*/ 12192000 w 12192000"/>
              <a:gd name="connsiteY1" fmla="*/ 0 h 4802960"/>
              <a:gd name="connsiteX2" fmla="*/ 12192000 w 12192000"/>
              <a:gd name="connsiteY2" fmla="*/ 525927 h 4802960"/>
              <a:gd name="connsiteX3" fmla="*/ 12192000 w 12192000"/>
              <a:gd name="connsiteY3" fmla="*/ 2650130 h 4802960"/>
              <a:gd name="connsiteX4" fmla="*/ 12192000 w 12192000"/>
              <a:gd name="connsiteY4" fmla="*/ 3176057 h 4802960"/>
              <a:gd name="connsiteX5" fmla="*/ 11729655 w 12192000"/>
              <a:gd name="connsiteY5" fmla="*/ 3431621 h 4802960"/>
              <a:gd name="connsiteX6" fmla="*/ 6096000 w 12192000"/>
              <a:gd name="connsiteY6" fmla="*/ 4802960 h 4802960"/>
              <a:gd name="connsiteX7" fmla="*/ 462345 w 12192000"/>
              <a:gd name="connsiteY7" fmla="*/ 3431621 h 4802960"/>
              <a:gd name="connsiteX8" fmla="*/ 0 w 12192000"/>
              <a:gd name="connsiteY8" fmla="*/ 3176057 h 4802960"/>
              <a:gd name="connsiteX9" fmla="*/ 0 w 12192000"/>
              <a:gd name="connsiteY9" fmla="*/ 2650130 h 4802960"/>
              <a:gd name="connsiteX10" fmla="*/ 0 w 12192000"/>
              <a:gd name="connsiteY10" fmla="*/ 525927 h 480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802960">
                <a:moveTo>
                  <a:pt x="0" y="0"/>
                </a:moveTo>
                <a:lnTo>
                  <a:pt x="12192000" y="0"/>
                </a:lnTo>
                <a:lnTo>
                  <a:pt x="12192000" y="525927"/>
                </a:lnTo>
                <a:lnTo>
                  <a:pt x="12192000" y="2650130"/>
                </a:lnTo>
                <a:lnTo>
                  <a:pt x="12192000" y="3176057"/>
                </a:lnTo>
                <a:lnTo>
                  <a:pt x="11729655" y="3431621"/>
                </a:lnTo>
                <a:cubicBezTo>
                  <a:pt x="10054977" y="4306186"/>
                  <a:pt x="8135836" y="4802960"/>
                  <a:pt x="6096000" y="4802960"/>
                </a:cubicBezTo>
                <a:cubicBezTo>
                  <a:pt x="4056165" y="4802960"/>
                  <a:pt x="2137023" y="4306186"/>
                  <a:pt x="462345" y="3431621"/>
                </a:cubicBezTo>
                <a:lnTo>
                  <a:pt x="0" y="3176057"/>
                </a:lnTo>
                <a:lnTo>
                  <a:pt x="0" y="2650130"/>
                </a:lnTo>
                <a:lnTo>
                  <a:pt x="0" y="525927"/>
                </a:lnTo>
                <a:close/>
              </a:path>
            </a:pathLst>
          </a:cu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ko-KR" altLang="en-US"/>
          </a:p>
        </p:txBody>
      </p:sp>
      <p:sp>
        <p:nvSpPr>
          <p:cNvPr id="17" name="타원 16"/>
          <p:cNvSpPr/>
          <p:nvPr userDrawn="1"/>
        </p:nvSpPr>
        <p:spPr>
          <a:xfrm>
            <a:off x="6698053" y="591312"/>
            <a:ext cx="1181100" cy="1181100"/>
          </a:xfrm>
          <a:prstGeom prst="ellipse">
            <a:avLst/>
          </a:prstGeom>
          <a:gradFill>
            <a:gsLst>
              <a:gs pos="3000">
                <a:srgbClr val="003E8B"/>
              </a:gs>
              <a:gs pos="100000">
                <a:schemeClr val="bg1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" name="그룹 17"/>
          <p:cNvGrpSpPr/>
          <p:nvPr userDrawn="1"/>
        </p:nvGrpSpPr>
        <p:grpSpPr>
          <a:xfrm>
            <a:off x="4750678" y="465462"/>
            <a:ext cx="2690644" cy="2692327"/>
            <a:chOff x="4750678" y="465462"/>
            <a:chExt cx="2690644" cy="2692327"/>
          </a:xfrm>
          <a:effectLst>
            <a:outerShdw blurRad="279400" dist="88900" dir="5400000" algn="t" rotWithShape="0">
              <a:prstClr val="black">
                <a:alpha val="29000"/>
              </a:prstClr>
            </a:outerShdw>
          </a:effectLst>
        </p:grpSpPr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0678" y="465462"/>
              <a:ext cx="2690644" cy="2692327"/>
            </a:xfrm>
            <a:prstGeom prst="rect">
              <a:avLst/>
            </a:prstGeom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</p:pic>
        <p:sp>
          <p:nvSpPr>
            <p:cNvPr id="20" name="타원 19"/>
            <p:cNvSpPr/>
            <p:nvPr/>
          </p:nvSpPr>
          <p:spPr>
            <a:xfrm>
              <a:off x="4979956" y="697994"/>
              <a:ext cx="2213801" cy="2227263"/>
            </a:xfrm>
            <a:prstGeom prst="ellipse">
              <a:avLst/>
            </a:prstGeom>
            <a:solidFill>
              <a:srgbClr val="D42023">
                <a:alpha val="75000"/>
              </a:srgbClr>
            </a:solidFill>
            <a:ln w="222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2" name="타원 21"/>
          <p:cNvSpPr/>
          <p:nvPr userDrawn="1"/>
        </p:nvSpPr>
        <p:spPr>
          <a:xfrm rot="5777475">
            <a:off x="3941084" y="1099004"/>
            <a:ext cx="595086" cy="595086"/>
          </a:xfrm>
          <a:prstGeom prst="ellipse">
            <a:avLst/>
          </a:prstGeom>
          <a:gradFill>
            <a:gsLst>
              <a:gs pos="0">
                <a:schemeClr val="bg2">
                  <a:lumMod val="90000"/>
                  <a:alpha val="15000"/>
                </a:schemeClr>
              </a:gs>
              <a:gs pos="100000">
                <a:schemeClr val="bg1">
                  <a:lumMod val="65000"/>
                  <a:alpha val="5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/>
          <p:cNvSpPr/>
          <p:nvPr userDrawn="1"/>
        </p:nvSpPr>
        <p:spPr>
          <a:xfrm>
            <a:off x="4409150" y="2171771"/>
            <a:ext cx="232229" cy="23222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타원 24"/>
          <p:cNvSpPr/>
          <p:nvPr userDrawn="1"/>
        </p:nvSpPr>
        <p:spPr>
          <a:xfrm rot="9900000">
            <a:off x="4906074" y="630936"/>
            <a:ext cx="2361565" cy="2361565"/>
          </a:xfrm>
          <a:prstGeom prst="ellipse">
            <a:avLst/>
          </a:prstGeom>
          <a:noFill/>
          <a:ln>
            <a:gradFill>
              <a:gsLst>
                <a:gs pos="0">
                  <a:schemeClr val="bg2">
                    <a:lumMod val="90000"/>
                    <a:alpha val="50000"/>
                  </a:schemeClr>
                </a:gs>
                <a:gs pos="100000">
                  <a:srgbClr val="D02B2F">
                    <a:alpha val="84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Freeform 6"/>
          <p:cNvSpPr>
            <a:spLocks/>
          </p:cNvSpPr>
          <p:nvPr userDrawn="1"/>
        </p:nvSpPr>
        <p:spPr bwMode="auto">
          <a:xfrm>
            <a:off x="1933742" y="2501891"/>
            <a:ext cx="8324516" cy="2839366"/>
          </a:xfrm>
          <a:custGeom>
            <a:avLst/>
            <a:gdLst>
              <a:gd name="T0" fmla="*/ 2466 w 3964"/>
              <a:gd name="T1" fmla="*/ 374 h 1946"/>
              <a:gd name="T2" fmla="*/ 1498 w 3964"/>
              <a:gd name="T3" fmla="*/ 374 h 1946"/>
              <a:gd name="T4" fmla="*/ 1694 w 3964"/>
              <a:gd name="T5" fmla="*/ 374 h 1946"/>
              <a:gd name="T6" fmla="*/ 1680 w 3964"/>
              <a:gd name="T7" fmla="*/ 484 h 1946"/>
              <a:gd name="T8" fmla="*/ 1664 w 3964"/>
              <a:gd name="T9" fmla="*/ 561 h 1946"/>
              <a:gd name="T10" fmla="*/ 1640 w 3964"/>
              <a:gd name="T11" fmla="*/ 649 h 1946"/>
              <a:gd name="T12" fmla="*/ 1606 w 3964"/>
              <a:gd name="T13" fmla="*/ 749 h 1946"/>
              <a:gd name="T14" fmla="*/ 1558 w 3964"/>
              <a:gd name="T15" fmla="*/ 855 h 1946"/>
              <a:gd name="T16" fmla="*/ 1496 w 3964"/>
              <a:gd name="T17" fmla="*/ 969 h 1946"/>
              <a:gd name="T18" fmla="*/ 1420 w 3964"/>
              <a:gd name="T19" fmla="*/ 1087 h 1946"/>
              <a:gd name="T20" fmla="*/ 1324 w 3964"/>
              <a:gd name="T21" fmla="*/ 1205 h 1946"/>
              <a:gd name="T22" fmla="*/ 1210 w 3964"/>
              <a:gd name="T23" fmla="*/ 1325 h 1946"/>
              <a:gd name="T24" fmla="*/ 1072 w 3964"/>
              <a:gd name="T25" fmla="*/ 1445 h 1946"/>
              <a:gd name="T26" fmla="*/ 912 w 3964"/>
              <a:gd name="T27" fmla="*/ 1560 h 1946"/>
              <a:gd name="T28" fmla="*/ 776 w 3964"/>
              <a:gd name="T29" fmla="*/ 1644 h 1946"/>
              <a:gd name="T30" fmla="*/ 676 w 3964"/>
              <a:gd name="T31" fmla="*/ 1696 h 1946"/>
              <a:gd name="T32" fmla="*/ 570 w 3964"/>
              <a:gd name="T33" fmla="*/ 1748 h 1946"/>
              <a:gd name="T34" fmla="*/ 456 w 3964"/>
              <a:gd name="T35" fmla="*/ 1796 h 1946"/>
              <a:gd name="T36" fmla="*/ 336 w 3964"/>
              <a:gd name="T37" fmla="*/ 1842 h 1946"/>
              <a:gd name="T38" fmla="*/ 208 w 3964"/>
              <a:gd name="T39" fmla="*/ 1886 h 1946"/>
              <a:gd name="T40" fmla="*/ 72 w 3964"/>
              <a:gd name="T41" fmla="*/ 1926 h 1946"/>
              <a:gd name="T42" fmla="*/ 1982 w 3964"/>
              <a:gd name="T43" fmla="*/ 1946 h 1946"/>
              <a:gd name="T44" fmla="*/ 3964 w 3964"/>
              <a:gd name="T45" fmla="*/ 1946 h 1946"/>
              <a:gd name="T46" fmla="*/ 3824 w 3964"/>
              <a:gd name="T47" fmla="*/ 1906 h 1946"/>
              <a:gd name="T48" fmla="*/ 3692 w 3964"/>
              <a:gd name="T49" fmla="*/ 1864 h 1946"/>
              <a:gd name="T50" fmla="*/ 3568 w 3964"/>
              <a:gd name="T51" fmla="*/ 1820 h 1946"/>
              <a:gd name="T52" fmla="*/ 3450 w 3964"/>
              <a:gd name="T53" fmla="*/ 1772 h 1946"/>
              <a:gd name="T54" fmla="*/ 3340 w 3964"/>
              <a:gd name="T55" fmla="*/ 1722 h 1946"/>
              <a:gd name="T56" fmla="*/ 3238 w 3964"/>
              <a:gd name="T57" fmla="*/ 1670 h 1946"/>
              <a:gd name="T58" fmla="*/ 3142 w 3964"/>
              <a:gd name="T59" fmla="*/ 1616 h 1946"/>
              <a:gd name="T60" fmla="*/ 2970 w 3964"/>
              <a:gd name="T61" fmla="*/ 1504 h 1946"/>
              <a:gd name="T62" fmla="*/ 2822 w 3964"/>
              <a:gd name="T63" fmla="*/ 1385 h 1946"/>
              <a:gd name="T64" fmla="*/ 2696 w 3964"/>
              <a:gd name="T65" fmla="*/ 1265 h 1946"/>
              <a:gd name="T66" fmla="*/ 2590 w 3964"/>
              <a:gd name="T67" fmla="*/ 1145 h 1946"/>
              <a:gd name="T68" fmla="*/ 2504 w 3964"/>
              <a:gd name="T69" fmla="*/ 1027 h 1946"/>
              <a:gd name="T70" fmla="*/ 2436 w 3964"/>
              <a:gd name="T71" fmla="*/ 911 h 1946"/>
              <a:gd name="T72" fmla="*/ 2382 w 3964"/>
              <a:gd name="T73" fmla="*/ 801 h 1946"/>
              <a:gd name="T74" fmla="*/ 2340 w 3964"/>
              <a:gd name="T75" fmla="*/ 697 h 1946"/>
              <a:gd name="T76" fmla="*/ 2312 w 3964"/>
              <a:gd name="T77" fmla="*/ 603 h 1946"/>
              <a:gd name="T78" fmla="*/ 2292 w 3964"/>
              <a:gd name="T79" fmla="*/ 521 h 1946"/>
              <a:gd name="T80" fmla="*/ 2276 w 3964"/>
              <a:gd name="T81" fmla="*/ 420 h 1946"/>
              <a:gd name="T82" fmla="*/ 2272 w 3964"/>
              <a:gd name="T83" fmla="*/ 374 h 19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964" h="1946">
                <a:moveTo>
                  <a:pt x="2272" y="374"/>
                </a:moveTo>
                <a:lnTo>
                  <a:pt x="2466" y="374"/>
                </a:lnTo>
                <a:lnTo>
                  <a:pt x="1982" y="0"/>
                </a:lnTo>
                <a:lnTo>
                  <a:pt x="1498" y="374"/>
                </a:lnTo>
                <a:lnTo>
                  <a:pt x="1694" y="374"/>
                </a:lnTo>
                <a:lnTo>
                  <a:pt x="1694" y="374"/>
                </a:lnTo>
                <a:lnTo>
                  <a:pt x="1690" y="420"/>
                </a:lnTo>
                <a:lnTo>
                  <a:pt x="1680" y="484"/>
                </a:lnTo>
                <a:lnTo>
                  <a:pt x="1674" y="521"/>
                </a:lnTo>
                <a:lnTo>
                  <a:pt x="1664" y="561"/>
                </a:lnTo>
                <a:lnTo>
                  <a:pt x="1654" y="603"/>
                </a:lnTo>
                <a:lnTo>
                  <a:pt x="1640" y="649"/>
                </a:lnTo>
                <a:lnTo>
                  <a:pt x="1624" y="697"/>
                </a:lnTo>
                <a:lnTo>
                  <a:pt x="1606" y="749"/>
                </a:lnTo>
                <a:lnTo>
                  <a:pt x="1584" y="801"/>
                </a:lnTo>
                <a:lnTo>
                  <a:pt x="1558" y="855"/>
                </a:lnTo>
                <a:lnTo>
                  <a:pt x="1530" y="911"/>
                </a:lnTo>
                <a:lnTo>
                  <a:pt x="1496" y="969"/>
                </a:lnTo>
                <a:lnTo>
                  <a:pt x="1460" y="1027"/>
                </a:lnTo>
                <a:lnTo>
                  <a:pt x="1420" y="1087"/>
                </a:lnTo>
                <a:lnTo>
                  <a:pt x="1374" y="1145"/>
                </a:lnTo>
                <a:lnTo>
                  <a:pt x="1324" y="1205"/>
                </a:lnTo>
                <a:lnTo>
                  <a:pt x="1270" y="1265"/>
                </a:lnTo>
                <a:lnTo>
                  <a:pt x="1210" y="1325"/>
                </a:lnTo>
                <a:lnTo>
                  <a:pt x="1144" y="1385"/>
                </a:lnTo>
                <a:lnTo>
                  <a:pt x="1072" y="1445"/>
                </a:lnTo>
                <a:lnTo>
                  <a:pt x="996" y="1504"/>
                </a:lnTo>
                <a:lnTo>
                  <a:pt x="912" y="1560"/>
                </a:lnTo>
                <a:lnTo>
                  <a:pt x="822" y="1616"/>
                </a:lnTo>
                <a:lnTo>
                  <a:pt x="776" y="1644"/>
                </a:lnTo>
                <a:lnTo>
                  <a:pt x="726" y="1670"/>
                </a:lnTo>
                <a:lnTo>
                  <a:pt x="676" y="1696"/>
                </a:lnTo>
                <a:lnTo>
                  <a:pt x="624" y="1722"/>
                </a:lnTo>
                <a:lnTo>
                  <a:pt x="570" y="1748"/>
                </a:lnTo>
                <a:lnTo>
                  <a:pt x="514" y="1772"/>
                </a:lnTo>
                <a:lnTo>
                  <a:pt x="456" y="1796"/>
                </a:lnTo>
                <a:lnTo>
                  <a:pt x="398" y="1820"/>
                </a:lnTo>
                <a:lnTo>
                  <a:pt x="336" y="1842"/>
                </a:lnTo>
                <a:lnTo>
                  <a:pt x="272" y="1864"/>
                </a:lnTo>
                <a:lnTo>
                  <a:pt x="208" y="1886"/>
                </a:lnTo>
                <a:lnTo>
                  <a:pt x="140" y="1906"/>
                </a:lnTo>
                <a:lnTo>
                  <a:pt x="72" y="1926"/>
                </a:lnTo>
                <a:lnTo>
                  <a:pt x="0" y="1946"/>
                </a:lnTo>
                <a:lnTo>
                  <a:pt x="1982" y="1946"/>
                </a:lnTo>
                <a:lnTo>
                  <a:pt x="3964" y="1946"/>
                </a:lnTo>
                <a:lnTo>
                  <a:pt x="3964" y="1946"/>
                </a:lnTo>
                <a:lnTo>
                  <a:pt x="3894" y="1926"/>
                </a:lnTo>
                <a:lnTo>
                  <a:pt x="3824" y="1906"/>
                </a:lnTo>
                <a:lnTo>
                  <a:pt x="3758" y="1886"/>
                </a:lnTo>
                <a:lnTo>
                  <a:pt x="3692" y="1864"/>
                </a:lnTo>
                <a:lnTo>
                  <a:pt x="3628" y="1842"/>
                </a:lnTo>
                <a:lnTo>
                  <a:pt x="3568" y="1820"/>
                </a:lnTo>
                <a:lnTo>
                  <a:pt x="3508" y="1796"/>
                </a:lnTo>
                <a:lnTo>
                  <a:pt x="3450" y="1772"/>
                </a:lnTo>
                <a:lnTo>
                  <a:pt x="3394" y="1748"/>
                </a:lnTo>
                <a:lnTo>
                  <a:pt x="3340" y="1722"/>
                </a:lnTo>
                <a:lnTo>
                  <a:pt x="3288" y="1696"/>
                </a:lnTo>
                <a:lnTo>
                  <a:pt x="3238" y="1670"/>
                </a:lnTo>
                <a:lnTo>
                  <a:pt x="3188" y="1644"/>
                </a:lnTo>
                <a:lnTo>
                  <a:pt x="3142" y="1616"/>
                </a:lnTo>
                <a:lnTo>
                  <a:pt x="3052" y="1560"/>
                </a:lnTo>
                <a:lnTo>
                  <a:pt x="2970" y="1504"/>
                </a:lnTo>
                <a:lnTo>
                  <a:pt x="2892" y="1445"/>
                </a:lnTo>
                <a:lnTo>
                  <a:pt x="2822" y="1385"/>
                </a:lnTo>
                <a:lnTo>
                  <a:pt x="2756" y="1325"/>
                </a:lnTo>
                <a:lnTo>
                  <a:pt x="2696" y="1265"/>
                </a:lnTo>
                <a:lnTo>
                  <a:pt x="2640" y="1205"/>
                </a:lnTo>
                <a:lnTo>
                  <a:pt x="2590" y="1145"/>
                </a:lnTo>
                <a:lnTo>
                  <a:pt x="2546" y="1087"/>
                </a:lnTo>
                <a:lnTo>
                  <a:pt x="2504" y="1027"/>
                </a:lnTo>
                <a:lnTo>
                  <a:pt x="2468" y="969"/>
                </a:lnTo>
                <a:lnTo>
                  <a:pt x="2436" y="911"/>
                </a:lnTo>
                <a:lnTo>
                  <a:pt x="2406" y="855"/>
                </a:lnTo>
                <a:lnTo>
                  <a:pt x="2382" y="801"/>
                </a:lnTo>
                <a:lnTo>
                  <a:pt x="2360" y="749"/>
                </a:lnTo>
                <a:lnTo>
                  <a:pt x="2340" y="697"/>
                </a:lnTo>
                <a:lnTo>
                  <a:pt x="2324" y="649"/>
                </a:lnTo>
                <a:lnTo>
                  <a:pt x="2312" y="603"/>
                </a:lnTo>
                <a:lnTo>
                  <a:pt x="2300" y="561"/>
                </a:lnTo>
                <a:lnTo>
                  <a:pt x="2292" y="521"/>
                </a:lnTo>
                <a:lnTo>
                  <a:pt x="2284" y="484"/>
                </a:lnTo>
                <a:lnTo>
                  <a:pt x="2276" y="420"/>
                </a:lnTo>
                <a:lnTo>
                  <a:pt x="2272" y="374"/>
                </a:lnTo>
                <a:lnTo>
                  <a:pt x="2272" y="374"/>
                </a:lnTo>
                <a:close/>
              </a:path>
            </a:pathLst>
          </a:custGeom>
          <a:gradFill>
            <a:gsLst>
              <a:gs pos="49000">
                <a:srgbClr val="DEDEDE">
                  <a:alpha val="53000"/>
                </a:srgbClr>
              </a:gs>
              <a:gs pos="0">
                <a:schemeClr val="bg1">
                  <a:lumMod val="65000"/>
                  <a:alpha val="5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158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24" name="그룹 23"/>
          <p:cNvGrpSpPr/>
          <p:nvPr userDrawn="1"/>
        </p:nvGrpSpPr>
        <p:grpSpPr>
          <a:xfrm>
            <a:off x="9410700" y="201611"/>
            <a:ext cx="2438272" cy="586463"/>
            <a:chOff x="9410700" y="201611"/>
            <a:chExt cx="2438272" cy="586463"/>
          </a:xfrm>
        </p:grpSpPr>
        <p:sp>
          <p:nvSpPr>
            <p:cNvPr id="26" name="직사각형 25"/>
            <p:cNvSpPr/>
            <p:nvPr/>
          </p:nvSpPr>
          <p:spPr>
            <a:xfrm>
              <a:off x="10143056" y="201611"/>
              <a:ext cx="170591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altLang="ko-KR" sz="8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9B9B9B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Medium" panose="02000603000000020004" pitchFamily="50" charset="-127"/>
                </a:rPr>
                <a:t>The Company Introduction 2023</a:t>
              </a:r>
              <a:endParaRPr lang="ko-KR" altLang="en-US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9B9B9B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Medium" panose="02000603000000020004" pitchFamily="50" charset="-127"/>
              </a:endParaRPr>
            </a:p>
          </p:txBody>
        </p:sp>
        <p:grpSp>
          <p:nvGrpSpPr>
            <p:cNvPr id="27" name="그룹 26"/>
            <p:cNvGrpSpPr/>
            <p:nvPr/>
          </p:nvGrpSpPr>
          <p:grpSpPr>
            <a:xfrm>
              <a:off x="9410700" y="622300"/>
              <a:ext cx="1212850" cy="165774"/>
              <a:chOff x="9410700" y="555525"/>
              <a:chExt cx="1212850" cy="276999"/>
            </a:xfrm>
          </p:grpSpPr>
          <p:cxnSp>
            <p:nvCxnSpPr>
              <p:cNvPr id="28" name="직선 연결선 27"/>
              <p:cNvCxnSpPr/>
              <p:nvPr/>
            </p:nvCxnSpPr>
            <p:spPr>
              <a:xfrm>
                <a:off x="9410700" y="555525"/>
                <a:ext cx="0" cy="276999"/>
              </a:xfrm>
              <a:prstGeom prst="line">
                <a:avLst/>
              </a:prstGeom>
              <a:ln w="9525">
                <a:solidFill>
                  <a:srgbClr val="BFBF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직선 연결선 28"/>
              <p:cNvCxnSpPr/>
              <p:nvPr/>
            </p:nvCxnSpPr>
            <p:spPr>
              <a:xfrm>
                <a:off x="10623550" y="555525"/>
                <a:ext cx="0" cy="276999"/>
              </a:xfrm>
              <a:prstGeom prst="line">
                <a:avLst/>
              </a:prstGeom>
              <a:ln w="9525">
                <a:solidFill>
                  <a:srgbClr val="BFBF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그룹 30"/>
          <p:cNvGrpSpPr/>
          <p:nvPr userDrawn="1"/>
        </p:nvGrpSpPr>
        <p:grpSpPr>
          <a:xfrm>
            <a:off x="-12700" y="6543675"/>
            <a:ext cx="12243801" cy="314325"/>
            <a:chOff x="-12700" y="6543675"/>
            <a:chExt cx="12243801" cy="314325"/>
          </a:xfrm>
        </p:grpSpPr>
        <p:sp>
          <p:nvSpPr>
            <p:cNvPr id="33" name="직사각형 32"/>
            <p:cNvSpPr/>
            <p:nvPr/>
          </p:nvSpPr>
          <p:spPr>
            <a:xfrm>
              <a:off x="-12700" y="6543675"/>
              <a:ext cx="12204700" cy="314325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007" y="6627447"/>
              <a:ext cx="928644" cy="132343"/>
            </a:xfrm>
            <a:prstGeom prst="rect">
              <a:avLst/>
            </a:prstGeom>
          </p:spPr>
        </p:pic>
        <p:sp>
          <p:nvSpPr>
            <p:cNvPr id="35" name="슬라이드 번호 개체 틀 4"/>
            <p:cNvSpPr txBox="1">
              <a:spLocks/>
            </p:cNvSpPr>
            <p:nvPr/>
          </p:nvSpPr>
          <p:spPr>
            <a:xfrm>
              <a:off x="9684726" y="6595093"/>
              <a:ext cx="2546375" cy="197051"/>
            </a:xfrm>
            <a:prstGeom prst="rect">
              <a:avLst/>
            </a:prstGeom>
          </p:spPr>
          <p:txBody>
            <a:bodyPr vert="horz" lIns="67604" tIns="33802" rIns="67604" bIns="33802" rtlCol="0" anchor="ctr"/>
            <a:lstStyle>
              <a:defPPr>
                <a:defRPr lang="ko-KR"/>
              </a:defPPr>
              <a:lvl1pPr marL="0" algn="r" defTabSz="914400" rtl="0" eaLnBrk="1" latinLnBrk="1" hangingPunct="1">
                <a:defRPr sz="1000" kern="1200">
                  <a:solidFill>
                    <a:schemeClr val="bg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just" defTabSz="67601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7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 Light" panose="02000003000000020004" pitchFamily="2" charset="-127"/>
                </a:rPr>
                <a:t>Copyright ⓒ 2023. WINS Co., Ltd. All rights reserved.</a:t>
              </a:r>
              <a:endParaRPr lang="ko-KR" altLang="en-US" sz="7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 Light" panose="02000003000000020004" pitchFamily="2" charset="-127"/>
              </a:endParaRPr>
            </a:p>
          </p:txBody>
        </p:sp>
      </p:grpSp>
      <p:sp>
        <p:nvSpPr>
          <p:cNvPr id="36" name="슬라이드 번호 개체 틀 4"/>
          <p:cNvSpPr txBox="1">
            <a:spLocks/>
          </p:cNvSpPr>
          <p:nvPr userDrawn="1"/>
        </p:nvSpPr>
        <p:spPr>
          <a:xfrm>
            <a:off x="4822813" y="6595680"/>
            <a:ext cx="2546375" cy="197051"/>
          </a:xfrm>
          <a:prstGeom prst="rect">
            <a:avLst/>
          </a:prstGeom>
        </p:spPr>
        <p:txBody>
          <a:bodyPr vert="horz" lIns="67604" tIns="33802" rIns="67604" bIns="33802" rtlCol="0" anchor="ctr"/>
          <a:lstStyle>
            <a:defPPr>
              <a:defRPr lang="ko-KR"/>
            </a:defPPr>
            <a:lvl1pPr marL="0" algn="r" defTabSz="914400" rtl="0" eaLnBrk="1" latinLnBrk="1" hangingPunct="1">
              <a:defRPr sz="1000" kern="120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67601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32902-A4E3-41EE-9651-07F44CD08E21}" type="slidenum">
              <a:rPr lang="en-US" altLang="ko-KR" sz="1200" smtClean="0">
                <a:solidFill>
                  <a:schemeClr val="bg1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 Medium" panose="02000003000000020004" pitchFamily="2" charset="-127"/>
              </a:rPr>
              <a:t>‹#›</a:t>
            </a:fld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 Medium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8232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949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328"/>
            <a:ext cx="6400800" cy="657069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185" y="411480"/>
            <a:ext cx="1390189" cy="198119"/>
          </a:xfrm>
          <a:prstGeom prst="rect">
            <a:avLst/>
          </a:prstGeom>
        </p:spPr>
      </p:pic>
      <p:sp>
        <p:nvSpPr>
          <p:cNvPr id="8" name="직사각형 7"/>
          <p:cNvSpPr/>
          <p:nvPr userDrawn="1"/>
        </p:nvSpPr>
        <p:spPr>
          <a:xfrm>
            <a:off x="9485446" y="6297611"/>
            <a:ext cx="22781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ko-KR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9B9B9B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Pretendard Medium" panose="02000603000000020004" pitchFamily="50" charset="-127"/>
              </a:rPr>
              <a:t>The Company Introduction 2023</a:t>
            </a:r>
            <a:endParaRPr lang="ko-KR" altLang="en-US" sz="1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9B9B9B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Pretendard Medium" panose="02000603000000020004" pitchFamily="50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455746" y="303758"/>
            <a:ext cx="117211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9B9B9B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Pretendard Medium" panose="02000603000000020004" pitchFamily="50" charset="-127"/>
              </a:rPr>
              <a:t>과학기술정보통신부지정</a:t>
            </a:r>
            <a:endParaRPr lang="en-US" altLang="ko-KR" sz="80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9B9B9B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Pretendard Medium" panose="02000603000000020004" pitchFamily="50" charset="-127"/>
            </a:endParaRPr>
          </a:p>
        </p:txBody>
      </p:sp>
      <p:sp>
        <p:nvSpPr>
          <p:cNvPr id="10" name="직사각형 9"/>
          <p:cNvSpPr/>
          <p:nvPr userDrawn="1"/>
        </p:nvSpPr>
        <p:spPr>
          <a:xfrm>
            <a:off x="455746" y="455930"/>
            <a:ext cx="25955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9B9B9B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Pretendard Medium" panose="02000603000000020004" pitchFamily="50" charset="-127"/>
              </a:rPr>
              <a:t>보안관제 전문기업 </a:t>
            </a:r>
            <a:r>
              <a:rPr lang="en-US" altLang="ko-KR" sz="1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9B9B9B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Pretendard Medium" panose="02000603000000020004" pitchFamily="50" charset="-127"/>
              </a:rPr>
              <a:t>· </a:t>
            </a:r>
            <a:r>
              <a:rPr lang="ko-KR" altLang="en-US" sz="1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9B9B9B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Pretendard Medium" panose="02000603000000020004" pitchFamily="50" charset="-127"/>
              </a:rPr>
              <a:t>정보보호 전문 서비스 기업</a:t>
            </a:r>
            <a:endParaRPr lang="en-US" altLang="ko-KR" sz="100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9B9B9B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Pretendard Medium" panose="020006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1813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86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7" r:id="rId2"/>
    <p:sldLayoutId id="2147483670" r:id="rId3"/>
    <p:sldLayoutId id="2147483669" r:id="rId4"/>
    <p:sldLayoutId id="2147483668" r:id="rId5"/>
    <p:sldLayoutId id="2147483666" r:id="rId6"/>
    <p:sldLayoutId id="2147483665" r:id="rId7"/>
    <p:sldLayoutId id="2147483664" r:id="rId8"/>
    <p:sldLayoutId id="2147483663" r:id="rId9"/>
    <p:sldLayoutId id="2147483662" r:id="rId10"/>
  </p:sldLayoutIdLst>
  <p:hf hd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emf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12" Type="http://schemas.openxmlformats.org/officeDocument/2006/relationships/image" Target="../media/image8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0.png"/><Relationship Id="rId21" Type="http://schemas.openxmlformats.org/officeDocument/2006/relationships/image" Target="../media/image105.png"/><Relationship Id="rId34" Type="http://schemas.openxmlformats.org/officeDocument/2006/relationships/image" Target="../media/image118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2.png"/><Relationship Id="rId55" Type="http://schemas.openxmlformats.org/officeDocument/2006/relationships/image" Target="../media/image126.png"/><Relationship Id="rId63" Type="http://schemas.openxmlformats.org/officeDocument/2006/relationships/image" Target="../media/image133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0.png"/><Relationship Id="rId29" Type="http://schemas.openxmlformats.org/officeDocument/2006/relationships/image" Target="../media/image113.png"/><Relationship Id="rId11" Type="http://schemas.openxmlformats.org/officeDocument/2006/relationships/image" Target="../media/image95.png"/><Relationship Id="rId24" Type="http://schemas.openxmlformats.org/officeDocument/2006/relationships/image" Target="../media/image108.png"/><Relationship Id="rId32" Type="http://schemas.openxmlformats.org/officeDocument/2006/relationships/image" Target="../media/image116.png"/><Relationship Id="rId37" Type="http://schemas.openxmlformats.org/officeDocument/2006/relationships/image" Target="../media/image121.png"/><Relationship Id="rId40" Type="http://schemas.openxmlformats.org/officeDocument/2006/relationships/image" Target="../media/image40.png"/><Relationship Id="rId45" Type="http://schemas.openxmlformats.org/officeDocument/2006/relationships/image" Target="../media/image39.jpeg"/><Relationship Id="rId53" Type="http://schemas.openxmlformats.org/officeDocument/2006/relationships/image" Target="../media/image124.png"/><Relationship Id="rId58" Type="http://schemas.openxmlformats.org/officeDocument/2006/relationships/image" Target="../media/image129.png"/><Relationship Id="rId5" Type="http://schemas.openxmlformats.org/officeDocument/2006/relationships/image" Target="../media/image89.png"/><Relationship Id="rId61" Type="http://schemas.openxmlformats.org/officeDocument/2006/relationships/image" Target="../media/image131.png"/><Relationship Id="rId19" Type="http://schemas.openxmlformats.org/officeDocument/2006/relationships/image" Target="../media/image103.png"/><Relationship Id="rId14" Type="http://schemas.openxmlformats.org/officeDocument/2006/relationships/image" Target="../media/image98.png"/><Relationship Id="rId22" Type="http://schemas.openxmlformats.org/officeDocument/2006/relationships/image" Target="../media/image106.png"/><Relationship Id="rId27" Type="http://schemas.openxmlformats.org/officeDocument/2006/relationships/image" Target="../media/image111.png"/><Relationship Id="rId30" Type="http://schemas.openxmlformats.org/officeDocument/2006/relationships/image" Target="../media/image114.jpeg"/><Relationship Id="rId35" Type="http://schemas.openxmlformats.org/officeDocument/2006/relationships/image" Target="../media/image119.png"/><Relationship Id="rId43" Type="http://schemas.openxmlformats.org/officeDocument/2006/relationships/image" Target="../media/image36.png"/><Relationship Id="rId48" Type="http://schemas.openxmlformats.org/officeDocument/2006/relationships/image" Target="../media/image44.png"/><Relationship Id="rId56" Type="http://schemas.openxmlformats.org/officeDocument/2006/relationships/image" Target="../media/image127.png"/><Relationship Id="rId64" Type="http://schemas.openxmlformats.org/officeDocument/2006/relationships/image" Target="../media/image134.png"/><Relationship Id="rId8" Type="http://schemas.openxmlformats.org/officeDocument/2006/relationships/image" Target="../media/image92.png"/><Relationship Id="rId51" Type="http://schemas.openxmlformats.org/officeDocument/2006/relationships/image" Target="../media/image49.png"/><Relationship Id="rId3" Type="http://schemas.openxmlformats.org/officeDocument/2006/relationships/image" Target="../media/image88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5" Type="http://schemas.openxmlformats.org/officeDocument/2006/relationships/image" Target="../media/image109.png"/><Relationship Id="rId33" Type="http://schemas.openxmlformats.org/officeDocument/2006/relationships/image" Target="../media/image117.png"/><Relationship Id="rId38" Type="http://schemas.openxmlformats.org/officeDocument/2006/relationships/image" Target="../media/image122.png"/><Relationship Id="rId46" Type="http://schemas.openxmlformats.org/officeDocument/2006/relationships/image" Target="../media/image47.png"/><Relationship Id="rId59" Type="http://schemas.openxmlformats.org/officeDocument/2006/relationships/image" Target="../media/image37.png"/><Relationship Id="rId20" Type="http://schemas.openxmlformats.org/officeDocument/2006/relationships/image" Target="../media/image104.png"/><Relationship Id="rId41" Type="http://schemas.openxmlformats.org/officeDocument/2006/relationships/image" Target="../media/image35.png"/><Relationship Id="rId54" Type="http://schemas.openxmlformats.org/officeDocument/2006/relationships/image" Target="../media/image125.png"/><Relationship Id="rId62" Type="http://schemas.openxmlformats.org/officeDocument/2006/relationships/image" Target="../media/image13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5" Type="http://schemas.openxmlformats.org/officeDocument/2006/relationships/image" Target="../media/image99.png"/><Relationship Id="rId23" Type="http://schemas.openxmlformats.org/officeDocument/2006/relationships/image" Target="../media/image107.png"/><Relationship Id="rId28" Type="http://schemas.openxmlformats.org/officeDocument/2006/relationships/image" Target="../media/image112.png"/><Relationship Id="rId36" Type="http://schemas.openxmlformats.org/officeDocument/2006/relationships/image" Target="../media/image120.png"/><Relationship Id="rId49" Type="http://schemas.openxmlformats.org/officeDocument/2006/relationships/image" Target="../media/image45.png"/><Relationship Id="rId57" Type="http://schemas.openxmlformats.org/officeDocument/2006/relationships/image" Target="../media/image128.png"/><Relationship Id="rId10" Type="http://schemas.openxmlformats.org/officeDocument/2006/relationships/image" Target="../media/image94.png"/><Relationship Id="rId31" Type="http://schemas.openxmlformats.org/officeDocument/2006/relationships/image" Target="../media/image115.png"/><Relationship Id="rId44" Type="http://schemas.openxmlformats.org/officeDocument/2006/relationships/image" Target="../media/image38.png"/><Relationship Id="rId52" Type="http://schemas.openxmlformats.org/officeDocument/2006/relationships/image" Target="../media/image43.png"/><Relationship Id="rId60" Type="http://schemas.openxmlformats.org/officeDocument/2006/relationships/image" Target="../media/image130.png"/><Relationship Id="rId65" Type="http://schemas.openxmlformats.org/officeDocument/2006/relationships/image" Target="../media/image48.png"/><Relationship Id="rId4" Type="http://schemas.microsoft.com/office/2007/relationships/hdphoto" Target="../media/hdphoto1.wdp"/><Relationship Id="rId9" Type="http://schemas.openxmlformats.org/officeDocument/2006/relationships/image" Target="../media/image93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9" Type="http://schemas.openxmlformats.org/officeDocument/2006/relationships/image" Target="../media/image1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47.png"/><Relationship Id="rId18" Type="http://schemas.openxmlformats.org/officeDocument/2006/relationships/image" Target="../media/image145.png"/><Relationship Id="rId3" Type="http://schemas.openxmlformats.org/officeDocument/2006/relationships/image" Target="../media/image135.png"/><Relationship Id="rId7" Type="http://schemas.openxmlformats.org/officeDocument/2006/relationships/image" Target="../media/image80.png"/><Relationship Id="rId12" Type="http://schemas.openxmlformats.org/officeDocument/2006/relationships/image" Target="../media/image143.png"/><Relationship Id="rId17" Type="http://schemas.openxmlformats.org/officeDocument/2006/relationships/image" Target="../media/image14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1" Type="http://schemas.openxmlformats.org/officeDocument/2006/relationships/image" Target="../media/image142.png"/><Relationship Id="rId5" Type="http://schemas.openxmlformats.org/officeDocument/2006/relationships/image" Target="../media/image137.png"/><Relationship Id="rId15" Type="http://schemas.openxmlformats.org/officeDocument/2006/relationships/image" Target="../media/image44.png"/><Relationship Id="rId10" Type="http://schemas.openxmlformats.org/officeDocument/2006/relationships/image" Target="../media/image141.emf"/><Relationship Id="rId19" Type="http://schemas.openxmlformats.org/officeDocument/2006/relationships/image" Target="../media/image146.png"/><Relationship Id="rId4" Type="http://schemas.openxmlformats.org/officeDocument/2006/relationships/image" Target="../media/image136.png"/><Relationship Id="rId9" Type="http://schemas.openxmlformats.org/officeDocument/2006/relationships/image" Target="../media/image140.png"/><Relationship Id="rId1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4.png"/><Relationship Id="rId7" Type="http://schemas.openxmlformats.org/officeDocument/2006/relationships/image" Target="../media/image151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jpeg"/><Relationship Id="rId5" Type="http://schemas.openxmlformats.org/officeDocument/2006/relationships/image" Target="../media/image149.png"/><Relationship Id="rId4" Type="http://schemas.openxmlformats.org/officeDocument/2006/relationships/image" Target="../media/image148.png"/><Relationship Id="rId9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4.png"/><Relationship Id="rId7" Type="http://schemas.openxmlformats.org/officeDocument/2006/relationships/image" Target="../media/image157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microsoft.com/office/2007/relationships/hdphoto" Target="../media/hdphoto2.wdp"/><Relationship Id="rId10" Type="http://schemas.openxmlformats.org/officeDocument/2006/relationships/image" Target="../media/image160.png"/><Relationship Id="rId4" Type="http://schemas.openxmlformats.org/officeDocument/2006/relationships/image" Target="../media/image155.png"/><Relationship Id="rId9" Type="http://schemas.openxmlformats.org/officeDocument/2006/relationships/image" Target="../media/image1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34" Type="http://schemas.openxmlformats.org/officeDocument/2006/relationships/image" Target="../media/image51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3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31" Type="http://schemas.openxmlformats.org/officeDocument/2006/relationships/image" Target="../media/image48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jpeg"/><Relationship Id="rId27" Type="http://schemas.openxmlformats.org/officeDocument/2006/relationships/image" Target="../media/image44.png"/><Relationship Id="rId30" Type="http://schemas.openxmlformats.org/officeDocument/2006/relationships/image" Target="../media/image47.png"/><Relationship Id="rId8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2682" y="2661987"/>
            <a:ext cx="286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JP Variable Medium" panose="02000003000000020004" pitchFamily="2" charset="-128"/>
              </a:rPr>
              <a:t>㈜</a:t>
            </a:r>
            <a:r>
              <a:rPr lang="ko-KR" altLang="en-US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JP Variable Medium" panose="02000003000000020004" pitchFamily="2" charset="-128"/>
              </a:rPr>
              <a:t>윈스</a:t>
            </a:r>
            <a:r>
              <a:rPr lang="ko-KR" altLang="en-US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JP Variable Medium" panose="02000003000000020004" pitchFamily="2" charset="-128"/>
              </a:rPr>
              <a:t> 회사소개서</a:t>
            </a:r>
            <a:endParaRPr lang="ko-KR" altLang="en-US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JP Variable Medium" panose="02000003000000020004" pitchFamily="2" charset="-128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82" y="6019231"/>
            <a:ext cx="1987502" cy="31359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81" y="5563733"/>
            <a:ext cx="1726637" cy="2460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8647" y="1356942"/>
            <a:ext cx="5604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rgbClr val="03173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Cairo" panose="00000800000000000000" pitchFamily="50" charset="-78"/>
              </a:rPr>
              <a:t>WE INNOVATE</a:t>
            </a:r>
            <a:br>
              <a:rPr lang="en-US" altLang="ko-KR" sz="3600" dirty="0" smtClean="0">
                <a:solidFill>
                  <a:srgbClr val="03173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Cairo" panose="00000800000000000000" pitchFamily="50" charset="-78"/>
              </a:rPr>
            </a:br>
            <a:r>
              <a:rPr lang="en-US" altLang="ko-KR" sz="3600" dirty="0" smtClean="0">
                <a:solidFill>
                  <a:srgbClr val="03173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Cairo" panose="00000800000000000000" pitchFamily="50" charset="-78"/>
              </a:rPr>
              <a:t>ONE-STOP SERVICE</a:t>
            </a:r>
            <a:endParaRPr lang="ko-KR" altLang="en-US" sz="3600" dirty="0">
              <a:solidFill>
                <a:srgbClr val="03173F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Cairo" panose="000008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094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자유형 231"/>
          <p:cNvSpPr>
            <a:spLocks/>
          </p:cNvSpPr>
          <p:nvPr/>
        </p:nvSpPr>
        <p:spPr bwMode="auto">
          <a:xfrm>
            <a:off x="387987" y="1085686"/>
            <a:ext cx="1768473" cy="1892582"/>
          </a:xfrm>
          <a:custGeom>
            <a:avLst/>
            <a:gdLst>
              <a:gd name="connsiteX0" fmla="*/ 1380649 w 1768473"/>
              <a:gd name="connsiteY0" fmla="*/ 982489 h 1892582"/>
              <a:gd name="connsiteX1" fmla="*/ 1432359 w 1768473"/>
              <a:gd name="connsiteY1" fmla="*/ 982489 h 1892582"/>
              <a:gd name="connsiteX2" fmla="*/ 1551292 w 1768473"/>
              <a:gd name="connsiteY2" fmla="*/ 982489 h 1892582"/>
              <a:gd name="connsiteX3" fmla="*/ 1742618 w 1768473"/>
              <a:gd name="connsiteY3" fmla="*/ 982489 h 1892582"/>
              <a:gd name="connsiteX4" fmla="*/ 1721934 w 1768473"/>
              <a:gd name="connsiteY4" fmla="*/ 1075567 h 1892582"/>
              <a:gd name="connsiteX5" fmla="*/ 1690908 w 1768473"/>
              <a:gd name="connsiteY5" fmla="*/ 1163474 h 1892582"/>
              <a:gd name="connsiteX6" fmla="*/ 1654711 w 1768473"/>
              <a:gd name="connsiteY6" fmla="*/ 1246209 h 1892582"/>
              <a:gd name="connsiteX7" fmla="*/ 1608173 w 1768473"/>
              <a:gd name="connsiteY7" fmla="*/ 1328945 h 1892582"/>
              <a:gd name="connsiteX8" fmla="*/ 1561634 w 1768473"/>
              <a:gd name="connsiteY8" fmla="*/ 1406510 h 1892582"/>
              <a:gd name="connsiteX9" fmla="*/ 1504753 w 1768473"/>
              <a:gd name="connsiteY9" fmla="*/ 1484074 h 1892582"/>
              <a:gd name="connsiteX10" fmla="*/ 1447872 w 1768473"/>
              <a:gd name="connsiteY10" fmla="*/ 1551297 h 1892582"/>
              <a:gd name="connsiteX11" fmla="*/ 1380649 w 1768473"/>
              <a:gd name="connsiteY11" fmla="*/ 1613349 h 1892582"/>
              <a:gd name="connsiteX12" fmla="*/ 1313426 w 1768473"/>
              <a:gd name="connsiteY12" fmla="*/ 1675401 h 1892582"/>
              <a:gd name="connsiteX13" fmla="*/ 1241033 w 1768473"/>
              <a:gd name="connsiteY13" fmla="*/ 1727111 h 1892582"/>
              <a:gd name="connsiteX14" fmla="*/ 1163468 w 1768473"/>
              <a:gd name="connsiteY14" fmla="*/ 1773650 h 1892582"/>
              <a:gd name="connsiteX15" fmla="*/ 1085903 w 1768473"/>
              <a:gd name="connsiteY15" fmla="*/ 1809846 h 1892582"/>
              <a:gd name="connsiteX16" fmla="*/ 1003167 w 1768473"/>
              <a:gd name="connsiteY16" fmla="*/ 1846043 h 1892582"/>
              <a:gd name="connsiteX17" fmla="*/ 920431 w 1768473"/>
              <a:gd name="connsiteY17" fmla="*/ 1866727 h 1892582"/>
              <a:gd name="connsiteX18" fmla="*/ 837696 w 1768473"/>
              <a:gd name="connsiteY18" fmla="*/ 1887411 h 1892582"/>
              <a:gd name="connsiteX19" fmla="*/ 754960 w 1768473"/>
              <a:gd name="connsiteY19" fmla="*/ 1892582 h 1892582"/>
              <a:gd name="connsiteX20" fmla="*/ 817012 w 1768473"/>
              <a:gd name="connsiteY20" fmla="*/ 1494416 h 1892582"/>
              <a:gd name="connsiteX21" fmla="*/ 863551 w 1768473"/>
              <a:gd name="connsiteY21" fmla="*/ 1489245 h 1892582"/>
              <a:gd name="connsiteX22" fmla="*/ 915260 w 1768473"/>
              <a:gd name="connsiteY22" fmla="*/ 1478904 h 1892582"/>
              <a:gd name="connsiteX23" fmla="*/ 956628 w 1768473"/>
              <a:gd name="connsiteY23" fmla="*/ 1463391 h 1892582"/>
              <a:gd name="connsiteX24" fmla="*/ 1003167 w 1768473"/>
              <a:gd name="connsiteY24" fmla="*/ 1447878 h 1892582"/>
              <a:gd name="connsiteX25" fmla="*/ 1049706 w 1768473"/>
              <a:gd name="connsiteY25" fmla="*/ 1422023 h 1892582"/>
              <a:gd name="connsiteX26" fmla="*/ 1091074 w 1768473"/>
              <a:gd name="connsiteY26" fmla="*/ 1396168 h 1892582"/>
              <a:gd name="connsiteX27" fmla="*/ 1132442 w 1768473"/>
              <a:gd name="connsiteY27" fmla="*/ 1365142 h 1892582"/>
              <a:gd name="connsiteX28" fmla="*/ 1168639 w 1768473"/>
              <a:gd name="connsiteY28" fmla="*/ 1334116 h 1892582"/>
              <a:gd name="connsiteX29" fmla="*/ 1204836 w 1768473"/>
              <a:gd name="connsiteY29" fmla="*/ 1297919 h 1892582"/>
              <a:gd name="connsiteX30" fmla="*/ 1241033 w 1768473"/>
              <a:gd name="connsiteY30" fmla="*/ 1261722 h 1892582"/>
              <a:gd name="connsiteX31" fmla="*/ 1272059 w 1768473"/>
              <a:gd name="connsiteY31" fmla="*/ 1220354 h 1892582"/>
              <a:gd name="connsiteX32" fmla="*/ 1297913 w 1768473"/>
              <a:gd name="connsiteY32" fmla="*/ 1173816 h 1892582"/>
              <a:gd name="connsiteX33" fmla="*/ 1323768 w 1768473"/>
              <a:gd name="connsiteY33" fmla="*/ 1132448 h 1892582"/>
              <a:gd name="connsiteX34" fmla="*/ 1344452 w 1768473"/>
              <a:gd name="connsiteY34" fmla="*/ 1080738 h 1892582"/>
              <a:gd name="connsiteX35" fmla="*/ 1365136 w 1768473"/>
              <a:gd name="connsiteY35" fmla="*/ 1034199 h 1892582"/>
              <a:gd name="connsiteX36" fmla="*/ 997912 w 1768473"/>
              <a:gd name="connsiteY36" fmla="*/ 398676 h 1892582"/>
              <a:gd name="connsiteX37" fmla="*/ 964992 w 1768473"/>
              <a:gd name="connsiteY37" fmla="*/ 598072 h 1892582"/>
              <a:gd name="connsiteX38" fmla="*/ 977313 w 1768473"/>
              <a:gd name="connsiteY38" fmla="*/ 599832 h 1892582"/>
              <a:gd name="connsiteX39" fmla="*/ 1008339 w 1768473"/>
              <a:gd name="connsiteY39" fmla="*/ 605003 h 1892582"/>
              <a:gd name="connsiteX40" fmla="*/ 1034194 w 1768473"/>
              <a:gd name="connsiteY40" fmla="*/ 610174 h 1892582"/>
              <a:gd name="connsiteX41" fmla="*/ 1060049 w 1768473"/>
              <a:gd name="connsiteY41" fmla="*/ 625687 h 1892582"/>
              <a:gd name="connsiteX42" fmla="*/ 1085903 w 1768473"/>
              <a:gd name="connsiteY42" fmla="*/ 636029 h 1892582"/>
              <a:gd name="connsiteX43" fmla="*/ 1106587 w 1768473"/>
              <a:gd name="connsiteY43" fmla="*/ 656713 h 1892582"/>
              <a:gd name="connsiteX44" fmla="*/ 1127271 w 1768473"/>
              <a:gd name="connsiteY44" fmla="*/ 677397 h 1892582"/>
              <a:gd name="connsiteX45" fmla="*/ 1147955 w 1768473"/>
              <a:gd name="connsiteY45" fmla="*/ 698081 h 1892582"/>
              <a:gd name="connsiteX46" fmla="*/ 1163468 w 1768473"/>
              <a:gd name="connsiteY46" fmla="*/ 723936 h 1892582"/>
              <a:gd name="connsiteX47" fmla="*/ 1178981 w 1768473"/>
              <a:gd name="connsiteY47" fmla="*/ 749790 h 1892582"/>
              <a:gd name="connsiteX48" fmla="*/ 1189323 w 1768473"/>
              <a:gd name="connsiteY48" fmla="*/ 780816 h 1892582"/>
              <a:gd name="connsiteX49" fmla="*/ 1194494 w 1768473"/>
              <a:gd name="connsiteY49" fmla="*/ 806671 h 1892582"/>
              <a:gd name="connsiteX50" fmla="*/ 1199665 w 1768473"/>
              <a:gd name="connsiteY50" fmla="*/ 842868 h 1892582"/>
              <a:gd name="connsiteX51" fmla="*/ 1199665 w 1768473"/>
              <a:gd name="connsiteY51" fmla="*/ 873894 h 1892582"/>
              <a:gd name="connsiteX52" fmla="*/ 1199665 w 1768473"/>
              <a:gd name="connsiteY52" fmla="*/ 910091 h 1892582"/>
              <a:gd name="connsiteX53" fmla="*/ 1198926 w 1768473"/>
              <a:gd name="connsiteY53" fmla="*/ 915264 h 1892582"/>
              <a:gd name="connsiteX54" fmla="*/ 1390992 w 1768473"/>
              <a:gd name="connsiteY54" fmla="*/ 915264 h 1892582"/>
              <a:gd name="connsiteX55" fmla="*/ 1396163 w 1768473"/>
              <a:gd name="connsiteY55" fmla="*/ 863556 h 1892582"/>
              <a:gd name="connsiteX56" fmla="*/ 1396163 w 1768473"/>
              <a:gd name="connsiteY56" fmla="*/ 811846 h 1892582"/>
              <a:gd name="connsiteX57" fmla="*/ 1390992 w 1768473"/>
              <a:gd name="connsiteY57" fmla="*/ 765308 h 1892582"/>
              <a:gd name="connsiteX58" fmla="*/ 1380650 w 1768473"/>
              <a:gd name="connsiteY58" fmla="*/ 718769 h 1892582"/>
              <a:gd name="connsiteX59" fmla="*/ 1365137 w 1768473"/>
              <a:gd name="connsiteY59" fmla="*/ 672230 h 1892582"/>
              <a:gd name="connsiteX60" fmla="*/ 1349624 w 1768473"/>
              <a:gd name="connsiteY60" fmla="*/ 630862 h 1892582"/>
              <a:gd name="connsiteX61" fmla="*/ 1328940 w 1768473"/>
              <a:gd name="connsiteY61" fmla="*/ 589494 h 1892582"/>
              <a:gd name="connsiteX62" fmla="*/ 1303085 w 1768473"/>
              <a:gd name="connsiteY62" fmla="*/ 553297 h 1892582"/>
              <a:gd name="connsiteX63" fmla="*/ 1277230 w 1768473"/>
              <a:gd name="connsiteY63" fmla="*/ 522271 h 1892582"/>
              <a:gd name="connsiteX64" fmla="*/ 1246204 w 1768473"/>
              <a:gd name="connsiteY64" fmla="*/ 491245 h 1892582"/>
              <a:gd name="connsiteX65" fmla="*/ 1210007 w 1768473"/>
              <a:gd name="connsiteY65" fmla="*/ 465391 h 1892582"/>
              <a:gd name="connsiteX66" fmla="*/ 1173810 w 1768473"/>
              <a:gd name="connsiteY66" fmla="*/ 444707 h 1892582"/>
              <a:gd name="connsiteX67" fmla="*/ 1132443 w 1768473"/>
              <a:gd name="connsiteY67" fmla="*/ 424023 h 1892582"/>
              <a:gd name="connsiteX68" fmla="*/ 1085904 w 1768473"/>
              <a:gd name="connsiteY68" fmla="*/ 413681 h 1892582"/>
              <a:gd name="connsiteX69" fmla="*/ 1044536 w 1768473"/>
              <a:gd name="connsiteY69" fmla="*/ 403339 h 1892582"/>
              <a:gd name="connsiteX70" fmla="*/ 1003171 w 1768473"/>
              <a:gd name="connsiteY70" fmla="*/ 0 h 1892582"/>
              <a:gd name="connsiteX71" fmla="*/ 977316 w 1768473"/>
              <a:gd name="connsiteY71" fmla="*/ 165472 h 1892582"/>
              <a:gd name="connsiteX72" fmla="*/ 941906 w 1768473"/>
              <a:gd name="connsiteY72" fmla="*/ 398165 h 1892582"/>
              <a:gd name="connsiteX73" fmla="*/ 992827 w 1768473"/>
              <a:gd name="connsiteY73" fmla="*/ 398165 h 1892582"/>
              <a:gd name="connsiteX74" fmla="*/ 1060049 w 1768473"/>
              <a:gd name="connsiteY74" fmla="*/ 2 h 1892582"/>
              <a:gd name="connsiteX75" fmla="*/ 1142784 w 1768473"/>
              <a:gd name="connsiteY75" fmla="*/ 5173 h 1892582"/>
              <a:gd name="connsiteX76" fmla="*/ 1225520 w 1768473"/>
              <a:gd name="connsiteY76" fmla="*/ 20686 h 1892582"/>
              <a:gd name="connsiteX77" fmla="*/ 1303085 w 1768473"/>
              <a:gd name="connsiteY77" fmla="*/ 41370 h 1892582"/>
              <a:gd name="connsiteX78" fmla="*/ 1375479 w 1768473"/>
              <a:gd name="connsiteY78" fmla="*/ 72396 h 1892582"/>
              <a:gd name="connsiteX79" fmla="*/ 1442701 w 1768473"/>
              <a:gd name="connsiteY79" fmla="*/ 113764 h 1892582"/>
              <a:gd name="connsiteX80" fmla="*/ 1504753 w 1768473"/>
              <a:gd name="connsiteY80" fmla="*/ 160303 h 1892582"/>
              <a:gd name="connsiteX81" fmla="*/ 1561634 w 1768473"/>
              <a:gd name="connsiteY81" fmla="*/ 212012 h 1892582"/>
              <a:gd name="connsiteX82" fmla="*/ 1613344 w 1768473"/>
              <a:gd name="connsiteY82" fmla="*/ 268893 h 1892582"/>
              <a:gd name="connsiteX83" fmla="*/ 1654712 w 1768473"/>
              <a:gd name="connsiteY83" fmla="*/ 336116 h 1892582"/>
              <a:gd name="connsiteX84" fmla="*/ 1690908 w 1768473"/>
              <a:gd name="connsiteY84" fmla="*/ 403339 h 1892582"/>
              <a:gd name="connsiteX85" fmla="*/ 1721934 w 1768473"/>
              <a:gd name="connsiteY85" fmla="*/ 480904 h 1892582"/>
              <a:gd name="connsiteX86" fmla="*/ 1742618 w 1768473"/>
              <a:gd name="connsiteY86" fmla="*/ 558468 h 1892582"/>
              <a:gd name="connsiteX87" fmla="*/ 1758131 w 1768473"/>
              <a:gd name="connsiteY87" fmla="*/ 641204 h 1892582"/>
              <a:gd name="connsiteX88" fmla="*/ 1768473 w 1768473"/>
              <a:gd name="connsiteY88" fmla="*/ 729111 h 1892582"/>
              <a:gd name="connsiteX89" fmla="*/ 1768473 w 1768473"/>
              <a:gd name="connsiteY89" fmla="*/ 822188 h 1892582"/>
              <a:gd name="connsiteX90" fmla="*/ 1758131 w 1768473"/>
              <a:gd name="connsiteY90" fmla="*/ 915266 h 1892582"/>
              <a:gd name="connsiteX91" fmla="*/ 1711592 w 1768473"/>
              <a:gd name="connsiteY91" fmla="*/ 915266 h 1892582"/>
              <a:gd name="connsiteX92" fmla="*/ 1608173 w 1768473"/>
              <a:gd name="connsiteY92" fmla="*/ 915266 h 1892582"/>
              <a:gd name="connsiteX93" fmla="*/ 1390993 w 1768473"/>
              <a:gd name="connsiteY93" fmla="*/ 915266 h 1892582"/>
              <a:gd name="connsiteX94" fmla="*/ 1375480 w 1768473"/>
              <a:gd name="connsiteY94" fmla="*/ 982487 h 1892582"/>
              <a:gd name="connsiteX95" fmla="*/ 1182674 w 1768473"/>
              <a:gd name="connsiteY95" fmla="*/ 982487 h 1892582"/>
              <a:gd name="connsiteX96" fmla="*/ 1173810 w 1768473"/>
              <a:gd name="connsiteY96" fmla="*/ 1013510 h 1892582"/>
              <a:gd name="connsiteX97" fmla="*/ 1142784 w 1768473"/>
              <a:gd name="connsiteY97" fmla="*/ 1080733 h 1892582"/>
              <a:gd name="connsiteX98" fmla="*/ 1106587 w 1768473"/>
              <a:gd name="connsiteY98" fmla="*/ 1137614 h 1892582"/>
              <a:gd name="connsiteX99" fmla="*/ 1054878 w 1768473"/>
              <a:gd name="connsiteY99" fmla="*/ 1189324 h 1892582"/>
              <a:gd name="connsiteX100" fmla="*/ 1003168 w 1768473"/>
              <a:gd name="connsiteY100" fmla="*/ 1230691 h 1892582"/>
              <a:gd name="connsiteX101" fmla="*/ 941116 w 1768473"/>
              <a:gd name="connsiteY101" fmla="*/ 1261717 h 1892582"/>
              <a:gd name="connsiteX102" fmla="*/ 910090 w 1768473"/>
              <a:gd name="connsiteY102" fmla="*/ 1277230 h 1892582"/>
              <a:gd name="connsiteX103" fmla="*/ 879064 w 1768473"/>
              <a:gd name="connsiteY103" fmla="*/ 1282401 h 1892582"/>
              <a:gd name="connsiteX104" fmla="*/ 851248 w 1768473"/>
              <a:gd name="connsiteY104" fmla="*/ 1287037 h 1892582"/>
              <a:gd name="connsiteX105" fmla="*/ 817012 w 1768473"/>
              <a:gd name="connsiteY105" fmla="*/ 1494412 h 1892582"/>
              <a:gd name="connsiteX106" fmla="*/ 765302 w 1768473"/>
              <a:gd name="connsiteY106" fmla="*/ 1494412 h 1892582"/>
              <a:gd name="connsiteX107" fmla="*/ 798015 w 1768473"/>
              <a:gd name="connsiteY107" fmla="*/ 1290439 h 1892582"/>
              <a:gd name="connsiteX108" fmla="*/ 780815 w 1768473"/>
              <a:gd name="connsiteY108" fmla="*/ 1287572 h 1892582"/>
              <a:gd name="connsiteX109" fmla="*/ 749789 w 1768473"/>
              <a:gd name="connsiteY109" fmla="*/ 1282401 h 1892582"/>
              <a:gd name="connsiteX110" fmla="*/ 723934 w 1768473"/>
              <a:gd name="connsiteY110" fmla="*/ 1277230 h 1892582"/>
              <a:gd name="connsiteX111" fmla="*/ 698079 w 1768473"/>
              <a:gd name="connsiteY111" fmla="*/ 1261717 h 1892582"/>
              <a:gd name="connsiteX112" fmla="*/ 672225 w 1768473"/>
              <a:gd name="connsiteY112" fmla="*/ 1251375 h 1892582"/>
              <a:gd name="connsiteX113" fmla="*/ 646370 w 1768473"/>
              <a:gd name="connsiteY113" fmla="*/ 1230691 h 1892582"/>
              <a:gd name="connsiteX114" fmla="*/ 625686 w 1768473"/>
              <a:gd name="connsiteY114" fmla="*/ 1210008 h 1892582"/>
              <a:gd name="connsiteX115" fmla="*/ 610173 w 1768473"/>
              <a:gd name="connsiteY115" fmla="*/ 1189324 h 1892582"/>
              <a:gd name="connsiteX116" fmla="*/ 594660 w 1768473"/>
              <a:gd name="connsiteY116" fmla="*/ 1163469 h 1892582"/>
              <a:gd name="connsiteX117" fmla="*/ 579147 w 1768473"/>
              <a:gd name="connsiteY117" fmla="*/ 1137614 h 1892582"/>
              <a:gd name="connsiteX118" fmla="*/ 568805 w 1768473"/>
              <a:gd name="connsiteY118" fmla="*/ 1111759 h 1892582"/>
              <a:gd name="connsiteX119" fmla="*/ 563634 w 1768473"/>
              <a:gd name="connsiteY119" fmla="*/ 1080733 h 1892582"/>
              <a:gd name="connsiteX120" fmla="*/ 558463 w 1768473"/>
              <a:gd name="connsiteY120" fmla="*/ 1049707 h 1892582"/>
              <a:gd name="connsiteX121" fmla="*/ 558463 w 1768473"/>
              <a:gd name="connsiteY121" fmla="*/ 1013510 h 1892582"/>
              <a:gd name="connsiteX122" fmla="*/ 558463 w 1768473"/>
              <a:gd name="connsiteY122" fmla="*/ 982487 h 1892582"/>
              <a:gd name="connsiteX123" fmla="*/ 377482 w 1768473"/>
              <a:gd name="connsiteY123" fmla="*/ 982487 h 1892582"/>
              <a:gd name="connsiteX124" fmla="*/ 372311 w 1768473"/>
              <a:gd name="connsiteY124" fmla="*/ 1034197 h 1892582"/>
              <a:gd name="connsiteX125" fmla="*/ 377482 w 1768473"/>
              <a:gd name="connsiteY125" fmla="*/ 1080736 h 1892582"/>
              <a:gd name="connsiteX126" fmla="*/ 382653 w 1768473"/>
              <a:gd name="connsiteY126" fmla="*/ 1132446 h 1892582"/>
              <a:gd name="connsiteX127" fmla="*/ 387824 w 1768473"/>
              <a:gd name="connsiteY127" fmla="*/ 1178984 h 1892582"/>
              <a:gd name="connsiteX128" fmla="*/ 403337 w 1768473"/>
              <a:gd name="connsiteY128" fmla="*/ 1220352 h 1892582"/>
              <a:gd name="connsiteX129" fmla="*/ 418850 w 1768473"/>
              <a:gd name="connsiteY129" fmla="*/ 1261720 h 1892582"/>
              <a:gd name="connsiteX130" fmla="*/ 439534 w 1768473"/>
              <a:gd name="connsiteY130" fmla="*/ 1297917 h 1892582"/>
              <a:gd name="connsiteX131" fmla="*/ 465389 w 1768473"/>
              <a:gd name="connsiteY131" fmla="*/ 1334114 h 1892582"/>
              <a:gd name="connsiteX132" fmla="*/ 491244 w 1768473"/>
              <a:gd name="connsiteY132" fmla="*/ 1370311 h 1892582"/>
              <a:gd name="connsiteX133" fmla="*/ 522270 w 1768473"/>
              <a:gd name="connsiteY133" fmla="*/ 1396166 h 1892582"/>
              <a:gd name="connsiteX134" fmla="*/ 553296 w 1768473"/>
              <a:gd name="connsiteY134" fmla="*/ 1422021 h 1892582"/>
              <a:gd name="connsiteX135" fmla="*/ 589493 w 1768473"/>
              <a:gd name="connsiteY135" fmla="*/ 1447876 h 1892582"/>
              <a:gd name="connsiteX136" fmla="*/ 630861 w 1768473"/>
              <a:gd name="connsiteY136" fmla="*/ 1463389 h 1892582"/>
              <a:gd name="connsiteX137" fmla="*/ 672228 w 1768473"/>
              <a:gd name="connsiteY137" fmla="*/ 1478902 h 1892582"/>
              <a:gd name="connsiteX138" fmla="*/ 718767 w 1768473"/>
              <a:gd name="connsiteY138" fmla="*/ 1489243 h 1892582"/>
              <a:gd name="connsiteX139" fmla="*/ 760135 w 1768473"/>
              <a:gd name="connsiteY139" fmla="*/ 1494414 h 1892582"/>
              <a:gd name="connsiteX140" fmla="*/ 734280 w 1768473"/>
              <a:gd name="connsiteY140" fmla="*/ 1680570 h 1892582"/>
              <a:gd name="connsiteX141" fmla="*/ 698083 w 1768473"/>
              <a:gd name="connsiteY141" fmla="*/ 1892580 h 1892582"/>
              <a:gd name="connsiteX142" fmla="*/ 615348 w 1768473"/>
              <a:gd name="connsiteY142" fmla="*/ 1887409 h 1892582"/>
              <a:gd name="connsiteX143" fmla="*/ 532612 w 1768473"/>
              <a:gd name="connsiteY143" fmla="*/ 1871896 h 1892582"/>
              <a:gd name="connsiteX144" fmla="*/ 460218 w 1768473"/>
              <a:gd name="connsiteY144" fmla="*/ 1846041 h 1892582"/>
              <a:gd name="connsiteX145" fmla="*/ 387824 w 1768473"/>
              <a:gd name="connsiteY145" fmla="*/ 1815015 h 1892582"/>
              <a:gd name="connsiteX146" fmla="*/ 320601 w 1768473"/>
              <a:gd name="connsiteY146" fmla="*/ 1778819 h 1892582"/>
              <a:gd name="connsiteX147" fmla="*/ 258549 w 1768473"/>
              <a:gd name="connsiteY147" fmla="*/ 1732280 h 1892582"/>
              <a:gd name="connsiteX148" fmla="*/ 206839 w 1768473"/>
              <a:gd name="connsiteY148" fmla="*/ 1680570 h 1892582"/>
              <a:gd name="connsiteX149" fmla="*/ 155130 w 1768473"/>
              <a:gd name="connsiteY149" fmla="*/ 1623689 h 1892582"/>
              <a:gd name="connsiteX150" fmla="*/ 113762 w 1768473"/>
              <a:gd name="connsiteY150" fmla="*/ 1556466 h 1892582"/>
              <a:gd name="connsiteX151" fmla="*/ 77565 w 1768473"/>
              <a:gd name="connsiteY151" fmla="*/ 1489243 h 1892582"/>
              <a:gd name="connsiteX152" fmla="*/ 46539 w 1768473"/>
              <a:gd name="connsiteY152" fmla="*/ 1411679 h 1892582"/>
              <a:gd name="connsiteX153" fmla="*/ 25855 w 1768473"/>
              <a:gd name="connsiteY153" fmla="*/ 1334114 h 1892582"/>
              <a:gd name="connsiteX154" fmla="*/ 10342 w 1768473"/>
              <a:gd name="connsiteY154" fmla="*/ 1251378 h 1892582"/>
              <a:gd name="connsiteX155" fmla="*/ 0 w 1768473"/>
              <a:gd name="connsiteY155" fmla="*/ 1163472 h 1892582"/>
              <a:gd name="connsiteX156" fmla="*/ 5171 w 1768473"/>
              <a:gd name="connsiteY156" fmla="*/ 1075565 h 1892582"/>
              <a:gd name="connsiteX157" fmla="*/ 10342 w 1768473"/>
              <a:gd name="connsiteY157" fmla="*/ 982487 h 1892582"/>
              <a:gd name="connsiteX158" fmla="*/ 15513 w 1768473"/>
              <a:gd name="connsiteY158" fmla="*/ 982487 h 1892582"/>
              <a:gd name="connsiteX159" fmla="*/ 206839 w 1768473"/>
              <a:gd name="connsiteY159" fmla="*/ 982487 h 1892582"/>
              <a:gd name="connsiteX160" fmla="*/ 367140 w 1768473"/>
              <a:gd name="connsiteY160" fmla="*/ 982487 h 1892582"/>
              <a:gd name="connsiteX161" fmla="*/ 377480 w 1768473"/>
              <a:gd name="connsiteY161" fmla="*/ 982487 h 1892582"/>
              <a:gd name="connsiteX162" fmla="*/ 392993 w 1768473"/>
              <a:gd name="connsiteY162" fmla="*/ 915264 h 1892582"/>
              <a:gd name="connsiteX163" fmla="*/ 568066 w 1768473"/>
              <a:gd name="connsiteY163" fmla="*/ 915264 h 1892582"/>
              <a:gd name="connsiteX164" fmla="*/ 568805 w 1768473"/>
              <a:gd name="connsiteY164" fmla="*/ 910091 h 1892582"/>
              <a:gd name="connsiteX165" fmla="*/ 584318 w 1768473"/>
              <a:gd name="connsiteY165" fmla="*/ 873894 h 1892582"/>
              <a:gd name="connsiteX166" fmla="*/ 615344 w 1768473"/>
              <a:gd name="connsiteY166" fmla="*/ 806671 h 1892582"/>
              <a:gd name="connsiteX167" fmla="*/ 651541 w 1768473"/>
              <a:gd name="connsiteY167" fmla="*/ 749790 h 1892582"/>
              <a:gd name="connsiteX168" fmla="*/ 703250 w 1768473"/>
              <a:gd name="connsiteY168" fmla="*/ 698081 h 1892582"/>
              <a:gd name="connsiteX169" fmla="*/ 754960 w 1768473"/>
              <a:gd name="connsiteY169" fmla="*/ 656713 h 1892582"/>
              <a:gd name="connsiteX170" fmla="*/ 817012 w 1768473"/>
              <a:gd name="connsiteY170" fmla="*/ 625687 h 1892582"/>
              <a:gd name="connsiteX171" fmla="*/ 848038 w 1768473"/>
              <a:gd name="connsiteY171" fmla="*/ 610174 h 1892582"/>
              <a:gd name="connsiteX172" fmla="*/ 879064 w 1768473"/>
              <a:gd name="connsiteY172" fmla="*/ 605003 h 1892582"/>
              <a:gd name="connsiteX173" fmla="*/ 908736 w 1768473"/>
              <a:gd name="connsiteY173" fmla="*/ 600058 h 1892582"/>
              <a:gd name="connsiteX174" fmla="*/ 940270 w 1768473"/>
              <a:gd name="connsiteY174" fmla="*/ 403433 h 1892582"/>
              <a:gd name="connsiteX175" fmla="*/ 894578 w 1768473"/>
              <a:gd name="connsiteY175" fmla="*/ 408510 h 1892582"/>
              <a:gd name="connsiteX176" fmla="*/ 848039 w 1768473"/>
              <a:gd name="connsiteY176" fmla="*/ 418852 h 1892582"/>
              <a:gd name="connsiteX177" fmla="*/ 801501 w 1768473"/>
              <a:gd name="connsiteY177" fmla="*/ 434365 h 1892582"/>
              <a:gd name="connsiteX178" fmla="*/ 754962 w 1768473"/>
              <a:gd name="connsiteY178" fmla="*/ 455049 h 1892582"/>
              <a:gd name="connsiteX179" fmla="*/ 713594 w 1768473"/>
              <a:gd name="connsiteY179" fmla="*/ 475733 h 1892582"/>
              <a:gd name="connsiteX180" fmla="*/ 672226 w 1768473"/>
              <a:gd name="connsiteY180" fmla="*/ 501587 h 1892582"/>
              <a:gd name="connsiteX181" fmla="*/ 630858 w 1768473"/>
              <a:gd name="connsiteY181" fmla="*/ 532613 h 1892582"/>
              <a:gd name="connsiteX182" fmla="*/ 594661 w 1768473"/>
              <a:gd name="connsiteY182" fmla="*/ 563639 h 1892582"/>
              <a:gd name="connsiteX183" fmla="*/ 568137 w 1768473"/>
              <a:gd name="connsiteY183" fmla="*/ 590164 h 1892582"/>
              <a:gd name="connsiteX184" fmla="*/ 558466 w 1768473"/>
              <a:gd name="connsiteY184" fmla="*/ 599834 h 1892582"/>
              <a:gd name="connsiteX185" fmla="*/ 527441 w 1768473"/>
              <a:gd name="connsiteY185" fmla="*/ 641202 h 1892582"/>
              <a:gd name="connsiteX186" fmla="*/ 496415 w 1768473"/>
              <a:gd name="connsiteY186" fmla="*/ 682570 h 1892582"/>
              <a:gd name="connsiteX187" fmla="*/ 465389 w 1768473"/>
              <a:gd name="connsiteY187" fmla="*/ 723938 h 1892582"/>
              <a:gd name="connsiteX188" fmla="*/ 444705 w 1768473"/>
              <a:gd name="connsiteY188" fmla="*/ 770477 h 1892582"/>
              <a:gd name="connsiteX189" fmla="*/ 418850 w 1768473"/>
              <a:gd name="connsiteY189" fmla="*/ 817015 h 1892582"/>
              <a:gd name="connsiteX190" fmla="*/ 403337 w 1768473"/>
              <a:gd name="connsiteY190" fmla="*/ 863554 h 1892582"/>
              <a:gd name="connsiteX191" fmla="*/ 387824 w 1768473"/>
              <a:gd name="connsiteY191" fmla="*/ 915264 h 1892582"/>
              <a:gd name="connsiteX192" fmla="*/ 387823 w 1768473"/>
              <a:gd name="connsiteY192" fmla="*/ 915264 h 1892582"/>
              <a:gd name="connsiteX193" fmla="*/ 387822 w 1768473"/>
              <a:gd name="connsiteY193" fmla="*/ 915266 h 1892582"/>
              <a:gd name="connsiteX194" fmla="*/ 175812 w 1768473"/>
              <a:gd name="connsiteY194" fmla="*/ 915266 h 1892582"/>
              <a:gd name="connsiteX195" fmla="*/ 113760 w 1768473"/>
              <a:gd name="connsiteY195" fmla="*/ 915266 h 1892582"/>
              <a:gd name="connsiteX196" fmla="*/ 25853 w 1768473"/>
              <a:gd name="connsiteY196" fmla="*/ 915266 h 1892582"/>
              <a:gd name="connsiteX197" fmla="*/ 46537 w 1768473"/>
              <a:gd name="connsiteY197" fmla="*/ 827359 h 1892582"/>
              <a:gd name="connsiteX198" fmla="*/ 77563 w 1768473"/>
              <a:gd name="connsiteY198" fmla="*/ 734282 h 1892582"/>
              <a:gd name="connsiteX199" fmla="*/ 113760 w 1768473"/>
              <a:gd name="connsiteY199" fmla="*/ 651546 h 1892582"/>
              <a:gd name="connsiteX200" fmla="*/ 155128 w 1768473"/>
              <a:gd name="connsiteY200" fmla="*/ 568810 h 1892582"/>
              <a:gd name="connsiteX201" fmla="*/ 206838 w 1768473"/>
              <a:gd name="connsiteY201" fmla="*/ 491245 h 1892582"/>
              <a:gd name="connsiteX202" fmla="*/ 258547 w 1768473"/>
              <a:gd name="connsiteY202" fmla="*/ 418852 h 1892582"/>
              <a:gd name="connsiteX203" fmla="*/ 320599 w 1768473"/>
              <a:gd name="connsiteY203" fmla="*/ 346458 h 1892582"/>
              <a:gd name="connsiteX204" fmla="*/ 337181 w 1768473"/>
              <a:gd name="connsiteY204" fmla="*/ 329876 h 1892582"/>
              <a:gd name="connsiteX205" fmla="*/ 382653 w 1768473"/>
              <a:gd name="connsiteY205" fmla="*/ 284404 h 1892582"/>
              <a:gd name="connsiteX206" fmla="*/ 449876 w 1768473"/>
              <a:gd name="connsiteY206" fmla="*/ 227523 h 1892582"/>
              <a:gd name="connsiteX207" fmla="*/ 522269 w 1768473"/>
              <a:gd name="connsiteY207" fmla="*/ 170643 h 1892582"/>
              <a:gd name="connsiteX208" fmla="*/ 594663 w 1768473"/>
              <a:gd name="connsiteY208" fmla="*/ 124104 h 1892582"/>
              <a:gd name="connsiteX209" fmla="*/ 672228 w 1768473"/>
              <a:gd name="connsiteY209" fmla="*/ 87907 h 1892582"/>
              <a:gd name="connsiteX210" fmla="*/ 754964 w 1768473"/>
              <a:gd name="connsiteY210" fmla="*/ 51710 h 1892582"/>
              <a:gd name="connsiteX211" fmla="*/ 837699 w 1768473"/>
              <a:gd name="connsiteY211" fmla="*/ 25855 h 1892582"/>
              <a:gd name="connsiteX212" fmla="*/ 920435 w 1768473"/>
              <a:gd name="connsiteY212" fmla="*/ 10342 h 189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1768473" h="1892582">
                <a:moveTo>
                  <a:pt x="1380649" y="982489"/>
                </a:moveTo>
                <a:lnTo>
                  <a:pt x="1432359" y="982489"/>
                </a:lnTo>
                <a:lnTo>
                  <a:pt x="1551292" y="982489"/>
                </a:lnTo>
                <a:lnTo>
                  <a:pt x="1742618" y="982489"/>
                </a:lnTo>
                <a:lnTo>
                  <a:pt x="1721934" y="1075567"/>
                </a:lnTo>
                <a:lnTo>
                  <a:pt x="1690908" y="1163474"/>
                </a:lnTo>
                <a:lnTo>
                  <a:pt x="1654711" y="1246209"/>
                </a:lnTo>
                <a:lnTo>
                  <a:pt x="1608173" y="1328945"/>
                </a:lnTo>
                <a:lnTo>
                  <a:pt x="1561634" y="1406510"/>
                </a:lnTo>
                <a:lnTo>
                  <a:pt x="1504753" y="1484074"/>
                </a:lnTo>
                <a:lnTo>
                  <a:pt x="1447872" y="1551297"/>
                </a:lnTo>
                <a:lnTo>
                  <a:pt x="1380649" y="1613349"/>
                </a:lnTo>
                <a:lnTo>
                  <a:pt x="1313426" y="1675401"/>
                </a:lnTo>
                <a:lnTo>
                  <a:pt x="1241033" y="1727111"/>
                </a:lnTo>
                <a:lnTo>
                  <a:pt x="1163468" y="1773650"/>
                </a:lnTo>
                <a:lnTo>
                  <a:pt x="1085903" y="1809846"/>
                </a:lnTo>
                <a:lnTo>
                  <a:pt x="1003167" y="1846043"/>
                </a:lnTo>
                <a:lnTo>
                  <a:pt x="920431" y="1866727"/>
                </a:lnTo>
                <a:lnTo>
                  <a:pt x="837696" y="1887411"/>
                </a:lnTo>
                <a:lnTo>
                  <a:pt x="754960" y="1892582"/>
                </a:lnTo>
                <a:lnTo>
                  <a:pt x="817012" y="1494416"/>
                </a:lnTo>
                <a:lnTo>
                  <a:pt x="863551" y="1489245"/>
                </a:lnTo>
                <a:lnTo>
                  <a:pt x="915260" y="1478904"/>
                </a:lnTo>
                <a:lnTo>
                  <a:pt x="956628" y="1463391"/>
                </a:lnTo>
                <a:lnTo>
                  <a:pt x="1003167" y="1447878"/>
                </a:lnTo>
                <a:lnTo>
                  <a:pt x="1049706" y="1422023"/>
                </a:lnTo>
                <a:lnTo>
                  <a:pt x="1091074" y="1396168"/>
                </a:lnTo>
                <a:lnTo>
                  <a:pt x="1132442" y="1365142"/>
                </a:lnTo>
                <a:lnTo>
                  <a:pt x="1168639" y="1334116"/>
                </a:lnTo>
                <a:lnTo>
                  <a:pt x="1204836" y="1297919"/>
                </a:lnTo>
                <a:lnTo>
                  <a:pt x="1241033" y="1261722"/>
                </a:lnTo>
                <a:lnTo>
                  <a:pt x="1272059" y="1220354"/>
                </a:lnTo>
                <a:lnTo>
                  <a:pt x="1297913" y="1173816"/>
                </a:lnTo>
                <a:lnTo>
                  <a:pt x="1323768" y="1132448"/>
                </a:lnTo>
                <a:lnTo>
                  <a:pt x="1344452" y="1080738"/>
                </a:lnTo>
                <a:lnTo>
                  <a:pt x="1365136" y="1034199"/>
                </a:lnTo>
                <a:close/>
                <a:moveTo>
                  <a:pt x="997912" y="398676"/>
                </a:moveTo>
                <a:lnTo>
                  <a:pt x="964992" y="598072"/>
                </a:lnTo>
                <a:lnTo>
                  <a:pt x="977313" y="599832"/>
                </a:lnTo>
                <a:lnTo>
                  <a:pt x="1008339" y="605003"/>
                </a:lnTo>
                <a:lnTo>
                  <a:pt x="1034194" y="610174"/>
                </a:lnTo>
                <a:lnTo>
                  <a:pt x="1060049" y="625687"/>
                </a:lnTo>
                <a:lnTo>
                  <a:pt x="1085903" y="636029"/>
                </a:lnTo>
                <a:lnTo>
                  <a:pt x="1106587" y="656713"/>
                </a:lnTo>
                <a:lnTo>
                  <a:pt x="1127271" y="677397"/>
                </a:lnTo>
                <a:lnTo>
                  <a:pt x="1147955" y="698081"/>
                </a:lnTo>
                <a:lnTo>
                  <a:pt x="1163468" y="723936"/>
                </a:lnTo>
                <a:lnTo>
                  <a:pt x="1178981" y="749790"/>
                </a:lnTo>
                <a:lnTo>
                  <a:pt x="1189323" y="780816"/>
                </a:lnTo>
                <a:lnTo>
                  <a:pt x="1194494" y="806671"/>
                </a:lnTo>
                <a:lnTo>
                  <a:pt x="1199665" y="842868"/>
                </a:lnTo>
                <a:lnTo>
                  <a:pt x="1199665" y="873894"/>
                </a:lnTo>
                <a:lnTo>
                  <a:pt x="1199665" y="910091"/>
                </a:lnTo>
                <a:lnTo>
                  <a:pt x="1198926" y="915264"/>
                </a:lnTo>
                <a:lnTo>
                  <a:pt x="1390992" y="915264"/>
                </a:lnTo>
                <a:lnTo>
                  <a:pt x="1396163" y="863556"/>
                </a:lnTo>
                <a:lnTo>
                  <a:pt x="1396163" y="811846"/>
                </a:lnTo>
                <a:lnTo>
                  <a:pt x="1390992" y="765308"/>
                </a:lnTo>
                <a:lnTo>
                  <a:pt x="1380650" y="718769"/>
                </a:lnTo>
                <a:lnTo>
                  <a:pt x="1365137" y="672230"/>
                </a:lnTo>
                <a:lnTo>
                  <a:pt x="1349624" y="630862"/>
                </a:lnTo>
                <a:lnTo>
                  <a:pt x="1328940" y="589494"/>
                </a:lnTo>
                <a:lnTo>
                  <a:pt x="1303085" y="553297"/>
                </a:lnTo>
                <a:lnTo>
                  <a:pt x="1277230" y="522271"/>
                </a:lnTo>
                <a:lnTo>
                  <a:pt x="1246204" y="491245"/>
                </a:lnTo>
                <a:lnTo>
                  <a:pt x="1210007" y="465391"/>
                </a:lnTo>
                <a:lnTo>
                  <a:pt x="1173810" y="444707"/>
                </a:lnTo>
                <a:lnTo>
                  <a:pt x="1132443" y="424023"/>
                </a:lnTo>
                <a:lnTo>
                  <a:pt x="1085904" y="413681"/>
                </a:lnTo>
                <a:lnTo>
                  <a:pt x="1044536" y="403339"/>
                </a:lnTo>
                <a:close/>
                <a:moveTo>
                  <a:pt x="1003171" y="0"/>
                </a:moveTo>
                <a:lnTo>
                  <a:pt x="977316" y="165472"/>
                </a:lnTo>
                <a:lnTo>
                  <a:pt x="941906" y="398165"/>
                </a:lnTo>
                <a:lnTo>
                  <a:pt x="992827" y="398165"/>
                </a:lnTo>
                <a:lnTo>
                  <a:pt x="1060049" y="2"/>
                </a:lnTo>
                <a:lnTo>
                  <a:pt x="1142784" y="5173"/>
                </a:lnTo>
                <a:lnTo>
                  <a:pt x="1225520" y="20686"/>
                </a:lnTo>
                <a:lnTo>
                  <a:pt x="1303085" y="41370"/>
                </a:lnTo>
                <a:lnTo>
                  <a:pt x="1375479" y="72396"/>
                </a:lnTo>
                <a:lnTo>
                  <a:pt x="1442701" y="113764"/>
                </a:lnTo>
                <a:lnTo>
                  <a:pt x="1504753" y="160303"/>
                </a:lnTo>
                <a:lnTo>
                  <a:pt x="1561634" y="212012"/>
                </a:lnTo>
                <a:lnTo>
                  <a:pt x="1613344" y="268893"/>
                </a:lnTo>
                <a:lnTo>
                  <a:pt x="1654712" y="336116"/>
                </a:lnTo>
                <a:lnTo>
                  <a:pt x="1690908" y="403339"/>
                </a:lnTo>
                <a:lnTo>
                  <a:pt x="1721934" y="480904"/>
                </a:lnTo>
                <a:lnTo>
                  <a:pt x="1742618" y="558468"/>
                </a:lnTo>
                <a:lnTo>
                  <a:pt x="1758131" y="641204"/>
                </a:lnTo>
                <a:lnTo>
                  <a:pt x="1768473" y="729111"/>
                </a:lnTo>
                <a:lnTo>
                  <a:pt x="1768473" y="822188"/>
                </a:lnTo>
                <a:lnTo>
                  <a:pt x="1758131" y="915266"/>
                </a:lnTo>
                <a:lnTo>
                  <a:pt x="1711592" y="915266"/>
                </a:lnTo>
                <a:lnTo>
                  <a:pt x="1608173" y="915266"/>
                </a:lnTo>
                <a:lnTo>
                  <a:pt x="1390993" y="915266"/>
                </a:lnTo>
                <a:lnTo>
                  <a:pt x="1375480" y="982487"/>
                </a:lnTo>
                <a:lnTo>
                  <a:pt x="1182674" y="982487"/>
                </a:lnTo>
                <a:lnTo>
                  <a:pt x="1173810" y="1013510"/>
                </a:lnTo>
                <a:lnTo>
                  <a:pt x="1142784" y="1080733"/>
                </a:lnTo>
                <a:lnTo>
                  <a:pt x="1106587" y="1137614"/>
                </a:lnTo>
                <a:lnTo>
                  <a:pt x="1054878" y="1189324"/>
                </a:lnTo>
                <a:lnTo>
                  <a:pt x="1003168" y="1230691"/>
                </a:lnTo>
                <a:lnTo>
                  <a:pt x="941116" y="1261717"/>
                </a:lnTo>
                <a:lnTo>
                  <a:pt x="910090" y="1277230"/>
                </a:lnTo>
                <a:lnTo>
                  <a:pt x="879064" y="1282401"/>
                </a:lnTo>
                <a:lnTo>
                  <a:pt x="851248" y="1287037"/>
                </a:lnTo>
                <a:lnTo>
                  <a:pt x="817012" y="1494412"/>
                </a:lnTo>
                <a:lnTo>
                  <a:pt x="765302" y="1494412"/>
                </a:lnTo>
                <a:lnTo>
                  <a:pt x="798015" y="1290439"/>
                </a:lnTo>
                <a:lnTo>
                  <a:pt x="780815" y="1287572"/>
                </a:lnTo>
                <a:lnTo>
                  <a:pt x="749789" y="1282401"/>
                </a:lnTo>
                <a:lnTo>
                  <a:pt x="723934" y="1277230"/>
                </a:lnTo>
                <a:lnTo>
                  <a:pt x="698079" y="1261717"/>
                </a:lnTo>
                <a:lnTo>
                  <a:pt x="672225" y="1251375"/>
                </a:lnTo>
                <a:lnTo>
                  <a:pt x="646370" y="1230691"/>
                </a:lnTo>
                <a:lnTo>
                  <a:pt x="625686" y="1210008"/>
                </a:lnTo>
                <a:lnTo>
                  <a:pt x="610173" y="1189324"/>
                </a:lnTo>
                <a:lnTo>
                  <a:pt x="594660" y="1163469"/>
                </a:lnTo>
                <a:lnTo>
                  <a:pt x="579147" y="1137614"/>
                </a:lnTo>
                <a:lnTo>
                  <a:pt x="568805" y="1111759"/>
                </a:lnTo>
                <a:lnTo>
                  <a:pt x="563634" y="1080733"/>
                </a:lnTo>
                <a:lnTo>
                  <a:pt x="558463" y="1049707"/>
                </a:lnTo>
                <a:lnTo>
                  <a:pt x="558463" y="1013510"/>
                </a:lnTo>
                <a:lnTo>
                  <a:pt x="558463" y="982487"/>
                </a:lnTo>
                <a:lnTo>
                  <a:pt x="377482" y="982487"/>
                </a:lnTo>
                <a:lnTo>
                  <a:pt x="372311" y="1034197"/>
                </a:lnTo>
                <a:lnTo>
                  <a:pt x="377482" y="1080736"/>
                </a:lnTo>
                <a:lnTo>
                  <a:pt x="382653" y="1132446"/>
                </a:lnTo>
                <a:lnTo>
                  <a:pt x="387824" y="1178984"/>
                </a:lnTo>
                <a:lnTo>
                  <a:pt x="403337" y="1220352"/>
                </a:lnTo>
                <a:lnTo>
                  <a:pt x="418850" y="1261720"/>
                </a:lnTo>
                <a:lnTo>
                  <a:pt x="439534" y="1297917"/>
                </a:lnTo>
                <a:lnTo>
                  <a:pt x="465389" y="1334114"/>
                </a:lnTo>
                <a:lnTo>
                  <a:pt x="491244" y="1370311"/>
                </a:lnTo>
                <a:lnTo>
                  <a:pt x="522270" y="1396166"/>
                </a:lnTo>
                <a:lnTo>
                  <a:pt x="553296" y="1422021"/>
                </a:lnTo>
                <a:lnTo>
                  <a:pt x="589493" y="1447876"/>
                </a:lnTo>
                <a:lnTo>
                  <a:pt x="630861" y="1463389"/>
                </a:lnTo>
                <a:lnTo>
                  <a:pt x="672228" y="1478902"/>
                </a:lnTo>
                <a:lnTo>
                  <a:pt x="718767" y="1489243"/>
                </a:lnTo>
                <a:lnTo>
                  <a:pt x="760135" y="1494414"/>
                </a:lnTo>
                <a:lnTo>
                  <a:pt x="734280" y="1680570"/>
                </a:lnTo>
                <a:lnTo>
                  <a:pt x="698083" y="1892580"/>
                </a:lnTo>
                <a:lnTo>
                  <a:pt x="615348" y="1887409"/>
                </a:lnTo>
                <a:lnTo>
                  <a:pt x="532612" y="1871896"/>
                </a:lnTo>
                <a:lnTo>
                  <a:pt x="460218" y="1846041"/>
                </a:lnTo>
                <a:lnTo>
                  <a:pt x="387824" y="1815015"/>
                </a:lnTo>
                <a:lnTo>
                  <a:pt x="320601" y="1778819"/>
                </a:lnTo>
                <a:lnTo>
                  <a:pt x="258549" y="1732280"/>
                </a:lnTo>
                <a:lnTo>
                  <a:pt x="206839" y="1680570"/>
                </a:lnTo>
                <a:lnTo>
                  <a:pt x="155130" y="1623689"/>
                </a:lnTo>
                <a:lnTo>
                  <a:pt x="113762" y="1556466"/>
                </a:lnTo>
                <a:lnTo>
                  <a:pt x="77565" y="1489243"/>
                </a:lnTo>
                <a:lnTo>
                  <a:pt x="46539" y="1411679"/>
                </a:lnTo>
                <a:lnTo>
                  <a:pt x="25855" y="1334114"/>
                </a:lnTo>
                <a:lnTo>
                  <a:pt x="10342" y="1251378"/>
                </a:lnTo>
                <a:lnTo>
                  <a:pt x="0" y="1163472"/>
                </a:lnTo>
                <a:lnTo>
                  <a:pt x="5171" y="1075565"/>
                </a:lnTo>
                <a:lnTo>
                  <a:pt x="10342" y="982487"/>
                </a:lnTo>
                <a:lnTo>
                  <a:pt x="15513" y="982487"/>
                </a:lnTo>
                <a:lnTo>
                  <a:pt x="206839" y="982487"/>
                </a:lnTo>
                <a:lnTo>
                  <a:pt x="367140" y="982487"/>
                </a:lnTo>
                <a:lnTo>
                  <a:pt x="377480" y="982487"/>
                </a:lnTo>
                <a:lnTo>
                  <a:pt x="392993" y="915264"/>
                </a:lnTo>
                <a:lnTo>
                  <a:pt x="568066" y="915264"/>
                </a:lnTo>
                <a:lnTo>
                  <a:pt x="568805" y="910091"/>
                </a:lnTo>
                <a:lnTo>
                  <a:pt x="584318" y="873894"/>
                </a:lnTo>
                <a:lnTo>
                  <a:pt x="615344" y="806671"/>
                </a:lnTo>
                <a:lnTo>
                  <a:pt x="651541" y="749790"/>
                </a:lnTo>
                <a:lnTo>
                  <a:pt x="703250" y="698081"/>
                </a:lnTo>
                <a:lnTo>
                  <a:pt x="754960" y="656713"/>
                </a:lnTo>
                <a:lnTo>
                  <a:pt x="817012" y="625687"/>
                </a:lnTo>
                <a:lnTo>
                  <a:pt x="848038" y="610174"/>
                </a:lnTo>
                <a:lnTo>
                  <a:pt x="879064" y="605003"/>
                </a:lnTo>
                <a:lnTo>
                  <a:pt x="908736" y="600058"/>
                </a:lnTo>
                <a:lnTo>
                  <a:pt x="940270" y="403433"/>
                </a:lnTo>
                <a:lnTo>
                  <a:pt x="894578" y="408510"/>
                </a:lnTo>
                <a:lnTo>
                  <a:pt x="848039" y="418852"/>
                </a:lnTo>
                <a:lnTo>
                  <a:pt x="801501" y="434365"/>
                </a:lnTo>
                <a:lnTo>
                  <a:pt x="754962" y="455049"/>
                </a:lnTo>
                <a:lnTo>
                  <a:pt x="713594" y="475733"/>
                </a:lnTo>
                <a:lnTo>
                  <a:pt x="672226" y="501587"/>
                </a:lnTo>
                <a:lnTo>
                  <a:pt x="630858" y="532613"/>
                </a:lnTo>
                <a:lnTo>
                  <a:pt x="594661" y="563639"/>
                </a:lnTo>
                <a:lnTo>
                  <a:pt x="568137" y="590164"/>
                </a:lnTo>
                <a:lnTo>
                  <a:pt x="558466" y="599834"/>
                </a:lnTo>
                <a:lnTo>
                  <a:pt x="527441" y="641202"/>
                </a:lnTo>
                <a:lnTo>
                  <a:pt x="496415" y="682570"/>
                </a:lnTo>
                <a:lnTo>
                  <a:pt x="465389" y="723938"/>
                </a:lnTo>
                <a:lnTo>
                  <a:pt x="444705" y="770477"/>
                </a:lnTo>
                <a:lnTo>
                  <a:pt x="418850" y="817015"/>
                </a:lnTo>
                <a:lnTo>
                  <a:pt x="403337" y="863554"/>
                </a:lnTo>
                <a:lnTo>
                  <a:pt x="387824" y="915264"/>
                </a:lnTo>
                <a:lnTo>
                  <a:pt x="387823" y="915264"/>
                </a:lnTo>
                <a:lnTo>
                  <a:pt x="387822" y="915266"/>
                </a:lnTo>
                <a:lnTo>
                  <a:pt x="175812" y="915266"/>
                </a:lnTo>
                <a:lnTo>
                  <a:pt x="113760" y="915266"/>
                </a:lnTo>
                <a:lnTo>
                  <a:pt x="25853" y="915266"/>
                </a:lnTo>
                <a:lnTo>
                  <a:pt x="46537" y="827359"/>
                </a:lnTo>
                <a:lnTo>
                  <a:pt x="77563" y="734282"/>
                </a:lnTo>
                <a:lnTo>
                  <a:pt x="113760" y="651546"/>
                </a:lnTo>
                <a:lnTo>
                  <a:pt x="155128" y="568810"/>
                </a:lnTo>
                <a:lnTo>
                  <a:pt x="206838" y="491245"/>
                </a:lnTo>
                <a:lnTo>
                  <a:pt x="258547" y="418852"/>
                </a:lnTo>
                <a:lnTo>
                  <a:pt x="320599" y="346458"/>
                </a:lnTo>
                <a:lnTo>
                  <a:pt x="337181" y="329876"/>
                </a:lnTo>
                <a:lnTo>
                  <a:pt x="382653" y="284404"/>
                </a:lnTo>
                <a:lnTo>
                  <a:pt x="449876" y="227523"/>
                </a:lnTo>
                <a:lnTo>
                  <a:pt x="522269" y="170643"/>
                </a:lnTo>
                <a:lnTo>
                  <a:pt x="594663" y="124104"/>
                </a:lnTo>
                <a:lnTo>
                  <a:pt x="672228" y="87907"/>
                </a:lnTo>
                <a:lnTo>
                  <a:pt x="754964" y="51710"/>
                </a:lnTo>
                <a:lnTo>
                  <a:pt x="837699" y="25855"/>
                </a:lnTo>
                <a:lnTo>
                  <a:pt x="920435" y="10342"/>
                </a:lnTo>
                <a:close/>
              </a:path>
            </a:pathLst>
          </a:cu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sp>
        <p:nvSpPr>
          <p:cNvPr id="19" name="한쪽 모서리가 둥근 사각형 18"/>
          <p:cNvSpPr/>
          <p:nvPr/>
        </p:nvSpPr>
        <p:spPr>
          <a:xfrm rot="10800000" flipH="1">
            <a:off x="0" y="3543299"/>
            <a:ext cx="4414838" cy="2839211"/>
          </a:xfrm>
          <a:prstGeom prst="round1Rect">
            <a:avLst>
              <a:gd name="adj" fmla="val 434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1" name="AutoShape 3"/>
          <p:cNvSpPr>
            <a:spLocks noChangeAspect="1" noChangeArrowheads="1" noTextEdit="1"/>
          </p:cNvSpPr>
          <p:nvPr/>
        </p:nvSpPr>
        <p:spPr bwMode="auto">
          <a:xfrm>
            <a:off x="1752600" y="-1430338"/>
            <a:ext cx="83661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0" name="직사각형 79"/>
          <p:cNvSpPr/>
          <p:nvPr/>
        </p:nvSpPr>
        <p:spPr>
          <a:xfrm>
            <a:off x="414382" y="370859"/>
            <a:ext cx="40479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네트워크 </a:t>
            </a:r>
            <a:r>
              <a:rPr lang="ko-KR" altLang="en-US" sz="2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</a:t>
            </a:r>
            <a:r>
              <a:rPr lang="en-US" altLang="ko-KR" sz="2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 SemiBold" panose="02000003000000020004" pitchFamily="2" charset="-127"/>
              </a:rPr>
              <a:t>_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 SemiBold" panose="02000003000000020004" pitchFamily="2" charset="-127"/>
              </a:rPr>
              <a:t>차세대침입방지솔루션</a:t>
            </a:r>
          </a:p>
        </p:txBody>
      </p:sp>
      <p:sp>
        <p:nvSpPr>
          <p:cNvPr id="339" name="직사각형 338"/>
          <p:cNvSpPr/>
          <p:nvPr/>
        </p:nvSpPr>
        <p:spPr>
          <a:xfrm>
            <a:off x="4695825" y="1189408"/>
            <a:ext cx="6810375" cy="588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SNIPER ONE-</a:t>
            </a:r>
            <a:r>
              <a:rPr lang="en-US" altLang="ko-KR" sz="10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i</a:t>
            </a: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는 시스템 및 네트워크 자원에 대한 다양한 형태의 침입 행위를 사용자</a:t>
            </a: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/</a:t>
            </a: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</a:t>
            </a:r>
            <a:r>
              <a:rPr lang="ko-KR" altLang="en-US" sz="10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멀웨어</a:t>
            </a: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/</a:t>
            </a: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애플리케이션 기반 상황인지 엔진과 </a:t>
            </a:r>
            <a:endParaRPr lang="en-US" altLang="ko-KR" sz="10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평판기반으로 실시간 </a:t>
            </a:r>
            <a:r>
              <a:rPr lang="ko-KR" altLang="en-US" sz="10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탐지분석</a:t>
            </a: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/</a:t>
            </a: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차단을 수행하는 지능형 차세대 침입방지시스템</a:t>
            </a: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(Next Generation Intrusion Prevention System)</a:t>
            </a: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입니다</a:t>
            </a:r>
            <a:r>
              <a:rPr lang="en-US" altLang="ko-KR" sz="10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.</a:t>
            </a:r>
            <a:endParaRPr lang="en-US" altLang="ko-KR" sz="10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97" name="직사각형 96"/>
          <p:cNvSpPr/>
          <p:nvPr/>
        </p:nvSpPr>
        <p:spPr>
          <a:xfrm>
            <a:off x="4695825" y="1738683"/>
            <a:ext cx="6810375" cy="588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ko-KR" altLang="en-US" sz="10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탑재된 </a:t>
            </a: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다중 </a:t>
            </a:r>
            <a:r>
              <a:rPr lang="ko-KR" altLang="en-US" sz="10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보안엔진과</a:t>
            </a: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상황인지 엔진은 실시간으로 유입되는 트래픽을 탐지 및 심층 분석하여 비정상 </a:t>
            </a:r>
            <a:r>
              <a:rPr lang="ko-KR" altLang="en-US" sz="10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패킷과</a:t>
            </a:r>
            <a:r>
              <a:rPr lang="en-US" altLang="ko-KR" sz="10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</a:t>
            </a:r>
            <a:r>
              <a:rPr lang="ko-KR" altLang="en-US" sz="10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세션을 </a:t>
            </a: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판단하고 차단함으로써 </a:t>
            </a:r>
            <a:r>
              <a:rPr lang="en-US" altLang="ko-KR" sz="10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/>
            </a:r>
            <a:br>
              <a:rPr lang="en-US" altLang="ko-KR" sz="10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</a:br>
            <a:r>
              <a:rPr lang="ko-KR" altLang="en-US" sz="10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네트워크</a:t>
            </a:r>
            <a:r>
              <a:rPr lang="en-US" altLang="ko-KR" sz="10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</a:t>
            </a: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자원에 대한 신뢰성과 안정성을 보장합니다</a:t>
            </a: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.</a:t>
            </a:r>
          </a:p>
        </p:txBody>
      </p:sp>
      <p:sp>
        <p:nvSpPr>
          <p:cNvPr id="23" name="Freeform 10"/>
          <p:cNvSpPr>
            <a:spLocks/>
          </p:cNvSpPr>
          <p:nvPr/>
        </p:nvSpPr>
        <p:spPr bwMode="auto">
          <a:xfrm>
            <a:off x="0" y="1089073"/>
            <a:ext cx="12192000" cy="5297439"/>
          </a:xfrm>
          <a:custGeom>
            <a:avLst/>
            <a:gdLst>
              <a:gd name="T0" fmla="*/ 6336 w 6336"/>
              <a:gd name="T1" fmla="*/ 0 h 2753"/>
              <a:gd name="T2" fmla="*/ 2393 w 6336"/>
              <a:gd name="T3" fmla="*/ 0 h 2753"/>
              <a:gd name="T4" fmla="*/ 2393 w 6336"/>
              <a:gd name="T5" fmla="*/ 0 h 2753"/>
              <a:gd name="T6" fmla="*/ 2382 w 6336"/>
              <a:gd name="T7" fmla="*/ 1 h 2753"/>
              <a:gd name="T8" fmla="*/ 2371 w 6336"/>
              <a:gd name="T9" fmla="*/ 2 h 2753"/>
              <a:gd name="T10" fmla="*/ 2362 w 6336"/>
              <a:gd name="T11" fmla="*/ 5 h 2753"/>
              <a:gd name="T12" fmla="*/ 2353 w 6336"/>
              <a:gd name="T13" fmla="*/ 8 h 2753"/>
              <a:gd name="T14" fmla="*/ 2344 w 6336"/>
              <a:gd name="T15" fmla="*/ 13 h 2753"/>
              <a:gd name="T16" fmla="*/ 2334 w 6336"/>
              <a:gd name="T17" fmla="*/ 19 h 2753"/>
              <a:gd name="T18" fmla="*/ 2326 w 6336"/>
              <a:gd name="T19" fmla="*/ 24 h 2753"/>
              <a:gd name="T20" fmla="*/ 2319 w 6336"/>
              <a:gd name="T21" fmla="*/ 31 h 2753"/>
              <a:gd name="T22" fmla="*/ 2312 w 6336"/>
              <a:gd name="T23" fmla="*/ 38 h 2753"/>
              <a:gd name="T24" fmla="*/ 2306 w 6336"/>
              <a:gd name="T25" fmla="*/ 46 h 2753"/>
              <a:gd name="T26" fmla="*/ 2301 w 6336"/>
              <a:gd name="T27" fmla="*/ 54 h 2753"/>
              <a:gd name="T28" fmla="*/ 2297 w 6336"/>
              <a:gd name="T29" fmla="*/ 64 h 2753"/>
              <a:gd name="T30" fmla="*/ 2294 w 6336"/>
              <a:gd name="T31" fmla="*/ 73 h 2753"/>
              <a:gd name="T32" fmla="*/ 2290 w 6336"/>
              <a:gd name="T33" fmla="*/ 83 h 2753"/>
              <a:gd name="T34" fmla="*/ 2289 w 6336"/>
              <a:gd name="T35" fmla="*/ 94 h 2753"/>
              <a:gd name="T36" fmla="*/ 2289 w 6336"/>
              <a:gd name="T37" fmla="*/ 104 h 2753"/>
              <a:gd name="T38" fmla="*/ 2289 w 6336"/>
              <a:gd name="T39" fmla="*/ 2649 h 2753"/>
              <a:gd name="T40" fmla="*/ 2289 w 6336"/>
              <a:gd name="T41" fmla="*/ 2649 h 2753"/>
              <a:gd name="T42" fmla="*/ 2288 w 6336"/>
              <a:gd name="T43" fmla="*/ 2659 h 2753"/>
              <a:gd name="T44" fmla="*/ 2287 w 6336"/>
              <a:gd name="T45" fmla="*/ 2670 h 2753"/>
              <a:gd name="T46" fmla="*/ 2284 w 6336"/>
              <a:gd name="T47" fmla="*/ 2680 h 2753"/>
              <a:gd name="T48" fmla="*/ 2280 w 6336"/>
              <a:gd name="T49" fmla="*/ 2689 h 2753"/>
              <a:gd name="T50" fmla="*/ 2276 w 6336"/>
              <a:gd name="T51" fmla="*/ 2699 h 2753"/>
              <a:gd name="T52" fmla="*/ 2270 w 6336"/>
              <a:gd name="T53" fmla="*/ 2707 h 2753"/>
              <a:gd name="T54" fmla="*/ 2265 w 6336"/>
              <a:gd name="T55" fmla="*/ 2715 h 2753"/>
              <a:gd name="T56" fmla="*/ 2258 w 6336"/>
              <a:gd name="T57" fmla="*/ 2723 h 2753"/>
              <a:gd name="T58" fmla="*/ 2251 w 6336"/>
              <a:gd name="T59" fmla="*/ 2729 h 2753"/>
              <a:gd name="T60" fmla="*/ 2243 w 6336"/>
              <a:gd name="T61" fmla="*/ 2736 h 2753"/>
              <a:gd name="T62" fmla="*/ 2233 w 6336"/>
              <a:gd name="T63" fmla="*/ 2740 h 2753"/>
              <a:gd name="T64" fmla="*/ 2225 w 6336"/>
              <a:gd name="T65" fmla="*/ 2745 h 2753"/>
              <a:gd name="T66" fmla="*/ 2215 w 6336"/>
              <a:gd name="T67" fmla="*/ 2748 h 2753"/>
              <a:gd name="T68" fmla="*/ 2206 w 6336"/>
              <a:gd name="T69" fmla="*/ 2751 h 2753"/>
              <a:gd name="T70" fmla="*/ 2195 w 6336"/>
              <a:gd name="T71" fmla="*/ 2753 h 2753"/>
              <a:gd name="T72" fmla="*/ 2185 w 6336"/>
              <a:gd name="T73" fmla="*/ 2753 h 2753"/>
              <a:gd name="T74" fmla="*/ 0 w 6336"/>
              <a:gd name="T75" fmla="*/ 2753 h 2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36" h="2753">
                <a:moveTo>
                  <a:pt x="6336" y="0"/>
                </a:moveTo>
                <a:lnTo>
                  <a:pt x="2393" y="0"/>
                </a:lnTo>
                <a:lnTo>
                  <a:pt x="2393" y="0"/>
                </a:lnTo>
                <a:lnTo>
                  <a:pt x="2382" y="1"/>
                </a:lnTo>
                <a:lnTo>
                  <a:pt x="2371" y="2"/>
                </a:lnTo>
                <a:lnTo>
                  <a:pt x="2362" y="5"/>
                </a:lnTo>
                <a:lnTo>
                  <a:pt x="2353" y="8"/>
                </a:lnTo>
                <a:lnTo>
                  <a:pt x="2344" y="13"/>
                </a:lnTo>
                <a:lnTo>
                  <a:pt x="2334" y="19"/>
                </a:lnTo>
                <a:lnTo>
                  <a:pt x="2326" y="24"/>
                </a:lnTo>
                <a:lnTo>
                  <a:pt x="2319" y="31"/>
                </a:lnTo>
                <a:lnTo>
                  <a:pt x="2312" y="38"/>
                </a:lnTo>
                <a:lnTo>
                  <a:pt x="2306" y="46"/>
                </a:lnTo>
                <a:lnTo>
                  <a:pt x="2301" y="54"/>
                </a:lnTo>
                <a:lnTo>
                  <a:pt x="2297" y="64"/>
                </a:lnTo>
                <a:lnTo>
                  <a:pt x="2294" y="73"/>
                </a:lnTo>
                <a:lnTo>
                  <a:pt x="2290" y="83"/>
                </a:lnTo>
                <a:lnTo>
                  <a:pt x="2289" y="94"/>
                </a:lnTo>
                <a:lnTo>
                  <a:pt x="2289" y="104"/>
                </a:lnTo>
                <a:lnTo>
                  <a:pt x="2289" y="2649"/>
                </a:lnTo>
                <a:lnTo>
                  <a:pt x="2289" y="2649"/>
                </a:lnTo>
                <a:lnTo>
                  <a:pt x="2288" y="2659"/>
                </a:lnTo>
                <a:lnTo>
                  <a:pt x="2287" y="2670"/>
                </a:lnTo>
                <a:lnTo>
                  <a:pt x="2284" y="2680"/>
                </a:lnTo>
                <a:lnTo>
                  <a:pt x="2280" y="2689"/>
                </a:lnTo>
                <a:lnTo>
                  <a:pt x="2276" y="2699"/>
                </a:lnTo>
                <a:lnTo>
                  <a:pt x="2270" y="2707"/>
                </a:lnTo>
                <a:lnTo>
                  <a:pt x="2265" y="2715"/>
                </a:lnTo>
                <a:lnTo>
                  <a:pt x="2258" y="2723"/>
                </a:lnTo>
                <a:lnTo>
                  <a:pt x="2251" y="2729"/>
                </a:lnTo>
                <a:lnTo>
                  <a:pt x="2243" y="2736"/>
                </a:lnTo>
                <a:lnTo>
                  <a:pt x="2233" y="2740"/>
                </a:lnTo>
                <a:lnTo>
                  <a:pt x="2225" y="2745"/>
                </a:lnTo>
                <a:lnTo>
                  <a:pt x="2215" y="2748"/>
                </a:lnTo>
                <a:lnTo>
                  <a:pt x="2206" y="2751"/>
                </a:lnTo>
                <a:lnTo>
                  <a:pt x="2195" y="2753"/>
                </a:lnTo>
                <a:lnTo>
                  <a:pt x="2185" y="2753"/>
                </a:lnTo>
                <a:lnTo>
                  <a:pt x="0" y="2753"/>
                </a:lnTo>
              </a:path>
            </a:pathLst>
          </a:cu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66" y="1436978"/>
            <a:ext cx="2069234" cy="512412"/>
          </a:xfrm>
          <a:prstGeom prst="rect">
            <a:avLst/>
          </a:prstGeom>
        </p:spPr>
      </p:pic>
      <p:sp>
        <p:nvSpPr>
          <p:cNvPr id="171" name="직각 삼각형 170">
            <a:extLst>
              <a:ext uri="{FF2B5EF4-FFF2-40B4-BE49-F238E27FC236}">
                <a16:creationId xmlns:a16="http://schemas.microsoft.com/office/drawing/2014/main" xmlns="" id="{A6B79B70-869E-4BD8-938A-AB20E28A5101}"/>
              </a:ext>
            </a:extLst>
          </p:cNvPr>
          <p:cNvSpPr/>
          <p:nvPr/>
        </p:nvSpPr>
        <p:spPr>
          <a:xfrm flipH="1" flipV="1">
            <a:off x="4210050" y="1396238"/>
            <a:ext cx="184772" cy="5022850"/>
          </a:xfrm>
          <a:prstGeom prst="rtTriangle">
            <a:avLst/>
          </a:prstGeom>
          <a:solidFill>
            <a:schemeClr val="tx1">
              <a:lumMod val="65000"/>
              <a:lumOff val="3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04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159" b="0" i="0" u="none" strike="noStrike" kern="1200" cap="none" spc="0" normalizeH="0" baseline="0" noProof="0">
              <a:ln>
                <a:solidFill>
                  <a:srgbClr val="FFFFFF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" y="2373618"/>
            <a:ext cx="2509324" cy="737882"/>
          </a:xfrm>
          <a:prstGeom prst="rect">
            <a:avLst/>
          </a:prstGeom>
        </p:spPr>
      </p:pic>
      <p:sp>
        <p:nvSpPr>
          <p:cNvPr id="172" name="직사각형 171"/>
          <p:cNvSpPr/>
          <p:nvPr/>
        </p:nvSpPr>
        <p:spPr>
          <a:xfrm>
            <a:off x="1303090" y="1926735"/>
            <a:ext cx="1477328" cy="2518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200" spc="-7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8509C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 SemiBold" panose="02000003000000020004" pitchFamily="2" charset="-127"/>
              </a:rPr>
              <a:t>지능형 침입방지시스템</a:t>
            </a:r>
            <a:endParaRPr lang="ko-KR" altLang="en-US" sz="12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8509C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232229" y="4076700"/>
            <a:ext cx="3918857" cy="2032000"/>
          </a:xfrm>
          <a:prstGeom prst="roundRect">
            <a:avLst>
              <a:gd name="adj" fmla="val 4422"/>
            </a:avLst>
          </a:prstGeom>
          <a:solidFill>
            <a:schemeClr val="bg1"/>
          </a:solidFill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488263" y="4451676"/>
            <a:ext cx="3397938" cy="1210855"/>
            <a:chOff x="462862" y="7410776"/>
            <a:chExt cx="3510425" cy="1210855"/>
          </a:xfrm>
        </p:grpSpPr>
        <p:sp>
          <p:nvSpPr>
            <p:cNvPr id="164" name="모서리가 둥근 직사각형 163"/>
            <p:cNvSpPr/>
            <p:nvPr/>
          </p:nvSpPr>
          <p:spPr>
            <a:xfrm>
              <a:off x="2901262" y="7410776"/>
              <a:ext cx="1072025" cy="296455"/>
            </a:xfrm>
            <a:prstGeom prst="roundRect">
              <a:avLst>
                <a:gd name="adj" fmla="val 50000"/>
              </a:avLst>
            </a:prstGeom>
            <a:solidFill>
              <a:srgbClr val="005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7" name="모서리가 둥근 직사각형 166"/>
            <p:cNvSpPr/>
            <p:nvPr/>
          </p:nvSpPr>
          <p:spPr>
            <a:xfrm>
              <a:off x="2901262" y="7875233"/>
              <a:ext cx="1072025" cy="296455"/>
            </a:xfrm>
            <a:prstGeom prst="roundRect">
              <a:avLst>
                <a:gd name="adj" fmla="val 50000"/>
              </a:avLst>
            </a:prstGeom>
            <a:solidFill>
              <a:srgbClr val="005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" name="직사각형 99"/>
            <p:cNvSpPr/>
            <p:nvPr/>
          </p:nvSpPr>
          <p:spPr>
            <a:xfrm>
              <a:off x="3242062" y="7417490"/>
              <a:ext cx="36067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UR</a:t>
              </a:r>
              <a:endParaRPr lang="ko-KR" altLang="en-US" sz="11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161" name="직사각형 160"/>
            <p:cNvSpPr/>
            <p:nvPr/>
          </p:nvSpPr>
          <p:spPr>
            <a:xfrm>
              <a:off x="3260977" y="7887390"/>
              <a:ext cx="36420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AR</a:t>
              </a:r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462862" y="7410776"/>
              <a:ext cx="1072025" cy="296455"/>
            </a:xfrm>
            <a:prstGeom prst="roundRect">
              <a:avLst>
                <a:gd name="adj" fmla="val 50000"/>
              </a:avLst>
            </a:prstGeom>
            <a:solidFill>
              <a:srgbClr val="005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5" name="모서리가 둥근 직사각형 164"/>
            <p:cNvSpPr/>
            <p:nvPr/>
          </p:nvSpPr>
          <p:spPr>
            <a:xfrm>
              <a:off x="462862" y="7875233"/>
              <a:ext cx="1072025" cy="296455"/>
            </a:xfrm>
            <a:prstGeom prst="roundRect">
              <a:avLst>
                <a:gd name="adj" fmla="val 50000"/>
              </a:avLst>
            </a:prstGeom>
            <a:solidFill>
              <a:srgbClr val="005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8" name="모서리가 둥근 직사각형 167"/>
            <p:cNvSpPr/>
            <p:nvPr/>
          </p:nvSpPr>
          <p:spPr>
            <a:xfrm>
              <a:off x="462862" y="8325176"/>
              <a:ext cx="1072025" cy="296455"/>
            </a:xfrm>
            <a:prstGeom prst="roundRect">
              <a:avLst>
                <a:gd name="adj" fmla="val 50000"/>
              </a:avLst>
            </a:prstGeom>
            <a:solidFill>
              <a:srgbClr val="005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797312" y="7417490"/>
              <a:ext cx="40203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100" spc="-7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 </a:t>
              </a:r>
              <a:r>
                <a:rPr lang="en-US" altLang="ko-KR" sz="1100" spc="-7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IPS</a:t>
              </a:r>
              <a:endParaRPr lang="ko-KR" altLang="en-US" sz="11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101" name="직사각형 100"/>
            <p:cNvSpPr/>
            <p:nvPr/>
          </p:nvSpPr>
          <p:spPr>
            <a:xfrm>
              <a:off x="608639" y="7887390"/>
              <a:ext cx="77938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1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Reputation</a:t>
              </a:r>
            </a:p>
          </p:txBody>
        </p:sp>
        <p:sp>
          <p:nvSpPr>
            <p:cNvPr id="162" name="직사각형 161"/>
            <p:cNvSpPr/>
            <p:nvPr/>
          </p:nvSpPr>
          <p:spPr>
            <a:xfrm>
              <a:off x="797792" y="8338240"/>
              <a:ext cx="38311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MR</a:t>
              </a:r>
            </a:p>
          </p:txBody>
        </p:sp>
        <p:sp>
          <p:nvSpPr>
            <p:cNvPr id="163" name="모서리가 둥근 직사각형 162"/>
            <p:cNvSpPr/>
            <p:nvPr/>
          </p:nvSpPr>
          <p:spPr>
            <a:xfrm>
              <a:off x="1682062" y="7410776"/>
              <a:ext cx="1072025" cy="296455"/>
            </a:xfrm>
            <a:prstGeom prst="roundRect">
              <a:avLst>
                <a:gd name="adj" fmla="val 50000"/>
              </a:avLst>
            </a:prstGeom>
            <a:solidFill>
              <a:srgbClr val="005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6" name="모서리가 둥근 직사각형 165"/>
            <p:cNvSpPr/>
            <p:nvPr/>
          </p:nvSpPr>
          <p:spPr>
            <a:xfrm>
              <a:off x="1682062" y="7875233"/>
              <a:ext cx="1072025" cy="296455"/>
            </a:xfrm>
            <a:prstGeom prst="roundRect">
              <a:avLst>
                <a:gd name="adj" fmla="val 50000"/>
              </a:avLst>
            </a:prstGeom>
            <a:solidFill>
              <a:srgbClr val="005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9" name="모서리가 둥근 직사각형 168"/>
            <p:cNvSpPr/>
            <p:nvPr/>
          </p:nvSpPr>
          <p:spPr>
            <a:xfrm>
              <a:off x="1682062" y="8325176"/>
              <a:ext cx="1072025" cy="296455"/>
            </a:xfrm>
            <a:prstGeom prst="roundRect">
              <a:avLst>
                <a:gd name="adj" fmla="val 50000"/>
              </a:avLst>
            </a:prstGeom>
            <a:solidFill>
              <a:srgbClr val="005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" name="직사각형 97"/>
            <p:cNvSpPr/>
            <p:nvPr/>
          </p:nvSpPr>
          <p:spPr>
            <a:xfrm>
              <a:off x="1834176" y="7417490"/>
              <a:ext cx="81015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spc="-7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RegEx</a:t>
              </a:r>
              <a:r>
                <a:rPr lang="en-US" altLang="ko-KR" sz="11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 </a:t>
              </a:r>
              <a:r>
                <a:rPr lang="ko-KR" altLang="en-US" sz="11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대응</a:t>
              </a:r>
            </a:p>
          </p:txBody>
        </p:sp>
        <p:sp>
          <p:nvSpPr>
            <p:cNvPr id="106" name="직사각형 105"/>
            <p:cNvSpPr/>
            <p:nvPr/>
          </p:nvSpPr>
          <p:spPr>
            <a:xfrm>
              <a:off x="1940876" y="7887390"/>
              <a:ext cx="56938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HTTPS</a:t>
              </a:r>
            </a:p>
          </p:txBody>
        </p:sp>
        <p:sp>
          <p:nvSpPr>
            <p:cNvPr id="170" name="직사각형 169"/>
            <p:cNvSpPr/>
            <p:nvPr/>
          </p:nvSpPr>
          <p:spPr>
            <a:xfrm>
              <a:off x="1848393" y="8338240"/>
              <a:ext cx="73834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spc="-7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Virtual IPS</a:t>
              </a:r>
            </a:p>
          </p:txBody>
        </p:sp>
      </p:grpSp>
      <p:grpSp>
        <p:nvGrpSpPr>
          <p:cNvPr id="174" name="그룹 173"/>
          <p:cNvGrpSpPr/>
          <p:nvPr/>
        </p:nvGrpSpPr>
        <p:grpSpPr>
          <a:xfrm>
            <a:off x="269464" y="3742174"/>
            <a:ext cx="834131" cy="276999"/>
            <a:chOff x="346617" y="1055171"/>
            <a:chExt cx="834131" cy="276999"/>
          </a:xfrm>
        </p:grpSpPr>
        <p:sp>
          <p:nvSpPr>
            <p:cNvPr id="177" name="직사각형 176"/>
            <p:cNvSpPr/>
            <p:nvPr/>
          </p:nvSpPr>
          <p:spPr>
            <a:xfrm>
              <a:off x="457473" y="1055171"/>
              <a:ext cx="72327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주요기능</a:t>
              </a:r>
              <a:endParaRPr lang="ko-KR" altLang="en-US" sz="1200" spc="-7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grpSp>
          <p:nvGrpSpPr>
            <p:cNvPr id="178" name="그룹 177">
              <a:extLst>
                <a:ext uri="{FF2B5EF4-FFF2-40B4-BE49-F238E27FC236}">
                  <a16:creationId xmlns:a16="http://schemas.microsoft.com/office/drawing/2014/main" xmlns="" id="{01800343-5EC7-4F58-A18F-217EDCD053D1}"/>
                </a:ext>
              </a:extLst>
            </p:cNvPr>
            <p:cNvGrpSpPr/>
            <p:nvPr/>
          </p:nvGrpSpPr>
          <p:grpSpPr>
            <a:xfrm>
              <a:off x="346617" y="1114355"/>
              <a:ext cx="141314" cy="141309"/>
              <a:chOff x="2216697" y="4219028"/>
              <a:chExt cx="865126" cy="865126"/>
            </a:xfrm>
          </p:grpSpPr>
          <p:sp>
            <p:nvSpPr>
              <p:cNvPr id="179" name="타원 178">
                <a:extLst>
                  <a:ext uri="{FF2B5EF4-FFF2-40B4-BE49-F238E27FC236}">
                    <a16:creationId xmlns:a16="http://schemas.microsoft.com/office/drawing/2014/main" xmlns="" id="{4258716B-D47D-47D1-97B5-CB68E8058973}"/>
                  </a:ext>
                </a:extLst>
              </p:cNvPr>
              <p:cNvSpPr/>
              <p:nvPr/>
            </p:nvSpPr>
            <p:spPr>
              <a:xfrm>
                <a:off x="2216697" y="4219028"/>
                <a:ext cx="865126" cy="86512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115046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1200" cap="none" spc="0" normalizeH="0" baseline="0" noProof="0" dirty="0">
                  <a:ln>
                    <a:solidFill>
                      <a:srgbClr val="2DA2B9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n-cs"/>
                </a:endParaRPr>
              </a:p>
            </p:txBody>
          </p:sp>
          <p:grpSp>
            <p:nvGrpSpPr>
              <p:cNvPr id="180" name="그룹 179">
                <a:extLst>
                  <a:ext uri="{FF2B5EF4-FFF2-40B4-BE49-F238E27FC236}">
                    <a16:creationId xmlns:a16="http://schemas.microsoft.com/office/drawing/2014/main" xmlns="" id="{C1BDE7B2-4C39-4E11-A8B2-1487AB814703}"/>
                  </a:ext>
                </a:extLst>
              </p:cNvPr>
              <p:cNvGrpSpPr/>
              <p:nvPr/>
            </p:nvGrpSpPr>
            <p:grpSpPr>
              <a:xfrm rot="13500000">
                <a:off x="2341530" y="4436598"/>
                <a:ext cx="437182" cy="437182"/>
                <a:chOff x="2414406" y="3944596"/>
                <a:chExt cx="939587" cy="939587"/>
              </a:xfrm>
            </p:grpSpPr>
            <p:sp>
              <p:nvSpPr>
                <p:cNvPr id="181" name="모서리가 둥근 직사각형 273">
                  <a:extLst>
                    <a:ext uri="{FF2B5EF4-FFF2-40B4-BE49-F238E27FC236}">
                      <a16:creationId xmlns:a16="http://schemas.microsoft.com/office/drawing/2014/main" xmlns="" id="{0B18ED28-47BE-4E28-A689-23660C3C5609}"/>
                    </a:ext>
                  </a:extLst>
                </p:cNvPr>
                <p:cNvSpPr/>
                <p:nvPr/>
              </p:nvSpPr>
              <p:spPr>
                <a:xfrm>
                  <a:off x="2418948" y="3944596"/>
                  <a:ext cx="208287" cy="93958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ctr" defTabSz="106562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800" b="0" i="0" u="none" strike="noStrike" kern="1200" cap="none" spc="0" normalizeH="0" baseline="0" noProof="0" dirty="0">
                    <a:ln>
                      <a:solidFill>
                        <a:srgbClr val="2DA2B9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+mn-cs"/>
                  </a:endParaRPr>
                </a:p>
              </p:txBody>
            </p:sp>
            <p:sp>
              <p:nvSpPr>
                <p:cNvPr id="182" name="모서리가 둥근 직사각형 274">
                  <a:extLst>
                    <a:ext uri="{FF2B5EF4-FFF2-40B4-BE49-F238E27FC236}">
                      <a16:creationId xmlns:a16="http://schemas.microsoft.com/office/drawing/2014/main" xmlns="" id="{6AE130E5-2713-4493-A841-77A99A8EFA0F}"/>
                    </a:ext>
                  </a:extLst>
                </p:cNvPr>
                <p:cNvSpPr/>
                <p:nvPr/>
              </p:nvSpPr>
              <p:spPr>
                <a:xfrm rot="5400000">
                  <a:off x="2777677" y="4307867"/>
                  <a:ext cx="213045" cy="93958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ctr" defTabSz="106562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800" b="0" i="0" u="none" strike="noStrike" kern="1200" cap="none" spc="0" normalizeH="0" baseline="0" noProof="0" dirty="0">
                    <a:ln>
                      <a:solidFill>
                        <a:srgbClr val="2DA2B9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+mn-cs"/>
                  </a:endParaRPr>
                </a:p>
              </p:txBody>
            </p:sp>
          </p:grpSp>
        </p:grpSp>
      </p:grpSp>
      <p:sp>
        <p:nvSpPr>
          <p:cNvPr id="143" name="직사각형 142"/>
          <p:cNvSpPr/>
          <p:nvPr/>
        </p:nvSpPr>
        <p:spPr>
          <a:xfrm>
            <a:off x="8348707" y="555525"/>
            <a:ext cx="1032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01.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회사소개 </a:t>
            </a:r>
          </a:p>
        </p:txBody>
      </p:sp>
      <p:sp>
        <p:nvSpPr>
          <p:cNvPr id="144" name="직사각형 143"/>
          <p:cNvSpPr/>
          <p:nvPr/>
        </p:nvSpPr>
        <p:spPr>
          <a:xfrm>
            <a:off x="9520282" y="555525"/>
            <a:ext cx="11224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02.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보안서비스</a:t>
            </a:r>
          </a:p>
        </p:txBody>
      </p:sp>
      <p:sp>
        <p:nvSpPr>
          <p:cNvPr id="145" name="직사각형 144"/>
          <p:cNvSpPr/>
          <p:nvPr/>
        </p:nvSpPr>
        <p:spPr>
          <a:xfrm>
            <a:off x="10714299" y="555525"/>
            <a:ext cx="1391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03. </a:t>
            </a:r>
            <a:r>
              <a:rPr lang="ko-KR" altLang="en-US" sz="12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클라우드서비스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4915250" y="2404868"/>
            <a:ext cx="6612164" cy="2114260"/>
            <a:chOff x="2168765" y="887719"/>
            <a:chExt cx="7869022" cy="2584850"/>
          </a:xfrm>
        </p:grpSpPr>
        <p:grpSp>
          <p:nvGrpSpPr>
            <p:cNvPr id="140" name="그룹 139"/>
            <p:cNvGrpSpPr/>
            <p:nvPr/>
          </p:nvGrpSpPr>
          <p:grpSpPr>
            <a:xfrm rot="10800000">
              <a:off x="2168765" y="887719"/>
              <a:ext cx="7869022" cy="2584850"/>
              <a:chOff x="2168765" y="887719"/>
              <a:chExt cx="7869022" cy="2584850"/>
            </a:xfrm>
          </p:grpSpPr>
          <p:sp>
            <p:nvSpPr>
              <p:cNvPr id="141" name="양쪽 모서리가 둥근 사각형 140"/>
              <p:cNvSpPr/>
              <p:nvPr/>
            </p:nvSpPr>
            <p:spPr>
              <a:xfrm rot="16200000">
                <a:off x="3108003" y="-51519"/>
                <a:ext cx="2584849" cy="446332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 flip="none" rotWithShape="1">
                <a:gsLst>
                  <a:gs pos="13000">
                    <a:srgbClr val="FEECEC"/>
                  </a:gs>
                  <a:gs pos="98000">
                    <a:schemeClr val="bg1"/>
                  </a:gs>
                </a:gsLst>
                <a:lin ang="60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2" name="양쪽 모서리가 둥근 사각형 141"/>
              <p:cNvSpPr/>
              <p:nvPr/>
            </p:nvSpPr>
            <p:spPr>
              <a:xfrm rot="5400000">
                <a:off x="6413370" y="-151848"/>
                <a:ext cx="2584849" cy="466398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 flip="none" rotWithShape="1">
                <a:gsLst>
                  <a:gs pos="13000">
                    <a:srgbClr val="C9E5F5"/>
                  </a:gs>
                  <a:gs pos="98000">
                    <a:schemeClr val="bg1"/>
                  </a:gs>
                </a:gsLst>
                <a:lin ang="60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46" name="타원 145"/>
            <p:cNvSpPr/>
            <p:nvPr/>
          </p:nvSpPr>
          <p:spPr>
            <a:xfrm>
              <a:off x="5020811" y="1070826"/>
              <a:ext cx="2158686" cy="2158685"/>
            </a:xfrm>
            <a:prstGeom prst="ellipse">
              <a:avLst/>
            </a:prstGeom>
            <a:gradFill>
              <a:gsLst>
                <a:gs pos="0">
                  <a:srgbClr val="BDBDBD"/>
                </a:gs>
                <a:gs pos="82000">
                  <a:schemeClr val="bg1">
                    <a:lumMod val="95000"/>
                  </a:schemeClr>
                </a:gs>
              </a:gsLst>
              <a:lin ang="5400000" scaled="1"/>
            </a:gradFill>
            <a:ln w="3175"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62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882621" y="1374325"/>
              <a:ext cx="385591" cy="276999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defPPr>
                <a:defRPr lang="ko-KR"/>
              </a:defPPr>
              <a:lvl1pPr algn="ctr">
                <a:spcBef>
                  <a:spcPct val="0"/>
                </a:spcBef>
                <a:buNone/>
                <a:defRPr spc="-70" baseline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3"/>
                  </a:solidFill>
                  <a:latin typeface="나눔스퀘어 ExtraBold" pitchFamily="50" charset="-127"/>
                  <a:ea typeface="나눔스퀘어 ExtraBold" pitchFamily="50" charset="-127"/>
                  <a:cs typeface="+mj-cs"/>
                </a:defRPr>
              </a:lvl1pPr>
            </a:lstStyle>
            <a:p>
              <a:r>
                <a:rPr lang="en-US" altLang="ko-KR" u="sng" spc="-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02</a:t>
              </a:r>
              <a:endParaRPr lang="en-US" altLang="ko-KR" u="sng" spc="-50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  <p:sp>
          <p:nvSpPr>
            <p:cNvPr id="148" name="직사각형 147"/>
            <p:cNvSpPr/>
            <p:nvPr/>
          </p:nvSpPr>
          <p:spPr>
            <a:xfrm>
              <a:off x="5266015" y="1720008"/>
              <a:ext cx="17283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위협 </a:t>
              </a:r>
              <a:r>
                <a:rPr lang="ko-KR" altLang="en-US" sz="1600" spc="-50" dirty="0" err="1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패턴자동</a:t>
              </a:r>
              <a:r>
                <a:rPr lang="ko-KR" altLang="en-US" sz="1600" spc="-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 </a:t>
              </a:r>
              <a:r>
                <a:rPr lang="ko-KR" altLang="en-US" sz="16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추출</a:t>
              </a:r>
              <a:endPara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9" name="직사각형 148"/>
            <p:cNvSpPr/>
            <p:nvPr/>
          </p:nvSpPr>
          <p:spPr>
            <a:xfrm>
              <a:off x="5257081" y="2274869"/>
              <a:ext cx="1641009" cy="7337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1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네트워크 기반 </a:t>
              </a:r>
              <a:r>
                <a:rPr lang="ko-KR" altLang="en-US" sz="1100" spc="-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트래픽</a:t>
              </a:r>
              <a:endParaRPr lang="en-US" altLang="ko-KR" sz="11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  <a:p>
              <a:pPr algn="ctr"/>
              <a:r>
                <a:rPr lang="ko-KR" altLang="en-US" sz="1100" spc="-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분석 및 위협패턴</a:t>
              </a:r>
              <a:r>
                <a:rPr lang="en-US" altLang="ko-KR" sz="1100" spc="-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</a:t>
              </a:r>
              <a:r>
                <a:rPr lang="ko-KR" altLang="en-US" sz="1100" spc="-5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자동 </a:t>
              </a:r>
              <a:endParaRPr lang="en-US" altLang="ko-KR" sz="11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  <a:p>
              <a:pPr algn="ctr"/>
              <a:r>
                <a:rPr lang="ko-KR" altLang="en-US" sz="1100" spc="-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추출한 공격 </a:t>
              </a:r>
              <a:r>
                <a:rPr lang="ko-KR" altLang="en-US" sz="11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감지</a:t>
              </a:r>
              <a:endParaRPr lang="en-US" altLang="ko-KR" sz="11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grpSp>
          <p:nvGrpSpPr>
            <p:cNvPr id="150" name="그룹 149"/>
            <p:cNvGrpSpPr/>
            <p:nvPr/>
          </p:nvGrpSpPr>
          <p:grpSpPr>
            <a:xfrm>
              <a:off x="7609166" y="1072257"/>
              <a:ext cx="2165247" cy="2166591"/>
              <a:chOff x="7494866" y="1072257"/>
              <a:chExt cx="2165247" cy="2166591"/>
            </a:xfrm>
          </p:grpSpPr>
          <p:pic>
            <p:nvPicPr>
              <p:cNvPr id="151" name="그림 15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4866" y="1072257"/>
                <a:ext cx="2165247" cy="2165247"/>
              </a:xfrm>
              <a:prstGeom prst="rect">
                <a:avLst/>
              </a:prstGeom>
            </p:spPr>
          </p:pic>
          <p:sp>
            <p:nvSpPr>
              <p:cNvPr id="152" name="타원 151"/>
              <p:cNvSpPr/>
              <p:nvPr/>
            </p:nvSpPr>
            <p:spPr>
              <a:xfrm rot="10800000">
                <a:off x="7502525" y="1084728"/>
                <a:ext cx="2153800" cy="2154120"/>
              </a:xfrm>
              <a:prstGeom prst="ellipse">
                <a:avLst/>
              </a:prstGeom>
              <a:gradFill>
                <a:gsLst>
                  <a:gs pos="0">
                    <a:srgbClr val="D31515"/>
                  </a:gs>
                  <a:gs pos="100000">
                    <a:srgbClr val="C00000">
                      <a:alpha val="0"/>
                    </a:srgbClr>
                  </a:gs>
                </a:gsLst>
                <a:lin ang="5400000" scaled="1"/>
              </a:gradFill>
              <a:ln w="222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8359121" y="1374325"/>
                <a:ext cx="38559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anchor="t" anchorCtr="0">
                <a:spAutoFit/>
              </a:bodyPr>
              <a:lstStyle>
                <a:defPPr>
                  <a:defRPr lang="ko-KR"/>
                </a:defPPr>
                <a:lvl1pPr algn="ctr">
                  <a:spcBef>
                    <a:spcPct val="0"/>
                  </a:spcBef>
                  <a:buNone/>
                  <a:defRPr spc="-70" baseline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accent3"/>
                    </a:solidFill>
                    <a:latin typeface="나눔스퀘어 ExtraBold" pitchFamily="50" charset="-127"/>
                    <a:ea typeface="나눔스퀘어 ExtraBold" pitchFamily="50" charset="-127"/>
                    <a:cs typeface="+mj-cs"/>
                  </a:defRPr>
                </a:lvl1pPr>
              </a:lstStyle>
              <a:p>
                <a:r>
                  <a:rPr lang="en-US" altLang="ko-KR" u="sng" spc="-50" dirty="0" smtClean="0">
                    <a:solidFill>
                      <a:schemeClr val="bg1"/>
                    </a:solidFill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03</a:t>
                </a:r>
                <a:endParaRPr lang="en-US" altLang="ko-KR" u="sng" spc="-50" dirty="0">
                  <a:solidFill>
                    <a:schemeClr val="bg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endParaRPr>
              </a:p>
            </p:txBody>
          </p:sp>
          <p:sp>
            <p:nvSpPr>
              <p:cNvPr id="154" name="직사각형 153"/>
              <p:cNvSpPr/>
              <p:nvPr/>
            </p:nvSpPr>
            <p:spPr>
              <a:xfrm>
                <a:off x="8055296" y="1739057"/>
                <a:ext cx="110318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위험도 예측</a:t>
                </a:r>
              </a:p>
            </p:txBody>
          </p:sp>
          <p:sp>
            <p:nvSpPr>
              <p:cNvPr id="155" name="직사각형 154"/>
              <p:cNvSpPr/>
              <p:nvPr/>
            </p:nvSpPr>
            <p:spPr>
              <a:xfrm>
                <a:off x="7806237" y="2274870"/>
                <a:ext cx="150874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100" spc="-50" dirty="0" err="1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패턴연동과</a:t>
                </a:r>
                <a:r>
                  <a:rPr lang="ko-KR" altLang="en-US" sz="11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 </a:t>
                </a:r>
                <a:r>
                  <a:rPr lang="en-US" altLang="ko-KR" sz="11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IPS </a:t>
                </a:r>
                <a:r>
                  <a:rPr lang="ko-KR" altLang="en-US" sz="1100" spc="-5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패킷</a:t>
                </a:r>
                <a:endParaRPr lang="en-US" altLang="ko-KR" sz="1100" spc="-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  <a:p>
                <a:pPr algn="ctr"/>
                <a:r>
                  <a:rPr lang="ko-KR" altLang="en-US" sz="1100" spc="-5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차단을 이용하여</a:t>
                </a:r>
                <a:endParaRPr lang="en-US" altLang="ko-KR" sz="1100" spc="-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  <a:p>
                <a:pPr algn="ctr"/>
                <a:r>
                  <a:rPr lang="ko-KR" altLang="en-US" sz="1100" spc="-5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비정상 </a:t>
                </a:r>
                <a:r>
                  <a:rPr lang="en-US" altLang="ko-KR" sz="11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APP </a:t>
                </a:r>
                <a:r>
                  <a:rPr lang="ko-KR" altLang="en-US" sz="11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행위 차단 </a:t>
                </a:r>
                <a:r>
                  <a:rPr lang="ko-KR" altLang="en-US" sz="1100" spc="-5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및</a:t>
                </a:r>
                <a:endParaRPr lang="en-US" altLang="ko-KR" sz="1100" spc="-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  <a:p>
                <a:pPr algn="ctr"/>
                <a:r>
                  <a:rPr lang="ko-KR" altLang="en-US" sz="1100" spc="-50" dirty="0" err="1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멀웨어</a:t>
                </a:r>
                <a:r>
                  <a:rPr lang="ko-KR" altLang="en-US" sz="1100" spc="-5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 </a:t>
                </a:r>
                <a:r>
                  <a:rPr lang="ko-KR" altLang="en-US" sz="11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탐지</a:t>
                </a:r>
                <a:endParaRPr lang="en-US" altLang="ko-KR" sz="11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</p:txBody>
          </p:sp>
        </p:grpSp>
        <p:grpSp>
          <p:nvGrpSpPr>
            <p:cNvPr id="158" name="그룹 157"/>
            <p:cNvGrpSpPr/>
            <p:nvPr/>
          </p:nvGrpSpPr>
          <p:grpSpPr>
            <a:xfrm>
              <a:off x="2427113" y="1072257"/>
              <a:ext cx="2165247" cy="2165247"/>
              <a:chOff x="2531888" y="1072257"/>
              <a:chExt cx="2165247" cy="2165247"/>
            </a:xfrm>
          </p:grpSpPr>
          <p:pic>
            <p:nvPicPr>
              <p:cNvPr id="159" name="그림 15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1888" y="1072257"/>
                <a:ext cx="2165247" cy="2165247"/>
              </a:xfrm>
              <a:prstGeom prst="rect">
                <a:avLst/>
              </a:prstGeom>
            </p:spPr>
          </p:pic>
          <p:sp>
            <p:nvSpPr>
              <p:cNvPr id="160" name="TextBox 159"/>
              <p:cNvSpPr txBox="1"/>
              <p:nvPr/>
            </p:nvSpPr>
            <p:spPr>
              <a:xfrm>
                <a:off x="3436601" y="1374325"/>
                <a:ext cx="38559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anchor="t" anchorCtr="0">
                <a:spAutoFit/>
              </a:bodyPr>
              <a:lstStyle>
                <a:defPPr>
                  <a:defRPr lang="ko-KR"/>
                </a:defPPr>
                <a:lvl1pPr algn="ctr">
                  <a:spcBef>
                    <a:spcPct val="0"/>
                  </a:spcBef>
                  <a:buNone/>
                  <a:defRPr spc="-70" baseline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accent3"/>
                    </a:solidFill>
                    <a:latin typeface="나눔스퀘어 ExtraBold" pitchFamily="50" charset="-127"/>
                    <a:ea typeface="나눔스퀘어 ExtraBold" pitchFamily="50" charset="-127"/>
                    <a:cs typeface="+mj-cs"/>
                  </a:defRPr>
                </a:lvl1pPr>
              </a:lstStyle>
              <a:p>
                <a:r>
                  <a:rPr lang="en-US" altLang="ko-KR" u="sng" spc="-50" dirty="0" smtClean="0">
                    <a:solidFill>
                      <a:schemeClr val="bg1"/>
                    </a:solidFill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rPr>
                  <a:t>01</a:t>
                </a:r>
                <a:endParaRPr lang="en-US" altLang="ko-KR" u="sng" spc="-50" dirty="0">
                  <a:solidFill>
                    <a:schemeClr val="bg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endParaRPr>
              </a:p>
            </p:txBody>
          </p:sp>
          <p:sp>
            <p:nvSpPr>
              <p:cNvPr id="173" name="직사각형 172"/>
              <p:cNvSpPr/>
              <p:nvPr/>
            </p:nvSpPr>
            <p:spPr>
              <a:xfrm>
                <a:off x="2845646" y="2368413"/>
                <a:ext cx="1495923" cy="6001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1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연동 강화</a:t>
                </a:r>
                <a:r>
                  <a:rPr lang="en-US" altLang="ko-KR" sz="11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, </a:t>
                </a:r>
                <a:r>
                  <a:rPr lang="ko-KR" altLang="en-US" sz="11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인지 능력</a:t>
                </a:r>
                <a:r>
                  <a:rPr lang="en-US" altLang="ko-KR" sz="11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,</a:t>
                </a:r>
              </a:p>
              <a:p>
                <a:pPr algn="ctr"/>
                <a:r>
                  <a:rPr lang="ko-KR" altLang="en-US" sz="11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가시성 강화</a:t>
                </a:r>
                <a:r>
                  <a:rPr lang="en-US" altLang="ko-KR" sz="11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, </a:t>
                </a:r>
                <a:r>
                  <a:rPr lang="ko-KR" altLang="en-US" sz="11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성능 강화의</a:t>
                </a:r>
                <a:endParaRPr lang="en-US" altLang="ko-KR" sz="11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  <a:p>
                <a:pPr algn="ctr"/>
                <a:r>
                  <a:rPr lang="en-US" altLang="ko-KR" sz="11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4</a:t>
                </a:r>
                <a:r>
                  <a:rPr lang="ko-KR" altLang="en-US" sz="11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단계로 구성</a:t>
                </a:r>
                <a:endParaRPr lang="en-US" altLang="ko-KR" sz="11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</p:txBody>
          </p:sp>
          <p:sp>
            <p:nvSpPr>
              <p:cNvPr id="175" name="직사각형 174"/>
              <p:cNvSpPr/>
              <p:nvPr/>
            </p:nvSpPr>
            <p:spPr>
              <a:xfrm>
                <a:off x="2678191" y="1729074"/>
                <a:ext cx="1837363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100" spc="-50" dirty="0" err="1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머신러닝과</a:t>
                </a:r>
                <a:r>
                  <a:rPr lang="ko-KR" altLang="en-US" sz="11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 가시성 확보를 </a:t>
                </a:r>
                <a:r>
                  <a:rPr lang="ko-KR" altLang="en-US" sz="1100" spc="-5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통한</a:t>
                </a:r>
                <a:endParaRPr lang="en-US" altLang="ko-KR" sz="1100" spc="-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  <a:p>
                <a:pPr algn="ctr"/>
                <a:r>
                  <a:rPr lang="en-US" altLang="ko-KR" sz="1600" spc="-5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4</a:t>
                </a:r>
                <a:r>
                  <a:rPr lang="ko-KR" altLang="en-US" sz="16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단계 방어 영역 확대</a:t>
                </a:r>
                <a:endParaRPr lang="ko-KR" altLang="en-US" sz="16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5839" y="4720000"/>
            <a:ext cx="7381178" cy="160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9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자유형 231"/>
          <p:cNvSpPr>
            <a:spLocks/>
          </p:cNvSpPr>
          <p:nvPr/>
        </p:nvSpPr>
        <p:spPr bwMode="auto">
          <a:xfrm>
            <a:off x="387987" y="1085686"/>
            <a:ext cx="1768473" cy="1892582"/>
          </a:xfrm>
          <a:custGeom>
            <a:avLst/>
            <a:gdLst>
              <a:gd name="connsiteX0" fmla="*/ 1380649 w 1768473"/>
              <a:gd name="connsiteY0" fmla="*/ 982489 h 1892582"/>
              <a:gd name="connsiteX1" fmla="*/ 1432359 w 1768473"/>
              <a:gd name="connsiteY1" fmla="*/ 982489 h 1892582"/>
              <a:gd name="connsiteX2" fmla="*/ 1551292 w 1768473"/>
              <a:gd name="connsiteY2" fmla="*/ 982489 h 1892582"/>
              <a:gd name="connsiteX3" fmla="*/ 1742618 w 1768473"/>
              <a:gd name="connsiteY3" fmla="*/ 982489 h 1892582"/>
              <a:gd name="connsiteX4" fmla="*/ 1721934 w 1768473"/>
              <a:gd name="connsiteY4" fmla="*/ 1075567 h 1892582"/>
              <a:gd name="connsiteX5" fmla="*/ 1690908 w 1768473"/>
              <a:gd name="connsiteY5" fmla="*/ 1163474 h 1892582"/>
              <a:gd name="connsiteX6" fmla="*/ 1654711 w 1768473"/>
              <a:gd name="connsiteY6" fmla="*/ 1246209 h 1892582"/>
              <a:gd name="connsiteX7" fmla="*/ 1608173 w 1768473"/>
              <a:gd name="connsiteY7" fmla="*/ 1328945 h 1892582"/>
              <a:gd name="connsiteX8" fmla="*/ 1561634 w 1768473"/>
              <a:gd name="connsiteY8" fmla="*/ 1406510 h 1892582"/>
              <a:gd name="connsiteX9" fmla="*/ 1504753 w 1768473"/>
              <a:gd name="connsiteY9" fmla="*/ 1484074 h 1892582"/>
              <a:gd name="connsiteX10" fmla="*/ 1447872 w 1768473"/>
              <a:gd name="connsiteY10" fmla="*/ 1551297 h 1892582"/>
              <a:gd name="connsiteX11" fmla="*/ 1380649 w 1768473"/>
              <a:gd name="connsiteY11" fmla="*/ 1613349 h 1892582"/>
              <a:gd name="connsiteX12" fmla="*/ 1313426 w 1768473"/>
              <a:gd name="connsiteY12" fmla="*/ 1675401 h 1892582"/>
              <a:gd name="connsiteX13" fmla="*/ 1241033 w 1768473"/>
              <a:gd name="connsiteY13" fmla="*/ 1727111 h 1892582"/>
              <a:gd name="connsiteX14" fmla="*/ 1163468 w 1768473"/>
              <a:gd name="connsiteY14" fmla="*/ 1773650 h 1892582"/>
              <a:gd name="connsiteX15" fmla="*/ 1085903 w 1768473"/>
              <a:gd name="connsiteY15" fmla="*/ 1809846 h 1892582"/>
              <a:gd name="connsiteX16" fmla="*/ 1003167 w 1768473"/>
              <a:gd name="connsiteY16" fmla="*/ 1846043 h 1892582"/>
              <a:gd name="connsiteX17" fmla="*/ 920431 w 1768473"/>
              <a:gd name="connsiteY17" fmla="*/ 1866727 h 1892582"/>
              <a:gd name="connsiteX18" fmla="*/ 837696 w 1768473"/>
              <a:gd name="connsiteY18" fmla="*/ 1887411 h 1892582"/>
              <a:gd name="connsiteX19" fmla="*/ 754960 w 1768473"/>
              <a:gd name="connsiteY19" fmla="*/ 1892582 h 1892582"/>
              <a:gd name="connsiteX20" fmla="*/ 817012 w 1768473"/>
              <a:gd name="connsiteY20" fmla="*/ 1494416 h 1892582"/>
              <a:gd name="connsiteX21" fmla="*/ 863551 w 1768473"/>
              <a:gd name="connsiteY21" fmla="*/ 1489245 h 1892582"/>
              <a:gd name="connsiteX22" fmla="*/ 915260 w 1768473"/>
              <a:gd name="connsiteY22" fmla="*/ 1478904 h 1892582"/>
              <a:gd name="connsiteX23" fmla="*/ 956628 w 1768473"/>
              <a:gd name="connsiteY23" fmla="*/ 1463391 h 1892582"/>
              <a:gd name="connsiteX24" fmla="*/ 1003167 w 1768473"/>
              <a:gd name="connsiteY24" fmla="*/ 1447878 h 1892582"/>
              <a:gd name="connsiteX25" fmla="*/ 1049706 w 1768473"/>
              <a:gd name="connsiteY25" fmla="*/ 1422023 h 1892582"/>
              <a:gd name="connsiteX26" fmla="*/ 1091074 w 1768473"/>
              <a:gd name="connsiteY26" fmla="*/ 1396168 h 1892582"/>
              <a:gd name="connsiteX27" fmla="*/ 1132442 w 1768473"/>
              <a:gd name="connsiteY27" fmla="*/ 1365142 h 1892582"/>
              <a:gd name="connsiteX28" fmla="*/ 1168639 w 1768473"/>
              <a:gd name="connsiteY28" fmla="*/ 1334116 h 1892582"/>
              <a:gd name="connsiteX29" fmla="*/ 1204836 w 1768473"/>
              <a:gd name="connsiteY29" fmla="*/ 1297919 h 1892582"/>
              <a:gd name="connsiteX30" fmla="*/ 1241033 w 1768473"/>
              <a:gd name="connsiteY30" fmla="*/ 1261722 h 1892582"/>
              <a:gd name="connsiteX31" fmla="*/ 1272059 w 1768473"/>
              <a:gd name="connsiteY31" fmla="*/ 1220354 h 1892582"/>
              <a:gd name="connsiteX32" fmla="*/ 1297913 w 1768473"/>
              <a:gd name="connsiteY32" fmla="*/ 1173816 h 1892582"/>
              <a:gd name="connsiteX33" fmla="*/ 1323768 w 1768473"/>
              <a:gd name="connsiteY33" fmla="*/ 1132448 h 1892582"/>
              <a:gd name="connsiteX34" fmla="*/ 1344452 w 1768473"/>
              <a:gd name="connsiteY34" fmla="*/ 1080738 h 1892582"/>
              <a:gd name="connsiteX35" fmla="*/ 1365136 w 1768473"/>
              <a:gd name="connsiteY35" fmla="*/ 1034199 h 1892582"/>
              <a:gd name="connsiteX36" fmla="*/ 997912 w 1768473"/>
              <a:gd name="connsiteY36" fmla="*/ 398676 h 1892582"/>
              <a:gd name="connsiteX37" fmla="*/ 964992 w 1768473"/>
              <a:gd name="connsiteY37" fmla="*/ 598072 h 1892582"/>
              <a:gd name="connsiteX38" fmla="*/ 977313 w 1768473"/>
              <a:gd name="connsiteY38" fmla="*/ 599832 h 1892582"/>
              <a:gd name="connsiteX39" fmla="*/ 1008339 w 1768473"/>
              <a:gd name="connsiteY39" fmla="*/ 605003 h 1892582"/>
              <a:gd name="connsiteX40" fmla="*/ 1034194 w 1768473"/>
              <a:gd name="connsiteY40" fmla="*/ 610174 h 1892582"/>
              <a:gd name="connsiteX41" fmla="*/ 1060049 w 1768473"/>
              <a:gd name="connsiteY41" fmla="*/ 625687 h 1892582"/>
              <a:gd name="connsiteX42" fmla="*/ 1085903 w 1768473"/>
              <a:gd name="connsiteY42" fmla="*/ 636029 h 1892582"/>
              <a:gd name="connsiteX43" fmla="*/ 1106587 w 1768473"/>
              <a:gd name="connsiteY43" fmla="*/ 656713 h 1892582"/>
              <a:gd name="connsiteX44" fmla="*/ 1127271 w 1768473"/>
              <a:gd name="connsiteY44" fmla="*/ 677397 h 1892582"/>
              <a:gd name="connsiteX45" fmla="*/ 1147955 w 1768473"/>
              <a:gd name="connsiteY45" fmla="*/ 698081 h 1892582"/>
              <a:gd name="connsiteX46" fmla="*/ 1163468 w 1768473"/>
              <a:gd name="connsiteY46" fmla="*/ 723936 h 1892582"/>
              <a:gd name="connsiteX47" fmla="*/ 1178981 w 1768473"/>
              <a:gd name="connsiteY47" fmla="*/ 749790 h 1892582"/>
              <a:gd name="connsiteX48" fmla="*/ 1189323 w 1768473"/>
              <a:gd name="connsiteY48" fmla="*/ 780816 h 1892582"/>
              <a:gd name="connsiteX49" fmla="*/ 1194494 w 1768473"/>
              <a:gd name="connsiteY49" fmla="*/ 806671 h 1892582"/>
              <a:gd name="connsiteX50" fmla="*/ 1199665 w 1768473"/>
              <a:gd name="connsiteY50" fmla="*/ 842868 h 1892582"/>
              <a:gd name="connsiteX51" fmla="*/ 1199665 w 1768473"/>
              <a:gd name="connsiteY51" fmla="*/ 873894 h 1892582"/>
              <a:gd name="connsiteX52" fmla="*/ 1199665 w 1768473"/>
              <a:gd name="connsiteY52" fmla="*/ 910091 h 1892582"/>
              <a:gd name="connsiteX53" fmla="*/ 1198926 w 1768473"/>
              <a:gd name="connsiteY53" fmla="*/ 915264 h 1892582"/>
              <a:gd name="connsiteX54" fmla="*/ 1390992 w 1768473"/>
              <a:gd name="connsiteY54" fmla="*/ 915264 h 1892582"/>
              <a:gd name="connsiteX55" fmla="*/ 1396163 w 1768473"/>
              <a:gd name="connsiteY55" fmla="*/ 863556 h 1892582"/>
              <a:gd name="connsiteX56" fmla="*/ 1396163 w 1768473"/>
              <a:gd name="connsiteY56" fmla="*/ 811846 h 1892582"/>
              <a:gd name="connsiteX57" fmla="*/ 1390992 w 1768473"/>
              <a:gd name="connsiteY57" fmla="*/ 765308 h 1892582"/>
              <a:gd name="connsiteX58" fmla="*/ 1380650 w 1768473"/>
              <a:gd name="connsiteY58" fmla="*/ 718769 h 1892582"/>
              <a:gd name="connsiteX59" fmla="*/ 1365137 w 1768473"/>
              <a:gd name="connsiteY59" fmla="*/ 672230 h 1892582"/>
              <a:gd name="connsiteX60" fmla="*/ 1349624 w 1768473"/>
              <a:gd name="connsiteY60" fmla="*/ 630862 h 1892582"/>
              <a:gd name="connsiteX61" fmla="*/ 1328940 w 1768473"/>
              <a:gd name="connsiteY61" fmla="*/ 589494 h 1892582"/>
              <a:gd name="connsiteX62" fmla="*/ 1303085 w 1768473"/>
              <a:gd name="connsiteY62" fmla="*/ 553297 h 1892582"/>
              <a:gd name="connsiteX63" fmla="*/ 1277230 w 1768473"/>
              <a:gd name="connsiteY63" fmla="*/ 522271 h 1892582"/>
              <a:gd name="connsiteX64" fmla="*/ 1246204 w 1768473"/>
              <a:gd name="connsiteY64" fmla="*/ 491245 h 1892582"/>
              <a:gd name="connsiteX65" fmla="*/ 1210007 w 1768473"/>
              <a:gd name="connsiteY65" fmla="*/ 465391 h 1892582"/>
              <a:gd name="connsiteX66" fmla="*/ 1173810 w 1768473"/>
              <a:gd name="connsiteY66" fmla="*/ 444707 h 1892582"/>
              <a:gd name="connsiteX67" fmla="*/ 1132443 w 1768473"/>
              <a:gd name="connsiteY67" fmla="*/ 424023 h 1892582"/>
              <a:gd name="connsiteX68" fmla="*/ 1085904 w 1768473"/>
              <a:gd name="connsiteY68" fmla="*/ 413681 h 1892582"/>
              <a:gd name="connsiteX69" fmla="*/ 1044536 w 1768473"/>
              <a:gd name="connsiteY69" fmla="*/ 403339 h 1892582"/>
              <a:gd name="connsiteX70" fmla="*/ 1003171 w 1768473"/>
              <a:gd name="connsiteY70" fmla="*/ 0 h 1892582"/>
              <a:gd name="connsiteX71" fmla="*/ 977316 w 1768473"/>
              <a:gd name="connsiteY71" fmla="*/ 165472 h 1892582"/>
              <a:gd name="connsiteX72" fmla="*/ 941906 w 1768473"/>
              <a:gd name="connsiteY72" fmla="*/ 398165 h 1892582"/>
              <a:gd name="connsiteX73" fmla="*/ 992827 w 1768473"/>
              <a:gd name="connsiteY73" fmla="*/ 398165 h 1892582"/>
              <a:gd name="connsiteX74" fmla="*/ 1060049 w 1768473"/>
              <a:gd name="connsiteY74" fmla="*/ 2 h 1892582"/>
              <a:gd name="connsiteX75" fmla="*/ 1142784 w 1768473"/>
              <a:gd name="connsiteY75" fmla="*/ 5173 h 1892582"/>
              <a:gd name="connsiteX76" fmla="*/ 1225520 w 1768473"/>
              <a:gd name="connsiteY76" fmla="*/ 20686 h 1892582"/>
              <a:gd name="connsiteX77" fmla="*/ 1303085 w 1768473"/>
              <a:gd name="connsiteY77" fmla="*/ 41370 h 1892582"/>
              <a:gd name="connsiteX78" fmla="*/ 1375479 w 1768473"/>
              <a:gd name="connsiteY78" fmla="*/ 72396 h 1892582"/>
              <a:gd name="connsiteX79" fmla="*/ 1442701 w 1768473"/>
              <a:gd name="connsiteY79" fmla="*/ 113764 h 1892582"/>
              <a:gd name="connsiteX80" fmla="*/ 1504753 w 1768473"/>
              <a:gd name="connsiteY80" fmla="*/ 160303 h 1892582"/>
              <a:gd name="connsiteX81" fmla="*/ 1561634 w 1768473"/>
              <a:gd name="connsiteY81" fmla="*/ 212012 h 1892582"/>
              <a:gd name="connsiteX82" fmla="*/ 1613344 w 1768473"/>
              <a:gd name="connsiteY82" fmla="*/ 268893 h 1892582"/>
              <a:gd name="connsiteX83" fmla="*/ 1654712 w 1768473"/>
              <a:gd name="connsiteY83" fmla="*/ 336116 h 1892582"/>
              <a:gd name="connsiteX84" fmla="*/ 1690908 w 1768473"/>
              <a:gd name="connsiteY84" fmla="*/ 403339 h 1892582"/>
              <a:gd name="connsiteX85" fmla="*/ 1721934 w 1768473"/>
              <a:gd name="connsiteY85" fmla="*/ 480904 h 1892582"/>
              <a:gd name="connsiteX86" fmla="*/ 1742618 w 1768473"/>
              <a:gd name="connsiteY86" fmla="*/ 558468 h 1892582"/>
              <a:gd name="connsiteX87" fmla="*/ 1758131 w 1768473"/>
              <a:gd name="connsiteY87" fmla="*/ 641204 h 1892582"/>
              <a:gd name="connsiteX88" fmla="*/ 1768473 w 1768473"/>
              <a:gd name="connsiteY88" fmla="*/ 729111 h 1892582"/>
              <a:gd name="connsiteX89" fmla="*/ 1768473 w 1768473"/>
              <a:gd name="connsiteY89" fmla="*/ 822188 h 1892582"/>
              <a:gd name="connsiteX90" fmla="*/ 1758131 w 1768473"/>
              <a:gd name="connsiteY90" fmla="*/ 915266 h 1892582"/>
              <a:gd name="connsiteX91" fmla="*/ 1711592 w 1768473"/>
              <a:gd name="connsiteY91" fmla="*/ 915266 h 1892582"/>
              <a:gd name="connsiteX92" fmla="*/ 1608173 w 1768473"/>
              <a:gd name="connsiteY92" fmla="*/ 915266 h 1892582"/>
              <a:gd name="connsiteX93" fmla="*/ 1390993 w 1768473"/>
              <a:gd name="connsiteY93" fmla="*/ 915266 h 1892582"/>
              <a:gd name="connsiteX94" fmla="*/ 1375480 w 1768473"/>
              <a:gd name="connsiteY94" fmla="*/ 982487 h 1892582"/>
              <a:gd name="connsiteX95" fmla="*/ 1182674 w 1768473"/>
              <a:gd name="connsiteY95" fmla="*/ 982487 h 1892582"/>
              <a:gd name="connsiteX96" fmla="*/ 1173810 w 1768473"/>
              <a:gd name="connsiteY96" fmla="*/ 1013510 h 1892582"/>
              <a:gd name="connsiteX97" fmla="*/ 1142784 w 1768473"/>
              <a:gd name="connsiteY97" fmla="*/ 1080733 h 1892582"/>
              <a:gd name="connsiteX98" fmla="*/ 1106587 w 1768473"/>
              <a:gd name="connsiteY98" fmla="*/ 1137614 h 1892582"/>
              <a:gd name="connsiteX99" fmla="*/ 1054878 w 1768473"/>
              <a:gd name="connsiteY99" fmla="*/ 1189324 h 1892582"/>
              <a:gd name="connsiteX100" fmla="*/ 1003168 w 1768473"/>
              <a:gd name="connsiteY100" fmla="*/ 1230691 h 1892582"/>
              <a:gd name="connsiteX101" fmla="*/ 941116 w 1768473"/>
              <a:gd name="connsiteY101" fmla="*/ 1261717 h 1892582"/>
              <a:gd name="connsiteX102" fmla="*/ 910090 w 1768473"/>
              <a:gd name="connsiteY102" fmla="*/ 1277230 h 1892582"/>
              <a:gd name="connsiteX103" fmla="*/ 879064 w 1768473"/>
              <a:gd name="connsiteY103" fmla="*/ 1282401 h 1892582"/>
              <a:gd name="connsiteX104" fmla="*/ 851248 w 1768473"/>
              <a:gd name="connsiteY104" fmla="*/ 1287037 h 1892582"/>
              <a:gd name="connsiteX105" fmla="*/ 817012 w 1768473"/>
              <a:gd name="connsiteY105" fmla="*/ 1494412 h 1892582"/>
              <a:gd name="connsiteX106" fmla="*/ 765302 w 1768473"/>
              <a:gd name="connsiteY106" fmla="*/ 1494412 h 1892582"/>
              <a:gd name="connsiteX107" fmla="*/ 798015 w 1768473"/>
              <a:gd name="connsiteY107" fmla="*/ 1290439 h 1892582"/>
              <a:gd name="connsiteX108" fmla="*/ 780815 w 1768473"/>
              <a:gd name="connsiteY108" fmla="*/ 1287572 h 1892582"/>
              <a:gd name="connsiteX109" fmla="*/ 749789 w 1768473"/>
              <a:gd name="connsiteY109" fmla="*/ 1282401 h 1892582"/>
              <a:gd name="connsiteX110" fmla="*/ 723934 w 1768473"/>
              <a:gd name="connsiteY110" fmla="*/ 1277230 h 1892582"/>
              <a:gd name="connsiteX111" fmla="*/ 698079 w 1768473"/>
              <a:gd name="connsiteY111" fmla="*/ 1261717 h 1892582"/>
              <a:gd name="connsiteX112" fmla="*/ 672225 w 1768473"/>
              <a:gd name="connsiteY112" fmla="*/ 1251375 h 1892582"/>
              <a:gd name="connsiteX113" fmla="*/ 646370 w 1768473"/>
              <a:gd name="connsiteY113" fmla="*/ 1230691 h 1892582"/>
              <a:gd name="connsiteX114" fmla="*/ 625686 w 1768473"/>
              <a:gd name="connsiteY114" fmla="*/ 1210008 h 1892582"/>
              <a:gd name="connsiteX115" fmla="*/ 610173 w 1768473"/>
              <a:gd name="connsiteY115" fmla="*/ 1189324 h 1892582"/>
              <a:gd name="connsiteX116" fmla="*/ 594660 w 1768473"/>
              <a:gd name="connsiteY116" fmla="*/ 1163469 h 1892582"/>
              <a:gd name="connsiteX117" fmla="*/ 579147 w 1768473"/>
              <a:gd name="connsiteY117" fmla="*/ 1137614 h 1892582"/>
              <a:gd name="connsiteX118" fmla="*/ 568805 w 1768473"/>
              <a:gd name="connsiteY118" fmla="*/ 1111759 h 1892582"/>
              <a:gd name="connsiteX119" fmla="*/ 563634 w 1768473"/>
              <a:gd name="connsiteY119" fmla="*/ 1080733 h 1892582"/>
              <a:gd name="connsiteX120" fmla="*/ 558463 w 1768473"/>
              <a:gd name="connsiteY120" fmla="*/ 1049707 h 1892582"/>
              <a:gd name="connsiteX121" fmla="*/ 558463 w 1768473"/>
              <a:gd name="connsiteY121" fmla="*/ 1013510 h 1892582"/>
              <a:gd name="connsiteX122" fmla="*/ 558463 w 1768473"/>
              <a:gd name="connsiteY122" fmla="*/ 982487 h 1892582"/>
              <a:gd name="connsiteX123" fmla="*/ 377482 w 1768473"/>
              <a:gd name="connsiteY123" fmla="*/ 982487 h 1892582"/>
              <a:gd name="connsiteX124" fmla="*/ 372311 w 1768473"/>
              <a:gd name="connsiteY124" fmla="*/ 1034197 h 1892582"/>
              <a:gd name="connsiteX125" fmla="*/ 377482 w 1768473"/>
              <a:gd name="connsiteY125" fmla="*/ 1080736 h 1892582"/>
              <a:gd name="connsiteX126" fmla="*/ 382653 w 1768473"/>
              <a:gd name="connsiteY126" fmla="*/ 1132446 h 1892582"/>
              <a:gd name="connsiteX127" fmla="*/ 387824 w 1768473"/>
              <a:gd name="connsiteY127" fmla="*/ 1178984 h 1892582"/>
              <a:gd name="connsiteX128" fmla="*/ 403337 w 1768473"/>
              <a:gd name="connsiteY128" fmla="*/ 1220352 h 1892582"/>
              <a:gd name="connsiteX129" fmla="*/ 418850 w 1768473"/>
              <a:gd name="connsiteY129" fmla="*/ 1261720 h 1892582"/>
              <a:gd name="connsiteX130" fmla="*/ 439534 w 1768473"/>
              <a:gd name="connsiteY130" fmla="*/ 1297917 h 1892582"/>
              <a:gd name="connsiteX131" fmla="*/ 465389 w 1768473"/>
              <a:gd name="connsiteY131" fmla="*/ 1334114 h 1892582"/>
              <a:gd name="connsiteX132" fmla="*/ 491244 w 1768473"/>
              <a:gd name="connsiteY132" fmla="*/ 1370311 h 1892582"/>
              <a:gd name="connsiteX133" fmla="*/ 522270 w 1768473"/>
              <a:gd name="connsiteY133" fmla="*/ 1396166 h 1892582"/>
              <a:gd name="connsiteX134" fmla="*/ 553296 w 1768473"/>
              <a:gd name="connsiteY134" fmla="*/ 1422021 h 1892582"/>
              <a:gd name="connsiteX135" fmla="*/ 589493 w 1768473"/>
              <a:gd name="connsiteY135" fmla="*/ 1447876 h 1892582"/>
              <a:gd name="connsiteX136" fmla="*/ 630861 w 1768473"/>
              <a:gd name="connsiteY136" fmla="*/ 1463389 h 1892582"/>
              <a:gd name="connsiteX137" fmla="*/ 672228 w 1768473"/>
              <a:gd name="connsiteY137" fmla="*/ 1478902 h 1892582"/>
              <a:gd name="connsiteX138" fmla="*/ 718767 w 1768473"/>
              <a:gd name="connsiteY138" fmla="*/ 1489243 h 1892582"/>
              <a:gd name="connsiteX139" fmla="*/ 760135 w 1768473"/>
              <a:gd name="connsiteY139" fmla="*/ 1494414 h 1892582"/>
              <a:gd name="connsiteX140" fmla="*/ 734280 w 1768473"/>
              <a:gd name="connsiteY140" fmla="*/ 1680570 h 1892582"/>
              <a:gd name="connsiteX141" fmla="*/ 698083 w 1768473"/>
              <a:gd name="connsiteY141" fmla="*/ 1892580 h 1892582"/>
              <a:gd name="connsiteX142" fmla="*/ 615348 w 1768473"/>
              <a:gd name="connsiteY142" fmla="*/ 1887409 h 1892582"/>
              <a:gd name="connsiteX143" fmla="*/ 532612 w 1768473"/>
              <a:gd name="connsiteY143" fmla="*/ 1871896 h 1892582"/>
              <a:gd name="connsiteX144" fmla="*/ 460218 w 1768473"/>
              <a:gd name="connsiteY144" fmla="*/ 1846041 h 1892582"/>
              <a:gd name="connsiteX145" fmla="*/ 387824 w 1768473"/>
              <a:gd name="connsiteY145" fmla="*/ 1815015 h 1892582"/>
              <a:gd name="connsiteX146" fmla="*/ 320601 w 1768473"/>
              <a:gd name="connsiteY146" fmla="*/ 1778819 h 1892582"/>
              <a:gd name="connsiteX147" fmla="*/ 258549 w 1768473"/>
              <a:gd name="connsiteY147" fmla="*/ 1732280 h 1892582"/>
              <a:gd name="connsiteX148" fmla="*/ 206839 w 1768473"/>
              <a:gd name="connsiteY148" fmla="*/ 1680570 h 1892582"/>
              <a:gd name="connsiteX149" fmla="*/ 155130 w 1768473"/>
              <a:gd name="connsiteY149" fmla="*/ 1623689 h 1892582"/>
              <a:gd name="connsiteX150" fmla="*/ 113762 w 1768473"/>
              <a:gd name="connsiteY150" fmla="*/ 1556466 h 1892582"/>
              <a:gd name="connsiteX151" fmla="*/ 77565 w 1768473"/>
              <a:gd name="connsiteY151" fmla="*/ 1489243 h 1892582"/>
              <a:gd name="connsiteX152" fmla="*/ 46539 w 1768473"/>
              <a:gd name="connsiteY152" fmla="*/ 1411679 h 1892582"/>
              <a:gd name="connsiteX153" fmla="*/ 25855 w 1768473"/>
              <a:gd name="connsiteY153" fmla="*/ 1334114 h 1892582"/>
              <a:gd name="connsiteX154" fmla="*/ 10342 w 1768473"/>
              <a:gd name="connsiteY154" fmla="*/ 1251378 h 1892582"/>
              <a:gd name="connsiteX155" fmla="*/ 0 w 1768473"/>
              <a:gd name="connsiteY155" fmla="*/ 1163472 h 1892582"/>
              <a:gd name="connsiteX156" fmla="*/ 5171 w 1768473"/>
              <a:gd name="connsiteY156" fmla="*/ 1075565 h 1892582"/>
              <a:gd name="connsiteX157" fmla="*/ 10342 w 1768473"/>
              <a:gd name="connsiteY157" fmla="*/ 982487 h 1892582"/>
              <a:gd name="connsiteX158" fmla="*/ 15513 w 1768473"/>
              <a:gd name="connsiteY158" fmla="*/ 982487 h 1892582"/>
              <a:gd name="connsiteX159" fmla="*/ 206839 w 1768473"/>
              <a:gd name="connsiteY159" fmla="*/ 982487 h 1892582"/>
              <a:gd name="connsiteX160" fmla="*/ 367140 w 1768473"/>
              <a:gd name="connsiteY160" fmla="*/ 982487 h 1892582"/>
              <a:gd name="connsiteX161" fmla="*/ 377480 w 1768473"/>
              <a:gd name="connsiteY161" fmla="*/ 982487 h 1892582"/>
              <a:gd name="connsiteX162" fmla="*/ 392993 w 1768473"/>
              <a:gd name="connsiteY162" fmla="*/ 915264 h 1892582"/>
              <a:gd name="connsiteX163" fmla="*/ 568066 w 1768473"/>
              <a:gd name="connsiteY163" fmla="*/ 915264 h 1892582"/>
              <a:gd name="connsiteX164" fmla="*/ 568805 w 1768473"/>
              <a:gd name="connsiteY164" fmla="*/ 910091 h 1892582"/>
              <a:gd name="connsiteX165" fmla="*/ 584318 w 1768473"/>
              <a:gd name="connsiteY165" fmla="*/ 873894 h 1892582"/>
              <a:gd name="connsiteX166" fmla="*/ 615344 w 1768473"/>
              <a:gd name="connsiteY166" fmla="*/ 806671 h 1892582"/>
              <a:gd name="connsiteX167" fmla="*/ 651541 w 1768473"/>
              <a:gd name="connsiteY167" fmla="*/ 749790 h 1892582"/>
              <a:gd name="connsiteX168" fmla="*/ 703250 w 1768473"/>
              <a:gd name="connsiteY168" fmla="*/ 698081 h 1892582"/>
              <a:gd name="connsiteX169" fmla="*/ 754960 w 1768473"/>
              <a:gd name="connsiteY169" fmla="*/ 656713 h 1892582"/>
              <a:gd name="connsiteX170" fmla="*/ 817012 w 1768473"/>
              <a:gd name="connsiteY170" fmla="*/ 625687 h 1892582"/>
              <a:gd name="connsiteX171" fmla="*/ 848038 w 1768473"/>
              <a:gd name="connsiteY171" fmla="*/ 610174 h 1892582"/>
              <a:gd name="connsiteX172" fmla="*/ 879064 w 1768473"/>
              <a:gd name="connsiteY172" fmla="*/ 605003 h 1892582"/>
              <a:gd name="connsiteX173" fmla="*/ 908736 w 1768473"/>
              <a:gd name="connsiteY173" fmla="*/ 600058 h 1892582"/>
              <a:gd name="connsiteX174" fmla="*/ 940270 w 1768473"/>
              <a:gd name="connsiteY174" fmla="*/ 403433 h 1892582"/>
              <a:gd name="connsiteX175" fmla="*/ 894578 w 1768473"/>
              <a:gd name="connsiteY175" fmla="*/ 408510 h 1892582"/>
              <a:gd name="connsiteX176" fmla="*/ 848039 w 1768473"/>
              <a:gd name="connsiteY176" fmla="*/ 418852 h 1892582"/>
              <a:gd name="connsiteX177" fmla="*/ 801501 w 1768473"/>
              <a:gd name="connsiteY177" fmla="*/ 434365 h 1892582"/>
              <a:gd name="connsiteX178" fmla="*/ 754962 w 1768473"/>
              <a:gd name="connsiteY178" fmla="*/ 455049 h 1892582"/>
              <a:gd name="connsiteX179" fmla="*/ 713594 w 1768473"/>
              <a:gd name="connsiteY179" fmla="*/ 475733 h 1892582"/>
              <a:gd name="connsiteX180" fmla="*/ 672226 w 1768473"/>
              <a:gd name="connsiteY180" fmla="*/ 501587 h 1892582"/>
              <a:gd name="connsiteX181" fmla="*/ 630858 w 1768473"/>
              <a:gd name="connsiteY181" fmla="*/ 532613 h 1892582"/>
              <a:gd name="connsiteX182" fmla="*/ 594661 w 1768473"/>
              <a:gd name="connsiteY182" fmla="*/ 563639 h 1892582"/>
              <a:gd name="connsiteX183" fmla="*/ 568137 w 1768473"/>
              <a:gd name="connsiteY183" fmla="*/ 590164 h 1892582"/>
              <a:gd name="connsiteX184" fmla="*/ 558466 w 1768473"/>
              <a:gd name="connsiteY184" fmla="*/ 599834 h 1892582"/>
              <a:gd name="connsiteX185" fmla="*/ 527441 w 1768473"/>
              <a:gd name="connsiteY185" fmla="*/ 641202 h 1892582"/>
              <a:gd name="connsiteX186" fmla="*/ 496415 w 1768473"/>
              <a:gd name="connsiteY186" fmla="*/ 682570 h 1892582"/>
              <a:gd name="connsiteX187" fmla="*/ 465389 w 1768473"/>
              <a:gd name="connsiteY187" fmla="*/ 723938 h 1892582"/>
              <a:gd name="connsiteX188" fmla="*/ 444705 w 1768473"/>
              <a:gd name="connsiteY188" fmla="*/ 770477 h 1892582"/>
              <a:gd name="connsiteX189" fmla="*/ 418850 w 1768473"/>
              <a:gd name="connsiteY189" fmla="*/ 817015 h 1892582"/>
              <a:gd name="connsiteX190" fmla="*/ 403337 w 1768473"/>
              <a:gd name="connsiteY190" fmla="*/ 863554 h 1892582"/>
              <a:gd name="connsiteX191" fmla="*/ 387824 w 1768473"/>
              <a:gd name="connsiteY191" fmla="*/ 915264 h 1892582"/>
              <a:gd name="connsiteX192" fmla="*/ 387823 w 1768473"/>
              <a:gd name="connsiteY192" fmla="*/ 915264 h 1892582"/>
              <a:gd name="connsiteX193" fmla="*/ 387822 w 1768473"/>
              <a:gd name="connsiteY193" fmla="*/ 915266 h 1892582"/>
              <a:gd name="connsiteX194" fmla="*/ 175812 w 1768473"/>
              <a:gd name="connsiteY194" fmla="*/ 915266 h 1892582"/>
              <a:gd name="connsiteX195" fmla="*/ 113760 w 1768473"/>
              <a:gd name="connsiteY195" fmla="*/ 915266 h 1892582"/>
              <a:gd name="connsiteX196" fmla="*/ 25853 w 1768473"/>
              <a:gd name="connsiteY196" fmla="*/ 915266 h 1892582"/>
              <a:gd name="connsiteX197" fmla="*/ 46537 w 1768473"/>
              <a:gd name="connsiteY197" fmla="*/ 827359 h 1892582"/>
              <a:gd name="connsiteX198" fmla="*/ 77563 w 1768473"/>
              <a:gd name="connsiteY198" fmla="*/ 734282 h 1892582"/>
              <a:gd name="connsiteX199" fmla="*/ 113760 w 1768473"/>
              <a:gd name="connsiteY199" fmla="*/ 651546 h 1892582"/>
              <a:gd name="connsiteX200" fmla="*/ 155128 w 1768473"/>
              <a:gd name="connsiteY200" fmla="*/ 568810 h 1892582"/>
              <a:gd name="connsiteX201" fmla="*/ 206838 w 1768473"/>
              <a:gd name="connsiteY201" fmla="*/ 491245 h 1892582"/>
              <a:gd name="connsiteX202" fmla="*/ 258547 w 1768473"/>
              <a:gd name="connsiteY202" fmla="*/ 418852 h 1892582"/>
              <a:gd name="connsiteX203" fmla="*/ 320599 w 1768473"/>
              <a:gd name="connsiteY203" fmla="*/ 346458 h 1892582"/>
              <a:gd name="connsiteX204" fmla="*/ 337181 w 1768473"/>
              <a:gd name="connsiteY204" fmla="*/ 329876 h 1892582"/>
              <a:gd name="connsiteX205" fmla="*/ 382653 w 1768473"/>
              <a:gd name="connsiteY205" fmla="*/ 284404 h 1892582"/>
              <a:gd name="connsiteX206" fmla="*/ 449876 w 1768473"/>
              <a:gd name="connsiteY206" fmla="*/ 227523 h 1892582"/>
              <a:gd name="connsiteX207" fmla="*/ 522269 w 1768473"/>
              <a:gd name="connsiteY207" fmla="*/ 170643 h 1892582"/>
              <a:gd name="connsiteX208" fmla="*/ 594663 w 1768473"/>
              <a:gd name="connsiteY208" fmla="*/ 124104 h 1892582"/>
              <a:gd name="connsiteX209" fmla="*/ 672228 w 1768473"/>
              <a:gd name="connsiteY209" fmla="*/ 87907 h 1892582"/>
              <a:gd name="connsiteX210" fmla="*/ 754964 w 1768473"/>
              <a:gd name="connsiteY210" fmla="*/ 51710 h 1892582"/>
              <a:gd name="connsiteX211" fmla="*/ 837699 w 1768473"/>
              <a:gd name="connsiteY211" fmla="*/ 25855 h 1892582"/>
              <a:gd name="connsiteX212" fmla="*/ 920435 w 1768473"/>
              <a:gd name="connsiteY212" fmla="*/ 10342 h 189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1768473" h="1892582">
                <a:moveTo>
                  <a:pt x="1380649" y="982489"/>
                </a:moveTo>
                <a:lnTo>
                  <a:pt x="1432359" y="982489"/>
                </a:lnTo>
                <a:lnTo>
                  <a:pt x="1551292" y="982489"/>
                </a:lnTo>
                <a:lnTo>
                  <a:pt x="1742618" y="982489"/>
                </a:lnTo>
                <a:lnTo>
                  <a:pt x="1721934" y="1075567"/>
                </a:lnTo>
                <a:lnTo>
                  <a:pt x="1690908" y="1163474"/>
                </a:lnTo>
                <a:lnTo>
                  <a:pt x="1654711" y="1246209"/>
                </a:lnTo>
                <a:lnTo>
                  <a:pt x="1608173" y="1328945"/>
                </a:lnTo>
                <a:lnTo>
                  <a:pt x="1561634" y="1406510"/>
                </a:lnTo>
                <a:lnTo>
                  <a:pt x="1504753" y="1484074"/>
                </a:lnTo>
                <a:lnTo>
                  <a:pt x="1447872" y="1551297"/>
                </a:lnTo>
                <a:lnTo>
                  <a:pt x="1380649" y="1613349"/>
                </a:lnTo>
                <a:lnTo>
                  <a:pt x="1313426" y="1675401"/>
                </a:lnTo>
                <a:lnTo>
                  <a:pt x="1241033" y="1727111"/>
                </a:lnTo>
                <a:lnTo>
                  <a:pt x="1163468" y="1773650"/>
                </a:lnTo>
                <a:lnTo>
                  <a:pt x="1085903" y="1809846"/>
                </a:lnTo>
                <a:lnTo>
                  <a:pt x="1003167" y="1846043"/>
                </a:lnTo>
                <a:lnTo>
                  <a:pt x="920431" y="1866727"/>
                </a:lnTo>
                <a:lnTo>
                  <a:pt x="837696" y="1887411"/>
                </a:lnTo>
                <a:lnTo>
                  <a:pt x="754960" y="1892582"/>
                </a:lnTo>
                <a:lnTo>
                  <a:pt x="817012" y="1494416"/>
                </a:lnTo>
                <a:lnTo>
                  <a:pt x="863551" y="1489245"/>
                </a:lnTo>
                <a:lnTo>
                  <a:pt x="915260" y="1478904"/>
                </a:lnTo>
                <a:lnTo>
                  <a:pt x="956628" y="1463391"/>
                </a:lnTo>
                <a:lnTo>
                  <a:pt x="1003167" y="1447878"/>
                </a:lnTo>
                <a:lnTo>
                  <a:pt x="1049706" y="1422023"/>
                </a:lnTo>
                <a:lnTo>
                  <a:pt x="1091074" y="1396168"/>
                </a:lnTo>
                <a:lnTo>
                  <a:pt x="1132442" y="1365142"/>
                </a:lnTo>
                <a:lnTo>
                  <a:pt x="1168639" y="1334116"/>
                </a:lnTo>
                <a:lnTo>
                  <a:pt x="1204836" y="1297919"/>
                </a:lnTo>
                <a:lnTo>
                  <a:pt x="1241033" y="1261722"/>
                </a:lnTo>
                <a:lnTo>
                  <a:pt x="1272059" y="1220354"/>
                </a:lnTo>
                <a:lnTo>
                  <a:pt x="1297913" y="1173816"/>
                </a:lnTo>
                <a:lnTo>
                  <a:pt x="1323768" y="1132448"/>
                </a:lnTo>
                <a:lnTo>
                  <a:pt x="1344452" y="1080738"/>
                </a:lnTo>
                <a:lnTo>
                  <a:pt x="1365136" y="1034199"/>
                </a:lnTo>
                <a:close/>
                <a:moveTo>
                  <a:pt x="997912" y="398676"/>
                </a:moveTo>
                <a:lnTo>
                  <a:pt x="964992" y="598072"/>
                </a:lnTo>
                <a:lnTo>
                  <a:pt x="977313" y="599832"/>
                </a:lnTo>
                <a:lnTo>
                  <a:pt x="1008339" y="605003"/>
                </a:lnTo>
                <a:lnTo>
                  <a:pt x="1034194" y="610174"/>
                </a:lnTo>
                <a:lnTo>
                  <a:pt x="1060049" y="625687"/>
                </a:lnTo>
                <a:lnTo>
                  <a:pt x="1085903" y="636029"/>
                </a:lnTo>
                <a:lnTo>
                  <a:pt x="1106587" y="656713"/>
                </a:lnTo>
                <a:lnTo>
                  <a:pt x="1127271" y="677397"/>
                </a:lnTo>
                <a:lnTo>
                  <a:pt x="1147955" y="698081"/>
                </a:lnTo>
                <a:lnTo>
                  <a:pt x="1163468" y="723936"/>
                </a:lnTo>
                <a:lnTo>
                  <a:pt x="1178981" y="749790"/>
                </a:lnTo>
                <a:lnTo>
                  <a:pt x="1189323" y="780816"/>
                </a:lnTo>
                <a:lnTo>
                  <a:pt x="1194494" y="806671"/>
                </a:lnTo>
                <a:lnTo>
                  <a:pt x="1199665" y="842868"/>
                </a:lnTo>
                <a:lnTo>
                  <a:pt x="1199665" y="873894"/>
                </a:lnTo>
                <a:lnTo>
                  <a:pt x="1199665" y="910091"/>
                </a:lnTo>
                <a:lnTo>
                  <a:pt x="1198926" y="915264"/>
                </a:lnTo>
                <a:lnTo>
                  <a:pt x="1390992" y="915264"/>
                </a:lnTo>
                <a:lnTo>
                  <a:pt x="1396163" y="863556"/>
                </a:lnTo>
                <a:lnTo>
                  <a:pt x="1396163" y="811846"/>
                </a:lnTo>
                <a:lnTo>
                  <a:pt x="1390992" y="765308"/>
                </a:lnTo>
                <a:lnTo>
                  <a:pt x="1380650" y="718769"/>
                </a:lnTo>
                <a:lnTo>
                  <a:pt x="1365137" y="672230"/>
                </a:lnTo>
                <a:lnTo>
                  <a:pt x="1349624" y="630862"/>
                </a:lnTo>
                <a:lnTo>
                  <a:pt x="1328940" y="589494"/>
                </a:lnTo>
                <a:lnTo>
                  <a:pt x="1303085" y="553297"/>
                </a:lnTo>
                <a:lnTo>
                  <a:pt x="1277230" y="522271"/>
                </a:lnTo>
                <a:lnTo>
                  <a:pt x="1246204" y="491245"/>
                </a:lnTo>
                <a:lnTo>
                  <a:pt x="1210007" y="465391"/>
                </a:lnTo>
                <a:lnTo>
                  <a:pt x="1173810" y="444707"/>
                </a:lnTo>
                <a:lnTo>
                  <a:pt x="1132443" y="424023"/>
                </a:lnTo>
                <a:lnTo>
                  <a:pt x="1085904" y="413681"/>
                </a:lnTo>
                <a:lnTo>
                  <a:pt x="1044536" y="403339"/>
                </a:lnTo>
                <a:close/>
                <a:moveTo>
                  <a:pt x="1003171" y="0"/>
                </a:moveTo>
                <a:lnTo>
                  <a:pt x="977316" y="165472"/>
                </a:lnTo>
                <a:lnTo>
                  <a:pt x="941906" y="398165"/>
                </a:lnTo>
                <a:lnTo>
                  <a:pt x="992827" y="398165"/>
                </a:lnTo>
                <a:lnTo>
                  <a:pt x="1060049" y="2"/>
                </a:lnTo>
                <a:lnTo>
                  <a:pt x="1142784" y="5173"/>
                </a:lnTo>
                <a:lnTo>
                  <a:pt x="1225520" y="20686"/>
                </a:lnTo>
                <a:lnTo>
                  <a:pt x="1303085" y="41370"/>
                </a:lnTo>
                <a:lnTo>
                  <a:pt x="1375479" y="72396"/>
                </a:lnTo>
                <a:lnTo>
                  <a:pt x="1442701" y="113764"/>
                </a:lnTo>
                <a:lnTo>
                  <a:pt x="1504753" y="160303"/>
                </a:lnTo>
                <a:lnTo>
                  <a:pt x="1561634" y="212012"/>
                </a:lnTo>
                <a:lnTo>
                  <a:pt x="1613344" y="268893"/>
                </a:lnTo>
                <a:lnTo>
                  <a:pt x="1654712" y="336116"/>
                </a:lnTo>
                <a:lnTo>
                  <a:pt x="1690908" y="403339"/>
                </a:lnTo>
                <a:lnTo>
                  <a:pt x="1721934" y="480904"/>
                </a:lnTo>
                <a:lnTo>
                  <a:pt x="1742618" y="558468"/>
                </a:lnTo>
                <a:lnTo>
                  <a:pt x="1758131" y="641204"/>
                </a:lnTo>
                <a:lnTo>
                  <a:pt x="1768473" y="729111"/>
                </a:lnTo>
                <a:lnTo>
                  <a:pt x="1768473" y="822188"/>
                </a:lnTo>
                <a:lnTo>
                  <a:pt x="1758131" y="915266"/>
                </a:lnTo>
                <a:lnTo>
                  <a:pt x="1711592" y="915266"/>
                </a:lnTo>
                <a:lnTo>
                  <a:pt x="1608173" y="915266"/>
                </a:lnTo>
                <a:lnTo>
                  <a:pt x="1390993" y="915266"/>
                </a:lnTo>
                <a:lnTo>
                  <a:pt x="1375480" y="982487"/>
                </a:lnTo>
                <a:lnTo>
                  <a:pt x="1182674" y="982487"/>
                </a:lnTo>
                <a:lnTo>
                  <a:pt x="1173810" y="1013510"/>
                </a:lnTo>
                <a:lnTo>
                  <a:pt x="1142784" y="1080733"/>
                </a:lnTo>
                <a:lnTo>
                  <a:pt x="1106587" y="1137614"/>
                </a:lnTo>
                <a:lnTo>
                  <a:pt x="1054878" y="1189324"/>
                </a:lnTo>
                <a:lnTo>
                  <a:pt x="1003168" y="1230691"/>
                </a:lnTo>
                <a:lnTo>
                  <a:pt x="941116" y="1261717"/>
                </a:lnTo>
                <a:lnTo>
                  <a:pt x="910090" y="1277230"/>
                </a:lnTo>
                <a:lnTo>
                  <a:pt x="879064" y="1282401"/>
                </a:lnTo>
                <a:lnTo>
                  <a:pt x="851248" y="1287037"/>
                </a:lnTo>
                <a:lnTo>
                  <a:pt x="817012" y="1494412"/>
                </a:lnTo>
                <a:lnTo>
                  <a:pt x="765302" y="1494412"/>
                </a:lnTo>
                <a:lnTo>
                  <a:pt x="798015" y="1290439"/>
                </a:lnTo>
                <a:lnTo>
                  <a:pt x="780815" y="1287572"/>
                </a:lnTo>
                <a:lnTo>
                  <a:pt x="749789" y="1282401"/>
                </a:lnTo>
                <a:lnTo>
                  <a:pt x="723934" y="1277230"/>
                </a:lnTo>
                <a:lnTo>
                  <a:pt x="698079" y="1261717"/>
                </a:lnTo>
                <a:lnTo>
                  <a:pt x="672225" y="1251375"/>
                </a:lnTo>
                <a:lnTo>
                  <a:pt x="646370" y="1230691"/>
                </a:lnTo>
                <a:lnTo>
                  <a:pt x="625686" y="1210008"/>
                </a:lnTo>
                <a:lnTo>
                  <a:pt x="610173" y="1189324"/>
                </a:lnTo>
                <a:lnTo>
                  <a:pt x="594660" y="1163469"/>
                </a:lnTo>
                <a:lnTo>
                  <a:pt x="579147" y="1137614"/>
                </a:lnTo>
                <a:lnTo>
                  <a:pt x="568805" y="1111759"/>
                </a:lnTo>
                <a:lnTo>
                  <a:pt x="563634" y="1080733"/>
                </a:lnTo>
                <a:lnTo>
                  <a:pt x="558463" y="1049707"/>
                </a:lnTo>
                <a:lnTo>
                  <a:pt x="558463" y="1013510"/>
                </a:lnTo>
                <a:lnTo>
                  <a:pt x="558463" y="982487"/>
                </a:lnTo>
                <a:lnTo>
                  <a:pt x="377482" y="982487"/>
                </a:lnTo>
                <a:lnTo>
                  <a:pt x="372311" y="1034197"/>
                </a:lnTo>
                <a:lnTo>
                  <a:pt x="377482" y="1080736"/>
                </a:lnTo>
                <a:lnTo>
                  <a:pt x="382653" y="1132446"/>
                </a:lnTo>
                <a:lnTo>
                  <a:pt x="387824" y="1178984"/>
                </a:lnTo>
                <a:lnTo>
                  <a:pt x="403337" y="1220352"/>
                </a:lnTo>
                <a:lnTo>
                  <a:pt x="418850" y="1261720"/>
                </a:lnTo>
                <a:lnTo>
                  <a:pt x="439534" y="1297917"/>
                </a:lnTo>
                <a:lnTo>
                  <a:pt x="465389" y="1334114"/>
                </a:lnTo>
                <a:lnTo>
                  <a:pt x="491244" y="1370311"/>
                </a:lnTo>
                <a:lnTo>
                  <a:pt x="522270" y="1396166"/>
                </a:lnTo>
                <a:lnTo>
                  <a:pt x="553296" y="1422021"/>
                </a:lnTo>
                <a:lnTo>
                  <a:pt x="589493" y="1447876"/>
                </a:lnTo>
                <a:lnTo>
                  <a:pt x="630861" y="1463389"/>
                </a:lnTo>
                <a:lnTo>
                  <a:pt x="672228" y="1478902"/>
                </a:lnTo>
                <a:lnTo>
                  <a:pt x="718767" y="1489243"/>
                </a:lnTo>
                <a:lnTo>
                  <a:pt x="760135" y="1494414"/>
                </a:lnTo>
                <a:lnTo>
                  <a:pt x="734280" y="1680570"/>
                </a:lnTo>
                <a:lnTo>
                  <a:pt x="698083" y="1892580"/>
                </a:lnTo>
                <a:lnTo>
                  <a:pt x="615348" y="1887409"/>
                </a:lnTo>
                <a:lnTo>
                  <a:pt x="532612" y="1871896"/>
                </a:lnTo>
                <a:lnTo>
                  <a:pt x="460218" y="1846041"/>
                </a:lnTo>
                <a:lnTo>
                  <a:pt x="387824" y="1815015"/>
                </a:lnTo>
                <a:lnTo>
                  <a:pt x="320601" y="1778819"/>
                </a:lnTo>
                <a:lnTo>
                  <a:pt x="258549" y="1732280"/>
                </a:lnTo>
                <a:lnTo>
                  <a:pt x="206839" y="1680570"/>
                </a:lnTo>
                <a:lnTo>
                  <a:pt x="155130" y="1623689"/>
                </a:lnTo>
                <a:lnTo>
                  <a:pt x="113762" y="1556466"/>
                </a:lnTo>
                <a:lnTo>
                  <a:pt x="77565" y="1489243"/>
                </a:lnTo>
                <a:lnTo>
                  <a:pt x="46539" y="1411679"/>
                </a:lnTo>
                <a:lnTo>
                  <a:pt x="25855" y="1334114"/>
                </a:lnTo>
                <a:lnTo>
                  <a:pt x="10342" y="1251378"/>
                </a:lnTo>
                <a:lnTo>
                  <a:pt x="0" y="1163472"/>
                </a:lnTo>
                <a:lnTo>
                  <a:pt x="5171" y="1075565"/>
                </a:lnTo>
                <a:lnTo>
                  <a:pt x="10342" y="982487"/>
                </a:lnTo>
                <a:lnTo>
                  <a:pt x="15513" y="982487"/>
                </a:lnTo>
                <a:lnTo>
                  <a:pt x="206839" y="982487"/>
                </a:lnTo>
                <a:lnTo>
                  <a:pt x="367140" y="982487"/>
                </a:lnTo>
                <a:lnTo>
                  <a:pt x="377480" y="982487"/>
                </a:lnTo>
                <a:lnTo>
                  <a:pt x="392993" y="915264"/>
                </a:lnTo>
                <a:lnTo>
                  <a:pt x="568066" y="915264"/>
                </a:lnTo>
                <a:lnTo>
                  <a:pt x="568805" y="910091"/>
                </a:lnTo>
                <a:lnTo>
                  <a:pt x="584318" y="873894"/>
                </a:lnTo>
                <a:lnTo>
                  <a:pt x="615344" y="806671"/>
                </a:lnTo>
                <a:lnTo>
                  <a:pt x="651541" y="749790"/>
                </a:lnTo>
                <a:lnTo>
                  <a:pt x="703250" y="698081"/>
                </a:lnTo>
                <a:lnTo>
                  <a:pt x="754960" y="656713"/>
                </a:lnTo>
                <a:lnTo>
                  <a:pt x="817012" y="625687"/>
                </a:lnTo>
                <a:lnTo>
                  <a:pt x="848038" y="610174"/>
                </a:lnTo>
                <a:lnTo>
                  <a:pt x="879064" y="605003"/>
                </a:lnTo>
                <a:lnTo>
                  <a:pt x="908736" y="600058"/>
                </a:lnTo>
                <a:lnTo>
                  <a:pt x="940270" y="403433"/>
                </a:lnTo>
                <a:lnTo>
                  <a:pt x="894578" y="408510"/>
                </a:lnTo>
                <a:lnTo>
                  <a:pt x="848039" y="418852"/>
                </a:lnTo>
                <a:lnTo>
                  <a:pt x="801501" y="434365"/>
                </a:lnTo>
                <a:lnTo>
                  <a:pt x="754962" y="455049"/>
                </a:lnTo>
                <a:lnTo>
                  <a:pt x="713594" y="475733"/>
                </a:lnTo>
                <a:lnTo>
                  <a:pt x="672226" y="501587"/>
                </a:lnTo>
                <a:lnTo>
                  <a:pt x="630858" y="532613"/>
                </a:lnTo>
                <a:lnTo>
                  <a:pt x="594661" y="563639"/>
                </a:lnTo>
                <a:lnTo>
                  <a:pt x="568137" y="590164"/>
                </a:lnTo>
                <a:lnTo>
                  <a:pt x="558466" y="599834"/>
                </a:lnTo>
                <a:lnTo>
                  <a:pt x="527441" y="641202"/>
                </a:lnTo>
                <a:lnTo>
                  <a:pt x="496415" y="682570"/>
                </a:lnTo>
                <a:lnTo>
                  <a:pt x="465389" y="723938"/>
                </a:lnTo>
                <a:lnTo>
                  <a:pt x="444705" y="770477"/>
                </a:lnTo>
                <a:lnTo>
                  <a:pt x="418850" y="817015"/>
                </a:lnTo>
                <a:lnTo>
                  <a:pt x="403337" y="863554"/>
                </a:lnTo>
                <a:lnTo>
                  <a:pt x="387824" y="915264"/>
                </a:lnTo>
                <a:lnTo>
                  <a:pt x="387823" y="915264"/>
                </a:lnTo>
                <a:lnTo>
                  <a:pt x="387822" y="915266"/>
                </a:lnTo>
                <a:lnTo>
                  <a:pt x="175812" y="915266"/>
                </a:lnTo>
                <a:lnTo>
                  <a:pt x="113760" y="915266"/>
                </a:lnTo>
                <a:lnTo>
                  <a:pt x="25853" y="915266"/>
                </a:lnTo>
                <a:lnTo>
                  <a:pt x="46537" y="827359"/>
                </a:lnTo>
                <a:lnTo>
                  <a:pt x="77563" y="734282"/>
                </a:lnTo>
                <a:lnTo>
                  <a:pt x="113760" y="651546"/>
                </a:lnTo>
                <a:lnTo>
                  <a:pt x="155128" y="568810"/>
                </a:lnTo>
                <a:lnTo>
                  <a:pt x="206838" y="491245"/>
                </a:lnTo>
                <a:lnTo>
                  <a:pt x="258547" y="418852"/>
                </a:lnTo>
                <a:lnTo>
                  <a:pt x="320599" y="346458"/>
                </a:lnTo>
                <a:lnTo>
                  <a:pt x="337181" y="329876"/>
                </a:lnTo>
                <a:lnTo>
                  <a:pt x="382653" y="284404"/>
                </a:lnTo>
                <a:lnTo>
                  <a:pt x="449876" y="227523"/>
                </a:lnTo>
                <a:lnTo>
                  <a:pt x="522269" y="170643"/>
                </a:lnTo>
                <a:lnTo>
                  <a:pt x="594663" y="124104"/>
                </a:lnTo>
                <a:lnTo>
                  <a:pt x="672228" y="87907"/>
                </a:lnTo>
                <a:lnTo>
                  <a:pt x="754964" y="51710"/>
                </a:lnTo>
                <a:lnTo>
                  <a:pt x="837699" y="25855"/>
                </a:lnTo>
                <a:lnTo>
                  <a:pt x="920435" y="10342"/>
                </a:lnTo>
                <a:close/>
              </a:path>
            </a:pathLst>
          </a:cu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sp>
        <p:nvSpPr>
          <p:cNvPr id="19" name="한쪽 모서리가 둥근 사각형 18"/>
          <p:cNvSpPr/>
          <p:nvPr/>
        </p:nvSpPr>
        <p:spPr>
          <a:xfrm rot="10800000" flipH="1">
            <a:off x="0" y="3543299"/>
            <a:ext cx="4414838" cy="2839211"/>
          </a:xfrm>
          <a:prstGeom prst="round1Rect">
            <a:avLst>
              <a:gd name="adj" fmla="val 434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1" name="AutoShape 3"/>
          <p:cNvSpPr>
            <a:spLocks noChangeAspect="1" noChangeArrowheads="1" noTextEdit="1"/>
          </p:cNvSpPr>
          <p:nvPr/>
        </p:nvSpPr>
        <p:spPr bwMode="auto">
          <a:xfrm>
            <a:off x="1752600" y="-1430338"/>
            <a:ext cx="83661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0" name="직사각형 79"/>
          <p:cNvSpPr/>
          <p:nvPr/>
        </p:nvSpPr>
        <p:spPr>
          <a:xfrm>
            <a:off x="414382" y="370859"/>
            <a:ext cx="48686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네트워크 </a:t>
            </a:r>
            <a:r>
              <a:rPr lang="ko-KR" altLang="en-US" sz="2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</a:t>
            </a:r>
            <a:r>
              <a:rPr lang="en-US" altLang="ko-KR" sz="2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 SemiBold" panose="02000003000000020004" pitchFamily="2" charset="-127"/>
              </a:rPr>
              <a:t>_</a:t>
            </a:r>
            <a:r>
              <a:rPr lang="ko-KR" altLang="en-US" sz="2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 SemiBold" panose="02000003000000020004" pitchFamily="2" charset="-127"/>
              </a:rPr>
              <a:t>지능형 차세대침입차단솔루션</a:t>
            </a:r>
            <a:endParaRPr lang="ko-KR" altLang="en-US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3E8B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339" name="직사각형 338"/>
          <p:cNvSpPr/>
          <p:nvPr/>
        </p:nvSpPr>
        <p:spPr>
          <a:xfrm>
            <a:off x="4695825" y="1352694"/>
            <a:ext cx="6810375" cy="755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SNIPER NGFW </a:t>
            </a: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는 </a:t>
            </a:r>
            <a:r>
              <a:rPr lang="ko-KR" altLang="en-US" sz="10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보안존</a:t>
            </a: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기반 통제</a:t>
            </a: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사용자</a:t>
            </a: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/</a:t>
            </a: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애플리케이션 인지 및 통제 기능을 가진 위협 추적 중심 지능형 차세대 방화벽입니다</a:t>
            </a: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. </a:t>
            </a:r>
            <a:r>
              <a:rPr lang="en-US" altLang="ko-KR" sz="10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/>
            </a:r>
            <a:br>
              <a:rPr lang="en-US" altLang="ko-KR" sz="10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</a:br>
            <a:r>
              <a:rPr lang="ko-KR" altLang="en-US" sz="1000" spc="-5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윈스</a:t>
            </a:r>
            <a:r>
              <a:rPr lang="ko-KR" altLang="en-US" sz="10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</a:t>
            </a: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보안 솔루션과 연계하여 네트워크 전반에서 위협을 탐지하고 의심 요소는 지속적으로 모니터링하여 보안사고에 효과적으로 </a:t>
            </a:r>
            <a:r>
              <a:rPr lang="en-US" altLang="ko-KR" sz="10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/>
            </a:r>
            <a:br>
              <a:rPr lang="en-US" altLang="ko-KR" sz="10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</a:br>
            <a:r>
              <a:rPr lang="ko-KR" altLang="en-US" sz="10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대응할 </a:t>
            </a: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수 있습니다</a:t>
            </a: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.</a:t>
            </a:r>
          </a:p>
        </p:txBody>
      </p:sp>
      <p:sp>
        <p:nvSpPr>
          <p:cNvPr id="23" name="Freeform 10"/>
          <p:cNvSpPr>
            <a:spLocks/>
          </p:cNvSpPr>
          <p:nvPr/>
        </p:nvSpPr>
        <p:spPr bwMode="auto">
          <a:xfrm>
            <a:off x="0" y="1089073"/>
            <a:ext cx="12192000" cy="5297439"/>
          </a:xfrm>
          <a:custGeom>
            <a:avLst/>
            <a:gdLst>
              <a:gd name="T0" fmla="*/ 6336 w 6336"/>
              <a:gd name="T1" fmla="*/ 0 h 2753"/>
              <a:gd name="T2" fmla="*/ 2393 w 6336"/>
              <a:gd name="T3" fmla="*/ 0 h 2753"/>
              <a:gd name="T4" fmla="*/ 2393 w 6336"/>
              <a:gd name="T5" fmla="*/ 0 h 2753"/>
              <a:gd name="T6" fmla="*/ 2382 w 6336"/>
              <a:gd name="T7" fmla="*/ 1 h 2753"/>
              <a:gd name="T8" fmla="*/ 2371 w 6336"/>
              <a:gd name="T9" fmla="*/ 2 h 2753"/>
              <a:gd name="T10" fmla="*/ 2362 w 6336"/>
              <a:gd name="T11" fmla="*/ 5 h 2753"/>
              <a:gd name="T12" fmla="*/ 2353 w 6336"/>
              <a:gd name="T13" fmla="*/ 8 h 2753"/>
              <a:gd name="T14" fmla="*/ 2344 w 6336"/>
              <a:gd name="T15" fmla="*/ 13 h 2753"/>
              <a:gd name="T16" fmla="*/ 2334 w 6336"/>
              <a:gd name="T17" fmla="*/ 19 h 2753"/>
              <a:gd name="T18" fmla="*/ 2326 w 6336"/>
              <a:gd name="T19" fmla="*/ 24 h 2753"/>
              <a:gd name="T20" fmla="*/ 2319 w 6336"/>
              <a:gd name="T21" fmla="*/ 31 h 2753"/>
              <a:gd name="T22" fmla="*/ 2312 w 6336"/>
              <a:gd name="T23" fmla="*/ 38 h 2753"/>
              <a:gd name="T24" fmla="*/ 2306 w 6336"/>
              <a:gd name="T25" fmla="*/ 46 h 2753"/>
              <a:gd name="T26" fmla="*/ 2301 w 6336"/>
              <a:gd name="T27" fmla="*/ 54 h 2753"/>
              <a:gd name="T28" fmla="*/ 2297 w 6336"/>
              <a:gd name="T29" fmla="*/ 64 h 2753"/>
              <a:gd name="T30" fmla="*/ 2294 w 6336"/>
              <a:gd name="T31" fmla="*/ 73 h 2753"/>
              <a:gd name="T32" fmla="*/ 2290 w 6336"/>
              <a:gd name="T33" fmla="*/ 83 h 2753"/>
              <a:gd name="T34" fmla="*/ 2289 w 6336"/>
              <a:gd name="T35" fmla="*/ 94 h 2753"/>
              <a:gd name="T36" fmla="*/ 2289 w 6336"/>
              <a:gd name="T37" fmla="*/ 104 h 2753"/>
              <a:gd name="T38" fmla="*/ 2289 w 6336"/>
              <a:gd name="T39" fmla="*/ 2649 h 2753"/>
              <a:gd name="T40" fmla="*/ 2289 w 6336"/>
              <a:gd name="T41" fmla="*/ 2649 h 2753"/>
              <a:gd name="T42" fmla="*/ 2288 w 6336"/>
              <a:gd name="T43" fmla="*/ 2659 h 2753"/>
              <a:gd name="T44" fmla="*/ 2287 w 6336"/>
              <a:gd name="T45" fmla="*/ 2670 h 2753"/>
              <a:gd name="T46" fmla="*/ 2284 w 6336"/>
              <a:gd name="T47" fmla="*/ 2680 h 2753"/>
              <a:gd name="T48" fmla="*/ 2280 w 6336"/>
              <a:gd name="T49" fmla="*/ 2689 h 2753"/>
              <a:gd name="T50" fmla="*/ 2276 w 6336"/>
              <a:gd name="T51" fmla="*/ 2699 h 2753"/>
              <a:gd name="T52" fmla="*/ 2270 w 6336"/>
              <a:gd name="T53" fmla="*/ 2707 h 2753"/>
              <a:gd name="T54" fmla="*/ 2265 w 6336"/>
              <a:gd name="T55" fmla="*/ 2715 h 2753"/>
              <a:gd name="T56" fmla="*/ 2258 w 6336"/>
              <a:gd name="T57" fmla="*/ 2723 h 2753"/>
              <a:gd name="T58" fmla="*/ 2251 w 6336"/>
              <a:gd name="T59" fmla="*/ 2729 h 2753"/>
              <a:gd name="T60" fmla="*/ 2243 w 6336"/>
              <a:gd name="T61" fmla="*/ 2736 h 2753"/>
              <a:gd name="T62" fmla="*/ 2233 w 6336"/>
              <a:gd name="T63" fmla="*/ 2740 h 2753"/>
              <a:gd name="T64" fmla="*/ 2225 w 6336"/>
              <a:gd name="T65" fmla="*/ 2745 h 2753"/>
              <a:gd name="T66" fmla="*/ 2215 w 6336"/>
              <a:gd name="T67" fmla="*/ 2748 h 2753"/>
              <a:gd name="T68" fmla="*/ 2206 w 6336"/>
              <a:gd name="T69" fmla="*/ 2751 h 2753"/>
              <a:gd name="T70" fmla="*/ 2195 w 6336"/>
              <a:gd name="T71" fmla="*/ 2753 h 2753"/>
              <a:gd name="T72" fmla="*/ 2185 w 6336"/>
              <a:gd name="T73" fmla="*/ 2753 h 2753"/>
              <a:gd name="T74" fmla="*/ 0 w 6336"/>
              <a:gd name="T75" fmla="*/ 2753 h 2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36" h="2753">
                <a:moveTo>
                  <a:pt x="6336" y="0"/>
                </a:moveTo>
                <a:lnTo>
                  <a:pt x="2393" y="0"/>
                </a:lnTo>
                <a:lnTo>
                  <a:pt x="2393" y="0"/>
                </a:lnTo>
                <a:lnTo>
                  <a:pt x="2382" y="1"/>
                </a:lnTo>
                <a:lnTo>
                  <a:pt x="2371" y="2"/>
                </a:lnTo>
                <a:lnTo>
                  <a:pt x="2362" y="5"/>
                </a:lnTo>
                <a:lnTo>
                  <a:pt x="2353" y="8"/>
                </a:lnTo>
                <a:lnTo>
                  <a:pt x="2344" y="13"/>
                </a:lnTo>
                <a:lnTo>
                  <a:pt x="2334" y="19"/>
                </a:lnTo>
                <a:lnTo>
                  <a:pt x="2326" y="24"/>
                </a:lnTo>
                <a:lnTo>
                  <a:pt x="2319" y="31"/>
                </a:lnTo>
                <a:lnTo>
                  <a:pt x="2312" y="38"/>
                </a:lnTo>
                <a:lnTo>
                  <a:pt x="2306" y="46"/>
                </a:lnTo>
                <a:lnTo>
                  <a:pt x="2301" y="54"/>
                </a:lnTo>
                <a:lnTo>
                  <a:pt x="2297" y="64"/>
                </a:lnTo>
                <a:lnTo>
                  <a:pt x="2294" y="73"/>
                </a:lnTo>
                <a:lnTo>
                  <a:pt x="2290" y="83"/>
                </a:lnTo>
                <a:lnTo>
                  <a:pt x="2289" y="94"/>
                </a:lnTo>
                <a:lnTo>
                  <a:pt x="2289" y="104"/>
                </a:lnTo>
                <a:lnTo>
                  <a:pt x="2289" y="2649"/>
                </a:lnTo>
                <a:lnTo>
                  <a:pt x="2289" y="2649"/>
                </a:lnTo>
                <a:lnTo>
                  <a:pt x="2288" y="2659"/>
                </a:lnTo>
                <a:lnTo>
                  <a:pt x="2287" y="2670"/>
                </a:lnTo>
                <a:lnTo>
                  <a:pt x="2284" y="2680"/>
                </a:lnTo>
                <a:lnTo>
                  <a:pt x="2280" y="2689"/>
                </a:lnTo>
                <a:lnTo>
                  <a:pt x="2276" y="2699"/>
                </a:lnTo>
                <a:lnTo>
                  <a:pt x="2270" y="2707"/>
                </a:lnTo>
                <a:lnTo>
                  <a:pt x="2265" y="2715"/>
                </a:lnTo>
                <a:lnTo>
                  <a:pt x="2258" y="2723"/>
                </a:lnTo>
                <a:lnTo>
                  <a:pt x="2251" y="2729"/>
                </a:lnTo>
                <a:lnTo>
                  <a:pt x="2243" y="2736"/>
                </a:lnTo>
                <a:lnTo>
                  <a:pt x="2233" y="2740"/>
                </a:lnTo>
                <a:lnTo>
                  <a:pt x="2225" y="2745"/>
                </a:lnTo>
                <a:lnTo>
                  <a:pt x="2215" y="2748"/>
                </a:lnTo>
                <a:lnTo>
                  <a:pt x="2206" y="2751"/>
                </a:lnTo>
                <a:lnTo>
                  <a:pt x="2195" y="2753"/>
                </a:lnTo>
                <a:lnTo>
                  <a:pt x="2185" y="2753"/>
                </a:lnTo>
                <a:lnTo>
                  <a:pt x="0" y="2753"/>
                </a:lnTo>
              </a:path>
            </a:pathLst>
          </a:cu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66" y="1439222"/>
            <a:ext cx="2069234" cy="507923"/>
          </a:xfrm>
          <a:prstGeom prst="rect">
            <a:avLst/>
          </a:prstGeom>
        </p:spPr>
      </p:pic>
      <p:sp>
        <p:nvSpPr>
          <p:cNvPr id="171" name="직각 삼각형 170">
            <a:extLst>
              <a:ext uri="{FF2B5EF4-FFF2-40B4-BE49-F238E27FC236}">
                <a16:creationId xmlns:a16="http://schemas.microsoft.com/office/drawing/2014/main" xmlns="" id="{A6B79B70-869E-4BD8-938A-AB20E28A5101}"/>
              </a:ext>
            </a:extLst>
          </p:cNvPr>
          <p:cNvSpPr/>
          <p:nvPr/>
        </p:nvSpPr>
        <p:spPr>
          <a:xfrm flipH="1" flipV="1">
            <a:off x="4210050" y="1396238"/>
            <a:ext cx="184772" cy="5022850"/>
          </a:xfrm>
          <a:prstGeom prst="rtTriangle">
            <a:avLst/>
          </a:prstGeom>
          <a:solidFill>
            <a:schemeClr val="tx1">
              <a:lumMod val="65000"/>
              <a:lumOff val="3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04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159" b="0" i="0" u="none" strike="noStrike" kern="1200" cap="none" spc="0" normalizeH="0" baseline="0" noProof="0">
              <a:ln>
                <a:solidFill>
                  <a:srgbClr val="FFFFFF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40" y="2373618"/>
            <a:ext cx="2473433" cy="737882"/>
          </a:xfrm>
          <a:prstGeom prst="rect">
            <a:avLst/>
          </a:prstGeom>
        </p:spPr>
      </p:pic>
      <p:sp>
        <p:nvSpPr>
          <p:cNvPr id="172" name="직사각형 171"/>
          <p:cNvSpPr/>
          <p:nvPr/>
        </p:nvSpPr>
        <p:spPr>
          <a:xfrm>
            <a:off x="1303090" y="1926735"/>
            <a:ext cx="18543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2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8509C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 SemiBold" panose="02000003000000020004" pitchFamily="2" charset="-127"/>
              </a:rPr>
              <a:t>지능형 </a:t>
            </a:r>
            <a:r>
              <a:rPr lang="ko-KR" altLang="en-US" sz="1200" spc="-7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8509C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 SemiBold" panose="02000003000000020004" pitchFamily="2" charset="-127"/>
              </a:rPr>
              <a:t>차세대침입차단솔루션</a:t>
            </a:r>
            <a:endParaRPr lang="ko-KR" altLang="en-US" sz="12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8509C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232229" y="4076700"/>
            <a:ext cx="3918857" cy="2032000"/>
          </a:xfrm>
          <a:prstGeom prst="roundRect">
            <a:avLst>
              <a:gd name="adj" fmla="val 4422"/>
            </a:avLst>
          </a:prstGeom>
          <a:solidFill>
            <a:schemeClr val="bg1"/>
          </a:solidFill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74" name="그룹 173"/>
          <p:cNvGrpSpPr/>
          <p:nvPr/>
        </p:nvGrpSpPr>
        <p:grpSpPr>
          <a:xfrm>
            <a:off x="269464" y="3742174"/>
            <a:ext cx="834131" cy="276999"/>
            <a:chOff x="346617" y="1055171"/>
            <a:chExt cx="834131" cy="276999"/>
          </a:xfrm>
        </p:grpSpPr>
        <p:sp>
          <p:nvSpPr>
            <p:cNvPr id="177" name="직사각형 176"/>
            <p:cNvSpPr/>
            <p:nvPr/>
          </p:nvSpPr>
          <p:spPr>
            <a:xfrm>
              <a:off x="457473" y="1055171"/>
              <a:ext cx="72327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주요기능</a:t>
              </a:r>
              <a:endParaRPr lang="ko-KR" altLang="en-US" sz="1200" spc="-7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grpSp>
          <p:nvGrpSpPr>
            <p:cNvPr id="178" name="그룹 177">
              <a:extLst>
                <a:ext uri="{FF2B5EF4-FFF2-40B4-BE49-F238E27FC236}">
                  <a16:creationId xmlns:a16="http://schemas.microsoft.com/office/drawing/2014/main" xmlns="" id="{01800343-5EC7-4F58-A18F-217EDCD053D1}"/>
                </a:ext>
              </a:extLst>
            </p:cNvPr>
            <p:cNvGrpSpPr/>
            <p:nvPr/>
          </p:nvGrpSpPr>
          <p:grpSpPr>
            <a:xfrm>
              <a:off x="346617" y="1114355"/>
              <a:ext cx="141314" cy="141309"/>
              <a:chOff x="2216697" y="4219028"/>
              <a:chExt cx="865126" cy="865126"/>
            </a:xfrm>
          </p:grpSpPr>
          <p:sp>
            <p:nvSpPr>
              <p:cNvPr id="179" name="타원 178">
                <a:extLst>
                  <a:ext uri="{FF2B5EF4-FFF2-40B4-BE49-F238E27FC236}">
                    <a16:creationId xmlns:a16="http://schemas.microsoft.com/office/drawing/2014/main" xmlns="" id="{4258716B-D47D-47D1-97B5-CB68E8058973}"/>
                  </a:ext>
                </a:extLst>
              </p:cNvPr>
              <p:cNvSpPr/>
              <p:nvPr/>
            </p:nvSpPr>
            <p:spPr>
              <a:xfrm>
                <a:off x="2216697" y="4219028"/>
                <a:ext cx="865126" cy="86512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115046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800" b="0" i="0" u="none" strike="noStrike" kern="1200" cap="none" spc="0" normalizeH="0" baseline="0" noProof="0" dirty="0">
                  <a:ln>
                    <a:solidFill>
                      <a:srgbClr val="2DA2B9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n-cs"/>
                </a:endParaRPr>
              </a:p>
            </p:txBody>
          </p:sp>
          <p:grpSp>
            <p:nvGrpSpPr>
              <p:cNvPr id="180" name="그룹 179">
                <a:extLst>
                  <a:ext uri="{FF2B5EF4-FFF2-40B4-BE49-F238E27FC236}">
                    <a16:creationId xmlns:a16="http://schemas.microsoft.com/office/drawing/2014/main" xmlns="" id="{C1BDE7B2-4C39-4E11-A8B2-1487AB814703}"/>
                  </a:ext>
                </a:extLst>
              </p:cNvPr>
              <p:cNvGrpSpPr/>
              <p:nvPr/>
            </p:nvGrpSpPr>
            <p:grpSpPr>
              <a:xfrm rot="13500000">
                <a:off x="2341530" y="4436598"/>
                <a:ext cx="437182" cy="437182"/>
                <a:chOff x="2414406" y="3944596"/>
                <a:chExt cx="939587" cy="939587"/>
              </a:xfrm>
            </p:grpSpPr>
            <p:sp>
              <p:nvSpPr>
                <p:cNvPr id="181" name="모서리가 둥근 직사각형 273">
                  <a:extLst>
                    <a:ext uri="{FF2B5EF4-FFF2-40B4-BE49-F238E27FC236}">
                      <a16:creationId xmlns:a16="http://schemas.microsoft.com/office/drawing/2014/main" xmlns="" id="{0B18ED28-47BE-4E28-A689-23660C3C5609}"/>
                    </a:ext>
                  </a:extLst>
                </p:cNvPr>
                <p:cNvSpPr/>
                <p:nvPr/>
              </p:nvSpPr>
              <p:spPr>
                <a:xfrm>
                  <a:off x="2418948" y="3944596"/>
                  <a:ext cx="208287" cy="93958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ctr" defTabSz="106562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800" b="0" i="0" u="none" strike="noStrike" kern="1200" cap="none" spc="0" normalizeH="0" baseline="0" noProof="0" dirty="0">
                    <a:ln>
                      <a:solidFill>
                        <a:srgbClr val="2DA2B9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+mn-cs"/>
                  </a:endParaRPr>
                </a:p>
              </p:txBody>
            </p:sp>
            <p:sp>
              <p:nvSpPr>
                <p:cNvPr id="182" name="모서리가 둥근 직사각형 274">
                  <a:extLst>
                    <a:ext uri="{FF2B5EF4-FFF2-40B4-BE49-F238E27FC236}">
                      <a16:creationId xmlns:a16="http://schemas.microsoft.com/office/drawing/2014/main" xmlns="" id="{6AE130E5-2713-4493-A841-77A99A8EFA0F}"/>
                    </a:ext>
                  </a:extLst>
                </p:cNvPr>
                <p:cNvSpPr/>
                <p:nvPr/>
              </p:nvSpPr>
              <p:spPr>
                <a:xfrm rot="5400000">
                  <a:off x="2777677" y="4307867"/>
                  <a:ext cx="213045" cy="93958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ctr" defTabSz="106562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800" b="0" i="0" u="none" strike="noStrike" kern="1200" cap="none" spc="0" normalizeH="0" baseline="0" noProof="0" dirty="0">
                    <a:ln>
                      <a:solidFill>
                        <a:srgbClr val="2DA2B9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+mn-cs"/>
                  </a:endParaRPr>
                </a:p>
              </p:txBody>
            </p:sp>
          </p:grpSp>
        </p:grpSp>
      </p:grpSp>
      <p:sp>
        <p:nvSpPr>
          <p:cNvPr id="142" name="직사각형 141"/>
          <p:cNvSpPr/>
          <p:nvPr/>
        </p:nvSpPr>
        <p:spPr>
          <a:xfrm>
            <a:off x="483300" y="4257038"/>
            <a:ext cx="1652510" cy="374823"/>
          </a:xfrm>
          <a:prstGeom prst="rect">
            <a:avLst/>
          </a:prstGeom>
          <a:solidFill>
            <a:srgbClr val="005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Application </a:t>
            </a:r>
            <a:r>
              <a:rPr lang="ko-KR" altLang="en-US" sz="1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보안을 통한</a:t>
            </a:r>
            <a:endParaRPr lang="en-US" altLang="ko-KR" sz="10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  <a:p>
            <a:pPr algn="ctr"/>
            <a:r>
              <a:rPr lang="ko-KR" altLang="en-US" sz="1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응용 계층 서비스 제어</a:t>
            </a:r>
            <a:endParaRPr lang="en-US" altLang="ko-KR" sz="10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43" name="직사각형 142"/>
          <p:cNvSpPr/>
          <p:nvPr/>
        </p:nvSpPr>
        <p:spPr>
          <a:xfrm>
            <a:off x="482799" y="4703089"/>
            <a:ext cx="1652510" cy="374823"/>
          </a:xfrm>
          <a:prstGeom prst="rect">
            <a:avLst/>
          </a:prstGeom>
          <a:solidFill>
            <a:srgbClr val="005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우회 접속 정보 유출 원천 차단</a:t>
            </a:r>
            <a:endParaRPr lang="en-US" altLang="ko-KR" sz="10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44" name="직사각형 143"/>
          <p:cNvSpPr/>
          <p:nvPr/>
        </p:nvSpPr>
        <p:spPr>
          <a:xfrm>
            <a:off x="481213" y="5148731"/>
            <a:ext cx="1652510" cy="374823"/>
          </a:xfrm>
          <a:prstGeom prst="rect">
            <a:avLst/>
          </a:prstGeom>
          <a:solidFill>
            <a:srgbClr val="005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IPS </a:t>
            </a:r>
            <a:r>
              <a:rPr lang="ko-KR" altLang="en-US" sz="1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전용 엔진으로 공격 탐지</a:t>
            </a:r>
            <a:endParaRPr lang="en-US" altLang="ko-KR" sz="10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45" name="직사각형 144"/>
          <p:cNvSpPr/>
          <p:nvPr/>
        </p:nvSpPr>
        <p:spPr>
          <a:xfrm>
            <a:off x="481709" y="5594178"/>
            <a:ext cx="1652510" cy="374823"/>
          </a:xfrm>
          <a:prstGeom prst="rect">
            <a:avLst/>
          </a:prstGeom>
          <a:solidFill>
            <a:srgbClr val="005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암호화 통신</a:t>
            </a:r>
            <a:endParaRPr lang="en-US" altLang="ko-KR" sz="10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46" name="직사각형 145"/>
          <p:cNvSpPr/>
          <p:nvPr/>
        </p:nvSpPr>
        <p:spPr>
          <a:xfrm>
            <a:off x="2220990" y="4253409"/>
            <a:ext cx="1652510" cy="374823"/>
          </a:xfrm>
          <a:prstGeom prst="rect">
            <a:avLst/>
          </a:prstGeom>
          <a:solidFill>
            <a:srgbClr val="005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상황 인식 위협 추적</a:t>
            </a:r>
            <a:endParaRPr lang="en-US" altLang="ko-KR" sz="10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47" name="직사각형 146"/>
          <p:cNvSpPr/>
          <p:nvPr/>
        </p:nvSpPr>
        <p:spPr>
          <a:xfrm>
            <a:off x="2220490" y="4699460"/>
            <a:ext cx="1652510" cy="374823"/>
          </a:xfrm>
          <a:prstGeom prst="rect">
            <a:avLst/>
          </a:prstGeom>
          <a:solidFill>
            <a:srgbClr val="005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SSL </a:t>
            </a:r>
            <a:r>
              <a:rPr lang="ko-KR" altLang="en-US" sz="1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검사로 암호 채널 공격 탐지</a:t>
            </a:r>
            <a:endParaRPr lang="en-US" altLang="ko-KR" sz="10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48" name="직사각형 147"/>
          <p:cNvSpPr/>
          <p:nvPr/>
        </p:nvSpPr>
        <p:spPr>
          <a:xfrm>
            <a:off x="2218903" y="5145102"/>
            <a:ext cx="1652510" cy="374823"/>
          </a:xfrm>
          <a:prstGeom prst="rect">
            <a:avLst/>
          </a:prstGeom>
          <a:solidFill>
            <a:srgbClr val="005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안티 바이러스</a:t>
            </a:r>
            <a:r>
              <a:rPr lang="en-US" altLang="ko-KR" sz="1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·</a:t>
            </a:r>
            <a:r>
              <a:rPr lang="ko-KR" altLang="en-US" sz="1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안티 스팸</a:t>
            </a:r>
            <a:endParaRPr lang="en-US" altLang="ko-KR" sz="10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49" name="직사각형 148"/>
          <p:cNvSpPr/>
          <p:nvPr/>
        </p:nvSpPr>
        <p:spPr>
          <a:xfrm>
            <a:off x="2219399" y="5590549"/>
            <a:ext cx="1652510" cy="374823"/>
          </a:xfrm>
          <a:prstGeom prst="rect">
            <a:avLst/>
          </a:prstGeom>
          <a:solidFill>
            <a:srgbClr val="005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 정책 세부 관리</a:t>
            </a:r>
            <a:endParaRPr lang="en-US" altLang="ko-KR" sz="10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94" name="직사각형 193"/>
          <p:cNvSpPr/>
          <p:nvPr/>
        </p:nvSpPr>
        <p:spPr>
          <a:xfrm>
            <a:off x="8348707" y="555525"/>
            <a:ext cx="1032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01.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회사소개 </a:t>
            </a:r>
          </a:p>
        </p:txBody>
      </p:sp>
      <p:sp>
        <p:nvSpPr>
          <p:cNvPr id="196" name="직사각형 195"/>
          <p:cNvSpPr/>
          <p:nvPr/>
        </p:nvSpPr>
        <p:spPr>
          <a:xfrm>
            <a:off x="9520282" y="555525"/>
            <a:ext cx="11224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02.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보안서비스</a:t>
            </a:r>
          </a:p>
        </p:txBody>
      </p:sp>
      <p:sp>
        <p:nvSpPr>
          <p:cNvPr id="197" name="직사각형 196"/>
          <p:cNvSpPr/>
          <p:nvPr/>
        </p:nvSpPr>
        <p:spPr>
          <a:xfrm>
            <a:off x="10714299" y="555525"/>
            <a:ext cx="1391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03. </a:t>
            </a:r>
            <a:r>
              <a:rPr lang="ko-KR" altLang="en-US" sz="12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클라우드서비스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822" y="2487079"/>
            <a:ext cx="7442205" cy="356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6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모서리가 둥근 직사각형 395"/>
          <p:cNvSpPr/>
          <p:nvPr/>
        </p:nvSpPr>
        <p:spPr>
          <a:xfrm>
            <a:off x="727559" y="1723572"/>
            <a:ext cx="10736882" cy="4635138"/>
          </a:xfrm>
          <a:prstGeom prst="roundRect">
            <a:avLst>
              <a:gd name="adj" fmla="val 3027"/>
            </a:avLst>
          </a:prstGeom>
          <a:solidFill>
            <a:schemeClr val="bg1"/>
          </a:solidFill>
          <a:ln w="9525">
            <a:gradFill>
              <a:gsLst>
                <a:gs pos="0">
                  <a:srgbClr val="004CB9"/>
                </a:gs>
                <a:gs pos="100000">
                  <a:srgbClr val="9AAAC1"/>
                </a:gs>
              </a:gsLst>
              <a:lin ang="5400000" scaled="1"/>
            </a:gradFill>
          </a:ln>
          <a:effectLst>
            <a:outerShdw blurRad="190500" algn="ctr" rotWithShape="0">
              <a:schemeClr val="tx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2" name="직사각형 181"/>
          <p:cNvSpPr/>
          <p:nvPr/>
        </p:nvSpPr>
        <p:spPr>
          <a:xfrm>
            <a:off x="414382" y="370859"/>
            <a:ext cx="35621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윈스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 지능형 보안 </a:t>
            </a:r>
            <a:r>
              <a:rPr lang="en-US" altLang="ko-KR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(WINS SOAR)</a:t>
            </a:r>
            <a:endParaRPr lang="ko-KR" altLang="en-US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3E8B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grpSp>
        <p:nvGrpSpPr>
          <p:cNvPr id="311" name="그룹 310"/>
          <p:cNvGrpSpPr/>
          <p:nvPr/>
        </p:nvGrpSpPr>
        <p:grpSpPr>
          <a:xfrm>
            <a:off x="2153994" y="1166876"/>
            <a:ext cx="8118118" cy="325936"/>
            <a:chOff x="1407234" y="1228271"/>
            <a:chExt cx="9552866" cy="383540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1407234" y="1228271"/>
              <a:ext cx="1773984" cy="383540"/>
            </a:xfrm>
            <a:prstGeom prst="roundRect">
              <a:avLst>
                <a:gd name="adj" fmla="val 50000"/>
              </a:avLst>
            </a:prstGeom>
            <a:solidFill>
              <a:srgbClr val="60768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실시간 </a:t>
              </a:r>
              <a:r>
                <a:rPr lang="ko-KR" altLang="en-US" sz="11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탐지</a:t>
              </a:r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40" name="모서리가 둥근 직사각형 139"/>
            <p:cNvSpPr/>
            <p:nvPr/>
          </p:nvSpPr>
          <p:spPr>
            <a:xfrm>
              <a:off x="3711159" y="1228271"/>
              <a:ext cx="1773984" cy="383540"/>
            </a:xfrm>
            <a:prstGeom prst="roundRect">
              <a:avLst>
                <a:gd name="adj" fmla="val 50000"/>
              </a:avLst>
            </a:prstGeom>
            <a:solidFill>
              <a:srgbClr val="60768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AI </a:t>
              </a:r>
              <a:r>
                <a:rPr lang="ko-KR" altLang="en-US" sz="1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위협 분석</a:t>
              </a:r>
            </a:p>
          </p:txBody>
        </p:sp>
        <p:sp>
          <p:nvSpPr>
            <p:cNvPr id="141" name="모서리가 둥근 직사각형 140"/>
            <p:cNvSpPr/>
            <p:nvPr/>
          </p:nvSpPr>
          <p:spPr>
            <a:xfrm>
              <a:off x="6015085" y="1228271"/>
              <a:ext cx="2152662" cy="383540"/>
            </a:xfrm>
            <a:prstGeom prst="roundRect">
              <a:avLst>
                <a:gd name="adj" fmla="val 50000"/>
              </a:avLst>
            </a:prstGeom>
            <a:pattFill prst="dkUpDiag">
              <a:fgClr>
                <a:srgbClr val="FF2B2B"/>
              </a:fgClr>
              <a:bgClr>
                <a:srgbClr val="F94449"/>
              </a:bgClr>
            </a:pattFill>
            <a:ln w="19050">
              <a:solidFill>
                <a:schemeClr val="bg1"/>
              </a:solidFill>
            </a:ln>
            <a:effectLst>
              <a:outerShdw blurRad="177800" sx="102000" sy="102000" algn="ctr" rotWithShape="0">
                <a:schemeClr val="tx2">
                  <a:lumMod val="60000"/>
                  <a:lumOff val="40000"/>
                  <a:alpha val="7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자동화 보안 운영</a:t>
              </a:r>
            </a:p>
          </p:txBody>
        </p:sp>
        <p:sp>
          <p:nvSpPr>
            <p:cNvPr id="142" name="모서리가 둥근 직사각형 141"/>
            <p:cNvSpPr/>
            <p:nvPr/>
          </p:nvSpPr>
          <p:spPr>
            <a:xfrm>
              <a:off x="8697686" y="1228271"/>
              <a:ext cx="2262414" cy="383540"/>
            </a:xfrm>
            <a:prstGeom prst="roundRect">
              <a:avLst>
                <a:gd name="adj" fmla="val 50000"/>
              </a:avLst>
            </a:prstGeom>
            <a:solidFill>
              <a:srgbClr val="60768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사이버 보안 위협 대응</a:t>
              </a:r>
            </a:p>
          </p:txBody>
        </p:sp>
        <p:grpSp>
          <p:nvGrpSpPr>
            <p:cNvPr id="139" name="그룹 138"/>
            <p:cNvGrpSpPr/>
            <p:nvPr/>
          </p:nvGrpSpPr>
          <p:grpSpPr>
            <a:xfrm>
              <a:off x="3340228" y="1409701"/>
              <a:ext cx="207644" cy="45719"/>
              <a:chOff x="3614738" y="2690813"/>
              <a:chExt cx="207644" cy="45719"/>
            </a:xfrm>
          </p:grpSpPr>
          <p:sp>
            <p:nvSpPr>
              <p:cNvPr id="134" name="타원 133"/>
              <p:cNvSpPr/>
              <p:nvPr/>
            </p:nvSpPr>
            <p:spPr>
              <a:xfrm>
                <a:off x="3614738" y="2690813"/>
                <a:ext cx="45719" cy="45719"/>
              </a:xfrm>
              <a:prstGeom prst="ellipse">
                <a:avLst/>
              </a:prstGeom>
              <a:solidFill>
                <a:srgbClr val="6076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62" name="타원 161"/>
              <p:cNvSpPr/>
              <p:nvPr/>
            </p:nvSpPr>
            <p:spPr>
              <a:xfrm>
                <a:off x="3695700" y="2690813"/>
                <a:ext cx="45719" cy="45719"/>
              </a:xfrm>
              <a:prstGeom prst="ellipse">
                <a:avLst/>
              </a:prstGeom>
              <a:solidFill>
                <a:srgbClr val="6076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63" name="타원 162"/>
              <p:cNvSpPr/>
              <p:nvPr/>
            </p:nvSpPr>
            <p:spPr>
              <a:xfrm>
                <a:off x="3776663" y="2690813"/>
                <a:ext cx="45719" cy="45719"/>
              </a:xfrm>
              <a:prstGeom prst="ellipse">
                <a:avLst/>
              </a:prstGeom>
              <a:solidFill>
                <a:srgbClr val="6076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</p:grpSp>
        <p:grpSp>
          <p:nvGrpSpPr>
            <p:cNvPr id="173" name="그룹 172"/>
            <p:cNvGrpSpPr/>
            <p:nvPr/>
          </p:nvGrpSpPr>
          <p:grpSpPr>
            <a:xfrm>
              <a:off x="5653660" y="1409701"/>
              <a:ext cx="207644" cy="45719"/>
              <a:chOff x="3614738" y="2690813"/>
              <a:chExt cx="207644" cy="45719"/>
            </a:xfrm>
          </p:grpSpPr>
          <p:sp>
            <p:nvSpPr>
              <p:cNvPr id="174" name="타원 173"/>
              <p:cNvSpPr/>
              <p:nvPr/>
            </p:nvSpPr>
            <p:spPr>
              <a:xfrm>
                <a:off x="3614738" y="2690813"/>
                <a:ext cx="45719" cy="45719"/>
              </a:xfrm>
              <a:prstGeom prst="ellipse">
                <a:avLst/>
              </a:prstGeom>
              <a:solidFill>
                <a:srgbClr val="6076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75" name="타원 174"/>
              <p:cNvSpPr/>
              <p:nvPr/>
            </p:nvSpPr>
            <p:spPr>
              <a:xfrm>
                <a:off x="3695700" y="2690813"/>
                <a:ext cx="45719" cy="45719"/>
              </a:xfrm>
              <a:prstGeom prst="ellipse">
                <a:avLst/>
              </a:prstGeom>
              <a:solidFill>
                <a:srgbClr val="6076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76" name="타원 175"/>
              <p:cNvSpPr/>
              <p:nvPr/>
            </p:nvSpPr>
            <p:spPr>
              <a:xfrm>
                <a:off x="3776663" y="2690813"/>
                <a:ext cx="45719" cy="45719"/>
              </a:xfrm>
              <a:prstGeom prst="ellipse">
                <a:avLst/>
              </a:prstGeom>
              <a:solidFill>
                <a:srgbClr val="6076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</p:grpSp>
        <p:grpSp>
          <p:nvGrpSpPr>
            <p:cNvPr id="177" name="그룹 176"/>
            <p:cNvGrpSpPr/>
            <p:nvPr/>
          </p:nvGrpSpPr>
          <p:grpSpPr>
            <a:xfrm>
              <a:off x="8313326" y="1409701"/>
              <a:ext cx="228408" cy="45719"/>
              <a:chOff x="3614738" y="2690813"/>
              <a:chExt cx="207644" cy="45719"/>
            </a:xfrm>
          </p:grpSpPr>
          <p:sp>
            <p:nvSpPr>
              <p:cNvPr id="178" name="타원 177"/>
              <p:cNvSpPr/>
              <p:nvPr/>
            </p:nvSpPr>
            <p:spPr>
              <a:xfrm>
                <a:off x="3614738" y="2690813"/>
                <a:ext cx="45719" cy="45719"/>
              </a:xfrm>
              <a:prstGeom prst="ellipse">
                <a:avLst/>
              </a:prstGeom>
              <a:solidFill>
                <a:srgbClr val="6076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79" name="타원 178"/>
              <p:cNvSpPr/>
              <p:nvPr/>
            </p:nvSpPr>
            <p:spPr>
              <a:xfrm>
                <a:off x="3695700" y="2690813"/>
                <a:ext cx="45719" cy="45719"/>
              </a:xfrm>
              <a:prstGeom prst="ellipse">
                <a:avLst/>
              </a:prstGeom>
              <a:solidFill>
                <a:srgbClr val="6076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80" name="타원 179"/>
              <p:cNvSpPr/>
              <p:nvPr/>
            </p:nvSpPr>
            <p:spPr>
              <a:xfrm>
                <a:off x="3776663" y="2690813"/>
                <a:ext cx="45719" cy="45719"/>
              </a:xfrm>
              <a:prstGeom prst="ellipse">
                <a:avLst/>
              </a:prstGeom>
              <a:solidFill>
                <a:srgbClr val="6076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</p:grpSp>
      </p:grpSp>
      <p:sp>
        <p:nvSpPr>
          <p:cNvPr id="210" name="모서리가 둥근 직사각형 209"/>
          <p:cNvSpPr/>
          <p:nvPr/>
        </p:nvSpPr>
        <p:spPr>
          <a:xfrm>
            <a:off x="4516531" y="1911096"/>
            <a:ext cx="2697069" cy="4288536"/>
          </a:xfrm>
          <a:prstGeom prst="roundRect">
            <a:avLst>
              <a:gd name="adj" fmla="val 2656"/>
            </a:avLst>
          </a:prstGeom>
          <a:solidFill>
            <a:srgbClr val="F2FBFE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latin typeface="Spoqa Han Sans Neo Regular" panose="020B0500000000000000" pitchFamily="34" charset="-127"/>
              <a:ea typeface="Spoqa Han Sans Neo Regular" panose="020B0500000000000000" pitchFamily="34" charset="-127"/>
            </a:endParaRPr>
          </a:p>
        </p:txBody>
      </p:sp>
      <p:sp>
        <p:nvSpPr>
          <p:cNvPr id="214" name="모서리가 둥근 직사각형 213"/>
          <p:cNvSpPr/>
          <p:nvPr/>
        </p:nvSpPr>
        <p:spPr>
          <a:xfrm>
            <a:off x="4764307" y="2415383"/>
            <a:ext cx="2234906" cy="735807"/>
          </a:xfrm>
          <a:prstGeom prst="roundRect">
            <a:avLst>
              <a:gd name="adj" fmla="val 5767"/>
            </a:avLst>
          </a:prstGeom>
          <a:solidFill>
            <a:schemeClr val="bg1"/>
          </a:solidFill>
          <a:ln w="6350">
            <a:solidFill>
              <a:srgbClr val="00B0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ko-KR" sz="700" dirty="0" smtClean="0">
              <a:solidFill>
                <a:schemeClr val="bg1"/>
              </a:solidFill>
              <a:latin typeface="Spoqa Han Sans Neo Regular" panose="020B0500000000000000" pitchFamily="34" charset="-127"/>
              <a:ea typeface="Spoqa Han Sans Neo Regular" panose="020B0500000000000000" pitchFamily="34" charset="-127"/>
            </a:endParaRPr>
          </a:p>
          <a:p>
            <a:pPr algn="ctr"/>
            <a:endParaRPr lang="en-US" altLang="ko-KR" sz="700" dirty="0" smtClean="0">
              <a:solidFill>
                <a:schemeClr val="bg1"/>
              </a:solidFill>
              <a:latin typeface="Spoqa Han Sans Neo Regular" panose="020B0500000000000000" pitchFamily="34" charset="-127"/>
              <a:ea typeface="Spoqa Han Sans Neo Regular" panose="020B0500000000000000" pitchFamily="34" charset="-127"/>
            </a:endParaRPr>
          </a:p>
          <a:p>
            <a:pPr algn="ctr"/>
            <a:endParaRPr lang="en-US" altLang="ko-KR" sz="700" dirty="0">
              <a:solidFill>
                <a:schemeClr val="bg1"/>
              </a:solidFill>
              <a:latin typeface="Spoqa Han Sans Neo Regular" panose="020B0500000000000000" pitchFamily="34" charset="-127"/>
              <a:ea typeface="Spoqa Han Sans Neo Regular" panose="020B0500000000000000" pitchFamily="34" charset="-127"/>
            </a:endParaRPr>
          </a:p>
          <a:p>
            <a:pPr algn="ctr"/>
            <a:endParaRPr lang="ko-KR" altLang="en-US" sz="700" dirty="0">
              <a:solidFill>
                <a:schemeClr val="bg1"/>
              </a:solidFill>
              <a:latin typeface="Spoqa Han Sans Neo Regular" panose="020B0500000000000000" pitchFamily="34" charset="-127"/>
              <a:ea typeface="Spoqa Han Sans Neo Regular" panose="020B0500000000000000" pitchFamily="34" charset="-127"/>
            </a:endParaRPr>
          </a:p>
        </p:txBody>
      </p:sp>
      <p:sp>
        <p:nvSpPr>
          <p:cNvPr id="215" name="양쪽 모서리가 둥근 사각형 214"/>
          <p:cNvSpPr/>
          <p:nvPr/>
        </p:nvSpPr>
        <p:spPr>
          <a:xfrm>
            <a:off x="4767369" y="2234142"/>
            <a:ext cx="2228782" cy="264585"/>
          </a:xfrm>
          <a:prstGeom prst="round2SameRect">
            <a:avLst/>
          </a:prstGeom>
          <a:solidFill>
            <a:srgbClr val="00B0F7"/>
          </a:solidFill>
          <a:ln>
            <a:solidFill>
              <a:srgbClr val="00B0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effectLst>
                  <a:outerShdw blurRad="2159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위협 예  경보 시스템</a:t>
            </a:r>
          </a:p>
        </p:txBody>
      </p:sp>
      <p:sp>
        <p:nvSpPr>
          <p:cNvPr id="183" name="모서리가 둥근 직사각형 182"/>
          <p:cNvSpPr/>
          <p:nvPr/>
        </p:nvSpPr>
        <p:spPr>
          <a:xfrm>
            <a:off x="891541" y="1968246"/>
            <a:ext cx="2804160" cy="4288536"/>
          </a:xfrm>
          <a:prstGeom prst="roundRect">
            <a:avLst>
              <a:gd name="adj" fmla="val 4348"/>
            </a:avLst>
          </a:prstGeom>
          <a:solidFill>
            <a:srgbClr val="F2F8FE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latin typeface="Spoqa Han Sans Neo Regular" panose="020B0500000000000000" pitchFamily="34" charset="-127"/>
              <a:ea typeface="Spoqa Han Sans Neo Regular" panose="020B0500000000000000" pitchFamily="34" charset="-127"/>
            </a:endParaRPr>
          </a:p>
        </p:txBody>
      </p:sp>
      <p:sp>
        <p:nvSpPr>
          <p:cNvPr id="189" name="오른쪽 화살표 188"/>
          <p:cNvSpPr/>
          <p:nvPr/>
        </p:nvSpPr>
        <p:spPr>
          <a:xfrm rot="16200000">
            <a:off x="2093691" y="5065455"/>
            <a:ext cx="371740" cy="584384"/>
          </a:xfrm>
          <a:prstGeom prst="rightArrow">
            <a:avLst>
              <a:gd name="adj1" fmla="val 69093"/>
              <a:gd name="adj2" fmla="val 41854"/>
            </a:avLst>
          </a:prstGeom>
          <a:gradFill>
            <a:gsLst>
              <a:gs pos="100000">
                <a:srgbClr val="E6E6E6">
                  <a:alpha val="39000"/>
                </a:srgbClr>
              </a:gs>
              <a:gs pos="23000">
                <a:schemeClr val="bg1">
                  <a:lumMod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latin typeface="Spoqa Han Sans Neo Regular" panose="020B0500000000000000" pitchFamily="34" charset="-127"/>
              <a:ea typeface="Spoqa Han Sans Neo Regular" panose="020B0500000000000000" pitchFamily="34" charset="-127"/>
            </a:endParaRPr>
          </a:p>
        </p:txBody>
      </p:sp>
      <p:sp>
        <p:nvSpPr>
          <p:cNvPr id="192" name="직사각형 191"/>
          <p:cNvSpPr/>
          <p:nvPr/>
        </p:nvSpPr>
        <p:spPr>
          <a:xfrm>
            <a:off x="1179123" y="5848726"/>
            <a:ext cx="2185193" cy="248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비정상 파일 </a:t>
            </a:r>
            <a:r>
              <a: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</a:t>
            </a:r>
            <a:r>
              <a: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악성파일</a:t>
            </a:r>
            <a:r>
              <a: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9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말웨어</a:t>
            </a:r>
            <a:r>
              <a: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9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랜섬웨어</a:t>
            </a:r>
            <a:r>
              <a: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등</a:t>
            </a:r>
            <a:r>
              <a: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)</a:t>
            </a:r>
            <a:endParaRPr lang="ko-KR" altLang="en-US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3E8B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218" name="모서리가 둥근 직사각형 217"/>
          <p:cNvSpPr/>
          <p:nvPr/>
        </p:nvSpPr>
        <p:spPr>
          <a:xfrm>
            <a:off x="4899184" y="2862583"/>
            <a:ext cx="585539" cy="206695"/>
          </a:xfrm>
          <a:prstGeom prst="roundRect">
            <a:avLst/>
          </a:prstGeom>
          <a:solidFill>
            <a:srgbClr val="EA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8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위협정보</a:t>
            </a:r>
            <a:endParaRPr lang="ko-KR" altLang="en-US" sz="8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219" name="모서리가 둥근 직사각형 218"/>
          <p:cNvSpPr/>
          <p:nvPr/>
        </p:nvSpPr>
        <p:spPr>
          <a:xfrm>
            <a:off x="6224834" y="2862582"/>
            <a:ext cx="585541" cy="206695"/>
          </a:xfrm>
          <a:prstGeom prst="roundRect">
            <a:avLst/>
          </a:prstGeom>
          <a:solidFill>
            <a:srgbClr val="EA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8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평판</a:t>
            </a:r>
            <a:endParaRPr lang="ko-KR" altLang="en-US" sz="8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220" name="모서리가 둥근 직사각형 219"/>
          <p:cNvSpPr/>
          <p:nvPr/>
        </p:nvSpPr>
        <p:spPr>
          <a:xfrm>
            <a:off x="5562008" y="2862581"/>
            <a:ext cx="585541" cy="206695"/>
          </a:xfrm>
          <a:prstGeom prst="roundRect">
            <a:avLst/>
          </a:prstGeom>
          <a:solidFill>
            <a:srgbClr val="EA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8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수집</a:t>
            </a:r>
            <a:r>
              <a:rPr lang="en-US" altLang="ko-KR" sz="8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/</a:t>
            </a:r>
            <a:r>
              <a:rPr lang="ko-KR" altLang="en-US" sz="8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분석</a:t>
            </a:r>
          </a:p>
        </p:txBody>
      </p:sp>
      <p:sp>
        <p:nvSpPr>
          <p:cNvPr id="227" name="직사각형 226"/>
          <p:cNvSpPr/>
          <p:nvPr/>
        </p:nvSpPr>
        <p:spPr>
          <a:xfrm>
            <a:off x="3723445" y="3907562"/>
            <a:ext cx="7609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0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생성 룰 </a:t>
            </a:r>
            <a:endParaRPr lang="en-US" altLang="ko-KR" sz="10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/>
            <a:r>
              <a:rPr lang="ko-KR" altLang="en-US" sz="1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자동 전달</a:t>
            </a:r>
            <a:endParaRPr lang="en-US" altLang="ko-KR" sz="10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229" name="아래쪽 화살표 228"/>
          <p:cNvSpPr/>
          <p:nvPr/>
        </p:nvSpPr>
        <p:spPr>
          <a:xfrm rot="5400000">
            <a:off x="4212884" y="3231808"/>
            <a:ext cx="198492" cy="1100767"/>
          </a:xfrm>
          <a:prstGeom prst="downArrow">
            <a:avLst>
              <a:gd name="adj1" fmla="val 48961"/>
              <a:gd name="adj2" fmla="val 50006"/>
            </a:avLst>
          </a:prstGeom>
          <a:gradFill flip="none" rotWithShape="1">
            <a:gsLst>
              <a:gs pos="0">
                <a:srgbClr val="F5394F"/>
              </a:gs>
              <a:gs pos="100000">
                <a:srgbClr val="F32937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latin typeface="Spoqa Han Sans Neo Regular" panose="020B0500000000000000" pitchFamily="34" charset="-127"/>
              <a:ea typeface="Spoqa Han Sans Neo Regular" panose="020B0500000000000000" pitchFamily="34" charset="-127"/>
            </a:endParaRPr>
          </a:p>
        </p:txBody>
      </p:sp>
      <p:sp>
        <p:nvSpPr>
          <p:cNvPr id="230" name="직사각형 229"/>
          <p:cNvSpPr/>
          <p:nvPr/>
        </p:nvSpPr>
        <p:spPr>
          <a:xfrm>
            <a:off x="3693827" y="3318866"/>
            <a:ext cx="820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0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룰 </a:t>
            </a:r>
            <a:r>
              <a:rPr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D</a:t>
            </a:r>
            <a:r>
              <a:rPr lang="en-US" altLang="ko-KR" sz="1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ata</a:t>
            </a:r>
            <a:endParaRPr lang="en-US" altLang="ko-KR" sz="10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/>
            <a:r>
              <a:rPr lang="en-US" altLang="ko-KR" sz="8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</a:t>
            </a:r>
            <a:r>
              <a:rPr lang="ko-KR" altLang="en-US" sz="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학습</a:t>
            </a:r>
            <a:r>
              <a:rPr lang="en-US" altLang="ko-KR" sz="8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D</a:t>
            </a:r>
            <a:r>
              <a:rPr lang="en-US" altLang="ko-KR" sz="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ata</a:t>
            </a:r>
            <a:r>
              <a:rPr lang="en-US" altLang="ko-KR" sz="8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)</a:t>
            </a:r>
            <a:endParaRPr lang="ko-KR" altLang="en-US" sz="8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236" name="그림 2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41" y="2611085"/>
            <a:ext cx="1151572" cy="150705"/>
          </a:xfrm>
          <a:prstGeom prst="rect">
            <a:avLst/>
          </a:prstGeom>
        </p:spPr>
      </p:pic>
      <p:pic>
        <p:nvPicPr>
          <p:cNvPr id="237" name="그림 2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09" y="1994275"/>
            <a:ext cx="1500859" cy="322046"/>
          </a:xfrm>
          <a:prstGeom prst="rect">
            <a:avLst/>
          </a:prstGeom>
        </p:spPr>
      </p:pic>
      <p:sp>
        <p:nvSpPr>
          <p:cNvPr id="239" name="직사각형 238"/>
          <p:cNvSpPr/>
          <p:nvPr/>
        </p:nvSpPr>
        <p:spPr>
          <a:xfrm>
            <a:off x="3723445" y="4396512"/>
            <a:ext cx="76099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8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(STIX/TAXII)</a:t>
            </a:r>
            <a:endParaRPr lang="ko-KR" altLang="en-US" sz="8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252" name="아래쪽 화살표 251"/>
          <p:cNvSpPr/>
          <p:nvPr/>
        </p:nvSpPr>
        <p:spPr>
          <a:xfrm rot="16200000">
            <a:off x="4179863" y="3805528"/>
            <a:ext cx="198492" cy="1105851"/>
          </a:xfrm>
          <a:prstGeom prst="downArrow">
            <a:avLst>
              <a:gd name="adj1" fmla="val 48961"/>
              <a:gd name="adj2" fmla="val 50006"/>
            </a:avLst>
          </a:prstGeom>
          <a:gradFill flip="none" rotWithShape="1">
            <a:gsLst>
              <a:gs pos="0">
                <a:srgbClr val="F5394F"/>
              </a:gs>
              <a:gs pos="100000">
                <a:srgbClr val="F32937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latin typeface="Spoqa Han Sans Neo Regular" panose="020B0500000000000000" pitchFamily="34" charset="-127"/>
              <a:ea typeface="Spoqa Han Sans Neo Regular" panose="020B0500000000000000" pitchFamily="34" charset="-127"/>
            </a:endParaRPr>
          </a:p>
        </p:txBody>
      </p:sp>
      <p:sp>
        <p:nvSpPr>
          <p:cNvPr id="253" name="아래쪽 화살표 252"/>
          <p:cNvSpPr/>
          <p:nvPr/>
        </p:nvSpPr>
        <p:spPr>
          <a:xfrm rot="5400000">
            <a:off x="3880104" y="2057400"/>
            <a:ext cx="411480" cy="762000"/>
          </a:xfrm>
          <a:prstGeom prst="downArrow">
            <a:avLst>
              <a:gd name="adj1" fmla="val 70387"/>
              <a:gd name="adj2" fmla="val 41971"/>
            </a:avLst>
          </a:prstGeom>
          <a:gradFill flip="none" rotWithShape="1">
            <a:gsLst>
              <a:gs pos="0">
                <a:srgbClr val="506277"/>
              </a:gs>
              <a:gs pos="100000">
                <a:srgbClr val="506277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latin typeface="Spoqa Han Sans Neo Regular" panose="020B0500000000000000" pitchFamily="34" charset="-127"/>
              <a:ea typeface="Spoqa Han Sans Neo Regular" panose="020B0500000000000000" pitchFamily="34" charset="-127"/>
            </a:endParaRPr>
          </a:p>
        </p:txBody>
      </p:sp>
      <p:sp>
        <p:nvSpPr>
          <p:cNvPr id="254" name="모서리가 둥근 직사각형 253"/>
          <p:cNvSpPr/>
          <p:nvPr/>
        </p:nvSpPr>
        <p:spPr>
          <a:xfrm>
            <a:off x="8142824" y="2284985"/>
            <a:ext cx="1401669" cy="322071"/>
          </a:xfrm>
          <a:prstGeom prst="roundRect">
            <a:avLst>
              <a:gd name="adj" fmla="val 16577"/>
            </a:avLst>
          </a:prstGeom>
          <a:solidFill>
            <a:srgbClr val="003E8B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1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Honeypot</a:t>
            </a:r>
            <a:endParaRPr lang="ko-KR" altLang="en-US" sz="11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255" name="모서리가 둥근 직사각형 254"/>
          <p:cNvSpPr/>
          <p:nvPr/>
        </p:nvSpPr>
        <p:spPr>
          <a:xfrm>
            <a:off x="9624152" y="2284985"/>
            <a:ext cx="1401669" cy="322071"/>
          </a:xfrm>
          <a:prstGeom prst="roundRect">
            <a:avLst>
              <a:gd name="adj" fmla="val 16577"/>
            </a:avLst>
          </a:prstGeom>
          <a:solidFill>
            <a:srgbClr val="003E8B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1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KISA(C -TAS)</a:t>
            </a:r>
            <a:endParaRPr lang="ko-KR" altLang="en-US" sz="11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276" name="직사각형 275"/>
          <p:cNvSpPr/>
          <p:nvPr/>
        </p:nvSpPr>
        <p:spPr>
          <a:xfrm>
            <a:off x="5663725" y="2133602"/>
            <a:ext cx="197325" cy="349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.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279" name="그룹 278"/>
          <p:cNvGrpSpPr/>
          <p:nvPr/>
        </p:nvGrpSpPr>
        <p:grpSpPr>
          <a:xfrm>
            <a:off x="4859558" y="3688557"/>
            <a:ext cx="2038923" cy="923132"/>
            <a:chOff x="4764307" y="3688557"/>
            <a:chExt cx="2232297" cy="923132"/>
          </a:xfrm>
          <a:effectLst>
            <a:outerShdw blurRad="139700" sx="102000" sy="102000" algn="ctr" rotWithShape="0">
              <a:schemeClr val="bg1">
                <a:alpha val="88000"/>
              </a:schemeClr>
            </a:outerShdw>
          </a:effectLst>
        </p:grpSpPr>
        <p:sp>
          <p:nvSpPr>
            <p:cNvPr id="277" name="모서리가 둥근 직사각형 276"/>
            <p:cNvSpPr/>
            <p:nvPr/>
          </p:nvSpPr>
          <p:spPr>
            <a:xfrm>
              <a:off x="4764307" y="3688557"/>
              <a:ext cx="2232297" cy="923132"/>
            </a:xfrm>
            <a:prstGeom prst="roundRect">
              <a:avLst>
                <a:gd name="adj" fmla="val 5767"/>
              </a:avLst>
            </a:prstGeom>
            <a:solidFill>
              <a:schemeClr val="bg1"/>
            </a:solidFill>
            <a:ln w="12700">
              <a:solidFill>
                <a:srgbClr val="FF2B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ko-KR" sz="700" dirty="0" smtClean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  <a:p>
              <a:pPr algn="ctr"/>
              <a:endParaRPr lang="en-US" altLang="ko-KR" sz="700" dirty="0" smtClean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  <a:p>
              <a:pPr algn="ctr"/>
              <a:endParaRPr lang="en-US" altLang="ko-KR" sz="700" dirty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  <a:p>
              <a:pPr algn="ctr"/>
              <a:endParaRPr lang="ko-KR" altLang="en-US" sz="700" dirty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</p:txBody>
        </p:sp>
        <p:sp>
          <p:nvSpPr>
            <p:cNvPr id="278" name="양쪽 모서리가 둥근 사각형 277"/>
            <p:cNvSpPr/>
            <p:nvPr/>
          </p:nvSpPr>
          <p:spPr>
            <a:xfrm>
              <a:off x="4767369" y="3694640"/>
              <a:ext cx="2228782" cy="264585"/>
            </a:xfrm>
            <a:prstGeom prst="round2SameRect">
              <a:avLst/>
            </a:prstGeom>
            <a:pattFill prst="dkUpDiag">
              <a:fgClr>
                <a:srgbClr val="DE0725"/>
              </a:fgClr>
              <a:bgClr>
                <a:srgbClr val="FF2B2B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1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effectLst>
                    <a:outerShdw blurRad="2159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위협 예  경보 시스템</a:t>
              </a:r>
            </a:p>
          </p:txBody>
        </p:sp>
      </p:grpSp>
      <p:sp>
        <p:nvSpPr>
          <p:cNvPr id="234" name="모서리가 둥근 직사각형 233"/>
          <p:cNvSpPr/>
          <p:nvPr/>
        </p:nvSpPr>
        <p:spPr>
          <a:xfrm>
            <a:off x="5214048" y="4318094"/>
            <a:ext cx="1290553" cy="220436"/>
          </a:xfrm>
          <a:prstGeom prst="roundRect">
            <a:avLst>
              <a:gd name="adj" fmla="val 5520"/>
            </a:avLst>
          </a:prstGeom>
          <a:noFill/>
          <a:ln w="3810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룰 자동 배포 시스템</a:t>
            </a:r>
          </a:p>
        </p:txBody>
      </p:sp>
      <p:pic>
        <p:nvPicPr>
          <p:cNvPr id="238" name="그림 2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082" y="4031568"/>
            <a:ext cx="1053381" cy="311831"/>
          </a:xfrm>
          <a:prstGeom prst="rect">
            <a:avLst/>
          </a:prstGeom>
        </p:spPr>
      </p:pic>
      <p:grpSp>
        <p:nvGrpSpPr>
          <p:cNvPr id="312" name="그룹 311"/>
          <p:cNvGrpSpPr/>
          <p:nvPr/>
        </p:nvGrpSpPr>
        <p:grpSpPr>
          <a:xfrm>
            <a:off x="1150903" y="3862281"/>
            <a:ext cx="2234906" cy="566209"/>
            <a:chOff x="1234723" y="2335741"/>
            <a:chExt cx="2234906" cy="566209"/>
          </a:xfrm>
        </p:grpSpPr>
        <p:sp>
          <p:nvSpPr>
            <p:cNvPr id="280" name="모서리가 둥근 직사각형 279"/>
            <p:cNvSpPr/>
            <p:nvPr/>
          </p:nvSpPr>
          <p:spPr>
            <a:xfrm>
              <a:off x="1234723" y="2516981"/>
              <a:ext cx="2234906" cy="384969"/>
            </a:xfrm>
            <a:prstGeom prst="roundRect">
              <a:avLst>
                <a:gd name="adj" fmla="val 9478"/>
              </a:avLst>
            </a:prstGeom>
            <a:solidFill>
              <a:schemeClr val="bg1"/>
            </a:solidFill>
            <a:ln w="6350">
              <a:solidFill>
                <a:srgbClr val="287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ko-KR" sz="700" dirty="0" smtClean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  <a:p>
              <a:pPr algn="ctr"/>
              <a:endParaRPr lang="en-US" altLang="ko-KR" sz="700" dirty="0" smtClean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  <a:p>
              <a:pPr algn="ctr"/>
              <a:endParaRPr lang="en-US" altLang="ko-KR" sz="700" dirty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  <a:p>
              <a:pPr algn="ctr"/>
              <a:endParaRPr lang="ko-KR" altLang="en-US" sz="700" dirty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</p:txBody>
        </p:sp>
        <p:sp>
          <p:nvSpPr>
            <p:cNvPr id="281" name="양쪽 모서리가 둥근 사각형 280"/>
            <p:cNvSpPr/>
            <p:nvPr/>
          </p:nvSpPr>
          <p:spPr>
            <a:xfrm>
              <a:off x="1237785" y="2335741"/>
              <a:ext cx="2228782" cy="216960"/>
            </a:xfrm>
            <a:prstGeom prst="round2SameRect">
              <a:avLst/>
            </a:prstGeom>
            <a:solidFill>
              <a:srgbClr val="2877E0"/>
            </a:solidFill>
            <a:ln>
              <a:solidFill>
                <a:srgbClr val="287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Sniper</a:t>
              </a:r>
              <a:r>
                <a:rPr lang="ko-KR" altLang="en-US" sz="1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 </a:t>
              </a:r>
              <a:r>
                <a:rPr lang="en-US" altLang="ko-KR" sz="1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BD1 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93" name="모서리가 둥근 직사각형 292"/>
            <p:cNvSpPr/>
            <p:nvPr/>
          </p:nvSpPr>
          <p:spPr>
            <a:xfrm>
              <a:off x="1312069" y="2645413"/>
              <a:ext cx="997743" cy="206695"/>
            </a:xfrm>
            <a:prstGeom prst="roundRect">
              <a:avLst/>
            </a:prstGeom>
            <a:solidFill>
              <a:srgbClr val="EA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8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Big data </a:t>
              </a:r>
              <a:r>
                <a:rPr lang="ko-KR" altLang="en-US" sz="8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분석 기능</a:t>
              </a:r>
            </a:p>
          </p:txBody>
        </p:sp>
        <p:sp>
          <p:nvSpPr>
            <p:cNvPr id="295" name="모서리가 둥근 직사각형 294"/>
            <p:cNvSpPr/>
            <p:nvPr/>
          </p:nvSpPr>
          <p:spPr>
            <a:xfrm>
              <a:off x="2383631" y="2645413"/>
              <a:ext cx="997743" cy="206695"/>
            </a:xfrm>
            <a:prstGeom prst="roundRect">
              <a:avLst/>
            </a:prstGeom>
            <a:solidFill>
              <a:srgbClr val="EA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8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AI </a:t>
              </a:r>
              <a:r>
                <a:rPr lang="ko-KR" altLang="en-US" sz="8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분석 기능</a:t>
              </a:r>
            </a:p>
          </p:txBody>
        </p:sp>
      </p:grpSp>
      <p:grpSp>
        <p:nvGrpSpPr>
          <p:cNvPr id="313" name="그룹 312"/>
          <p:cNvGrpSpPr/>
          <p:nvPr/>
        </p:nvGrpSpPr>
        <p:grpSpPr>
          <a:xfrm>
            <a:off x="1150903" y="2419561"/>
            <a:ext cx="2234906" cy="566209"/>
            <a:chOff x="1234723" y="3668289"/>
            <a:chExt cx="2234906" cy="566209"/>
          </a:xfrm>
        </p:grpSpPr>
        <p:sp>
          <p:nvSpPr>
            <p:cNvPr id="302" name="모서리가 둥근 직사각형 301"/>
            <p:cNvSpPr/>
            <p:nvPr/>
          </p:nvSpPr>
          <p:spPr>
            <a:xfrm>
              <a:off x="1234723" y="3849529"/>
              <a:ext cx="2234906" cy="384969"/>
            </a:xfrm>
            <a:prstGeom prst="roundRect">
              <a:avLst>
                <a:gd name="adj" fmla="val 9478"/>
              </a:avLst>
            </a:prstGeom>
            <a:solidFill>
              <a:schemeClr val="bg1"/>
            </a:solidFill>
            <a:ln w="6350">
              <a:solidFill>
                <a:srgbClr val="F944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ko-KR" sz="700" dirty="0" smtClean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  <a:p>
              <a:pPr algn="ctr"/>
              <a:endParaRPr lang="en-US" altLang="ko-KR" sz="700" dirty="0" smtClean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  <a:p>
              <a:pPr algn="ctr"/>
              <a:endParaRPr lang="en-US" altLang="ko-KR" sz="700" dirty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  <a:p>
              <a:pPr algn="ctr"/>
              <a:endParaRPr lang="ko-KR" altLang="en-US" sz="700" dirty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</p:txBody>
        </p:sp>
        <p:sp>
          <p:nvSpPr>
            <p:cNvPr id="303" name="양쪽 모서리가 둥근 사각형 302"/>
            <p:cNvSpPr/>
            <p:nvPr/>
          </p:nvSpPr>
          <p:spPr>
            <a:xfrm>
              <a:off x="1237785" y="3668289"/>
              <a:ext cx="2228782" cy="216960"/>
            </a:xfrm>
            <a:prstGeom prst="round2SameRect">
              <a:avLst/>
            </a:prstGeom>
            <a:solidFill>
              <a:srgbClr val="F94449"/>
            </a:solidFill>
            <a:ln>
              <a:solidFill>
                <a:srgbClr val="F944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Sniper Automation (RPA)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304" name="모서리가 둥근 직사각형 303"/>
            <p:cNvSpPr/>
            <p:nvPr/>
          </p:nvSpPr>
          <p:spPr>
            <a:xfrm>
              <a:off x="1312069" y="3977961"/>
              <a:ext cx="997743" cy="206695"/>
            </a:xfrm>
            <a:prstGeom prst="roundRect">
              <a:avLst/>
            </a:prstGeom>
            <a:solidFill>
              <a:srgbClr val="FFE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8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관제 운영 자동화</a:t>
              </a:r>
            </a:p>
          </p:txBody>
        </p:sp>
        <p:sp>
          <p:nvSpPr>
            <p:cNvPr id="305" name="모서리가 둥근 직사각형 304"/>
            <p:cNvSpPr/>
            <p:nvPr/>
          </p:nvSpPr>
          <p:spPr>
            <a:xfrm>
              <a:off x="2383631" y="3977961"/>
              <a:ext cx="997743" cy="206695"/>
            </a:xfrm>
            <a:prstGeom prst="roundRect">
              <a:avLst/>
            </a:prstGeom>
            <a:solidFill>
              <a:srgbClr val="FFE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8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위협 대응 자동화</a:t>
              </a:r>
            </a:p>
          </p:txBody>
        </p:sp>
      </p:grpSp>
      <p:grpSp>
        <p:nvGrpSpPr>
          <p:cNvPr id="314" name="그룹 313"/>
          <p:cNvGrpSpPr/>
          <p:nvPr/>
        </p:nvGrpSpPr>
        <p:grpSpPr>
          <a:xfrm>
            <a:off x="1150903" y="3140921"/>
            <a:ext cx="2234906" cy="566209"/>
            <a:chOff x="1234723" y="2335741"/>
            <a:chExt cx="2234906" cy="566209"/>
          </a:xfrm>
        </p:grpSpPr>
        <p:sp>
          <p:nvSpPr>
            <p:cNvPr id="315" name="모서리가 둥근 직사각형 314"/>
            <p:cNvSpPr/>
            <p:nvPr/>
          </p:nvSpPr>
          <p:spPr>
            <a:xfrm>
              <a:off x="1234723" y="2516981"/>
              <a:ext cx="2234906" cy="384969"/>
            </a:xfrm>
            <a:prstGeom prst="roundRect">
              <a:avLst>
                <a:gd name="adj" fmla="val 9478"/>
              </a:avLst>
            </a:prstGeom>
            <a:solidFill>
              <a:schemeClr val="bg1"/>
            </a:solidFill>
            <a:ln w="6350">
              <a:solidFill>
                <a:srgbClr val="287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ko-KR" sz="700" dirty="0" smtClean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  <a:p>
              <a:pPr algn="ctr"/>
              <a:endParaRPr lang="en-US" altLang="ko-KR" sz="700" dirty="0" smtClean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  <a:p>
              <a:pPr algn="ctr"/>
              <a:endParaRPr lang="en-US" altLang="ko-KR" sz="700" dirty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  <a:p>
              <a:pPr algn="ctr"/>
              <a:endParaRPr lang="ko-KR" altLang="en-US" sz="700" dirty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</p:txBody>
        </p:sp>
        <p:sp>
          <p:nvSpPr>
            <p:cNvPr id="316" name="양쪽 모서리가 둥근 사각형 315"/>
            <p:cNvSpPr/>
            <p:nvPr/>
          </p:nvSpPr>
          <p:spPr>
            <a:xfrm>
              <a:off x="1237785" y="2335741"/>
              <a:ext cx="2228782" cy="216960"/>
            </a:xfrm>
            <a:prstGeom prst="round2SameRect">
              <a:avLst/>
            </a:prstGeom>
            <a:solidFill>
              <a:srgbClr val="2877E0"/>
            </a:solidFill>
            <a:ln>
              <a:solidFill>
                <a:srgbClr val="287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AI </a:t>
              </a:r>
              <a:r>
                <a:rPr lang="ko-KR" altLang="en-US" sz="1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플랫폼</a:t>
              </a:r>
            </a:p>
          </p:txBody>
        </p:sp>
        <p:sp>
          <p:nvSpPr>
            <p:cNvPr id="317" name="모서리가 둥근 직사각형 316"/>
            <p:cNvSpPr/>
            <p:nvPr/>
          </p:nvSpPr>
          <p:spPr>
            <a:xfrm>
              <a:off x="1312069" y="2645413"/>
              <a:ext cx="997743" cy="206695"/>
            </a:xfrm>
            <a:prstGeom prst="roundRect">
              <a:avLst/>
            </a:prstGeom>
            <a:solidFill>
              <a:srgbClr val="EA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8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AI </a:t>
              </a:r>
              <a:r>
                <a:rPr lang="ko-KR" altLang="en-US" sz="8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모니터링</a:t>
              </a:r>
            </a:p>
          </p:txBody>
        </p:sp>
        <p:sp>
          <p:nvSpPr>
            <p:cNvPr id="318" name="모서리가 둥근 직사각형 317"/>
            <p:cNvSpPr/>
            <p:nvPr/>
          </p:nvSpPr>
          <p:spPr>
            <a:xfrm>
              <a:off x="2383631" y="2645413"/>
              <a:ext cx="997743" cy="206695"/>
            </a:xfrm>
            <a:prstGeom prst="roundRect">
              <a:avLst/>
            </a:prstGeom>
            <a:solidFill>
              <a:srgbClr val="EA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8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AI </a:t>
              </a:r>
              <a:r>
                <a:rPr lang="ko-KR" altLang="en-US" sz="8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공격 예측</a:t>
              </a:r>
            </a:p>
          </p:txBody>
        </p:sp>
      </p:grpSp>
      <p:grpSp>
        <p:nvGrpSpPr>
          <p:cNvPr id="319" name="그룹 318"/>
          <p:cNvGrpSpPr/>
          <p:nvPr/>
        </p:nvGrpSpPr>
        <p:grpSpPr>
          <a:xfrm>
            <a:off x="1150903" y="4583641"/>
            <a:ext cx="2234906" cy="566209"/>
            <a:chOff x="1234723" y="2335741"/>
            <a:chExt cx="2234906" cy="566209"/>
          </a:xfrm>
        </p:grpSpPr>
        <p:sp>
          <p:nvSpPr>
            <p:cNvPr id="320" name="모서리가 둥근 직사각형 319"/>
            <p:cNvSpPr/>
            <p:nvPr/>
          </p:nvSpPr>
          <p:spPr>
            <a:xfrm>
              <a:off x="1234723" y="2516981"/>
              <a:ext cx="2234906" cy="384969"/>
            </a:xfrm>
            <a:prstGeom prst="roundRect">
              <a:avLst>
                <a:gd name="adj" fmla="val 9478"/>
              </a:avLst>
            </a:prstGeom>
            <a:solidFill>
              <a:schemeClr val="bg1"/>
            </a:solidFill>
            <a:ln w="6350">
              <a:solidFill>
                <a:srgbClr val="287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ko-KR" sz="700" dirty="0" smtClean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  <a:p>
              <a:pPr algn="ctr"/>
              <a:endParaRPr lang="en-US" altLang="ko-KR" sz="700" dirty="0" smtClean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  <a:p>
              <a:pPr algn="ctr"/>
              <a:endParaRPr lang="en-US" altLang="ko-KR" sz="700" dirty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  <a:p>
              <a:pPr algn="ctr"/>
              <a:endParaRPr lang="ko-KR" altLang="en-US" sz="700" dirty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</p:txBody>
        </p:sp>
        <p:sp>
          <p:nvSpPr>
            <p:cNvPr id="321" name="양쪽 모서리가 둥근 사각형 320"/>
            <p:cNvSpPr/>
            <p:nvPr/>
          </p:nvSpPr>
          <p:spPr>
            <a:xfrm>
              <a:off x="1237785" y="2335741"/>
              <a:ext cx="2228782" cy="216960"/>
            </a:xfrm>
            <a:prstGeom prst="round2SameRect">
              <a:avLst/>
            </a:prstGeom>
            <a:solidFill>
              <a:srgbClr val="2877E0"/>
            </a:solidFill>
            <a:ln>
              <a:solidFill>
                <a:srgbClr val="2877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W-CTI</a:t>
              </a:r>
              <a:endParaRPr lang="ko-KR" altLang="en-US" sz="11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322" name="모서리가 둥근 직사각형 321"/>
            <p:cNvSpPr/>
            <p:nvPr/>
          </p:nvSpPr>
          <p:spPr>
            <a:xfrm>
              <a:off x="1312069" y="2645413"/>
              <a:ext cx="997743" cy="206695"/>
            </a:xfrm>
            <a:prstGeom prst="roundRect">
              <a:avLst/>
            </a:prstGeom>
            <a:solidFill>
              <a:srgbClr val="EA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8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정적</a:t>
              </a:r>
              <a:r>
                <a:rPr lang="en-US" altLang="ko-KR" sz="8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/</a:t>
              </a:r>
              <a:r>
                <a:rPr lang="ko-KR" altLang="en-US" sz="8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동적 분석</a:t>
              </a:r>
            </a:p>
          </p:txBody>
        </p:sp>
        <p:sp>
          <p:nvSpPr>
            <p:cNvPr id="323" name="모서리가 둥근 직사각형 322"/>
            <p:cNvSpPr/>
            <p:nvPr/>
          </p:nvSpPr>
          <p:spPr>
            <a:xfrm>
              <a:off x="2383631" y="2645413"/>
              <a:ext cx="997743" cy="206695"/>
            </a:xfrm>
            <a:prstGeom prst="roundRect">
              <a:avLst/>
            </a:prstGeom>
            <a:solidFill>
              <a:srgbClr val="EA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8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정책 자동생성</a:t>
              </a:r>
              <a:r>
                <a:rPr lang="en-US" altLang="ko-KR" sz="8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/</a:t>
              </a:r>
              <a:r>
                <a:rPr lang="ko-KR" altLang="en-US" sz="8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검증</a:t>
              </a:r>
            </a:p>
          </p:txBody>
        </p:sp>
      </p:grpSp>
      <p:grpSp>
        <p:nvGrpSpPr>
          <p:cNvPr id="326" name="그룹 325"/>
          <p:cNvGrpSpPr/>
          <p:nvPr/>
        </p:nvGrpSpPr>
        <p:grpSpPr>
          <a:xfrm>
            <a:off x="7991376" y="2900363"/>
            <a:ext cx="3185893" cy="1341437"/>
            <a:chOff x="7926606" y="2671763"/>
            <a:chExt cx="3185893" cy="1341437"/>
          </a:xfrm>
        </p:grpSpPr>
        <p:sp>
          <p:nvSpPr>
            <p:cNvPr id="324" name="모서리가 둥근 직사각형 323"/>
            <p:cNvSpPr/>
            <p:nvPr/>
          </p:nvSpPr>
          <p:spPr>
            <a:xfrm>
              <a:off x="7926606" y="2671763"/>
              <a:ext cx="3185893" cy="1341437"/>
            </a:xfrm>
            <a:prstGeom prst="roundRect">
              <a:avLst>
                <a:gd name="adj" fmla="val 3622"/>
              </a:avLst>
            </a:prstGeom>
            <a:solidFill>
              <a:schemeClr val="bg1"/>
            </a:solidFill>
            <a:ln w="9525">
              <a:solidFill>
                <a:srgbClr val="00C2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ko-KR" sz="700" dirty="0" smtClean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  <a:p>
              <a:pPr algn="ctr"/>
              <a:endParaRPr lang="en-US" altLang="ko-KR" sz="700" dirty="0" smtClean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  <a:p>
              <a:pPr algn="ctr"/>
              <a:endParaRPr lang="en-US" altLang="ko-KR" sz="700" dirty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  <a:p>
              <a:pPr algn="ctr"/>
              <a:endParaRPr lang="ko-KR" altLang="en-US" sz="700" dirty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</p:txBody>
        </p:sp>
        <p:sp>
          <p:nvSpPr>
            <p:cNvPr id="325" name="양쪽 모서리가 둥근 사각형 324"/>
            <p:cNvSpPr/>
            <p:nvPr/>
          </p:nvSpPr>
          <p:spPr>
            <a:xfrm>
              <a:off x="7926705" y="2678642"/>
              <a:ext cx="3181429" cy="264585"/>
            </a:xfrm>
            <a:prstGeom prst="round2SameRect">
              <a:avLst/>
            </a:prstGeom>
            <a:solidFill>
              <a:srgbClr val="00C2B5"/>
            </a:solidFill>
            <a:ln>
              <a:solidFill>
                <a:srgbClr val="00C2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1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effectLst>
                    <a:outerShdw blurRad="2159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통합보안 </a:t>
              </a:r>
              <a:r>
                <a:rPr lang="ko-KR" altLang="en-US" sz="11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effectLst>
                    <a:outerShdw blurRad="2159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관리 </a:t>
              </a:r>
              <a:r>
                <a:rPr lang="en-US" altLang="ko-KR" sz="11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effectLst>
                    <a:outerShdw blurRad="2159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/ </a:t>
              </a:r>
              <a:r>
                <a:rPr lang="en-US" altLang="ko-KR" sz="1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effectLst>
                    <a:outerShdw blurRad="2159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SIEM </a:t>
              </a:r>
              <a:r>
                <a:rPr lang="ko-KR" altLang="en-US" sz="1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effectLst>
                    <a:outerShdw blurRad="2159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솔루션</a:t>
              </a:r>
            </a:p>
          </p:txBody>
        </p:sp>
      </p:grpSp>
      <p:grpSp>
        <p:nvGrpSpPr>
          <p:cNvPr id="331" name="그룹 330"/>
          <p:cNvGrpSpPr/>
          <p:nvPr/>
        </p:nvGrpSpPr>
        <p:grpSpPr>
          <a:xfrm>
            <a:off x="8000901" y="4881564"/>
            <a:ext cx="3185893" cy="1319212"/>
            <a:chOff x="7926606" y="2671763"/>
            <a:chExt cx="3185893" cy="1433511"/>
          </a:xfrm>
        </p:grpSpPr>
        <p:sp>
          <p:nvSpPr>
            <p:cNvPr id="332" name="모서리가 둥근 직사각형 331"/>
            <p:cNvSpPr/>
            <p:nvPr/>
          </p:nvSpPr>
          <p:spPr>
            <a:xfrm>
              <a:off x="7926606" y="2671763"/>
              <a:ext cx="3185893" cy="1433511"/>
            </a:xfrm>
            <a:prstGeom prst="roundRect">
              <a:avLst>
                <a:gd name="adj" fmla="val 3622"/>
              </a:avLst>
            </a:prstGeom>
            <a:solidFill>
              <a:schemeClr val="bg1"/>
            </a:solidFill>
            <a:ln w="9525">
              <a:solidFill>
                <a:srgbClr val="00C2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ko-KR" sz="700" dirty="0" smtClean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  <a:p>
              <a:pPr algn="ctr"/>
              <a:endParaRPr lang="en-US" altLang="ko-KR" sz="700" dirty="0" smtClean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  <a:p>
              <a:pPr algn="ctr"/>
              <a:endParaRPr lang="en-US" altLang="ko-KR" sz="700" dirty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  <a:p>
              <a:pPr algn="ctr"/>
              <a:endParaRPr lang="ko-KR" altLang="en-US" sz="700" dirty="0">
                <a:solidFill>
                  <a:schemeClr val="bg1"/>
                </a:solidFill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</p:txBody>
        </p:sp>
        <p:sp>
          <p:nvSpPr>
            <p:cNvPr id="333" name="양쪽 모서리가 둥근 사각형 332"/>
            <p:cNvSpPr/>
            <p:nvPr/>
          </p:nvSpPr>
          <p:spPr>
            <a:xfrm>
              <a:off x="7926705" y="2678642"/>
              <a:ext cx="3181429" cy="264585"/>
            </a:xfrm>
            <a:prstGeom prst="round2SameRect">
              <a:avLst/>
            </a:prstGeom>
            <a:solidFill>
              <a:srgbClr val="00C2B5"/>
            </a:solidFill>
            <a:ln>
              <a:solidFill>
                <a:srgbClr val="00C2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1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effectLst>
                    <a:outerShdw blurRad="2159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네트워크 보안솔루션</a:t>
              </a:r>
            </a:p>
          </p:txBody>
        </p:sp>
      </p:grpSp>
      <p:sp>
        <p:nvSpPr>
          <p:cNvPr id="334" name="직사각형 333"/>
          <p:cNvSpPr/>
          <p:nvPr/>
        </p:nvSpPr>
        <p:spPr>
          <a:xfrm>
            <a:off x="7168321" y="3574186"/>
            <a:ext cx="7609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롤 배포</a:t>
            </a:r>
            <a:endParaRPr lang="en-US" altLang="ko-KR" sz="10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335" name="아래쪽 화살표 334"/>
          <p:cNvSpPr/>
          <p:nvPr/>
        </p:nvSpPr>
        <p:spPr>
          <a:xfrm rot="16200000">
            <a:off x="7328196" y="3348327"/>
            <a:ext cx="198492" cy="1105851"/>
          </a:xfrm>
          <a:prstGeom prst="downArrow">
            <a:avLst>
              <a:gd name="adj1" fmla="val 48961"/>
              <a:gd name="adj2" fmla="val 50006"/>
            </a:avLst>
          </a:prstGeom>
          <a:gradFill flip="none" rotWithShape="1">
            <a:gsLst>
              <a:gs pos="0">
                <a:srgbClr val="F5394F"/>
              </a:gs>
              <a:gs pos="100000">
                <a:srgbClr val="F32937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latin typeface="Spoqa Han Sans Neo Regular" panose="020B0500000000000000" pitchFamily="34" charset="-127"/>
              <a:ea typeface="Spoqa Han Sans Neo Regular" panose="020B0500000000000000" pitchFamily="34" charset="-127"/>
            </a:endParaRPr>
          </a:p>
        </p:txBody>
      </p:sp>
      <p:sp>
        <p:nvSpPr>
          <p:cNvPr id="336" name="아래쪽 화살표 335"/>
          <p:cNvSpPr/>
          <p:nvPr/>
        </p:nvSpPr>
        <p:spPr>
          <a:xfrm rot="5400000">
            <a:off x="7521702" y="1917954"/>
            <a:ext cx="411480" cy="1040892"/>
          </a:xfrm>
          <a:prstGeom prst="downArrow">
            <a:avLst>
              <a:gd name="adj1" fmla="val 70387"/>
              <a:gd name="adj2" fmla="val 41971"/>
            </a:avLst>
          </a:prstGeom>
          <a:gradFill flip="none" rotWithShape="1">
            <a:gsLst>
              <a:gs pos="0">
                <a:srgbClr val="506277"/>
              </a:gs>
              <a:gs pos="100000">
                <a:srgbClr val="506277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latin typeface="Spoqa Han Sans Neo Regular" panose="020B0500000000000000" pitchFamily="34" charset="-127"/>
              <a:ea typeface="Spoqa Han Sans Neo Regular" panose="020B0500000000000000" pitchFamily="34" charset="-127"/>
            </a:endParaRPr>
          </a:p>
        </p:txBody>
      </p:sp>
      <p:sp>
        <p:nvSpPr>
          <p:cNvPr id="337" name="직사각형 336"/>
          <p:cNvSpPr/>
          <p:nvPr/>
        </p:nvSpPr>
        <p:spPr>
          <a:xfrm>
            <a:off x="8381312" y="1978616"/>
            <a:ext cx="2372032" cy="248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비정상 파일 </a:t>
            </a:r>
            <a:r>
              <a: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</a:t>
            </a:r>
            <a:r>
              <a: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악성파일</a:t>
            </a:r>
            <a:r>
              <a: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9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말웨어</a:t>
            </a:r>
            <a:r>
              <a: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9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랜섬웨어</a:t>
            </a:r>
            <a:r>
              <a: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등</a:t>
            </a:r>
            <a:r>
              <a:rPr lang="en-US" altLang="ko-KR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)</a:t>
            </a:r>
            <a:endParaRPr lang="ko-KR" altLang="en-US" sz="9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3E8B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339" name="오른쪽 화살표 338"/>
          <p:cNvSpPr/>
          <p:nvPr/>
        </p:nvSpPr>
        <p:spPr>
          <a:xfrm rot="10800000">
            <a:off x="3724465" y="5276088"/>
            <a:ext cx="4258246" cy="613807"/>
          </a:xfrm>
          <a:prstGeom prst="rightArrow">
            <a:avLst>
              <a:gd name="adj1" fmla="val 62143"/>
              <a:gd name="adj2" fmla="val 40113"/>
            </a:avLst>
          </a:prstGeom>
          <a:gradFill>
            <a:gsLst>
              <a:gs pos="0">
                <a:srgbClr val="00A695">
                  <a:alpha val="90000"/>
                </a:srgbClr>
              </a:gs>
              <a:gs pos="100000">
                <a:srgbClr val="19E0D9">
                  <a:alpha val="10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latin typeface="Spoqa Han Sans Neo Regular" panose="020B0500000000000000" pitchFamily="34" charset="-127"/>
              <a:ea typeface="Spoqa Han Sans Neo Regular" panose="020B0500000000000000" pitchFamily="34" charset="-127"/>
            </a:endParaRPr>
          </a:p>
        </p:txBody>
      </p:sp>
      <p:sp>
        <p:nvSpPr>
          <p:cNvPr id="340" name="직사각형 339"/>
          <p:cNvSpPr/>
          <p:nvPr/>
        </p:nvSpPr>
        <p:spPr>
          <a:xfrm>
            <a:off x="5124450" y="5447117"/>
            <a:ext cx="14598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학습 데이터 연동</a:t>
            </a:r>
          </a:p>
        </p:txBody>
      </p:sp>
      <p:sp>
        <p:nvSpPr>
          <p:cNvPr id="359" name="모서리가 둥근 직사각형 358"/>
          <p:cNvSpPr/>
          <p:nvPr/>
        </p:nvSpPr>
        <p:spPr>
          <a:xfrm>
            <a:off x="1559652" y="5498085"/>
            <a:ext cx="1401669" cy="322071"/>
          </a:xfrm>
          <a:prstGeom prst="roundRect">
            <a:avLst>
              <a:gd name="adj" fmla="val 16577"/>
            </a:avLst>
          </a:prstGeom>
          <a:solidFill>
            <a:srgbClr val="003E8B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1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KISA(C -TAS)</a:t>
            </a:r>
            <a:endParaRPr lang="ko-KR" altLang="en-US" sz="11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360" name="그룹 359"/>
          <p:cNvGrpSpPr/>
          <p:nvPr/>
        </p:nvGrpSpPr>
        <p:grpSpPr>
          <a:xfrm>
            <a:off x="9976244" y="4265997"/>
            <a:ext cx="1263256" cy="723798"/>
            <a:chOff x="7136965" y="3153918"/>
            <a:chExt cx="968828" cy="555102"/>
          </a:xfrm>
        </p:grpSpPr>
        <p:sp>
          <p:nvSpPr>
            <p:cNvPr id="361" name="직사각형 360"/>
            <p:cNvSpPr/>
            <p:nvPr/>
          </p:nvSpPr>
          <p:spPr>
            <a:xfrm>
              <a:off x="7281683" y="3242206"/>
              <a:ext cx="824110" cy="306856"/>
            </a:xfrm>
            <a:prstGeom prst="rect">
              <a:avLst/>
            </a:prstGeom>
          </p:spPr>
          <p:txBody>
            <a:bodyPr wrap="square" anchor="ctr" anchorCtr="0">
              <a:spAutoFit/>
            </a:bodyPr>
            <a:lstStyle/>
            <a:p>
              <a:pPr algn="ctr"/>
              <a:r>
                <a:rPr lang="ko-KR" altLang="en-US" sz="1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트래픽</a:t>
              </a:r>
              <a:r>
                <a:rPr lang="en-US" altLang="ko-KR" sz="1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, </a:t>
              </a:r>
              <a:r>
                <a:rPr lang="ko-KR" altLang="en-US" sz="1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이벤트</a:t>
              </a:r>
              <a:r>
                <a:rPr lang="en-US" altLang="ko-KR" sz="1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, </a:t>
              </a:r>
            </a:p>
            <a:p>
              <a:pPr algn="ctr"/>
              <a:r>
                <a:rPr lang="ko-KR" altLang="en-US" sz="1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파일 </a:t>
              </a:r>
              <a:r>
                <a:rPr lang="en-US" altLang="ko-KR" sz="1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data</a:t>
              </a:r>
            </a:p>
          </p:txBody>
        </p:sp>
        <p:sp>
          <p:nvSpPr>
            <p:cNvPr id="362" name="오른쪽 화살표 361"/>
            <p:cNvSpPr/>
            <p:nvPr/>
          </p:nvSpPr>
          <p:spPr>
            <a:xfrm rot="16200000">
              <a:off x="6931414" y="3359469"/>
              <a:ext cx="555102" cy="144000"/>
            </a:xfrm>
            <a:prstGeom prst="rightArrow">
              <a:avLst>
                <a:gd name="adj1" fmla="val 44189"/>
                <a:gd name="adj2" fmla="val 67144"/>
              </a:avLst>
            </a:prstGeom>
            <a:gradFill>
              <a:gsLst>
                <a:gs pos="22000">
                  <a:srgbClr val="088CA2"/>
                </a:gs>
                <a:gs pos="100000">
                  <a:srgbClr val="088CA2">
                    <a:alpha val="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 dirty="0"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</p:txBody>
        </p:sp>
      </p:grpSp>
      <p:grpSp>
        <p:nvGrpSpPr>
          <p:cNvPr id="363" name="그룹 362"/>
          <p:cNvGrpSpPr/>
          <p:nvPr/>
        </p:nvGrpSpPr>
        <p:grpSpPr>
          <a:xfrm>
            <a:off x="8395179" y="4263967"/>
            <a:ext cx="800575" cy="610627"/>
            <a:chOff x="6151308" y="3142430"/>
            <a:chExt cx="613985" cy="468308"/>
          </a:xfrm>
        </p:grpSpPr>
        <p:sp>
          <p:nvSpPr>
            <p:cNvPr id="364" name="직사각형 363"/>
            <p:cNvSpPr/>
            <p:nvPr/>
          </p:nvSpPr>
          <p:spPr>
            <a:xfrm>
              <a:off x="6151308" y="3306129"/>
              <a:ext cx="516628" cy="188834"/>
            </a:xfrm>
            <a:prstGeom prst="rect">
              <a:avLst/>
            </a:prstGeom>
          </p:spPr>
          <p:txBody>
            <a:bodyPr wrap="square" anchor="ctr" anchorCtr="0">
              <a:spAutoFit/>
            </a:bodyPr>
            <a:lstStyle/>
            <a:p>
              <a:pPr algn="ctr"/>
              <a:r>
                <a:rPr lang="ko-KR" altLang="en-US" sz="1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룰 적용</a:t>
              </a:r>
            </a:p>
          </p:txBody>
        </p:sp>
        <p:sp>
          <p:nvSpPr>
            <p:cNvPr id="365" name="오른쪽 화살표 364"/>
            <p:cNvSpPr/>
            <p:nvPr/>
          </p:nvSpPr>
          <p:spPr>
            <a:xfrm rot="5400000">
              <a:off x="6459140" y="3304584"/>
              <a:ext cx="468308" cy="143999"/>
            </a:xfrm>
            <a:prstGeom prst="rightArrow">
              <a:avLst>
                <a:gd name="adj1" fmla="val 43445"/>
                <a:gd name="adj2" fmla="val 64318"/>
              </a:avLst>
            </a:prstGeom>
            <a:gradFill flip="none" rotWithShape="1">
              <a:gsLst>
                <a:gs pos="0">
                  <a:srgbClr val="F5394F"/>
                </a:gs>
                <a:gs pos="100000">
                  <a:srgbClr val="F32937">
                    <a:alpha val="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 dirty="0">
                <a:latin typeface="Spoqa Han Sans Neo Regular" panose="020B0500000000000000" pitchFamily="34" charset="-127"/>
                <a:ea typeface="Spoqa Han Sans Neo Regular" panose="020B0500000000000000" pitchFamily="34" charset="-127"/>
              </a:endParaRPr>
            </a:p>
          </p:txBody>
        </p:sp>
      </p:grpSp>
      <p:grpSp>
        <p:nvGrpSpPr>
          <p:cNvPr id="367" name="그룹 366"/>
          <p:cNvGrpSpPr/>
          <p:nvPr/>
        </p:nvGrpSpPr>
        <p:grpSpPr>
          <a:xfrm>
            <a:off x="8221229" y="3322319"/>
            <a:ext cx="1583762" cy="755335"/>
            <a:chOff x="7925954" y="7284719"/>
            <a:chExt cx="1583762" cy="755335"/>
          </a:xfrm>
        </p:grpSpPr>
        <p:sp>
          <p:nvSpPr>
            <p:cNvPr id="268" name="모서리가 둥근 직사각형 267"/>
            <p:cNvSpPr/>
            <p:nvPr/>
          </p:nvSpPr>
          <p:spPr>
            <a:xfrm>
              <a:off x="7925954" y="7792402"/>
              <a:ext cx="760802" cy="247652"/>
            </a:xfrm>
            <a:prstGeom prst="roundRect">
              <a:avLst/>
            </a:prstGeom>
            <a:solidFill>
              <a:srgbClr val="EBF0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이벤트</a:t>
              </a:r>
            </a:p>
          </p:txBody>
        </p:sp>
        <p:sp>
          <p:nvSpPr>
            <p:cNvPr id="269" name="모서리가 둥근 직사각형 268"/>
            <p:cNvSpPr/>
            <p:nvPr/>
          </p:nvSpPr>
          <p:spPr>
            <a:xfrm>
              <a:off x="8748914" y="7792402"/>
              <a:ext cx="760802" cy="247652"/>
            </a:xfrm>
            <a:prstGeom prst="roundRect">
              <a:avLst/>
            </a:prstGeom>
            <a:solidFill>
              <a:srgbClr val="EBF0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로그</a:t>
              </a:r>
            </a:p>
          </p:txBody>
        </p:sp>
        <p:pic>
          <p:nvPicPr>
            <p:cNvPr id="270" name="그림 26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8635" y="7284719"/>
              <a:ext cx="1028459" cy="242369"/>
            </a:xfrm>
            <a:prstGeom prst="rect">
              <a:avLst/>
            </a:prstGeom>
          </p:spPr>
        </p:pic>
        <p:sp>
          <p:nvSpPr>
            <p:cNvPr id="271" name="모서리가 둥근 직사각형 270"/>
            <p:cNvSpPr/>
            <p:nvPr/>
          </p:nvSpPr>
          <p:spPr>
            <a:xfrm>
              <a:off x="8098381" y="7561220"/>
              <a:ext cx="1290553" cy="139643"/>
            </a:xfrm>
            <a:prstGeom prst="roundRect">
              <a:avLst>
                <a:gd name="adj" fmla="val 5520"/>
              </a:avLst>
            </a:prstGeom>
            <a:noFill/>
            <a:ln w="3810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자사 장비 통합 제어</a:t>
              </a:r>
            </a:p>
          </p:txBody>
        </p:sp>
      </p:grpSp>
      <p:cxnSp>
        <p:nvCxnSpPr>
          <p:cNvPr id="369" name="직선 연결선 368"/>
          <p:cNvCxnSpPr/>
          <p:nvPr/>
        </p:nvCxnSpPr>
        <p:spPr>
          <a:xfrm>
            <a:off x="9966960" y="3289300"/>
            <a:ext cx="0" cy="862076"/>
          </a:xfrm>
          <a:prstGeom prst="line">
            <a:avLst/>
          </a:prstGeom>
          <a:ln w="12700">
            <a:solidFill>
              <a:srgbClr val="00C2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3" name="직사각형 372"/>
          <p:cNvSpPr/>
          <p:nvPr/>
        </p:nvSpPr>
        <p:spPr>
          <a:xfrm>
            <a:off x="10225601" y="3409434"/>
            <a:ext cx="6815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600" dirty="0">
                <a:solidFill>
                  <a:srgbClr val="1E4A92"/>
                </a:solidFill>
                <a:latin typeface="Spoqa Han Sans Neo Bold" panose="020B0800000000000000" pitchFamily="34" charset="-127"/>
                <a:ea typeface="Spoqa Han Sans Neo Bold" panose="020B0800000000000000" pitchFamily="34" charset="-127"/>
              </a:rPr>
              <a:t>SIEM</a:t>
            </a:r>
          </a:p>
        </p:txBody>
      </p:sp>
      <p:sp>
        <p:nvSpPr>
          <p:cNvPr id="374" name="직사각형 373"/>
          <p:cNvSpPr/>
          <p:nvPr/>
        </p:nvSpPr>
        <p:spPr>
          <a:xfrm>
            <a:off x="9963150" y="3830546"/>
            <a:ext cx="1212850" cy="231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ko-KR" sz="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</a:t>
            </a:r>
            <a:r>
              <a:rPr lang="ko-KR" altLang="en-US" sz="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이기종 </a:t>
            </a:r>
            <a:r>
              <a:rPr lang="ko-KR" altLang="en-US" sz="8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장비 </a:t>
            </a:r>
            <a:r>
              <a:rPr lang="en-US" altLang="ko-KR" sz="8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Data</a:t>
            </a:r>
            <a:r>
              <a:rPr lang="ko-KR" altLang="en-US" sz="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수집</a:t>
            </a:r>
            <a:r>
              <a:rPr lang="en-US" altLang="ko-KR" sz="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)</a:t>
            </a:r>
            <a:endParaRPr lang="ko-KR" altLang="en-US" sz="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376" name="모서리가 둥근 직사각형 375"/>
          <p:cNvSpPr/>
          <p:nvPr/>
        </p:nvSpPr>
        <p:spPr>
          <a:xfrm>
            <a:off x="8129789" y="5254942"/>
            <a:ext cx="1433312" cy="513398"/>
          </a:xfrm>
          <a:prstGeom prst="roundRect">
            <a:avLst>
              <a:gd name="adj" fmla="val 776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378" name="모서리가 둥근 직사각형 377"/>
          <p:cNvSpPr/>
          <p:nvPr/>
        </p:nvSpPr>
        <p:spPr>
          <a:xfrm>
            <a:off x="9653789" y="5254942"/>
            <a:ext cx="1433312" cy="513398"/>
          </a:xfrm>
          <a:prstGeom prst="roundRect">
            <a:avLst>
              <a:gd name="adj" fmla="val 776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379" name="모서리가 둥근 직사각형 378"/>
          <p:cNvSpPr/>
          <p:nvPr/>
        </p:nvSpPr>
        <p:spPr>
          <a:xfrm>
            <a:off x="8145028" y="5841682"/>
            <a:ext cx="2942071" cy="247652"/>
          </a:xfrm>
          <a:prstGeom prst="roundRect">
            <a:avLst/>
          </a:prstGeom>
          <a:solidFill>
            <a:srgbClr val="EBF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사이버 보안 위협 대응 </a:t>
            </a: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</a:t>
            </a:r>
            <a:r>
              <a: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차단 방어</a:t>
            </a: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)</a:t>
            </a:r>
          </a:p>
        </p:txBody>
      </p:sp>
      <p:sp>
        <p:nvSpPr>
          <p:cNvPr id="380" name="모서리가 둥근 직사각형 379"/>
          <p:cNvSpPr/>
          <p:nvPr/>
        </p:nvSpPr>
        <p:spPr>
          <a:xfrm>
            <a:off x="9698200" y="5442860"/>
            <a:ext cx="1290553" cy="139643"/>
          </a:xfrm>
          <a:prstGeom prst="roundRect">
            <a:avLst>
              <a:gd name="adj" fmla="val 5520"/>
            </a:avLst>
          </a:prstGeom>
          <a:noFill/>
          <a:ln w="38100"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E4A92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타사</a:t>
            </a:r>
            <a:r>
              <a:rPr lang="en-US" altLang="ko-KR" sz="1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E4A92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ko-KR" altLang="en-US" sz="1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E4A92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장비</a:t>
            </a:r>
            <a:endParaRPr lang="ko-KR" altLang="en-US" sz="1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E4A92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382" name="그룹 381"/>
          <p:cNvGrpSpPr/>
          <p:nvPr/>
        </p:nvGrpSpPr>
        <p:grpSpPr>
          <a:xfrm>
            <a:off x="8361992" y="5332787"/>
            <a:ext cx="1062996" cy="346461"/>
            <a:chOff x="8304842" y="5332787"/>
            <a:chExt cx="1062996" cy="346461"/>
          </a:xfrm>
        </p:grpSpPr>
        <p:pic>
          <p:nvPicPr>
            <p:cNvPr id="375" name="그림 37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145"/>
            <a:stretch/>
          </p:blipFill>
          <p:spPr>
            <a:xfrm>
              <a:off x="8304842" y="5332787"/>
              <a:ext cx="675803" cy="346461"/>
            </a:xfrm>
            <a:prstGeom prst="rect">
              <a:avLst/>
            </a:prstGeom>
          </p:spPr>
        </p:pic>
        <p:sp>
          <p:nvSpPr>
            <p:cNvPr id="381" name="모서리가 둥근 직사각형 380"/>
            <p:cNvSpPr/>
            <p:nvPr/>
          </p:nvSpPr>
          <p:spPr>
            <a:xfrm>
              <a:off x="8939915" y="5488104"/>
              <a:ext cx="427923" cy="139643"/>
            </a:xfrm>
            <a:prstGeom prst="roundRect">
              <a:avLst>
                <a:gd name="adj" fmla="val 5520"/>
              </a:avLst>
            </a:prstGeom>
            <a:noFill/>
            <a:ln w="3810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9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1E4A92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제품</a:t>
              </a:r>
              <a:endPara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E4A92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107" name="직사각형 106"/>
          <p:cNvSpPr/>
          <p:nvPr/>
        </p:nvSpPr>
        <p:spPr>
          <a:xfrm>
            <a:off x="8348707" y="555525"/>
            <a:ext cx="1032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01.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회사소개 </a:t>
            </a:r>
          </a:p>
        </p:txBody>
      </p:sp>
      <p:sp>
        <p:nvSpPr>
          <p:cNvPr id="108" name="직사각형 107"/>
          <p:cNvSpPr/>
          <p:nvPr/>
        </p:nvSpPr>
        <p:spPr>
          <a:xfrm>
            <a:off x="9520282" y="555525"/>
            <a:ext cx="11224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02.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보안서비스</a:t>
            </a:r>
          </a:p>
        </p:txBody>
      </p:sp>
      <p:sp>
        <p:nvSpPr>
          <p:cNvPr id="109" name="직사각형 108"/>
          <p:cNvSpPr/>
          <p:nvPr/>
        </p:nvSpPr>
        <p:spPr>
          <a:xfrm>
            <a:off x="10714299" y="555525"/>
            <a:ext cx="1391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03. </a:t>
            </a:r>
            <a:r>
              <a:rPr lang="ko-KR" altLang="en-US" sz="12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클라우드서비스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1798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 txBox="1">
            <a:spLocks/>
          </p:cNvSpPr>
          <p:nvPr/>
        </p:nvSpPr>
        <p:spPr>
          <a:xfrm>
            <a:off x="5876472" y="3219336"/>
            <a:ext cx="2890157" cy="59429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800" dirty="0" err="1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클라우드</a:t>
            </a:r>
            <a:r>
              <a:rPr lang="ko-KR" altLang="en-US" sz="2800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서비스</a:t>
            </a:r>
            <a:endParaRPr lang="ko-KR" altLang="en-US" sz="2800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899927" y="3811022"/>
            <a:ext cx="564860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ko-KR" altLang="en-US" sz="1100" kern="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윈스의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</a:t>
            </a:r>
            <a:r>
              <a:rPr kumimoji="1" lang="ko-KR" altLang="en-US" sz="1100" kern="0" spc="-5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클라우드</a:t>
            </a:r>
            <a:r>
              <a:rPr kumimoji="1" lang="ko-KR" altLang="en-US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</a:t>
            </a:r>
            <a:r>
              <a:rPr kumimoji="1" lang="en-US" altLang="ko-KR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MSP</a:t>
            </a:r>
            <a:r>
              <a:rPr kumimoji="1" lang="ko-KR" altLang="en-US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서비스는 일반</a:t>
            </a:r>
            <a:r>
              <a:rPr kumimoji="1" lang="en-US" altLang="ko-KR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MSP </a:t>
            </a:r>
            <a:r>
              <a:rPr kumimoji="1" lang="ko-KR" altLang="en-US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서비스에 보안을 추가하여 안전한 </a:t>
            </a:r>
            <a:r>
              <a:rPr kumimoji="1" lang="ko-KR" altLang="en-US" sz="1100" kern="0" spc="-5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구축</a:t>
            </a:r>
            <a:r>
              <a:rPr kumimoji="1" lang="ko-KR" altLang="en-US" sz="1100" kern="0" spc="-5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Variable" panose="02000003000000020004" pitchFamily="2" charset="-127"/>
              </a:rPr>
              <a:t>∙</a:t>
            </a:r>
            <a:r>
              <a:rPr kumimoji="1" lang="ko-KR" altLang="en-US" sz="1100" kern="0" spc="-5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운영까지</a:t>
            </a:r>
            <a:r>
              <a:rPr kumimoji="1" lang="ko-KR" altLang="en-US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</a:t>
            </a:r>
            <a:r>
              <a:rPr kumimoji="1" lang="en-US" altLang="ko-KR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/>
            </a:r>
            <a:br>
              <a:rPr kumimoji="1" lang="en-US" altLang="ko-KR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</a:br>
            <a:r>
              <a:rPr kumimoji="1" lang="en-US" altLang="ko-KR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One-Stop</a:t>
            </a:r>
            <a:r>
              <a:rPr kumimoji="1" lang="ko-KR" altLang="en-US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으로 제공하는 </a:t>
            </a:r>
            <a:r>
              <a:rPr kumimoji="1" lang="ko-KR" altLang="en-US" sz="1100" kern="0" spc="-5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클라우드</a:t>
            </a:r>
            <a:r>
              <a:rPr kumimoji="1" lang="ko-KR" altLang="en-US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</a:t>
            </a:r>
            <a:r>
              <a:rPr kumimoji="1" lang="ko-KR" altLang="en-US" sz="1100" kern="0" spc="-5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보안전문서비스입니다</a:t>
            </a:r>
            <a:r>
              <a:rPr kumimoji="1" lang="en-US" altLang="ko-KR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kumimoji="1" lang="ko-KR" altLang="en-US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고객이 </a:t>
            </a:r>
            <a:r>
              <a:rPr kumimoji="1" lang="ko-KR" altLang="en-US" sz="1100" kern="0" spc="-5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클라우드를</a:t>
            </a:r>
            <a:r>
              <a:rPr kumimoji="1" lang="ko-KR" altLang="en-US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도입할 때부터 </a:t>
            </a:r>
            <a:r>
              <a:rPr kumimoji="1" lang="ko-KR" altLang="en-US" sz="1100" kern="0" spc="-5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클라우드</a:t>
            </a:r>
            <a:r>
              <a:rPr kumimoji="1" lang="ko-KR" altLang="en-US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보안전문가가 </a:t>
            </a:r>
            <a:r>
              <a:rPr kumimoji="1" lang="ko-KR" altLang="en-US" sz="1100" kern="0" spc="-5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컨설팅하여</a:t>
            </a:r>
            <a:r>
              <a:rPr kumimoji="1" lang="ko-KR" altLang="en-US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안전하게 설계</a:t>
            </a:r>
            <a:r>
              <a:rPr kumimoji="1" lang="en-US" altLang="ko-KR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, </a:t>
            </a:r>
            <a:r>
              <a:rPr kumimoji="1" lang="ko-KR" altLang="en-US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구축</a:t>
            </a:r>
            <a:r>
              <a:rPr kumimoji="1" lang="en-US" altLang="ko-KR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, </a:t>
            </a:r>
            <a:r>
              <a:rPr kumimoji="1" lang="ko-KR" altLang="en-US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운영할 수 </a:t>
            </a:r>
            <a:r>
              <a:rPr kumimoji="1" lang="en-US" altLang="ko-KR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/>
            </a:r>
            <a:br>
              <a:rPr kumimoji="1" lang="en-US" altLang="ko-KR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</a:br>
            <a:r>
              <a:rPr kumimoji="1" lang="ko-KR" altLang="en-US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있도록 지원하고 있습니다</a:t>
            </a:r>
            <a:r>
              <a:rPr kumimoji="1" lang="en-US" altLang="ko-KR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.</a:t>
            </a:r>
            <a:endParaRPr kumimoji="1" lang="en-US" altLang="ko-KR" sz="1100" kern="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5261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AutoShape 3"/>
          <p:cNvSpPr>
            <a:spLocks noChangeAspect="1" noChangeArrowheads="1" noTextEdit="1"/>
          </p:cNvSpPr>
          <p:nvPr/>
        </p:nvSpPr>
        <p:spPr bwMode="auto">
          <a:xfrm>
            <a:off x="1752600" y="-1430338"/>
            <a:ext cx="83661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0" name="직사각형 79"/>
          <p:cNvSpPr/>
          <p:nvPr/>
        </p:nvSpPr>
        <p:spPr>
          <a:xfrm>
            <a:off x="414382" y="370859"/>
            <a:ext cx="1984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Pretendard Variable SemiBold" panose="02000003000000020004" pitchFamily="2" charset="-127"/>
              </a:rPr>
              <a:t>클라우드</a:t>
            </a:r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Pretendard Variable SemiBold" panose="02000003000000020004" pitchFamily="2" charset="-127"/>
              </a:rPr>
              <a:t> </a:t>
            </a:r>
            <a:r>
              <a:rPr lang="en-US" altLang="ko-KR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Pretendard Variable SemiBold" panose="02000003000000020004" pitchFamily="2" charset="-127"/>
              </a:rPr>
              <a:t>MSP</a:t>
            </a:r>
            <a:endParaRPr lang="ko-KR" altLang="en-US" sz="22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3E8B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Pretendard Variable SemiBold" panose="02000003000000020004" pitchFamily="2" charset="-127"/>
            </a:endParaRPr>
          </a:p>
        </p:txBody>
      </p:sp>
      <p:sp>
        <p:nvSpPr>
          <p:cNvPr id="75" name="Freeform 16"/>
          <p:cNvSpPr>
            <a:spLocks/>
          </p:cNvSpPr>
          <p:nvPr/>
        </p:nvSpPr>
        <p:spPr bwMode="auto">
          <a:xfrm>
            <a:off x="8928100" y="-7023101"/>
            <a:ext cx="3263900" cy="2974975"/>
          </a:xfrm>
          <a:custGeom>
            <a:avLst/>
            <a:gdLst>
              <a:gd name="T0" fmla="*/ 2056 w 2056"/>
              <a:gd name="T1" fmla="*/ 0 h 1874"/>
              <a:gd name="T2" fmla="*/ 2056 w 2056"/>
              <a:gd name="T3" fmla="*/ 0 h 1874"/>
              <a:gd name="T4" fmla="*/ 1971 w 2056"/>
              <a:gd name="T5" fmla="*/ 47 h 1874"/>
              <a:gd name="T6" fmla="*/ 1882 w 2056"/>
              <a:gd name="T7" fmla="*/ 92 h 1874"/>
              <a:gd name="T8" fmla="*/ 1794 w 2056"/>
              <a:gd name="T9" fmla="*/ 136 h 1874"/>
              <a:gd name="T10" fmla="*/ 1706 w 2056"/>
              <a:gd name="T11" fmla="*/ 179 h 1874"/>
              <a:gd name="T12" fmla="*/ 1616 w 2056"/>
              <a:gd name="T13" fmla="*/ 221 h 1874"/>
              <a:gd name="T14" fmla="*/ 1527 w 2056"/>
              <a:gd name="T15" fmla="*/ 262 h 1874"/>
              <a:gd name="T16" fmla="*/ 1438 w 2056"/>
              <a:gd name="T17" fmla="*/ 300 h 1874"/>
              <a:gd name="T18" fmla="*/ 1349 w 2056"/>
              <a:gd name="T19" fmla="*/ 339 h 1874"/>
              <a:gd name="T20" fmla="*/ 1174 w 2056"/>
              <a:gd name="T21" fmla="*/ 412 h 1874"/>
              <a:gd name="T22" fmla="*/ 1005 w 2056"/>
              <a:gd name="T23" fmla="*/ 480 h 1874"/>
              <a:gd name="T24" fmla="*/ 841 w 2056"/>
              <a:gd name="T25" fmla="*/ 541 h 1874"/>
              <a:gd name="T26" fmla="*/ 686 w 2056"/>
              <a:gd name="T27" fmla="*/ 598 h 1874"/>
              <a:gd name="T28" fmla="*/ 542 w 2056"/>
              <a:gd name="T29" fmla="*/ 648 h 1874"/>
              <a:gd name="T30" fmla="*/ 411 w 2056"/>
              <a:gd name="T31" fmla="*/ 694 h 1874"/>
              <a:gd name="T32" fmla="*/ 294 w 2056"/>
              <a:gd name="T33" fmla="*/ 731 h 1874"/>
              <a:gd name="T34" fmla="*/ 193 w 2056"/>
              <a:gd name="T35" fmla="*/ 764 h 1874"/>
              <a:gd name="T36" fmla="*/ 52 w 2056"/>
              <a:gd name="T37" fmla="*/ 807 h 1874"/>
              <a:gd name="T38" fmla="*/ 0 w 2056"/>
              <a:gd name="T39" fmla="*/ 821 h 1874"/>
              <a:gd name="T40" fmla="*/ 0 w 2056"/>
              <a:gd name="T41" fmla="*/ 1874 h 1874"/>
              <a:gd name="T42" fmla="*/ 2056 w 2056"/>
              <a:gd name="T43" fmla="*/ 1874 h 1874"/>
              <a:gd name="T44" fmla="*/ 2056 w 2056"/>
              <a:gd name="T45" fmla="*/ 0 h 1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056" h="1874">
                <a:moveTo>
                  <a:pt x="2056" y="0"/>
                </a:moveTo>
                <a:lnTo>
                  <a:pt x="2056" y="0"/>
                </a:lnTo>
                <a:lnTo>
                  <a:pt x="1971" y="47"/>
                </a:lnTo>
                <a:lnTo>
                  <a:pt x="1882" y="92"/>
                </a:lnTo>
                <a:lnTo>
                  <a:pt x="1794" y="136"/>
                </a:lnTo>
                <a:lnTo>
                  <a:pt x="1706" y="179"/>
                </a:lnTo>
                <a:lnTo>
                  <a:pt x="1616" y="221"/>
                </a:lnTo>
                <a:lnTo>
                  <a:pt x="1527" y="262"/>
                </a:lnTo>
                <a:lnTo>
                  <a:pt x="1438" y="300"/>
                </a:lnTo>
                <a:lnTo>
                  <a:pt x="1349" y="339"/>
                </a:lnTo>
                <a:lnTo>
                  <a:pt x="1174" y="412"/>
                </a:lnTo>
                <a:lnTo>
                  <a:pt x="1005" y="480"/>
                </a:lnTo>
                <a:lnTo>
                  <a:pt x="841" y="541"/>
                </a:lnTo>
                <a:lnTo>
                  <a:pt x="686" y="598"/>
                </a:lnTo>
                <a:lnTo>
                  <a:pt x="542" y="648"/>
                </a:lnTo>
                <a:lnTo>
                  <a:pt x="411" y="694"/>
                </a:lnTo>
                <a:lnTo>
                  <a:pt x="294" y="731"/>
                </a:lnTo>
                <a:lnTo>
                  <a:pt x="193" y="764"/>
                </a:lnTo>
                <a:lnTo>
                  <a:pt x="52" y="807"/>
                </a:lnTo>
                <a:lnTo>
                  <a:pt x="0" y="821"/>
                </a:lnTo>
                <a:lnTo>
                  <a:pt x="0" y="1874"/>
                </a:lnTo>
                <a:lnTo>
                  <a:pt x="2056" y="1874"/>
                </a:lnTo>
                <a:lnTo>
                  <a:pt x="205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3" name="텍스트 개체 틀 12"/>
          <p:cNvSpPr txBox="1">
            <a:spLocks/>
          </p:cNvSpPr>
          <p:nvPr/>
        </p:nvSpPr>
        <p:spPr>
          <a:xfrm>
            <a:off x="2503533" y="1448792"/>
            <a:ext cx="7184935" cy="2769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18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클라우드</a:t>
            </a:r>
            <a:r>
              <a:rPr lang="ko-KR" altLang="en-US" sz="1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 </a:t>
            </a:r>
            <a:r>
              <a:rPr lang="ko-KR" altLang="en-US" sz="18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제공사</a:t>
            </a:r>
            <a:r>
              <a:rPr lang="en-US" altLang="ko-KR" sz="1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(CSP)</a:t>
            </a:r>
            <a:r>
              <a:rPr lang="ko-KR" altLang="en-US" sz="1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의 인프라 </a:t>
            </a:r>
            <a:r>
              <a:rPr lang="ko-KR" altLang="en-US" sz="1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설계 </a:t>
            </a:r>
            <a:r>
              <a:rPr lang="en-US" altLang="ko-KR" sz="1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+ </a:t>
            </a:r>
            <a:r>
              <a:rPr lang="ko-KR" altLang="en-US" sz="1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컨설팅 </a:t>
            </a:r>
            <a:r>
              <a:rPr lang="en-US" altLang="ko-KR" sz="1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+ </a:t>
            </a:r>
            <a:r>
              <a:rPr lang="ko-KR" altLang="en-US" sz="1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구축 </a:t>
            </a:r>
            <a:r>
              <a:rPr lang="en-US" altLang="ko-KR" sz="1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+ </a:t>
            </a:r>
            <a:r>
              <a:rPr lang="ko-KR" altLang="en-US" sz="1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운영</a:t>
            </a:r>
            <a:endParaRPr lang="ko-KR" altLang="en-US" sz="18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3E8B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4034798" y="972759"/>
            <a:ext cx="4122403" cy="691457"/>
            <a:chOff x="3878596" y="972759"/>
            <a:chExt cx="4122403" cy="691457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F95F7648-885F-4973-B578-E5C9E705550F}"/>
                </a:ext>
              </a:extLst>
            </p:cNvPr>
            <p:cNvSpPr txBox="1"/>
            <p:nvPr/>
          </p:nvSpPr>
          <p:spPr>
            <a:xfrm>
              <a:off x="3878596" y="1051422"/>
              <a:ext cx="4122403" cy="6127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  <a:scene3d>
                <a:camera prst="orthographicFront"/>
                <a:lightRig rig="threePt" dir="t"/>
              </a:scene3d>
              <a:sp3d>
                <a:bevelT w="0"/>
                <a:bevelB w="0" h="0"/>
              </a:sp3d>
            </a:bodyPr>
            <a:lstStyle/>
            <a:p>
              <a:pPr algn="ctr" defTabSz="622158" eaLnBrk="0" fontAlgn="base" latinLnBrk="0" hangingPunct="0">
                <a:spcBef>
                  <a:spcPct val="0"/>
                </a:spcBef>
                <a:spcAft>
                  <a:spcPts val="204"/>
                </a:spcAft>
              </a:pPr>
              <a:r>
                <a:rPr kumimoji="1" lang="en-US" altLang="ko-KR" sz="2400" i="1" kern="0" spc="-68" dirty="0">
                  <a:solidFill>
                    <a:srgbClr val="0042AD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 Managed Service Provider</a:t>
              </a:r>
              <a:endParaRPr kumimoji="1" lang="ko-KR" altLang="en-US" sz="2400" i="1" kern="0" spc="-68" dirty="0">
                <a:solidFill>
                  <a:srgbClr val="0042AD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77" name="Rt61">
              <a:extLst>
                <a:ext uri="{FF2B5EF4-FFF2-40B4-BE49-F238E27FC236}">
                  <a16:creationId xmlns:a16="http://schemas.microsoft.com/office/drawing/2014/main" xmlns="" id="{ACBA8EAA-AA0F-4775-BF2A-DBC1A5961D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0357" y="972759"/>
              <a:ext cx="180444" cy="136408"/>
            </a:xfrm>
            <a:custGeom>
              <a:avLst/>
              <a:gdLst>
                <a:gd name="T0" fmla="*/ 1000 w 1009"/>
                <a:gd name="T1" fmla="*/ 23 h 762"/>
                <a:gd name="T2" fmla="*/ 1009 w 1009"/>
                <a:gd name="T3" fmla="*/ 36 h 762"/>
                <a:gd name="T4" fmla="*/ 996 w 1009"/>
                <a:gd name="T5" fmla="*/ 57 h 762"/>
                <a:gd name="T6" fmla="*/ 956 w 1009"/>
                <a:gd name="T7" fmla="*/ 87 h 762"/>
                <a:gd name="T8" fmla="*/ 886 w 1009"/>
                <a:gd name="T9" fmla="*/ 134 h 762"/>
                <a:gd name="T10" fmla="*/ 810 w 1009"/>
                <a:gd name="T11" fmla="*/ 209 h 762"/>
                <a:gd name="T12" fmla="*/ 769 w 1009"/>
                <a:gd name="T13" fmla="*/ 277 h 762"/>
                <a:gd name="T14" fmla="*/ 748 w 1009"/>
                <a:gd name="T15" fmla="*/ 348 h 762"/>
                <a:gd name="T16" fmla="*/ 832 w 1009"/>
                <a:gd name="T17" fmla="*/ 353 h 762"/>
                <a:gd name="T18" fmla="*/ 901 w 1009"/>
                <a:gd name="T19" fmla="*/ 377 h 762"/>
                <a:gd name="T20" fmla="*/ 956 w 1009"/>
                <a:gd name="T21" fmla="*/ 421 h 762"/>
                <a:gd name="T22" fmla="*/ 990 w 1009"/>
                <a:gd name="T23" fmla="*/ 479 h 762"/>
                <a:gd name="T24" fmla="*/ 1001 w 1009"/>
                <a:gd name="T25" fmla="*/ 553 h 762"/>
                <a:gd name="T26" fmla="*/ 991 w 1009"/>
                <a:gd name="T27" fmla="*/ 624 h 762"/>
                <a:gd name="T28" fmla="*/ 961 w 1009"/>
                <a:gd name="T29" fmla="*/ 682 h 762"/>
                <a:gd name="T30" fmla="*/ 913 w 1009"/>
                <a:gd name="T31" fmla="*/ 726 h 762"/>
                <a:gd name="T32" fmla="*/ 854 w 1009"/>
                <a:gd name="T33" fmla="*/ 753 h 762"/>
                <a:gd name="T34" fmla="*/ 787 w 1009"/>
                <a:gd name="T35" fmla="*/ 762 h 762"/>
                <a:gd name="T36" fmla="*/ 709 w 1009"/>
                <a:gd name="T37" fmla="*/ 752 h 762"/>
                <a:gd name="T38" fmla="*/ 643 w 1009"/>
                <a:gd name="T39" fmla="*/ 721 h 762"/>
                <a:gd name="T40" fmla="*/ 593 w 1009"/>
                <a:gd name="T41" fmla="*/ 670 h 762"/>
                <a:gd name="T42" fmla="*/ 562 w 1009"/>
                <a:gd name="T43" fmla="*/ 603 h 762"/>
                <a:gd name="T44" fmla="*/ 551 w 1009"/>
                <a:gd name="T45" fmla="*/ 525 h 762"/>
                <a:gd name="T46" fmla="*/ 564 w 1009"/>
                <a:gd name="T47" fmla="*/ 418 h 762"/>
                <a:gd name="T48" fmla="*/ 600 w 1009"/>
                <a:gd name="T49" fmla="*/ 322 h 762"/>
                <a:gd name="T50" fmla="*/ 661 w 1009"/>
                <a:gd name="T51" fmla="*/ 232 h 762"/>
                <a:gd name="T52" fmla="*/ 752 w 1009"/>
                <a:gd name="T53" fmla="*/ 141 h 762"/>
                <a:gd name="T54" fmla="*/ 853 w 1009"/>
                <a:gd name="T55" fmla="*/ 74 h 762"/>
                <a:gd name="T56" fmla="*/ 932 w 1009"/>
                <a:gd name="T57" fmla="*/ 36 h 762"/>
                <a:gd name="T58" fmla="*/ 973 w 1009"/>
                <a:gd name="T59" fmla="*/ 23 h 762"/>
                <a:gd name="T60" fmla="*/ 436 w 1009"/>
                <a:gd name="T61" fmla="*/ 0 h 762"/>
                <a:gd name="T62" fmla="*/ 456 w 1009"/>
                <a:gd name="T63" fmla="*/ 6 h 762"/>
                <a:gd name="T64" fmla="*/ 455 w 1009"/>
                <a:gd name="T65" fmla="*/ 23 h 762"/>
                <a:gd name="T66" fmla="*/ 428 w 1009"/>
                <a:gd name="T67" fmla="*/ 48 h 762"/>
                <a:gd name="T68" fmla="*/ 377 w 1009"/>
                <a:gd name="T69" fmla="*/ 82 h 762"/>
                <a:gd name="T70" fmla="*/ 310 w 1009"/>
                <a:gd name="T71" fmla="*/ 130 h 762"/>
                <a:gd name="T72" fmla="*/ 253 w 1009"/>
                <a:gd name="T73" fmla="*/ 198 h 762"/>
                <a:gd name="T74" fmla="*/ 214 w 1009"/>
                <a:gd name="T75" fmla="*/ 271 h 762"/>
                <a:gd name="T76" fmla="*/ 197 w 1009"/>
                <a:gd name="T77" fmla="*/ 337 h 762"/>
                <a:gd name="T78" fmla="*/ 280 w 1009"/>
                <a:gd name="T79" fmla="*/ 342 h 762"/>
                <a:gd name="T80" fmla="*/ 348 w 1009"/>
                <a:gd name="T81" fmla="*/ 366 h 762"/>
                <a:gd name="T82" fmla="*/ 401 w 1009"/>
                <a:gd name="T83" fmla="*/ 409 h 762"/>
                <a:gd name="T84" fmla="*/ 433 w 1009"/>
                <a:gd name="T85" fmla="*/ 465 h 762"/>
                <a:gd name="T86" fmla="*/ 444 w 1009"/>
                <a:gd name="T87" fmla="*/ 536 h 762"/>
                <a:gd name="T88" fmla="*/ 434 w 1009"/>
                <a:gd name="T89" fmla="*/ 603 h 762"/>
                <a:gd name="T90" fmla="*/ 404 w 1009"/>
                <a:gd name="T91" fmla="*/ 660 h 762"/>
                <a:gd name="T92" fmla="*/ 356 w 1009"/>
                <a:gd name="T93" fmla="*/ 707 h 762"/>
                <a:gd name="T94" fmla="*/ 294 w 1009"/>
                <a:gd name="T95" fmla="*/ 735 h 762"/>
                <a:gd name="T96" fmla="*/ 220 w 1009"/>
                <a:gd name="T97" fmla="*/ 745 h 762"/>
                <a:gd name="T98" fmla="*/ 151 w 1009"/>
                <a:gd name="T99" fmla="*/ 738 h 762"/>
                <a:gd name="T100" fmla="*/ 96 w 1009"/>
                <a:gd name="T101" fmla="*/ 715 h 762"/>
                <a:gd name="T102" fmla="*/ 54 w 1009"/>
                <a:gd name="T103" fmla="*/ 677 h 762"/>
                <a:gd name="T104" fmla="*/ 19 w 1009"/>
                <a:gd name="T105" fmla="*/ 618 h 762"/>
                <a:gd name="T106" fmla="*/ 2 w 1009"/>
                <a:gd name="T107" fmla="*/ 547 h 762"/>
                <a:gd name="T108" fmla="*/ 4 w 1009"/>
                <a:gd name="T109" fmla="*/ 463 h 762"/>
                <a:gd name="T110" fmla="*/ 28 w 1009"/>
                <a:gd name="T111" fmla="*/ 372 h 762"/>
                <a:gd name="T112" fmla="*/ 78 w 1009"/>
                <a:gd name="T113" fmla="*/ 278 h 762"/>
                <a:gd name="T114" fmla="*/ 157 w 1009"/>
                <a:gd name="T115" fmla="*/ 174 h 762"/>
                <a:gd name="T116" fmla="*/ 250 w 1009"/>
                <a:gd name="T117" fmla="*/ 87 h 762"/>
                <a:gd name="T118" fmla="*/ 343 w 1009"/>
                <a:gd name="T119" fmla="*/ 31 h 762"/>
                <a:gd name="T120" fmla="*/ 398 w 1009"/>
                <a:gd name="T121" fmla="*/ 8 h 762"/>
                <a:gd name="T122" fmla="*/ 436 w 1009"/>
                <a:gd name="T123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9" h="762">
                  <a:moveTo>
                    <a:pt x="988" y="22"/>
                  </a:moveTo>
                  <a:lnTo>
                    <a:pt x="1000" y="23"/>
                  </a:lnTo>
                  <a:lnTo>
                    <a:pt x="1007" y="28"/>
                  </a:lnTo>
                  <a:lnTo>
                    <a:pt x="1009" y="36"/>
                  </a:lnTo>
                  <a:lnTo>
                    <a:pt x="1006" y="46"/>
                  </a:lnTo>
                  <a:lnTo>
                    <a:pt x="996" y="57"/>
                  </a:lnTo>
                  <a:lnTo>
                    <a:pt x="979" y="71"/>
                  </a:lnTo>
                  <a:lnTo>
                    <a:pt x="956" y="87"/>
                  </a:lnTo>
                  <a:lnTo>
                    <a:pt x="928" y="105"/>
                  </a:lnTo>
                  <a:lnTo>
                    <a:pt x="886" y="134"/>
                  </a:lnTo>
                  <a:lnTo>
                    <a:pt x="846" y="169"/>
                  </a:lnTo>
                  <a:lnTo>
                    <a:pt x="810" y="209"/>
                  </a:lnTo>
                  <a:lnTo>
                    <a:pt x="787" y="243"/>
                  </a:lnTo>
                  <a:lnTo>
                    <a:pt x="769" y="277"/>
                  </a:lnTo>
                  <a:lnTo>
                    <a:pt x="756" y="312"/>
                  </a:lnTo>
                  <a:lnTo>
                    <a:pt x="748" y="348"/>
                  </a:lnTo>
                  <a:lnTo>
                    <a:pt x="792" y="348"/>
                  </a:lnTo>
                  <a:lnTo>
                    <a:pt x="832" y="353"/>
                  </a:lnTo>
                  <a:lnTo>
                    <a:pt x="868" y="363"/>
                  </a:lnTo>
                  <a:lnTo>
                    <a:pt x="901" y="377"/>
                  </a:lnTo>
                  <a:lnTo>
                    <a:pt x="931" y="397"/>
                  </a:lnTo>
                  <a:lnTo>
                    <a:pt x="956" y="421"/>
                  </a:lnTo>
                  <a:lnTo>
                    <a:pt x="976" y="447"/>
                  </a:lnTo>
                  <a:lnTo>
                    <a:pt x="990" y="479"/>
                  </a:lnTo>
                  <a:lnTo>
                    <a:pt x="998" y="514"/>
                  </a:lnTo>
                  <a:lnTo>
                    <a:pt x="1001" y="553"/>
                  </a:lnTo>
                  <a:lnTo>
                    <a:pt x="998" y="590"/>
                  </a:lnTo>
                  <a:lnTo>
                    <a:pt x="991" y="624"/>
                  </a:lnTo>
                  <a:lnTo>
                    <a:pt x="979" y="654"/>
                  </a:lnTo>
                  <a:lnTo>
                    <a:pt x="961" y="682"/>
                  </a:lnTo>
                  <a:lnTo>
                    <a:pt x="940" y="706"/>
                  </a:lnTo>
                  <a:lnTo>
                    <a:pt x="913" y="726"/>
                  </a:lnTo>
                  <a:lnTo>
                    <a:pt x="886" y="742"/>
                  </a:lnTo>
                  <a:lnTo>
                    <a:pt x="854" y="753"/>
                  </a:lnTo>
                  <a:lnTo>
                    <a:pt x="822" y="761"/>
                  </a:lnTo>
                  <a:lnTo>
                    <a:pt x="787" y="762"/>
                  </a:lnTo>
                  <a:lnTo>
                    <a:pt x="746" y="759"/>
                  </a:lnTo>
                  <a:lnTo>
                    <a:pt x="709" y="752"/>
                  </a:lnTo>
                  <a:lnTo>
                    <a:pt x="674" y="739"/>
                  </a:lnTo>
                  <a:lnTo>
                    <a:pt x="643" y="721"/>
                  </a:lnTo>
                  <a:lnTo>
                    <a:pt x="616" y="698"/>
                  </a:lnTo>
                  <a:lnTo>
                    <a:pt x="593" y="670"/>
                  </a:lnTo>
                  <a:lnTo>
                    <a:pt x="575" y="638"/>
                  </a:lnTo>
                  <a:lnTo>
                    <a:pt x="562" y="603"/>
                  </a:lnTo>
                  <a:lnTo>
                    <a:pt x="554" y="566"/>
                  </a:lnTo>
                  <a:lnTo>
                    <a:pt x="551" y="525"/>
                  </a:lnTo>
                  <a:lnTo>
                    <a:pt x="554" y="470"/>
                  </a:lnTo>
                  <a:lnTo>
                    <a:pt x="564" y="418"/>
                  </a:lnTo>
                  <a:lnTo>
                    <a:pt x="578" y="369"/>
                  </a:lnTo>
                  <a:lnTo>
                    <a:pt x="600" y="322"/>
                  </a:lnTo>
                  <a:lnTo>
                    <a:pt x="628" y="276"/>
                  </a:lnTo>
                  <a:lnTo>
                    <a:pt x="661" y="232"/>
                  </a:lnTo>
                  <a:lnTo>
                    <a:pt x="706" y="184"/>
                  </a:lnTo>
                  <a:lnTo>
                    <a:pt x="752" y="141"/>
                  </a:lnTo>
                  <a:lnTo>
                    <a:pt x="802" y="105"/>
                  </a:lnTo>
                  <a:lnTo>
                    <a:pt x="853" y="74"/>
                  </a:lnTo>
                  <a:lnTo>
                    <a:pt x="906" y="48"/>
                  </a:lnTo>
                  <a:lnTo>
                    <a:pt x="932" y="36"/>
                  </a:lnTo>
                  <a:lnTo>
                    <a:pt x="954" y="28"/>
                  </a:lnTo>
                  <a:lnTo>
                    <a:pt x="973" y="23"/>
                  </a:lnTo>
                  <a:lnTo>
                    <a:pt x="988" y="22"/>
                  </a:lnTo>
                  <a:close/>
                  <a:moveTo>
                    <a:pt x="436" y="0"/>
                  </a:moveTo>
                  <a:lnTo>
                    <a:pt x="448" y="1"/>
                  </a:lnTo>
                  <a:lnTo>
                    <a:pt x="456" y="6"/>
                  </a:lnTo>
                  <a:lnTo>
                    <a:pt x="458" y="13"/>
                  </a:lnTo>
                  <a:lnTo>
                    <a:pt x="455" y="23"/>
                  </a:lnTo>
                  <a:lnTo>
                    <a:pt x="444" y="35"/>
                  </a:lnTo>
                  <a:lnTo>
                    <a:pt x="428" y="48"/>
                  </a:lnTo>
                  <a:lnTo>
                    <a:pt x="406" y="64"/>
                  </a:lnTo>
                  <a:lnTo>
                    <a:pt x="377" y="82"/>
                  </a:lnTo>
                  <a:lnTo>
                    <a:pt x="342" y="104"/>
                  </a:lnTo>
                  <a:lnTo>
                    <a:pt x="310" y="130"/>
                  </a:lnTo>
                  <a:lnTo>
                    <a:pt x="280" y="162"/>
                  </a:lnTo>
                  <a:lnTo>
                    <a:pt x="253" y="198"/>
                  </a:lnTo>
                  <a:lnTo>
                    <a:pt x="230" y="236"/>
                  </a:lnTo>
                  <a:lnTo>
                    <a:pt x="214" y="271"/>
                  </a:lnTo>
                  <a:lnTo>
                    <a:pt x="203" y="305"/>
                  </a:lnTo>
                  <a:lnTo>
                    <a:pt x="197" y="337"/>
                  </a:lnTo>
                  <a:lnTo>
                    <a:pt x="240" y="337"/>
                  </a:lnTo>
                  <a:lnTo>
                    <a:pt x="280" y="342"/>
                  </a:lnTo>
                  <a:lnTo>
                    <a:pt x="316" y="352"/>
                  </a:lnTo>
                  <a:lnTo>
                    <a:pt x="348" y="366"/>
                  </a:lnTo>
                  <a:lnTo>
                    <a:pt x="377" y="386"/>
                  </a:lnTo>
                  <a:lnTo>
                    <a:pt x="401" y="409"/>
                  </a:lnTo>
                  <a:lnTo>
                    <a:pt x="420" y="435"/>
                  </a:lnTo>
                  <a:lnTo>
                    <a:pt x="433" y="465"/>
                  </a:lnTo>
                  <a:lnTo>
                    <a:pt x="442" y="498"/>
                  </a:lnTo>
                  <a:lnTo>
                    <a:pt x="444" y="536"/>
                  </a:lnTo>
                  <a:lnTo>
                    <a:pt x="442" y="571"/>
                  </a:lnTo>
                  <a:lnTo>
                    <a:pt x="434" y="603"/>
                  </a:lnTo>
                  <a:lnTo>
                    <a:pt x="422" y="634"/>
                  </a:lnTo>
                  <a:lnTo>
                    <a:pt x="404" y="660"/>
                  </a:lnTo>
                  <a:lnTo>
                    <a:pt x="383" y="686"/>
                  </a:lnTo>
                  <a:lnTo>
                    <a:pt x="356" y="707"/>
                  </a:lnTo>
                  <a:lnTo>
                    <a:pt x="326" y="724"/>
                  </a:lnTo>
                  <a:lnTo>
                    <a:pt x="294" y="735"/>
                  </a:lnTo>
                  <a:lnTo>
                    <a:pt x="258" y="742"/>
                  </a:lnTo>
                  <a:lnTo>
                    <a:pt x="220" y="745"/>
                  </a:lnTo>
                  <a:lnTo>
                    <a:pt x="184" y="744"/>
                  </a:lnTo>
                  <a:lnTo>
                    <a:pt x="151" y="738"/>
                  </a:lnTo>
                  <a:lnTo>
                    <a:pt x="121" y="728"/>
                  </a:lnTo>
                  <a:lnTo>
                    <a:pt x="96" y="715"/>
                  </a:lnTo>
                  <a:lnTo>
                    <a:pt x="73" y="698"/>
                  </a:lnTo>
                  <a:lnTo>
                    <a:pt x="54" y="677"/>
                  </a:lnTo>
                  <a:lnTo>
                    <a:pt x="34" y="648"/>
                  </a:lnTo>
                  <a:lnTo>
                    <a:pt x="19" y="618"/>
                  </a:lnTo>
                  <a:lnTo>
                    <a:pt x="8" y="583"/>
                  </a:lnTo>
                  <a:lnTo>
                    <a:pt x="2" y="547"/>
                  </a:lnTo>
                  <a:lnTo>
                    <a:pt x="0" y="507"/>
                  </a:lnTo>
                  <a:lnTo>
                    <a:pt x="4" y="463"/>
                  </a:lnTo>
                  <a:lnTo>
                    <a:pt x="12" y="418"/>
                  </a:lnTo>
                  <a:lnTo>
                    <a:pt x="28" y="372"/>
                  </a:lnTo>
                  <a:lnTo>
                    <a:pt x="50" y="326"/>
                  </a:lnTo>
                  <a:lnTo>
                    <a:pt x="78" y="278"/>
                  </a:lnTo>
                  <a:lnTo>
                    <a:pt x="113" y="230"/>
                  </a:lnTo>
                  <a:lnTo>
                    <a:pt x="157" y="174"/>
                  </a:lnTo>
                  <a:lnTo>
                    <a:pt x="203" y="127"/>
                  </a:lnTo>
                  <a:lnTo>
                    <a:pt x="250" y="87"/>
                  </a:lnTo>
                  <a:lnTo>
                    <a:pt x="296" y="56"/>
                  </a:lnTo>
                  <a:lnTo>
                    <a:pt x="343" y="31"/>
                  </a:lnTo>
                  <a:lnTo>
                    <a:pt x="373" y="18"/>
                  </a:lnTo>
                  <a:lnTo>
                    <a:pt x="398" y="8"/>
                  </a:lnTo>
                  <a:lnTo>
                    <a:pt x="419" y="2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2700" cap="rnd" cmpd="sng" algn="ctr">
              <a:noFill/>
              <a:prstDash val="solid"/>
              <a:miter lim="800000"/>
              <a:headEnd type="none" w="lg" len="med"/>
              <a:tailEnd type="none" w="lg" len="med"/>
            </a:ln>
            <a:effectLst/>
          </p:spPr>
          <p:txBody>
            <a:bodyPr wrap="none" lIns="0" tIns="0" rIns="0" bIns="0" anchor="ctr" anchorCtr="0">
              <a:scene3d>
                <a:camera prst="orthographicFront"/>
                <a:lightRig rig="threePt" dir="t"/>
              </a:scene3d>
              <a:sp3d>
                <a:bevelT w="0"/>
                <a:bevelB w="0" h="0"/>
              </a:sp3d>
            </a:bodyPr>
            <a:lstStyle/>
            <a:p>
              <a:pPr algn="ctr" defTabSz="622158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816" b="1" kern="0" dirty="0">
                <a:solidFill>
                  <a:schemeClr val="bg2">
                    <a:lumMod val="2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99" name="Rt61">
              <a:extLst>
                <a:ext uri="{FF2B5EF4-FFF2-40B4-BE49-F238E27FC236}">
                  <a16:creationId xmlns:a16="http://schemas.microsoft.com/office/drawing/2014/main" xmlns="" id="{ACBA8EAA-AA0F-4775-BF2A-DBC1A5961D48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7738107" y="972759"/>
              <a:ext cx="180444" cy="136408"/>
            </a:xfrm>
            <a:custGeom>
              <a:avLst/>
              <a:gdLst>
                <a:gd name="T0" fmla="*/ 1000 w 1009"/>
                <a:gd name="T1" fmla="*/ 23 h 762"/>
                <a:gd name="T2" fmla="*/ 1009 w 1009"/>
                <a:gd name="T3" fmla="*/ 36 h 762"/>
                <a:gd name="T4" fmla="*/ 996 w 1009"/>
                <a:gd name="T5" fmla="*/ 57 h 762"/>
                <a:gd name="T6" fmla="*/ 956 w 1009"/>
                <a:gd name="T7" fmla="*/ 87 h 762"/>
                <a:gd name="T8" fmla="*/ 886 w 1009"/>
                <a:gd name="T9" fmla="*/ 134 h 762"/>
                <a:gd name="T10" fmla="*/ 810 w 1009"/>
                <a:gd name="T11" fmla="*/ 209 h 762"/>
                <a:gd name="T12" fmla="*/ 769 w 1009"/>
                <a:gd name="T13" fmla="*/ 277 h 762"/>
                <a:gd name="T14" fmla="*/ 748 w 1009"/>
                <a:gd name="T15" fmla="*/ 348 h 762"/>
                <a:gd name="T16" fmla="*/ 832 w 1009"/>
                <a:gd name="T17" fmla="*/ 353 h 762"/>
                <a:gd name="T18" fmla="*/ 901 w 1009"/>
                <a:gd name="T19" fmla="*/ 377 h 762"/>
                <a:gd name="T20" fmla="*/ 956 w 1009"/>
                <a:gd name="T21" fmla="*/ 421 h 762"/>
                <a:gd name="T22" fmla="*/ 990 w 1009"/>
                <a:gd name="T23" fmla="*/ 479 h 762"/>
                <a:gd name="T24" fmla="*/ 1001 w 1009"/>
                <a:gd name="T25" fmla="*/ 553 h 762"/>
                <a:gd name="T26" fmla="*/ 991 w 1009"/>
                <a:gd name="T27" fmla="*/ 624 h 762"/>
                <a:gd name="T28" fmla="*/ 961 w 1009"/>
                <a:gd name="T29" fmla="*/ 682 h 762"/>
                <a:gd name="T30" fmla="*/ 913 w 1009"/>
                <a:gd name="T31" fmla="*/ 726 h 762"/>
                <a:gd name="T32" fmla="*/ 854 w 1009"/>
                <a:gd name="T33" fmla="*/ 753 h 762"/>
                <a:gd name="T34" fmla="*/ 787 w 1009"/>
                <a:gd name="T35" fmla="*/ 762 h 762"/>
                <a:gd name="T36" fmla="*/ 709 w 1009"/>
                <a:gd name="T37" fmla="*/ 752 h 762"/>
                <a:gd name="T38" fmla="*/ 643 w 1009"/>
                <a:gd name="T39" fmla="*/ 721 h 762"/>
                <a:gd name="T40" fmla="*/ 593 w 1009"/>
                <a:gd name="T41" fmla="*/ 670 h 762"/>
                <a:gd name="T42" fmla="*/ 562 w 1009"/>
                <a:gd name="T43" fmla="*/ 603 h 762"/>
                <a:gd name="T44" fmla="*/ 551 w 1009"/>
                <a:gd name="T45" fmla="*/ 525 h 762"/>
                <a:gd name="T46" fmla="*/ 564 w 1009"/>
                <a:gd name="T47" fmla="*/ 418 h 762"/>
                <a:gd name="T48" fmla="*/ 600 w 1009"/>
                <a:gd name="T49" fmla="*/ 322 h 762"/>
                <a:gd name="T50" fmla="*/ 661 w 1009"/>
                <a:gd name="T51" fmla="*/ 232 h 762"/>
                <a:gd name="T52" fmla="*/ 752 w 1009"/>
                <a:gd name="T53" fmla="*/ 141 h 762"/>
                <a:gd name="T54" fmla="*/ 853 w 1009"/>
                <a:gd name="T55" fmla="*/ 74 h 762"/>
                <a:gd name="T56" fmla="*/ 932 w 1009"/>
                <a:gd name="T57" fmla="*/ 36 h 762"/>
                <a:gd name="T58" fmla="*/ 973 w 1009"/>
                <a:gd name="T59" fmla="*/ 23 h 762"/>
                <a:gd name="T60" fmla="*/ 436 w 1009"/>
                <a:gd name="T61" fmla="*/ 0 h 762"/>
                <a:gd name="T62" fmla="*/ 456 w 1009"/>
                <a:gd name="T63" fmla="*/ 6 h 762"/>
                <a:gd name="T64" fmla="*/ 455 w 1009"/>
                <a:gd name="T65" fmla="*/ 23 h 762"/>
                <a:gd name="T66" fmla="*/ 428 w 1009"/>
                <a:gd name="T67" fmla="*/ 48 h 762"/>
                <a:gd name="T68" fmla="*/ 377 w 1009"/>
                <a:gd name="T69" fmla="*/ 82 h 762"/>
                <a:gd name="T70" fmla="*/ 310 w 1009"/>
                <a:gd name="T71" fmla="*/ 130 h 762"/>
                <a:gd name="T72" fmla="*/ 253 w 1009"/>
                <a:gd name="T73" fmla="*/ 198 h 762"/>
                <a:gd name="T74" fmla="*/ 214 w 1009"/>
                <a:gd name="T75" fmla="*/ 271 h 762"/>
                <a:gd name="T76" fmla="*/ 197 w 1009"/>
                <a:gd name="T77" fmla="*/ 337 h 762"/>
                <a:gd name="T78" fmla="*/ 280 w 1009"/>
                <a:gd name="T79" fmla="*/ 342 h 762"/>
                <a:gd name="T80" fmla="*/ 348 w 1009"/>
                <a:gd name="T81" fmla="*/ 366 h 762"/>
                <a:gd name="T82" fmla="*/ 401 w 1009"/>
                <a:gd name="T83" fmla="*/ 409 h 762"/>
                <a:gd name="T84" fmla="*/ 433 w 1009"/>
                <a:gd name="T85" fmla="*/ 465 h 762"/>
                <a:gd name="T86" fmla="*/ 444 w 1009"/>
                <a:gd name="T87" fmla="*/ 536 h 762"/>
                <a:gd name="T88" fmla="*/ 434 w 1009"/>
                <a:gd name="T89" fmla="*/ 603 h 762"/>
                <a:gd name="T90" fmla="*/ 404 w 1009"/>
                <a:gd name="T91" fmla="*/ 660 h 762"/>
                <a:gd name="T92" fmla="*/ 356 w 1009"/>
                <a:gd name="T93" fmla="*/ 707 h 762"/>
                <a:gd name="T94" fmla="*/ 294 w 1009"/>
                <a:gd name="T95" fmla="*/ 735 h 762"/>
                <a:gd name="T96" fmla="*/ 220 w 1009"/>
                <a:gd name="T97" fmla="*/ 745 h 762"/>
                <a:gd name="T98" fmla="*/ 151 w 1009"/>
                <a:gd name="T99" fmla="*/ 738 h 762"/>
                <a:gd name="T100" fmla="*/ 96 w 1009"/>
                <a:gd name="T101" fmla="*/ 715 h 762"/>
                <a:gd name="T102" fmla="*/ 54 w 1009"/>
                <a:gd name="T103" fmla="*/ 677 h 762"/>
                <a:gd name="T104" fmla="*/ 19 w 1009"/>
                <a:gd name="T105" fmla="*/ 618 h 762"/>
                <a:gd name="T106" fmla="*/ 2 w 1009"/>
                <a:gd name="T107" fmla="*/ 547 h 762"/>
                <a:gd name="T108" fmla="*/ 4 w 1009"/>
                <a:gd name="T109" fmla="*/ 463 h 762"/>
                <a:gd name="T110" fmla="*/ 28 w 1009"/>
                <a:gd name="T111" fmla="*/ 372 h 762"/>
                <a:gd name="T112" fmla="*/ 78 w 1009"/>
                <a:gd name="T113" fmla="*/ 278 h 762"/>
                <a:gd name="T114" fmla="*/ 157 w 1009"/>
                <a:gd name="T115" fmla="*/ 174 h 762"/>
                <a:gd name="T116" fmla="*/ 250 w 1009"/>
                <a:gd name="T117" fmla="*/ 87 h 762"/>
                <a:gd name="T118" fmla="*/ 343 w 1009"/>
                <a:gd name="T119" fmla="*/ 31 h 762"/>
                <a:gd name="T120" fmla="*/ 398 w 1009"/>
                <a:gd name="T121" fmla="*/ 8 h 762"/>
                <a:gd name="T122" fmla="*/ 436 w 1009"/>
                <a:gd name="T123" fmla="*/ 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9" h="762">
                  <a:moveTo>
                    <a:pt x="988" y="22"/>
                  </a:moveTo>
                  <a:lnTo>
                    <a:pt x="1000" y="23"/>
                  </a:lnTo>
                  <a:lnTo>
                    <a:pt x="1007" y="28"/>
                  </a:lnTo>
                  <a:lnTo>
                    <a:pt x="1009" y="36"/>
                  </a:lnTo>
                  <a:lnTo>
                    <a:pt x="1006" y="46"/>
                  </a:lnTo>
                  <a:lnTo>
                    <a:pt x="996" y="57"/>
                  </a:lnTo>
                  <a:lnTo>
                    <a:pt x="979" y="71"/>
                  </a:lnTo>
                  <a:lnTo>
                    <a:pt x="956" y="87"/>
                  </a:lnTo>
                  <a:lnTo>
                    <a:pt x="928" y="105"/>
                  </a:lnTo>
                  <a:lnTo>
                    <a:pt x="886" y="134"/>
                  </a:lnTo>
                  <a:lnTo>
                    <a:pt x="846" y="169"/>
                  </a:lnTo>
                  <a:lnTo>
                    <a:pt x="810" y="209"/>
                  </a:lnTo>
                  <a:lnTo>
                    <a:pt x="787" y="243"/>
                  </a:lnTo>
                  <a:lnTo>
                    <a:pt x="769" y="277"/>
                  </a:lnTo>
                  <a:lnTo>
                    <a:pt x="756" y="312"/>
                  </a:lnTo>
                  <a:lnTo>
                    <a:pt x="748" y="348"/>
                  </a:lnTo>
                  <a:lnTo>
                    <a:pt x="792" y="348"/>
                  </a:lnTo>
                  <a:lnTo>
                    <a:pt x="832" y="353"/>
                  </a:lnTo>
                  <a:lnTo>
                    <a:pt x="868" y="363"/>
                  </a:lnTo>
                  <a:lnTo>
                    <a:pt x="901" y="377"/>
                  </a:lnTo>
                  <a:lnTo>
                    <a:pt x="931" y="397"/>
                  </a:lnTo>
                  <a:lnTo>
                    <a:pt x="956" y="421"/>
                  </a:lnTo>
                  <a:lnTo>
                    <a:pt x="976" y="447"/>
                  </a:lnTo>
                  <a:lnTo>
                    <a:pt x="990" y="479"/>
                  </a:lnTo>
                  <a:lnTo>
                    <a:pt x="998" y="514"/>
                  </a:lnTo>
                  <a:lnTo>
                    <a:pt x="1001" y="553"/>
                  </a:lnTo>
                  <a:lnTo>
                    <a:pt x="998" y="590"/>
                  </a:lnTo>
                  <a:lnTo>
                    <a:pt x="991" y="624"/>
                  </a:lnTo>
                  <a:lnTo>
                    <a:pt x="979" y="654"/>
                  </a:lnTo>
                  <a:lnTo>
                    <a:pt x="961" y="682"/>
                  </a:lnTo>
                  <a:lnTo>
                    <a:pt x="940" y="706"/>
                  </a:lnTo>
                  <a:lnTo>
                    <a:pt x="913" y="726"/>
                  </a:lnTo>
                  <a:lnTo>
                    <a:pt x="886" y="742"/>
                  </a:lnTo>
                  <a:lnTo>
                    <a:pt x="854" y="753"/>
                  </a:lnTo>
                  <a:lnTo>
                    <a:pt x="822" y="761"/>
                  </a:lnTo>
                  <a:lnTo>
                    <a:pt x="787" y="762"/>
                  </a:lnTo>
                  <a:lnTo>
                    <a:pt x="746" y="759"/>
                  </a:lnTo>
                  <a:lnTo>
                    <a:pt x="709" y="752"/>
                  </a:lnTo>
                  <a:lnTo>
                    <a:pt x="674" y="739"/>
                  </a:lnTo>
                  <a:lnTo>
                    <a:pt x="643" y="721"/>
                  </a:lnTo>
                  <a:lnTo>
                    <a:pt x="616" y="698"/>
                  </a:lnTo>
                  <a:lnTo>
                    <a:pt x="593" y="670"/>
                  </a:lnTo>
                  <a:lnTo>
                    <a:pt x="575" y="638"/>
                  </a:lnTo>
                  <a:lnTo>
                    <a:pt x="562" y="603"/>
                  </a:lnTo>
                  <a:lnTo>
                    <a:pt x="554" y="566"/>
                  </a:lnTo>
                  <a:lnTo>
                    <a:pt x="551" y="525"/>
                  </a:lnTo>
                  <a:lnTo>
                    <a:pt x="554" y="470"/>
                  </a:lnTo>
                  <a:lnTo>
                    <a:pt x="564" y="418"/>
                  </a:lnTo>
                  <a:lnTo>
                    <a:pt x="578" y="369"/>
                  </a:lnTo>
                  <a:lnTo>
                    <a:pt x="600" y="322"/>
                  </a:lnTo>
                  <a:lnTo>
                    <a:pt x="628" y="276"/>
                  </a:lnTo>
                  <a:lnTo>
                    <a:pt x="661" y="232"/>
                  </a:lnTo>
                  <a:lnTo>
                    <a:pt x="706" y="184"/>
                  </a:lnTo>
                  <a:lnTo>
                    <a:pt x="752" y="141"/>
                  </a:lnTo>
                  <a:lnTo>
                    <a:pt x="802" y="105"/>
                  </a:lnTo>
                  <a:lnTo>
                    <a:pt x="853" y="74"/>
                  </a:lnTo>
                  <a:lnTo>
                    <a:pt x="906" y="48"/>
                  </a:lnTo>
                  <a:lnTo>
                    <a:pt x="932" y="36"/>
                  </a:lnTo>
                  <a:lnTo>
                    <a:pt x="954" y="28"/>
                  </a:lnTo>
                  <a:lnTo>
                    <a:pt x="973" y="23"/>
                  </a:lnTo>
                  <a:lnTo>
                    <a:pt x="988" y="22"/>
                  </a:lnTo>
                  <a:close/>
                  <a:moveTo>
                    <a:pt x="436" y="0"/>
                  </a:moveTo>
                  <a:lnTo>
                    <a:pt x="448" y="1"/>
                  </a:lnTo>
                  <a:lnTo>
                    <a:pt x="456" y="6"/>
                  </a:lnTo>
                  <a:lnTo>
                    <a:pt x="458" y="13"/>
                  </a:lnTo>
                  <a:lnTo>
                    <a:pt x="455" y="23"/>
                  </a:lnTo>
                  <a:lnTo>
                    <a:pt x="444" y="35"/>
                  </a:lnTo>
                  <a:lnTo>
                    <a:pt x="428" y="48"/>
                  </a:lnTo>
                  <a:lnTo>
                    <a:pt x="406" y="64"/>
                  </a:lnTo>
                  <a:lnTo>
                    <a:pt x="377" y="82"/>
                  </a:lnTo>
                  <a:lnTo>
                    <a:pt x="342" y="104"/>
                  </a:lnTo>
                  <a:lnTo>
                    <a:pt x="310" y="130"/>
                  </a:lnTo>
                  <a:lnTo>
                    <a:pt x="280" y="162"/>
                  </a:lnTo>
                  <a:lnTo>
                    <a:pt x="253" y="198"/>
                  </a:lnTo>
                  <a:lnTo>
                    <a:pt x="230" y="236"/>
                  </a:lnTo>
                  <a:lnTo>
                    <a:pt x="214" y="271"/>
                  </a:lnTo>
                  <a:lnTo>
                    <a:pt x="203" y="305"/>
                  </a:lnTo>
                  <a:lnTo>
                    <a:pt x="197" y="337"/>
                  </a:lnTo>
                  <a:lnTo>
                    <a:pt x="240" y="337"/>
                  </a:lnTo>
                  <a:lnTo>
                    <a:pt x="280" y="342"/>
                  </a:lnTo>
                  <a:lnTo>
                    <a:pt x="316" y="352"/>
                  </a:lnTo>
                  <a:lnTo>
                    <a:pt x="348" y="366"/>
                  </a:lnTo>
                  <a:lnTo>
                    <a:pt x="377" y="386"/>
                  </a:lnTo>
                  <a:lnTo>
                    <a:pt x="401" y="409"/>
                  </a:lnTo>
                  <a:lnTo>
                    <a:pt x="420" y="435"/>
                  </a:lnTo>
                  <a:lnTo>
                    <a:pt x="433" y="465"/>
                  </a:lnTo>
                  <a:lnTo>
                    <a:pt x="442" y="498"/>
                  </a:lnTo>
                  <a:lnTo>
                    <a:pt x="444" y="536"/>
                  </a:lnTo>
                  <a:lnTo>
                    <a:pt x="442" y="571"/>
                  </a:lnTo>
                  <a:lnTo>
                    <a:pt x="434" y="603"/>
                  </a:lnTo>
                  <a:lnTo>
                    <a:pt x="422" y="634"/>
                  </a:lnTo>
                  <a:lnTo>
                    <a:pt x="404" y="660"/>
                  </a:lnTo>
                  <a:lnTo>
                    <a:pt x="383" y="686"/>
                  </a:lnTo>
                  <a:lnTo>
                    <a:pt x="356" y="707"/>
                  </a:lnTo>
                  <a:lnTo>
                    <a:pt x="326" y="724"/>
                  </a:lnTo>
                  <a:lnTo>
                    <a:pt x="294" y="735"/>
                  </a:lnTo>
                  <a:lnTo>
                    <a:pt x="258" y="742"/>
                  </a:lnTo>
                  <a:lnTo>
                    <a:pt x="220" y="745"/>
                  </a:lnTo>
                  <a:lnTo>
                    <a:pt x="184" y="744"/>
                  </a:lnTo>
                  <a:lnTo>
                    <a:pt x="151" y="738"/>
                  </a:lnTo>
                  <a:lnTo>
                    <a:pt x="121" y="728"/>
                  </a:lnTo>
                  <a:lnTo>
                    <a:pt x="96" y="715"/>
                  </a:lnTo>
                  <a:lnTo>
                    <a:pt x="73" y="698"/>
                  </a:lnTo>
                  <a:lnTo>
                    <a:pt x="54" y="677"/>
                  </a:lnTo>
                  <a:lnTo>
                    <a:pt x="34" y="648"/>
                  </a:lnTo>
                  <a:lnTo>
                    <a:pt x="19" y="618"/>
                  </a:lnTo>
                  <a:lnTo>
                    <a:pt x="8" y="583"/>
                  </a:lnTo>
                  <a:lnTo>
                    <a:pt x="2" y="547"/>
                  </a:lnTo>
                  <a:lnTo>
                    <a:pt x="0" y="507"/>
                  </a:lnTo>
                  <a:lnTo>
                    <a:pt x="4" y="463"/>
                  </a:lnTo>
                  <a:lnTo>
                    <a:pt x="12" y="418"/>
                  </a:lnTo>
                  <a:lnTo>
                    <a:pt x="28" y="372"/>
                  </a:lnTo>
                  <a:lnTo>
                    <a:pt x="50" y="326"/>
                  </a:lnTo>
                  <a:lnTo>
                    <a:pt x="78" y="278"/>
                  </a:lnTo>
                  <a:lnTo>
                    <a:pt x="113" y="230"/>
                  </a:lnTo>
                  <a:lnTo>
                    <a:pt x="157" y="174"/>
                  </a:lnTo>
                  <a:lnTo>
                    <a:pt x="203" y="127"/>
                  </a:lnTo>
                  <a:lnTo>
                    <a:pt x="250" y="87"/>
                  </a:lnTo>
                  <a:lnTo>
                    <a:pt x="296" y="56"/>
                  </a:lnTo>
                  <a:lnTo>
                    <a:pt x="343" y="31"/>
                  </a:lnTo>
                  <a:lnTo>
                    <a:pt x="373" y="18"/>
                  </a:lnTo>
                  <a:lnTo>
                    <a:pt x="398" y="8"/>
                  </a:lnTo>
                  <a:lnTo>
                    <a:pt x="419" y="2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2700" cap="rnd" cmpd="sng" algn="ctr">
              <a:noFill/>
              <a:prstDash val="solid"/>
              <a:miter lim="800000"/>
              <a:headEnd type="none" w="lg" len="med"/>
              <a:tailEnd type="none" w="lg" len="med"/>
            </a:ln>
            <a:effectLst/>
          </p:spPr>
          <p:txBody>
            <a:bodyPr wrap="none" lIns="0" tIns="0" rIns="0" bIns="0" anchor="ctr" anchorCtr="0">
              <a:scene3d>
                <a:camera prst="orthographicFront"/>
                <a:lightRig rig="threePt" dir="t"/>
              </a:scene3d>
              <a:sp3d>
                <a:bevelT w="0"/>
                <a:bevelB w="0" h="0"/>
              </a:sp3d>
            </a:bodyPr>
            <a:lstStyle/>
            <a:p>
              <a:pPr algn="ctr" defTabSz="622158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816" b="1" kern="0" dirty="0">
                <a:solidFill>
                  <a:schemeClr val="bg2">
                    <a:lumMod val="25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1651000" y="1898196"/>
            <a:ext cx="8875907" cy="4504054"/>
            <a:chOff x="1094987" y="1276317"/>
            <a:chExt cx="7162476" cy="3640359"/>
          </a:xfrm>
        </p:grpSpPr>
        <p:sp>
          <p:nvSpPr>
            <p:cNvPr id="159" name="직사각형 158"/>
            <p:cNvSpPr/>
            <p:nvPr/>
          </p:nvSpPr>
          <p:spPr>
            <a:xfrm>
              <a:off x="1094987" y="1385149"/>
              <a:ext cx="2147457" cy="34771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4E5292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2215" tIns="31107" rIns="62215" bIns="311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77343">
                <a:defRPr/>
              </a:pPr>
              <a:r>
                <a:rPr lang="en-US" altLang="ko-KR" sz="1633" dirty="0">
                  <a:solidFill>
                    <a:prstClr val="black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   </a:t>
              </a:r>
              <a:endParaRPr lang="ko-KR" altLang="en-US" sz="1633" dirty="0">
                <a:solidFill>
                  <a:prstClr val="black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60" name="직사각형 159"/>
            <p:cNvSpPr/>
            <p:nvPr/>
          </p:nvSpPr>
          <p:spPr>
            <a:xfrm>
              <a:off x="1100824" y="1385151"/>
              <a:ext cx="2141620" cy="288942"/>
            </a:xfrm>
            <a:prstGeom prst="rect">
              <a:avLst/>
            </a:prstGeom>
            <a:solidFill>
              <a:srgbClr val="3752A1"/>
            </a:solidFill>
            <a:ln w="38100"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2215" tIns="31107" rIns="62215" bIns="311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77343">
                <a:defRPr/>
              </a:pPr>
              <a:r>
                <a:rPr lang="en-US" altLang="ko-KR" sz="1633" dirty="0">
                  <a:solidFill>
                    <a:prstClr val="black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   </a:t>
              </a:r>
              <a:endParaRPr lang="ko-KR" altLang="en-US" sz="1633" dirty="0">
                <a:solidFill>
                  <a:prstClr val="black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161" name="양쪽 모서리가 둥근 사각형 160"/>
            <p:cNvSpPr/>
            <p:nvPr/>
          </p:nvSpPr>
          <p:spPr>
            <a:xfrm>
              <a:off x="1122362" y="1443839"/>
              <a:ext cx="2066776" cy="189307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>
              <a:noFill/>
            </a:ln>
            <a:effectLst>
              <a:outerShdw blurRad="25400" dist="127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989" tIns="21994" rIns="43989" bIns="21994" numCol="1" spcCol="0" rtlCol="0" fromWordArt="0" anchor="ctr" anchorCtr="0" forceAA="0" compatLnSpc="1">
              <a:prstTxWarp prst="textNoShape">
                <a:avLst/>
              </a:prstTxWarp>
              <a:no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 defTabSz="677343">
                <a:defRPr/>
              </a:pPr>
              <a:r>
                <a:rPr lang="en-US" altLang="ko-KR" sz="1400" spc="-102" dirty="0" smtClean="0">
                  <a:ln w="12700">
                    <a:solidFill>
                      <a:srgbClr val="F77C08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CSP </a:t>
              </a:r>
              <a:r>
                <a:rPr lang="ko-KR" altLang="en-US" sz="1400" spc="-102" dirty="0" smtClean="0">
                  <a:ln w="12700">
                    <a:solidFill>
                      <a:srgbClr val="F77C08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파트너십 현황</a:t>
              </a:r>
              <a:endParaRPr lang="ko-KR" altLang="en-US" sz="1400" spc="-102" dirty="0">
                <a:ln w="12700">
                  <a:solidFill>
                    <a:srgbClr val="F77C08">
                      <a:alpha val="0"/>
                    </a:srgb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pic>
          <p:nvPicPr>
            <p:cNvPr id="162" name="그림 161">
              <a:extLst>
                <a:ext uri="{FF2B5EF4-FFF2-40B4-BE49-F238E27FC236}">
                  <a16:creationId xmlns:a16="http://schemas.microsoft.com/office/drawing/2014/main" xmlns="" id="{219FD15D-A1A0-41A4-BEC4-4447C6C90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9773" y="1843042"/>
              <a:ext cx="984778" cy="264791"/>
            </a:xfrm>
            <a:prstGeom prst="rect">
              <a:avLst/>
            </a:prstGeom>
          </p:spPr>
        </p:pic>
        <p:pic>
          <p:nvPicPr>
            <p:cNvPr id="163" name="Picture 2" descr="카카오엔터프라이즈, 공공기관용 &amp;#39;카카오 i 클라우드&amp;#39; 출시 - 데이터넷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4" t="33820" r="8482" b="28859"/>
            <a:stretch/>
          </p:blipFill>
          <p:spPr bwMode="auto">
            <a:xfrm>
              <a:off x="1353664" y="2724836"/>
              <a:ext cx="1500195" cy="176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4" name="Picture 4" descr="디지털서비스 이용지원시스템 - 디지털서비스 찾기 : 홈 &gt; 디지털서비스 찾기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1279" y="3096079"/>
              <a:ext cx="1355026" cy="287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7" name="Picture 4" descr="클라우드 서비스 | 클라우드 컴퓨팅 솔루션| Amazon Web Services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28" t="19448" r="23393" b="19841"/>
            <a:stretch/>
          </p:blipFill>
          <p:spPr bwMode="auto">
            <a:xfrm>
              <a:off x="1776504" y="3538707"/>
              <a:ext cx="659628" cy="404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1" name="그림 17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53137" y="2309958"/>
              <a:ext cx="1220753" cy="176645"/>
            </a:xfrm>
            <a:prstGeom prst="rect">
              <a:avLst/>
            </a:prstGeom>
          </p:spPr>
        </p:pic>
        <p:grpSp>
          <p:nvGrpSpPr>
            <p:cNvPr id="173" name="그룹 172"/>
            <p:cNvGrpSpPr/>
            <p:nvPr/>
          </p:nvGrpSpPr>
          <p:grpSpPr>
            <a:xfrm>
              <a:off x="5880074" y="1276317"/>
              <a:ext cx="2332277" cy="3640359"/>
              <a:chOff x="5537111" y="790576"/>
              <a:chExt cx="5159209" cy="6435724"/>
            </a:xfrm>
          </p:grpSpPr>
          <p:pic>
            <p:nvPicPr>
              <p:cNvPr id="174" name="그림 17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0941"/>
              <a:stretch/>
            </p:blipFill>
            <p:spPr>
              <a:xfrm>
                <a:off x="5577730" y="988967"/>
                <a:ext cx="5118590" cy="6237333"/>
              </a:xfrm>
              <a:prstGeom prst="rect">
                <a:avLst/>
              </a:prstGeom>
            </p:spPr>
          </p:pic>
          <p:sp>
            <p:nvSpPr>
              <p:cNvPr id="175" name="양쪽 모서리가 둥근 사각형 174"/>
              <p:cNvSpPr/>
              <p:nvPr/>
            </p:nvSpPr>
            <p:spPr>
              <a:xfrm rot="5400000">
                <a:off x="5017626" y="1310061"/>
                <a:ext cx="6147249" cy="5108279"/>
              </a:xfrm>
              <a:prstGeom prst="round2SameRect">
                <a:avLst>
                  <a:gd name="adj1" fmla="val 1962"/>
                  <a:gd name="adj2" fmla="val 7089"/>
                </a:avLst>
              </a:prstGeom>
              <a:solidFill>
                <a:srgbClr val="454A8D">
                  <a:alpha val="48000"/>
                </a:srgbClr>
              </a:solidFill>
              <a:ln w="12700">
                <a:noFill/>
              </a:ln>
              <a:effectLst>
                <a:outerShdw blurRad="25400" dist="127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62215" tIns="31107" rIns="62215" bIns="3110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77343">
                  <a:defRPr/>
                </a:pPr>
                <a:endParaRPr lang="ko-KR" altLang="en-US" sz="1633" dirty="0">
                  <a:solidFill>
                    <a:prstClr val="black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</p:grpSp>
        <p:grpSp>
          <p:nvGrpSpPr>
            <p:cNvPr id="176" name="그룹 175"/>
            <p:cNvGrpSpPr/>
            <p:nvPr/>
          </p:nvGrpSpPr>
          <p:grpSpPr>
            <a:xfrm>
              <a:off x="5871036" y="1496253"/>
              <a:ext cx="2386427" cy="849264"/>
              <a:chOff x="7268185" y="2329203"/>
              <a:chExt cx="3507459" cy="1248209"/>
            </a:xfrm>
          </p:grpSpPr>
          <p:sp>
            <p:nvSpPr>
              <p:cNvPr id="177" name="AutoShape 59" descr="바2">
                <a:extLst>
                  <a:ext uri="{FF2B5EF4-FFF2-40B4-BE49-F238E27FC236}">
                    <a16:creationId xmlns:a16="http://schemas.microsoft.com/office/drawing/2014/main" xmlns="" id="{A90A5039-BE03-48B2-9FF1-8ADCD9FA53A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497751" y="2396212"/>
                <a:ext cx="3048329" cy="1036912"/>
              </a:xfrm>
              <a:prstGeom prst="roundRect">
                <a:avLst>
                  <a:gd name="adj" fmla="val 7572"/>
                </a:avLst>
              </a:prstGeom>
              <a:gradFill>
                <a:gsLst>
                  <a:gs pos="0">
                    <a:srgbClr val="FFFFFF"/>
                  </a:gs>
                  <a:gs pos="100000">
                    <a:srgbClr val="DAE0F2"/>
                  </a:gs>
                </a:gsLst>
                <a:lin ang="5400000" scaled="1"/>
              </a:gradFill>
              <a:ln w="31750">
                <a:gradFill>
                  <a:gsLst>
                    <a:gs pos="0">
                      <a:srgbClr val="7D93D1"/>
                    </a:gs>
                    <a:gs pos="100000">
                      <a:srgbClr val="2F4789"/>
                    </a:gs>
                  </a:gsLst>
                  <a:lin ang="5400000" scaled="1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3989" tIns="21994" rIns="43989" bIns="2199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77343">
                  <a:defRPr/>
                </a:pPr>
                <a:endParaRPr lang="ko-KR" altLang="en-US" sz="1361" b="1" dirty="0">
                  <a:ln w="12700">
                    <a:solidFill>
                      <a:srgbClr val="F77C08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179" name="AutoShape 59" descr="바2">
                <a:extLst>
                  <a:ext uri="{FF2B5EF4-FFF2-40B4-BE49-F238E27FC236}">
                    <a16:creationId xmlns:a16="http://schemas.microsoft.com/office/drawing/2014/main" xmlns="" id="{A90A5039-BE03-48B2-9FF1-8ADCD9FA53A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268185" y="2329203"/>
                <a:ext cx="3507459" cy="1248209"/>
              </a:xfrm>
              <a:prstGeom prst="roundRect">
                <a:avLst>
                  <a:gd name="adj" fmla="val 7572"/>
                </a:avLst>
              </a:prstGeom>
              <a:noFill/>
              <a:ln w="317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3989" tIns="21994" rIns="43989" bIns="2199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77343">
                  <a:defRPr/>
                </a:pPr>
                <a:r>
                  <a:rPr lang="ko-KR" altLang="en-US" sz="1300" b="1" dirty="0">
                    <a:ln w="12700">
                      <a:solidFill>
                        <a:srgbClr val="F77C08">
                          <a:alpha val="0"/>
                        </a:srgbClr>
                      </a:solidFill>
                    </a:ln>
                    <a:solidFill>
                      <a:srgbClr val="44546A">
                        <a:lumMod val="75000"/>
                      </a:srgbClr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설계단계부터</a:t>
                </a:r>
                <a:r>
                  <a:rPr lang="ko-KR" altLang="en-US" sz="1300" b="1" dirty="0">
                    <a:ln w="12700">
                      <a:solidFill>
                        <a:srgbClr val="F77C08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 </a:t>
                </a:r>
                <a:r>
                  <a:rPr lang="ko-KR" altLang="en-US" sz="1300" b="1" dirty="0">
                    <a:ln w="12700">
                      <a:noFill/>
                    </a:ln>
                    <a:solidFill>
                      <a:srgbClr val="FF0000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보안과 운영</a:t>
                </a:r>
                <a:r>
                  <a:rPr lang="ko-KR" altLang="en-US" sz="1300" b="1" dirty="0">
                    <a:ln w="12700">
                      <a:solidFill>
                        <a:srgbClr val="F77C08">
                          <a:alpha val="0"/>
                        </a:srgbClr>
                      </a:solidFill>
                    </a:ln>
                    <a:solidFill>
                      <a:srgbClr val="44546A">
                        <a:lumMod val="75000"/>
                      </a:srgbClr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을 </a:t>
                </a:r>
                <a:r>
                  <a:rPr lang="en-US" altLang="ko-KR" sz="1300" b="1" dirty="0">
                    <a:ln w="12700">
                      <a:solidFill>
                        <a:srgbClr val="F77C08">
                          <a:alpha val="0"/>
                        </a:srgbClr>
                      </a:solidFill>
                    </a:ln>
                    <a:solidFill>
                      <a:srgbClr val="44546A">
                        <a:lumMod val="75000"/>
                      </a:srgbClr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/>
                </a:r>
                <a:br>
                  <a:rPr lang="en-US" altLang="ko-KR" sz="1300" b="1" dirty="0">
                    <a:ln w="12700">
                      <a:solidFill>
                        <a:srgbClr val="F77C08">
                          <a:alpha val="0"/>
                        </a:srgbClr>
                      </a:solidFill>
                    </a:ln>
                    <a:solidFill>
                      <a:srgbClr val="44546A">
                        <a:lumMod val="75000"/>
                      </a:srgbClr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</a:br>
                <a:r>
                  <a:rPr lang="ko-KR" altLang="en-US" sz="1300" b="1" dirty="0">
                    <a:ln w="12700">
                      <a:solidFill>
                        <a:srgbClr val="F77C08">
                          <a:alpha val="0"/>
                        </a:srgbClr>
                      </a:solidFill>
                    </a:ln>
                    <a:solidFill>
                      <a:srgbClr val="44546A">
                        <a:lumMod val="75000"/>
                      </a:srgbClr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고려한 체계적인 </a:t>
                </a:r>
                <a:r>
                  <a:rPr lang="ko-KR" altLang="en-US" sz="1300" b="1" dirty="0" err="1">
                    <a:ln w="12700">
                      <a:solidFill>
                        <a:srgbClr val="F77C08">
                          <a:alpha val="0"/>
                        </a:srgbClr>
                      </a:solidFill>
                    </a:ln>
                    <a:solidFill>
                      <a:srgbClr val="44546A">
                        <a:lumMod val="75000"/>
                      </a:srgbClr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클라우드</a:t>
                </a:r>
                <a:r>
                  <a:rPr lang="ko-KR" altLang="en-US" sz="1300" b="1" dirty="0">
                    <a:ln w="12700">
                      <a:solidFill>
                        <a:srgbClr val="F77C08">
                          <a:alpha val="0"/>
                        </a:srgbClr>
                      </a:solidFill>
                    </a:ln>
                    <a:solidFill>
                      <a:srgbClr val="44546A">
                        <a:lumMod val="75000"/>
                      </a:srgbClr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 구축</a:t>
                </a:r>
              </a:p>
            </p:txBody>
          </p:sp>
        </p:grpSp>
        <p:grpSp>
          <p:nvGrpSpPr>
            <p:cNvPr id="195" name="그룹 194"/>
            <p:cNvGrpSpPr/>
            <p:nvPr/>
          </p:nvGrpSpPr>
          <p:grpSpPr>
            <a:xfrm>
              <a:off x="5871036" y="2301648"/>
              <a:ext cx="2386427" cy="849264"/>
              <a:chOff x="7268185" y="2329203"/>
              <a:chExt cx="3507459" cy="1248209"/>
            </a:xfrm>
          </p:grpSpPr>
          <p:sp>
            <p:nvSpPr>
              <p:cNvPr id="200" name="AutoShape 59" descr="바2">
                <a:extLst>
                  <a:ext uri="{FF2B5EF4-FFF2-40B4-BE49-F238E27FC236}">
                    <a16:creationId xmlns:a16="http://schemas.microsoft.com/office/drawing/2014/main" xmlns="" id="{A90A5039-BE03-48B2-9FF1-8ADCD9FA53A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523785" y="2371410"/>
                <a:ext cx="3048329" cy="1036912"/>
              </a:xfrm>
              <a:prstGeom prst="roundRect">
                <a:avLst>
                  <a:gd name="adj" fmla="val 7572"/>
                </a:avLst>
              </a:prstGeom>
              <a:gradFill>
                <a:gsLst>
                  <a:gs pos="0">
                    <a:srgbClr val="FFFFFF"/>
                  </a:gs>
                  <a:gs pos="100000">
                    <a:srgbClr val="DAE0F2"/>
                  </a:gs>
                </a:gsLst>
                <a:lin ang="5400000" scaled="1"/>
              </a:gradFill>
              <a:ln w="31750">
                <a:gradFill>
                  <a:gsLst>
                    <a:gs pos="0">
                      <a:srgbClr val="7D93D1"/>
                    </a:gs>
                    <a:gs pos="100000">
                      <a:srgbClr val="2F4789"/>
                    </a:gs>
                  </a:gsLst>
                  <a:lin ang="5400000" scaled="1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3989" tIns="21994" rIns="43989" bIns="2199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77343">
                  <a:defRPr/>
                </a:pPr>
                <a:endParaRPr lang="ko-KR" altLang="en-US" sz="1361" b="1" dirty="0">
                  <a:ln w="12700">
                    <a:solidFill>
                      <a:srgbClr val="F77C08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202" name="AutoShape 59" descr="바2">
                <a:extLst>
                  <a:ext uri="{FF2B5EF4-FFF2-40B4-BE49-F238E27FC236}">
                    <a16:creationId xmlns:a16="http://schemas.microsoft.com/office/drawing/2014/main" xmlns="" id="{A90A5039-BE03-48B2-9FF1-8ADCD9FA53A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268185" y="2329203"/>
                <a:ext cx="3507459" cy="1248209"/>
              </a:xfrm>
              <a:prstGeom prst="roundRect">
                <a:avLst>
                  <a:gd name="adj" fmla="val 7572"/>
                </a:avLst>
              </a:prstGeom>
              <a:noFill/>
              <a:ln w="317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3989" tIns="21994" rIns="43989" bIns="2199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77343">
                  <a:defRPr/>
                </a:pPr>
                <a:r>
                  <a:rPr lang="ko-KR" altLang="en-US" sz="1300" b="1" dirty="0">
                    <a:ln w="12700">
                      <a:solidFill>
                        <a:srgbClr val="F77C08">
                          <a:alpha val="0"/>
                        </a:srgbClr>
                      </a:solidFill>
                    </a:ln>
                    <a:solidFill>
                      <a:srgbClr val="44546A">
                        <a:lumMod val="75000"/>
                      </a:srgbClr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운영과 보안을 관리하는</a:t>
                </a:r>
                <a:endParaRPr lang="en-US" altLang="ko-KR" sz="1300" b="1" dirty="0">
                  <a:ln w="12700">
                    <a:solidFill>
                      <a:srgbClr val="F77C08">
                        <a:alpha val="0"/>
                      </a:srgbClr>
                    </a:solidFill>
                  </a:ln>
                  <a:solidFill>
                    <a:srgbClr val="44546A">
                      <a:lumMod val="75000"/>
                    </a:srgb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  <a:p>
                <a:pPr algn="ctr" defTabSz="677343">
                  <a:defRPr/>
                </a:pPr>
                <a:r>
                  <a:rPr lang="ko-KR" altLang="en-US" sz="1300" b="1" dirty="0">
                    <a:ln w="12700">
                      <a:noFill/>
                    </a:ln>
                    <a:solidFill>
                      <a:srgbClr val="FF0000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매니지드 서비스</a:t>
                </a:r>
                <a:endParaRPr lang="ko-KR" altLang="en-US" sz="1300" b="1" dirty="0">
                  <a:ln w="12700">
                    <a:solidFill>
                      <a:srgbClr val="F77C08">
                        <a:alpha val="0"/>
                      </a:srgbClr>
                    </a:solidFill>
                  </a:ln>
                  <a:solidFill>
                    <a:srgbClr val="FF0000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</p:grpSp>
        <p:grpSp>
          <p:nvGrpSpPr>
            <p:cNvPr id="203" name="그룹 202"/>
            <p:cNvGrpSpPr/>
            <p:nvPr/>
          </p:nvGrpSpPr>
          <p:grpSpPr>
            <a:xfrm>
              <a:off x="5871036" y="3107043"/>
              <a:ext cx="2386427" cy="849264"/>
              <a:chOff x="7242150" y="2329203"/>
              <a:chExt cx="3507459" cy="1248209"/>
            </a:xfrm>
          </p:grpSpPr>
          <p:sp>
            <p:nvSpPr>
              <p:cNvPr id="204" name="AutoShape 59" descr="바2">
                <a:extLst>
                  <a:ext uri="{FF2B5EF4-FFF2-40B4-BE49-F238E27FC236}">
                    <a16:creationId xmlns:a16="http://schemas.microsoft.com/office/drawing/2014/main" xmlns="" id="{A90A5039-BE03-48B2-9FF1-8ADCD9FA53A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497751" y="2396212"/>
                <a:ext cx="3048329" cy="1036912"/>
              </a:xfrm>
              <a:prstGeom prst="roundRect">
                <a:avLst>
                  <a:gd name="adj" fmla="val 7572"/>
                </a:avLst>
              </a:prstGeom>
              <a:gradFill>
                <a:gsLst>
                  <a:gs pos="0">
                    <a:srgbClr val="FFFFFF"/>
                  </a:gs>
                  <a:gs pos="100000">
                    <a:srgbClr val="DAE0F2"/>
                  </a:gs>
                </a:gsLst>
                <a:lin ang="5400000" scaled="1"/>
              </a:gradFill>
              <a:ln w="31750">
                <a:gradFill>
                  <a:gsLst>
                    <a:gs pos="0">
                      <a:srgbClr val="7D93D1"/>
                    </a:gs>
                    <a:gs pos="100000">
                      <a:srgbClr val="2F4789"/>
                    </a:gs>
                  </a:gsLst>
                  <a:lin ang="5400000" scaled="1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3989" tIns="21994" rIns="43989" bIns="2199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77343">
                  <a:defRPr/>
                </a:pPr>
                <a:endParaRPr lang="ko-KR" altLang="en-US" sz="1361" b="1" dirty="0">
                  <a:ln w="12700">
                    <a:solidFill>
                      <a:srgbClr val="F77C08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206" name="AutoShape 59" descr="바2">
                <a:extLst>
                  <a:ext uri="{FF2B5EF4-FFF2-40B4-BE49-F238E27FC236}">
                    <a16:creationId xmlns:a16="http://schemas.microsoft.com/office/drawing/2014/main" xmlns="" id="{A90A5039-BE03-48B2-9FF1-8ADCD9FA53A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242150" y="2329203"/>
                <a:ext cx="3507459" cy="1248209"/>
              </a:xfrm>
              <a:prstGeom prst="roundRect">
                <a:avLst>
                  <a:gd name="adj" fmla="val 7572"/>
                </a:avLst>
              </a:prstGeom>
              <a:noFill/>
              <a:ln w="317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3989" tIns="21994" rIns="43989" bIns="2199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77343">
                  <a:defRPr/>
                </a:pPr>
                <a:r>
                  <a:rPr lang="en-US" altLang="ko-KR" sz="1300" b="1" dirty="0">
                    <a:ln w="12700">
                      <a:solidFill>
                        <a:srgbClr val="F77C08">
                          <a:alpha val="0"/>
                        </a:srgbClr>
                      </a:solidFill>
                    </a:ln>
                    <a:solidFill>
                      <a:srgbClr val="FF0000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24 X 365 </a:t>
                </a:r>
              </a:p>
              <a:p>
                <a:pPr algn="ctr" defTabSz="677343">
                  <a:defRPr/>
                </a:pPr>
                <a:r>
                  <a:rPr lang="ko-KR" altLang="en-US" sz="1300" b="1" dirty="0">
                    <a:ln w="12700">
                      <a:solidFill>
                        <a:srgbClr val="F77C08">
                          <a:alpha val="0"/>
                        </a:srgbClr>
                      </a:solidFill>
                    </a:ln>
                    <a:solidFill>
                      <a:srgbClr val="44546A">
                        <a:lumMod val="75000"/>
                      </a:srgbClr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인프라 현황 모니터링</a:t>
                </a:r>
                <a:endParaRPr lang="ko-KR" altLang="en-US" sz="1300" b="1" dirty="0">
                  <a:ln w="12700">
                    <a:solidFill>
                      <a:srgbClr val="F77C08">
                        <a:alpha val="0"/>
                      </a:srgbClr>
                    </a:solidFill>
                  </a:ln>
                  <a:solidFill>
                    <a:srgbClr val="454A8D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</p:grpSp>
        <p:grpSp>
          <p:nvGrpSpPr>
            <p:cNvPr id="207" name="그룹 206"/>
            <p:cNvGrpSpPr/>
            <p:nvPr/>
          </p:nvGrpSpPr>
          <p:grpSpPr>
            <a:xfrm>
              <a:off x="6059873" y="3912438"/>
              <a:ext cx="2041398" cy="943318"/>
              <a:chOff x="4474082" y="1635817"/>
              <a:chExt cx="10853157" cy="5015177"/>
            </a:xfrm>
          </p:grpSpPr>
          <p:pic>
            <p:nvPicPr>
              <p:cNvPr id="208" name="그림 207">
                <a:extLst>
                  <a:ext uri="{FF2B5EF4-FFF2-40B4-BE49-F238E27FC236}">
                    <a16:creationId xmlns:a16="http://schemas.microsoft.com/office/drawing/2014/main" xmlns="" id="{511EE941-0229-406B-9286-B09BB39410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06275" y="2004210"/>
                <a:ext cx="6603561" cy="4646784"/>
              </a:xfrm>
              <a:prstGeom prst="rect">
                <a:avLst/>
              </a:prstGeom>
            </p:spPr>
          </p:pic>
          <p:pic>
            <p:nvPicPr>
              <p:cNvPr id="209" name="그림 208"/>
              <p:cNvPicPr>
                <a:picLocks noChangeAspect="1"/>
              </p:cNvPicPr>
              <p:nvPr/>
            </p:nvPicPr>
            <p:blipFill rotWithShape="1">
              <a:blip r:embed="rId9"/>
              <a:srcRect l="-288" t="524" r="52309" b="7304"/>
              <a:stretch/>
            </p:blipFill>
            <p:spPr>
              <a:xfrm>
                <a:off x="4474082" y="1635817"/>
                <a:ext cx="10853157" cy="4374691"/>
              </a:xfrm>
              <a:prstGeom prst="rect">
                <a:avLst/>
              </a:prstGeom>
            </p:spPr>
          </p:pic>
        </p:grpSp>
        <p:grpSp>
          <p:nvGrpSpPr>
            <p:cNvPr id="210" name="그룹 209"/>
            <p:cNvGrpSpPr/>
            <p:nvPr/>
          </p:nvGrpSpPr>
          <p:grpSpPr>
            <a:xfrm>
              <a:off x="3151454" y="1717297"/>
              <a:ext cx="2884856" cy="2781628"/>
              <a:chOff x="551617" y="1644453"/>
              <a:chExt cx="4866430" cy="4692296"/>
            </a:xfrm>
          </p:grpSpPr>
          <p:pic>
            <p:nvPicPr>
              <p:cNvPr id="211" name="그림 2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413" y="1644453"/>
                <a:ext cx="4696437" cy="4692296"/>
              </a:xfrm>
              <a:prstGeom prst="rect">
                <a:avLst/>
              </a:prstGeom>
              <a:effectLst>
                <a:outerShdw blurRad="177800" dist="25400" dir="6000000" sx="101000" sy="101000" algn="t" rotWithShape="0">
                  <a:prstClr val="black">
                    <a:alpha val="23000"/>
                  </a:prstClr>
                </a:outerShdw>
              </a:effectLst>
            </p:spPr>
          </p:pic>
          <p:sp>
            <p:nvSpPr>
              <p:cNvPr id="212" name="모서리가 둥근 직사각형 211"/>
              <p:cNvSpPr/>
              <p:nvPr/>
            </p:nvSpPr>
            <p:spPr>
              <a:xfrm>
                <a:off x="1851205" y="2287649"/>
                <a:ext cx="2078000" cy="56170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62215" tIns="31107" rIns="62215" bIns="3110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77343">
                  <a:defRPr/>
                </a:pPr>
                <a:r>
                  <a:rPr lang="ko-KR" altLang="en-US" sz="1633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prstClr val="white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클라우드</a:t>
                </a:r>
                <a:endParaRPr lang="en-US" altLang="ko-KR" sz="1633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  <a:p>
                <a:pPr algn="ctr" defTabSz="677343">
                  <a:defRPr/>
                </a:pPr>
                <a:r>
                  <a:rPr lang="ko-KR" altLang="en-US" sz="1633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prstClr val="white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인프라 구축</a:t>
                </a:r>
              </a:p>
            </p:txBody>
          </p:sp>
          <p:sp>
            <p:nvSpPr>
              <p:cNvPr id="213" name="모서리가 둥근 직사각형 212"/>
              <p:cNvSpPr/>
              <p:nvPr/>
            </p:nvSpPr>
            <p:spPr>
              <a:xfrm>
                <a:off x="3449772" y="4782583"/>
                <a:ext cx="1968275" cy="76191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62215" tIns="31107" rIns="62215" bIns="3110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77343">
                  <a:defRPr/>
                </a:pPr>
                <a:r>
                  <a:rPr lang="ko-KR" altLang="en-US" sz="1633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prstClr val="white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클라우드</a:t>
                </a:r>
                <a:endParaRPr lang="en-US" altLang="ko-KR" sz="1633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  <a:p>
                <a:pPr algn="ctr" defTabSz="677343">
                  <a:defRPr/>
                </a:pPr>
                <a:r>
                  <a:rPr lang="ko-KR" altLang="en-US" sz="1633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prstClr val="white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모니터링</a:t>
                </a:r>
              </a:p>
            </p:txBody>
          </p:sp>
          <p:sp>
            <p:nvSpPr>
              <p:cNvPr id="214" name="모서리가 둥근 직사각형 213"/>
              <p:cNvSpPr/>
              <p:nvPr/>
            </p:nvSpPr>
            <p:spPr>
              <a:xfrm>
                <a:off x="2159677" y="3757064"/>
                <a:ext cx="1514628" cy="99248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62215" tIns="31107" rIns="62215" bIns="3110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77343">
                  <a:defRPr/>
                </a:pPr>
                <a:r>
                  <a:rPr lang="en-US" altLang="ko-KR" sz="2449" dirty="0">
                    <a:solidFill>
                      <a:srgbClr val="E7E6E6">
                        <a:lumMod val="25000"/>
                        <a:alpha val="99000"/>
                      </a:srgbClr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rPr>
                  <a:t>MSP</a:t>
                </a:r>
                <a:endParaRPr lang="ko-KR" altLang="en-US" sz="2449" dirty="0">
                  <a:solidFill>
                    <a:srgbClr val="E7E6E6">
                      <a:lumMod val="25000"/>
                      <a:alpha val="99000"/>
                    </a:srgbClr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endParaRPr>
              </a:p>
            </p:txBody>
          </p:sp>
          <p:sp>
            <p:nvSpPr>
              <p:cNvPr id="215" name="모서리가 둥근 직사각형 214"/>
              <p:cNvSpPr/>
              <p:nvPr/>
            </p:nvSpPr>
            <p:spPr>
              <a:xfrm>
                <a:off x="551617" y="4818062"/>
                <a:ext cx="1722992" cy="76191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62215" tIns="31107" rIns="62215" bIns="3110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77343">
                  <a:defRPr/>
                </a:pPr>
                <a:r>
                  <a:rPr lang="ko-KR" altLang="en-US" sz="1633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prstClr val="white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매니지드</a:t>
                </a:r>
                <a:endParaRPr lang="en-US" altLang="ko-KR" sz="1633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  <a:p>
                <a:pPr algn="ctr" defTabSz="677343">
                  <a:defRPr/>
                </a:pPr>
                <a:r>
                  <a:rPr lang="ko-KR" altLang="en-US" sz="1633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prstClr val="white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서비스</a:t>
                </a:r>
              </a:p>
            </p:txBody>
          </p:sp>
        </p:grpSp>
        <p:sp>
          <p:nvSpPr>
            <p:cNvPr id="50" name="직사각형 49"/>
            <p:cNvSpPr/>
            <p:nvPr/>
          </p:nvSpPr>
          <p:spPr>
            <a:xfrm>
              <a:off x="1109861" y="4042358"/>
              <a:ext cx="2141620" cy="288942"/>
            </a:xfrm>
            <a:prstGeom prst="rect">
              <a:avLst/>
            </a:prstGeom>
            <a:solidFill>
              <a:srgbClr val="3752A1"/>
            </a:solidFill>
            <a:ln w="38100"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2215" tIns="31107" rIns="62215" bIns="311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77343">
                <a:defRPr/>
              </a:pPr>
              <a:r>
                <a:rPr lang="en-US" altLang="ko-KR" sz="1633" dirty="0">
                  <a:solidFill>
                    <a:prstClr val="black"/>
                  </a:solidFill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   </a:t>
              </a:r>
              <a:endParaRPr lang="ko-KR" altLang="en-US" sz="1633" dirty="0">
                <a:solidFill>
                  <a:prstClr val="black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51" name="양쪽 모서리가 둥근 사각형 50"/>
            <p:cNvSpPr/>
            <p:nvPr/>
          </p:nvSpPr>
          <p:spPr>
            <a:xfrm>
              <a:off x="1131399" y="4101047"/>
              <a:ext cx="2066776" cy="189307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>
              <a:noFill/>
            </a:ln>
            <a:effectLst>
              <a:outerShdw blurRad="25400" dist="127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989" tIns="21994" rIns="43989" bIns="21994" numCol="1" spcCol="0" rtlCol="0" fromWordArt="0" anchor="ctr" anchorCtr="0" forceAA="0" compatLnSpc="1">
              <a:prstTxWarp prst="textNoShape">
                <a:avLst/>
              </a:prstTxWarp>
              <a:no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 defTabSz="677343">
                <a:defRPr/>
              </a:pPr>
              <a:r>
                <a:rPr lang="en-US" altLang="ko-KR" sz="1400" spc="-102" dirty="0">
                  <a:ln w="12700">
                    <a:solidFill>
                      <a:srgbClr val="F77C08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CSP </a:t>
              </a:r>
              <a:r>
                <a:rPr lang="ko-KR" altLang="en-US" sz="1400" spc="-102" dirty="0" smtClean="0">
                  <a:ln w="12700">
                    <a:solidFill>
                      <a:srgbClr val="F77C08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파트너십 진행중</a:t>
              </a:r>
              <a:endParaRPr lang="ko-KR" altLang="en-US" sz="1400" spc="-102" dirty="0">
                <a:ln w="12700">
                  <a:solidFill>
                    <a:srgbClr val="F77C08">
                      <a:alpha val="0"/>
                    </a:srgb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47" name="직사각형 46"/>
          <p:cNvSpPr/>
          <p:nvPr/>
        </p:nvSpPr>
        <p:spPr>
          <a:xfrm>
            <a:off x="8348707" y="555525"/>
            <a:ext cx="1032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01.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회사소개 </a:t>
            </a:r>
          </a:p>
        </p:txBody>
      </p:sp>
      <p:sp>
        <p:nvSpPr>
          <p:cNvPr id="48" name="직사각형 47"/>
          <p:cNvSpPr/>
          <p:nvPr/>
        </p:nvSpPr>
        <p:spPr>
          <a:xfrm>
            <a:off x="9520282" y="555525"/>
            <a:ext cx="11224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02.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보안서비스</a:t>
            </a:r>
          </a:p>
        </p:txBody>
      </p:sp>
      <p:sp>
        <p:nvSpPr>
          <p:cNvPr id="49" name="직사각형 48"/>
          <p:cNvSpPr/>
          <p:nvPr/>
        </p:nvSpPr>
        <p:spPr>
          <a:xfrm>
            <a:off x="10714299" y="555525"/>
            <a:ext cx="1391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03. </a:t>
            </a:r>
            <a:r>
              <a:rPr lang="ko-KR" altLang="en-US" sz="12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클라우드서비스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3E8B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1038" y="5858041"/>
            <a:ext cx="1378021" cy="25401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900" y="1992709"/>
            <a:ext cx="1529645" cy="4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8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양쪽 모서리가 둥근 사각형 6"/>
          <p:cNvSpPr/>
          <p:nvPr/>
        </p:nvSpPr>
        <p:spPr>
          <a:xfrm rot="16200000">
            <a:off x="1413675" y="298104"/>
            <a:ext cx="2584849" cy="4463326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13000">
                <a:srgbClr val="FEECEC"/>
              </a:gs>
              <a:gs pos="98000">
                <a:schemeClr val="bg1"/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3" name="양쪽 모서리가 둥근 사각형 262"/>
          <p:cNvSpPr/>
          <p:nvPr/>
        </p:nvSpPr>
        <p:spPr>
          <a:xfrm rot="5400000">
            <a:off x="8098735" y="197775"/>
            <a:ext cx="2584849" cy="4663985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13000">
                <a:srgbClr val="C9E5F5"/>
              </a:gs>
              <a:gs pos="98000">
                <a:schemeClr val="bg1"/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1" name="AutoShape 3"/>
          <p:cNvSpPr>
            <a:spLocks noChangeAspect="1" noChangeArrowheads="1" noTextEdit="1"/>
          </p:cNvSpPr>
          <p:nvPr/>
        </p:nvSpPr>
        <p:spPr bwMode="auto">
          <a:xfrm>
            <a:off x="1752600" y="-1430338"/>
            <a:ext cx="83661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0" name="직사각형 79"/>
          <p:cNvSpPr/>
          <p:nvPr/>
        </p:nvSpPr>
        <p:spPr>
          <a:xfrm>
            <a:off x="414382" y="370859"/>
            <a:ext cx="2525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Pretendard Variable SemiBold" panose="02000003000000020004" pitchFamily="2" charset="-127"/>
              </a:rPr>
              <a:t>클라우드</a:t>
            </a:r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 </a:t>
            </a:r>
            <a:r>
              <a:rPr lang="en-US" altLang="ko-KR" sz="2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Pretendard Variable SemiBold" panose="02000003000000020004" pitchFamily="2" charset="-127"/>
              </a:rPr>
              <a:t>MSP</a:t>
            </a:r>
            <a:r>
              <a:rPr lang="ko-KR" altLang="en-US" sz="24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Pretendard Variable SemiBold" panose="02000003000000020004" pitchFamily="2" charset="-127"/>
              </a:rPr>
              <a:t>역량</a:t>
            </a:r>
            <a:endParaRPr lang="ko-KR" altLang="en-US" sz="20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3E8B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Pretendard Variable SemiBold" panose="02000003000000020004" pitchFamily="2" charset="-127"/>
            </a:endParaRPr>
          </a:p>
        </p:txBody>
      </p:sp>
      <p:sp>
        <p:nvSpPr>
          <p:cNvPr id="75" name="Freeform 16"/>
          <p:cNvSpPr>
            <a:spLocks/>
          </p:cNvSpPr>
          <p:nvPr/>
        </p:nvSpPr>
        <p:spPr bwMode="auto">
          <a:xfrm>
            <a:off x="8928100" y="-7023101"/>
            <a:ext cx="3263900" cy="2974975"/>
          </a:xfrm>
          <a:custGeom>
            <a:avLst/>
            <a:gdLst>
              <a:gd name="T0" fmla="*/ 2056 w 2056"/>
              <a:gd name="T1" fmla="*/ 0 h 1874"/>
              <a:gd name="T2" fmla="*/ 2056 w 2056"/>
              <a:gd name="T3" fmla="*/ 0 h 1874"/>
              <a:gd name="T4" fmla="*/ 1971 w 2056"/>
              <a:gd name="T5" fmla="*/ 47 h 1874"/>
              <a:gd name="T6" fmla="*/ 1882 w 2056"/>
              <a:gd name="T7" fmla="*/ 92 h 1874"/>
              <a:gd name="T8" fmla="*/ 1794 w 2056"/>
              <a:gd name="T9" fmla="*/ 136 h 1874"/>
              <a:gd name="T10" fmla="*/ 1706 w 2056"/>
              <a:gd name="T11" fmla="*/ 179 h 1874"/>
              <a:gd name="T12" fmla="*/ 1616 w 2056"/>
              <a:gd name="T13" fmla="*/ 221 h 1874"/>
              <a:gd name="T14" fmla="*/ 1527 w 2056"/>
              <a:gd name="T15" fmla="*/ 262 h 1874"/>
              <a:gd name="T16" fmla="*/ 1438 w 2056"/>
              <a:gd name="T17" fmla="*/ 300 h 1874"/>
              <a:gd name="T18" fmla="*/ 1349 w 2056"/>
              <a:gd name="T19" fmla="*/ 339 h 1874"/>
              <a:gd name="T20" fmla="*/ 1174 w 2056"/>
              <a:gd name="T21" fmla="*/ 412 h 1874"/>
              <a:gd name="T22" fmla="*/ 1005 w 2056"/>
              <a:gd name="T23" fmla="*/ 480 h 1874"/>
              <a:gd name="T24" fmla="*/ 841 w 2056"/>
              <a:gd name="T25" fmla="*/ 541 h 1874"/>
              <a:gd name="T26" fmla="*/ 686 w 2056"/>
              <a:gd name="T27" fmla="*/ 598 h 1874"/>
              <a:gd name="T28" fmla="*/ 542 w 2056"/>
              <a:gd name="T29" fmla="*/ 648 h 1874"/>
              <a:gd name="T30" fmla="*/ 411 w 2056"/>
              <a:gd name="T31" fmla="*/ 694 h 1874"/>
              <a:gd name="T32" fmla="*/ 294 w 2056"/>
              <a:gd name="T33" fmla="*/ 731 h 1874"/>
              <a:gd name="T34" fmla="*/ 193 w 2056"/>
              <a:gd name="T35" fmla="*/ 764 h 1874"/>
              <a:gd name="T36" fmla="*/ 52 w 2056"/>
              <a:gd name="T37" fmla="*/ 807 h 1874"/>
              <a:gd name="T38" fmla="*/ 0 w 2056"/>
              <a:gd name="T39" fmla="*/ 821 h 1874"/>
              <a:gd name="T40" fmla="*/ 0 w 2056"/>
              <a:gd name="T41" fmla="*/ 1874 h 1874"/>
              <a:gd name="T42" fmla="*/ 2056 w 2056"/>
              <a:gd name="T43" fmla="*/ 1874 h 1874"/>
              <a:gd name="T44" fmla="*/ 2056 w 2056"/>
              <a:gd name="T45" fmla="*/ 0 h 1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056" h="1874">
                <a:moveTo>
                  <a:pt x="2056" y="0"/>
                </a:moveTo>
                <a:lnTo>
                  <a:pt x="2056" y="0"/>
                </a:lnTo>
                <a:lnTo>
                  <a:pt x="1971" y="47"/>
                </a:lnTo>
                <a:lnTo>
                  <a:pt x="1882" y="92"/>
                </a:lnTo>
                <a:lnTo>
                  <a:pt x="1794" y="136"/>
                </a:lnTo>
                <a:lnTo>
                  <a:pt x="1706" y="179"/>
                </a:lnTo>
                <a:lnTo>
                  <a:pt x="1616" y="221"/>
                </a:lnTo>
                <a:lnTo>
                  <a:pt x="1527" y="262"/>
                </a:lnTo>
                <a:lnTo>
                  <a:pt x="1438" y="300"/>
                </a:lnTo>
                <a:lnTo>
                  <a:pt x="1349" y="339"/>
                </a:lnTo>
                <a:lnTo>
                  <a:pt x="1174" y="412"/>
                </a:lnTo>
                <a:lnTo>
                  <a:pt x="1005" y="480"/>
                </a:lnTo>
                <a:lnTo>
                  <a:pt x="841" y="541"/>
                </a:lnTo>
                <a:lnTo>
                  <a:pt x="686" y="598"/>
                </a:lnTo>
                <a:lnTo>
                  <a:pt x="542" y="648"/>
                </a:lnTo>
                <a:lnTo>
                  <a:pt x="411" y="694"/>
                </a:lnTo>
                <a:lnTo>
                  <a:pt x="294" y="731"/>
                </a:lnTo>
                <a:lnTo>
                  <a:pt x="193" y="764"/>
                </a:lnTo>
                <a:lnTo>
                  <a:pt x="52" y="807"/>
                </a:lnTo>
                <a:lnTo>
                  <a:pt x="0" y="821"/>
                </a:lnTo>
                <a:lnTo>
                  <a:pt x="0" y="1874"/>
                </a:lnTo>
                <a:lnTo>
                  <a:pt x="2056" y="1874"/>
                </a:lnTo>
                <a:lnTo>
                  <a:pt x="205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663" y="1297940"/>
            <a:ext cx="3321929" cy="2359229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987099" y="1972884"/>
            <a:ext cx="2790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200" kern="0" spc="-8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윈스의</a:t>
            </a:r>
            <a:r>
              <a:rPr kumimoji="1" lang="ko-KR" altLang="en-US" sz="12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</a:t>
            </a:r>
            <a:r>
              <a:rPr kumimoji="1" lang="ko-KR" altLang="en-US" sz="1200" kern="0" spc="-8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클라우드</a:t>
            </a:r>
            <a:r>
              <a:rPr kumimoji="1" lang="ko-KR" altLang="en-US" sz="12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</a:t>
            </a:r>
            <a:r>
              <a:rPr kumimoji="1" lang="en-US" altLang="ko-KR" sz="12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MSP</a:t>
            </a:r>
            <a:r>
              <a:rPr kumimoji="1" lang="ko-KR" altLang="en-US" sz="12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는 </a:t>
            </a:r>
            <a:endParaRPr kumimoji="1" lang="en-US" altLang="ko-KR" sz="1200" kern="0" spc="-8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200" kern="0" spc="-8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01C2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" panose="02000003000000020004" pitchFamily="2" charset="-127"/>
              </a:rPr>
              <a:t>일반적인 </a:t>
            </a:r>
            <a:r>
              <a:rPr kumimoji="1" lang="en-US" altLang="ko-KR" sz="12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01C2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" panose="02000003000000020004" pitchFamily="2" charset="-127"/>
              </a:rPr>
              <a:t>MSP </a:t>
            </a:r>
            <a:r>
              <a:rPr kumimoji="1" lang="ko-KR" altLang="en-US" sz="12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01C2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" panose="02000003000000020004" pitchFamily="2" charset="-127"/>
              </a:rPr>
              <a:t>서비스에 보안을 </a:t>
            </a:r>
            <a:r>
              <a:rPr kumimoji="1" lang="ko-KR" altLang="en-US" sz="1200" kern="0" spc="-8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01C2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" panose="02000003000000020004" pitchFamily="2" charset="-127"/>
              </a:rPr>
              <a:t>추가하여</a:t>
            </a:r>
            <a:endParaRPr kumimoji="1" lang="en-US" altLang="ko-KR" sz="1200" kern="0" spc="-8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F01C2B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" panose="02000003000000020004" pitchFamily="2" charset="-127"/>
            </a:endParaRPr>
          </a:p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200" kern="0" spc="-8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01C2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" panose="02000003000000020004" pitchFamily="2" charset="-127"/>
              </a:rPr>
              <a:t>안전한 구축에서 운영까지 </a:t>
            </a:r>
            <a:r>
              <a:rPr kumimoji="1" lang="en-US" altLang="ko-KR" sz="1200" kern="0" spc="-8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01C2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" panose="02000003000000020004" pitchFamily="2" charset="-127"/>
              </a:rPr>
              <a:t>One-Stop</a:t>
            </a:r>
            <a:r>
              <a:rPr kumimoji="1" lang="ko-KR" altLang="en-US" sz="1200" kern="0" spc="-8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으로</a:t>
            </a:r>
            <a:endParaRPr kumimoji="1" lang="en-US" altLang="ko-KR" sz="1200" kern="0" spc="-8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200" kern="0" spc="-8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제공하는 </a:t>
            </a:r>
            <a:r>
              <a:rPr kumimoji="1" lang="ko-KR" altLang="en-US" sz="1200" kern="0" spc="-8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클라우드</a:t>
            </a:r>
            <a:r>
              <a:rPr kumimoji="1" lang="ko-KR" altLang="en-US" sz="12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보안 전문 서비스입니다</a:t>
            </a:r>
            <a:r>
              <a:rPr kumimoji="1" lang="en-US" altLang="ko-KR" sz="1200" kern="0" spc="-8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.</a:t>
            </a:r>
            <a:endParaRPr kumimoji="1" lang="ko-KR" altLang="en-US" sz="1200" kern="0" spc="-8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203" name="직사각형 202"/>
          <p:cNvSpPr/>
          <p:nvPr/>
        </p:nvSpPr>
        <p:spPr>
          <a:xfrm>
            <a:off x="7936975" y="1972884"/>
            <a:ext cx="32868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200" kern="0" spc="-8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클라우드를</a:t>
            </a:r>
            <a:r>
              <a:rPr kumimoji="1" lang="ko-KR" altLang="en-US" sz="1200" kern="0" spc="-8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</a:t>
            </a:r>
            <a:r>
              <a:rPr kumimoji="1" lang="ko-KR" altLang="en-US" sz="12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54C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" panose="02000003000000020004" pitchFamily="2" charset="-127"/>
              </a:rPr>
              <a:t>도입할 때 </a:t>
            </a:r>
            <a:r>
              <a:rPr kumimoji="1" lang="ko-KR" altLang="en-US" sz="1200" kern="0" spc="-8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54C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" panose="02000003000000020004" pitchFamily="2" charset="-127"/>
              </a:rPr>
              <a:t>부터</a:t>
            </a:r>
            <a:r>
              <a:rPr kumimoji="1" lang="ko-KR" altLang="en-US" sz="1200" kern="0" spc="-8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54C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" panose="02000003000000020004" pitchFamily="2" charset="-127"/>
              </a:rPr>
              <a:t> </a:t>
            </a:r>
            <a:r>
              <a:rPr kumimoji="1" lang="ko-KR" altLang="en-US" sz="1200" kern="0" spc="-8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54C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" panose="02000003000000020004" pitchFamily="2" charset="-127"/>
              </a:rPr>
              <a:t>클라우드</a:t>
            </a:r>
            <a:r>
              <a:rPr kumimoji="1" lang="ko-KR" altLang="en-US" sz="12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54C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" panose="02000003000000020004" pitchFamily="2" charset="-127"/>
              </a:rPr>
              <a:t> 보안전문가가</a:t>
            </a:r>
            <a:r>
              <a:rPr kumimoji="1" lang="en-US" altLang="ko-KR" sz="12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54C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" panose="02000003000000020004" pitchFamily="2" charset="-127"/>
              </a:rPr>
              <a:t/>
            </a:r>
            <a:br>
              <a:rPr kumimoji="1" lang="en-US" altLang="ko-KR" sz="12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54C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" panose="02000003000000020004" pitchFamily="2" charset="-127"/>
              </a:rPr>
            </a:br>
            <a:r>
              <a:rPr kumimoji="1" lang="ko-KR" altLang="en-US" sz="1200" kern="0" spc="-8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54C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" panose="02000003000000020004" pitchFamily="2" charset="-127"/>
              </a:rPr>
              <a:t>컨설팅하여</a:t>
            </a:r>
            <a:r>
              <a:rPr kumimoji="1" lang="ko-KR" altLang="en-US" sz="1200" kern="0" spc="-8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54C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" panose="02000003000000020004" pitchFamily="2" charset="-127"/>
              </a:rPr>
              <a:t> </a:t>
            </a:r>
            <a:r>
              <a:rPr kumimoji="1" lang="ko-KR" altLang="en-US" sz="12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54C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" panose="02000003000000020004" pitchFamily="2" charset="-127"/>
              </a:rPr>
              <a:t>안전하게 설계하고 구축하며</a:t>
            </a:r>
            <a:r>
              <a:rPr kumimoji="1" lang="en-US" altLang="ko-KR" sz="12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54C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" panose="02000003000000020004" pitchFamily="2" charset="-127"/>
              </a:rPr>
              <a:t>, </a:t>
            </a:r>
          </a:p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2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54C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" panose="02000003000000020004" pitchFamily="2" charset="-127"/>
              </a:rPr>
              <a:t>운영할 수 있도록 지원</a:t>
            </a:r>
            <a:r>
              <a:rPr kumimoji="1" lang="ko-KR" altLang="en-US" sz="1200" kern="0" spc="-8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하고</a:t>
            </a:r>
            <a:r>
              <a:rPr kumimoji="1" lang="en-US" altLang="ko-KR" sz="1200" kern="0" spc="-8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</a:t>
            </a:r>
            <a:r>
              <a:rPr kumimoji="1" lang="ko-KR" altLang="en-US" sz="1200" kern="0" spc="-8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플랫폼 </a:t>
            </a:r>
            <a:r>
              <a:rPr kumimoji="1" lang="ko-KR" altLang="en-US" sz="12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이용에서부터 </a:t>
            </a:r>
            <a:endParaRPr kumimoji="1" lang="en-US" altLang="ko-KR" sz="1200" kern="0" spc="-8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200" kern="0" spc="-8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워크로드상의 </a:t>
            </a:r>
            <a:r>
              <a:rPr kumimoji="1" lang="ko-KR" altLang="en-US" sz="12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고객이 더욱 </a:t>
            </a:r>
            <a:r>
              <a:rPr kumimoji="1" lang="ko-KR" altLang="en-US" sz="1200" kern="0" spc="-8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안전하게</a:t>
            </a:r>
            <a:endParaRPr kumimoji="1" lang="en-US" altLang="ko-KR" sz="1200" kern="0" spc="-8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  <a:p>
            <a:pPr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200" kern="0" spc="-8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업무에 </a:t>
            </a:r>
            <a:r>
              <a:rPr kumimoji="1" lang="ko-KR" altLang="en-US" sz="12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집중할 수 있습니다</a:t>
            </a:r>
            <a:r>
              <a:rPr kumimoji="1" lang="en-US" altLang="ko-KR" sz="12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.</a:t>
            </a:r>
            <a:endParaRPr kumimoji="1" lang="ko-KR" altLang="en-US" sz="1200" kern="0" spc="-8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682399" y="4255861"/>
            <a:ext cx="10827203" cy="1995714"/>
            <a:chOff x="537482" y="4255861"/>
            <a:chExt cx="10827203" cy="1995714"/>
          </a:xfrm>
        </p:grpSpPr>
        <p:sp>
          <p:nvSpPr>
            <p:cNvPr id="282" name="모서리가 둥근 직사각형 281"/>
            <p:cNvSpPr/>
            <p:nvPr/>
          </p:nvSpPr>
          <p:spPr>
            <a:xfrm>
              <a:off x="3839936" y="4280353"/>
              <a:ext cx="2360839" cy="789577"/>
            </a:xfrm>
            <a:prstGeom prst="roundRect">
              <a:avLst>
                <a:gd name="adj" fmla="val 23423"/>
              </a:avLst>
            </a:prstGeom>
            <a:solidFill>
              <a:srgbClr val="00458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3" name="모서리가 둥근 직사각형 282"/>
            <p:cNvSpPr/>
            <p:nvPr/>
          </p:nvSpPr>
          <p:spPr>
            <a:xfrm>
              <a:off x="6364061" y="4280353"/>
              <a:ext cx="2360839" cy="789577"/>
            </a:xfrm>
            <a:prstGeom prst="roundRect">
              <a:avLst>
                <a:gd name="adj" fmla="val 23423"/>
              </a:avLst>
            </a:prstGeom>
            <a:solidFill>
              <a:srgbClr val="00458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4" name="모서리가 둥근 직사각형 283"/>
            <p:cNvSpPr/>
            <p:nvPr/>
          </p:nvSpPr>
          <p:spPr>
            <a:xfrm>
              <a:off x="8897711" y="4280353"/>
              <a:ext cx="2360839" cy="789577"/>
            </a:xfrm>
            <a:prstGeom prst="roundRect">
              <a:avLst>
                <a:gd name="adj" fmla="val 23423"/>
              </a:avLst>
            </a:prstGeom>
            <a:solidFill>
              <a:srgbClr val="00458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3" name="모서리가 둥근 직사각형 272"/>
            <p:cNvSpPr/>
            <p:nvPr/>
          </p:nvSpPr>
          <p:spPr>
            <a:xfrm>
              <a:off x="537482" y="4255861"/>
              <a:ext cx="615043" cy="1995714"/>
            </a:xfrm>
            <a:prstGeom prst="roundRect">
              <a:avLst>
                <a:gd name="adj" fmla="val 0"/>
              </a:avLst>
            </a:prstGeom>
            <a:solidFill>
              <a:srgbClr val="404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671678" y="4914314"/>
              <a:ext cx="336631" cy="6924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0" h="0"/>
                <a:contourClr>
                  <a:srgbClr val="1F4E79"/>
                </a:contourClr>
              </a:sp3d>
            </a:bodyPr>
            <a:lstStyle/>
            <a:p>
              <a:r>
                <a:rPr lang="ko-KR" altLang="en-US" sz="15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주요</a:t>
              </a:r>
              <a:endParaRPr lang="en-US" altLang="ko-KR" sz="15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  <a:p>
              <a:r>
                <a:rPr lang="ko-KR" altLang="en-US" sz="15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사업</a:t>
              </a:r>
              <a:endParaRPr lang="en-US" altLang="ko-KR" sz="15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  <a:p>
              <a:r>
                <a:rPr lang="ko-KR" altLang="en-US" sz="15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분야</a:t>
              </a:r>
              <a:endParaRPr lang="ko-KR" altLang="en-US" sz="15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24" name="모서리가 둥근 직사각형 23"/>
            <p:cNvSpPr/>
            <p:nvPr/>
          </p:nvSpPr>
          <p:spPr>
            <a:xfrm>
              <a:off x="1306286" y="4280353"/>
              <a:ext cx="2360839" cy="789577"/>
            </a:xfrm>
            <a:prstGeom prst="roundRect">
              <a:avLst>
                <a:gd name="adj" fmla="val 23423"/>
              </a:avLst>
            </a:prstGeom>
            <a:solidFill>
              <a:srgbClr val="00458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5" name="모서리가 둥근 직사각형 274"/>
            <p:cNvSpPr/>
            <p:nvPr/>
          </p:nvSpPr>
          <p:spPr>
            <a:xfrm>
              <a:off x="1213756" y="4618863"/>
              <a:ext cx="10150929" cy="163271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8" name="모서리가 둥근 직사각형 277"/>
            <p:cNvSpPr/>
            <p:nvPr/>
          </p:nvSpPr>
          <p:spPr>
            <a:xfrm>
              <a:off x="1213756" y="4689112"/>
              <a:ext cx="10150929" cy="1560286"/>
            </a:xfrm>
            <a:prstGeom prst="roundRect">
              <a:avLst>
                <a:gd name="adj" fmla="val 0"/>
              </a:avLst>
            </a:prstGeom>
            <a:solidFill>
              <a:srgbClr val="EEF0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1700118" y="4313423"/>
              <a:ext cx="16222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72"/>
                </a:spcBef>
              </a:pPr>
              <a:r>
                <a:rPr kumimoji="1" lang="ko-KR" altLang="en-US" sz="1200" kern="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" panose="02000003000000020004" pitchFamily="2" charset="-127"/>
                </a:rPr>
                <a:t>클라우드 매니지드 서비스</a:t>
              </a:r>
            </a:p>
          </p:txBody>
        </p:sp>
        <p:sp>
          <p:nvSpPr>
            <p:cNvPr id="286" name="TextBox 285"/>
            <p:cNvSpPr txBox="1"/>
            <p:nvPr/>
          </p:nvSpPr>
          <p:spPr>
            <a:xfrm>
              <a:off x="4161950" y="4313423"/>
              <a:ext cx="16914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72"/>
                </a:spcBef>
              </a:pPr>
              <a:r>
                <a:rPr kumimoji="1" lang="ko-KR" altLang="en-US" sz="1200" kern="0" spc="-80" dirty="0" err="1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" panose="02000003000000020004" pitchFamily="2" charset="-127"/>
                </a:rPr>
                <a:t>클라우드</a:t>
              </a:r>
              <a:r>
                <a:rPr kumimoji="1" lang="ko-KR" altLang="en-US" sz="1200" kern="0" spc="-8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" panose="02000003000000020004" pitchFamily="2" charset="-127"/>
                </a:rPr>
                <a:t> 솔루션 </a:t>
              </a:r>
              <a:r>
                <a:rPr kumimoji="1" lang="ko-KR" altLang="en-US" sz="1200" kern="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" panose="02000003000000020004" pitchFamily="2" charset="-127"/>
                </a:rPr>
                <a:t>개발 공급</a:t>
              </a:r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7003126" y="4313423"/>
              <a:ext cx="10900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72"/>
                </a:spcBef>
              </a:pPr>
              <a:r>
                <a:rPr kumimoji="1" lang="ko-KR" altLang="en-US" sz="1200" kern="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" panose="02000003000000020004" pitchFamily="2" charset="-127"/>
                </a:rPr>
                <a:t>보안관제 서비스</a:t>
              </a:r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9648923" y="4313423"/>
              <a:ext cx="8412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72"/>
                </a:spcBef>
              </a:pPr>
              <a:r>
                <a:rPr kumimoji="1" lang="ko-KR" altLang="en-US" sz="1200" kern="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" panose="02000003000000020004" pitchFamily="2" charset="-127"/>
                </a:rPr>
                <a:t>보안 컨설팅</a:t>
              </a:r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3762375" y="4810125"/>
              <a:ext cx="5057775" cy="1362075"/>
              <a:chOff x="3762375" y="4810125"/>
              <a:chExt cx="5057775" cy="1362075"/>
            </a:xfrm>
          </p:grpSpPr>
          <p:cxnSp>
            <p:nvCxnSpPr>
              <p:cNvPr id="26" name="직선 연결선 25"/>
              <p:cNvCxnSpPr/>
              <p:nvPr/>
            </p:nvCxnSpPr>
            <p:spPr>
              <a:xfrm>
                <a:off x="3762375" y="4810125"/>
                <a:ext cx="0" cy="1362075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직선 연결선 288"/>
              <p:cNvCxnSpPr/>
              <p:nvPr/>
            </p:nvCxnSpPr>
            <p:spPr>
              <a:xfrm>
                <a:off x="6276975" y="4810125"/>
                <a:ext cx="0" cy="1362075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직선 연결선 289"/>
              <p:cNvCxnSpPr/>
              <p:nvPr/>
            </p:nvCxnSpPr>
            <p:spPr>
              <a:xfrm>
                <a:off x="8820150" y="4810125"/>
                <a:ext cx="0" cy="1362075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6" name="TextBox 215"/>
          <p:cNvSpPr txBox="1"/>
          <p:nvPr/>
        </p:nvSpPr>
        <p:spPr>
          <a:xfrm>
            <a:off x="1593834" y="4780213"/>
            <a:ext cx="1646926" cy="13619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lnSpc>
                <a:spcPct val="150000"/>
              </a:lnSpc>
              <a:buClr>
                <a:srgbClr val="456ECC"/>
              </a:buClr>
              <a:buFont typeface="Wingdings" panose="05000000000000000000" pitchFamily="2" charset="2"/>
              <a:buChar char="ü"/>
              <a:tabLst>
                <a:tab pos="269875" algn="l"/>
              </a:tabLst>
            </a:pPr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AWS 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컨설팅 파트너</a:t>
            </a:r>
            <a:endParaRPr lang="en-US" altLang="ko-KR" sz="1100" spc="-7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  <a:p>
            <a:pPr marL="180975" indent="-180975">
              <a:lnSpc>
                <a:spcPct val="150000"/>
              </a:lnSpc>
              <a:buClr>
                <a:srgbClr val="456ECC"/>
              </a:buClr>
              <a:buFont typeface="Wingdings" panose="05000000000000000000" pitchFamily="2" charset="2"/>
              <a:buChar char="ü"/>
              <a:tabLst>
                <a:tab pos="269875" algn="l"/>
              </a:tabLst>
            </a:pPr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KT 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클라우드 파트너</a:t>
            </a:r>
            <a:endParaRPr lang="en-US" altLang="ko-KR" sz="1100" spc="-7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  <a:p>
            <a:pPr marL="180975" indent="-180975">
              <a:lnSpc>
                <a:spcPct val="150000"/>
              </a:lnSpc>
              <a:buClr>
                <a:srgbClr val="456ECC"/>
              </a:buClr>
              <a:buFont typeface="Wingdings" panose="05000000000000000000" pitchFamily="2" charset="2"/>
              <a:buChar char="ü"/>
              <a:tabLst>
                <a:tab pos="269875" algn="l"/>
              </a:tabLst>
            </a:pP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카카오 </a:t>
            </a:r>
            <a:r>
              <a:rPr lang="en-US" altLang="ko-KR" sz="1100" spc="-7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i</a:t>
            </a:r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클라우드 파트너</a:t>
            </a:r>
            <a:endParaRPr lang="en-US" altLang="ko-KR" sz="1100" spc="-7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  <a:p>
            <a:pPr marL="180975" indent="-180975">
              <a:lnSpc>
                <a:spcPct val="150000"/>
              </a:lnSpc>
              <a:buClr>
                <a:srgbClr val="456ECC"/>
              </a:buClr>
              <a:buFont typeface="Wingdings" panose="05000000000000000000" pitchFamily="2" charset="2"/>
              <a:buChar char="ü"/>
              <a:tabLst>
                <a:tab pos="269875" algn="l"/>
              </a:tabLst>
            </a:pPr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NHN 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클라우드 파트너</a:t>
            </a:r>
            <a:endParaRPr lang="en-US" altLang="ko-KR" sz="1100" spc="-7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  <a:p>
            <a:pPr marL="180975" indent="-180975">
              <a:lnSpc>
                <a:spcPct val="150000"/>
              </a:lnSpc>
              <a:buClr>
                <a:srgbClr val="456ECC"/>
              </a:buClr>
              <a:buFont typeface="Wingdings" panose="05000000000000000000" pitchFamily="2" charset="2"/>
              <a:buChar char="ü"/>
              <a:tabLst>
                <a:tab pos="269875" algn="l"/>
              </a:tabLst>
            </a:pPr>
            <a:r>
              <a:rPr lang="ko-KR" altLang="en-US" sz="1100" spc="-7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가비아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</a:t>
            </a:r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g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클라우드 파트너</a:t>
            </a:r>
          </a:p>
        </p:txBody>
      </p:sp>
      <p:sp>
        <p:nvSpPr>
          <p:cNvPr id="248" name="TextBox 247"/>
          <p:cNvSpPr txBox="1"/>
          <p:nvPr/>
        </p:nvSpPr>
        <p:spPr>
          <a:xfrm>
            <a:off x="6669079" y="4780213"/>
            <a:ext cx="19540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lnSpc>
                <a:spcPct val="150000"/>
              </a:lnSpc>
              <a:buClr>
                <a:srgbClr val="456ECC"/>
              </a:buClr>
              <a:buFont typeface="Wingdings" panose="05000000000000000000" pitchFamily="2" charset="2"/>
              <a:buChar char="ü"/>
              <a:tabLst>
                <a:tab pos="269875" algn="l"/>
              </a:tabLst>
            </a:pP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원격 및 파견 관제</a:t>
            </a:r>
            <a:endParaRPr lang="en-US" altLang="ko-KR" sz="1100" spc="-7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  <a:p>
            <a:pPr marL="180975" indent="-180975">
              <a:lnSpc>
                <a:spcPct val="150000"/>
              </a:lnSpc>
              <a:buClr>
                <a:srgbClr val="456ECC"/>
              </a:buClr>
              <a:buFont typeface="Wingdings" panose="05000000000000000000" pitchFamily="2" charset="2"/>
              <a:buChar char="ü"/>
              <a:tabLst>
                <a:tab pos="269875" algn="l"/>
              </a:tabLst>
            </a:pP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클라우드 보안관제</a:t>
            </a:r>
            <a:endParaRPr lang="en-US" altLang="ko-KR" sz="1100" spc="-7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  <a:p>
            <a:pPr marL="180975" indent="-180975">
              <a:lnSpc>
                <a:spcPct val="150000"/>
              </a:lnSpc>
              <a:buClr>
                <a:srgbClr val="456ECC"/>
              </a:buClr>
              <a:buFont typeface="Wingdings" panose="05000000000000000000" pitchFamily="2" charset="2"/>
              <a:buChar char="ü"/>
              <a:tabLst>
                <a:tab pos="269875" algn="l"/>
              </a:tabLst>
            </a:pP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보안관제 정부 지정 업체</a:t>
            </a:r>
            <a:endParaRPr lang="en-US" altLang="ko-KR" sz="1100" spc="-7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  <a:p>
            <a:pPr marL="180975" indent="-180975">
              <a:lnSpc>
                <a:spcPct val="150000"/>
              </a:lnSpc>
              <a:buClr>
                <a:srgbClr val="456ECC"/>
              </a:buClr>
              <a:buFont typeface="Wingdings" panose="05000000000000000000" pitchFamily="2" charset="2"/>
              <a:buChar char="ü"/>
              <a:tabLst>
                <a:tab pos="269875" algn="l"/>
              </a:tabLst>
            </a:pP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취약성</a:t>
            </a:r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/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악성코드 자체 </a:t>
            </a:r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DB 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보유</a:t>
            </a:r>
            <a:endParaRPr lang="en-US" altLang="ko-KR" sz="1100" spc="-7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213" name="TextBox 212"/>
          <p:cNvSpPr txBox="1"/>
          <p:nvPr/>
        </p:nvSpPr>
        <p:spPr>
          <a:xfrm>
            <a:off x="4123713" y="4780213"/>
            <a:ext cx="222061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Clr>
                <a:srgbClr val="456ECC"/>
              </a:buClr>
              <a:buFont typeface="Wingdings" panose="05000000000000000000" pitchFamily="2" charset="2"/>
              <a:buChar char="ü"/>
              <a:tabLst>
                <a:tab pos="269875" algn="l"/>
              </a:tabLst>
            </a:pPr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IPS, FW, APT, TMS, EDR</a:t>
            </a:r>
          </a:p>
          <a:p>
            <a:pPr marL="180975" indent="-180975">
              <a:lnSpc>
                <a:spcPct val="150000"/>
              </a:lnSpc>
              <a:buClr>
                <a:srgbClr val="456ECC"/>
              </a:buClr>
              <a:buFont typeface="Wingdings" panose="05000000000000000000" pitchFamily="2" charset="2"/>
              <a:buChar char="ü"/>
              <a:tabLst>
                <a:tab pos="269875" algn="l"/>
              </a:tabLst>
            </a:pPr>
            <a:r>
              <a:rPr lang="ko-KR" altLang="en-US" sz="1100" spc="-7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지능위협</a:t>
            </a:r>
            <a:r>
              <a:rPr lang="ko-KR" altLang="en-US" sz="1100" spc="-7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정보서비스</a:t>
            </a:r>
            <a:r>
              <a:rPr lang="en-US" altLang="ko-KR" sz="1100" spc="-7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(Secure Cast</a:t>
            </a:r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)</a:t>
            </a:r>
          </a:p>
          <a:p>
            <a:pPr marL="180975" indent="-180975">
              <a:lnSpc>
                <a:spcPct val="150000"/>
              </a:lnSpc>
              <a:buClr>
                <a:srgbClr val="456ECC"/>
              </a:buClr>
              <a:buFont typeface="Wingdings" panose="05000000000000000000" pitchFamily="2" charset="2"/>
              <a:buChar char="ü"/>
              <a:tabLst>
                <a:tab pos="269875" algn="l"/>
              </a:tabLst>
            </a:pP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지능형 보안 분석 </a:t>
            </a:r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(BD1 AI+)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9285608" y="4780213"/>
            <a:ext cx="197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Clr>
                <a:srgbClr val="456ECC"/>
              </a:buClr>
              <a:buFont typeface="Wingdings" panose="05000000000000000000" pitchFamily="2" charset="2"/>
              <a:buChar char="ü"/>
              <a:tabLst>
                <a:tab pos="269875" algn="l"/>
              </a:tabLst>
            </a:pP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정보보호 전문서비스 기업</a:t>
            </a:r>
            <a:endParaRPr lang="en-US" altLang="ko-KR" sz="1100" spc="-7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  <a:p>
            <a:pPr marL="180975" indent="-180975">
              <a:lnSpc>
                <a:spcPct val="150000"/>
              </a:lnSpc>
              <a:buClr>
                <a:srgbClr val="456ECC"/>
              </a:buClr>
              <a:buFont typeface="Wingdings" panose="05000000000000000000" pitchFamily="2" charset="2"/>
              <a:buChar char="ü"/>
              <a:tabLst>
                <a:tab pos="269875" algn="l"/>
              </a:tabLst>
            </a:pP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취약점 분석</a:t>
            </a:r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, 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모의 해킹</a:t>
            </a:r>
            <a:endParaRPr lang="en-US" altLang="ko-KR" sz="1100" spc="-7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  <a:p>
            <a:pPr marL="180975" indent="-180975">
              <a:lnSpc>
                <a:spcPct val="150000"/>
              </a:lnSpc>
              <a:buClr>
                <a:srgbClr val="456ECC"/>
              </a:buClr>
              <a:buFont typeface="Wingdings" panose="05000000000000000000" pitchFamily="2" charset="2"/>
              <a:buChar char="ü"/>
              <a:tabLst>
                <a:tab pos="269875" algn="l"/>
              </a:tabLst>
            </a:pP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클라우드 인프라 취약점 진단</a:t>
            </a:r>
            <a:endParaRPr lang="en-US" altLang="ko-KR" sz="1100" spc="-7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  <a:p>
            <a:pPr marL="180975" indent="-180975">
              <a:lnSpc>
                <a:spcPct val="150000"/>
              </a:lnSpc>
              <a:buClr>
                <a:srgbClr val="456ECC"/>
              </a:buClr>
              <a:buFont typeface="Wingdings" panose="05000000000000000000" pitchFamily="2" charset="2"/>
              <a:buChar char="ü"/>
              <a:tabLst>
                <a:tab pos="269875" algn="l"/>
              </a:tabLst>
            </a:pP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인증 취득 컨설팅</a:t>
            </a:r>
            <a:endParaRPr lang="en-US" altLang="ko-KR" sz="1100" spc="-7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8348707" y="555525"/>
            <a:ext cx="1032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01.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회사소개 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9520282" y="555525"/>
            <a:ext cx="11224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02.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보안서비스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10714299" y="555525"/>
            <a:ext cx="1391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03. </a:t>
            </a:r>
            <a:r>
              <a:rPr lang="ko-KR" altLang="en-US" sz="12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클라우드서비스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3E8B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4963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그림 10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56" y="1298464"/>
            <a:ext cx="2642979" cy="1466855"/>
          </a:xfrm>
          <a:prstGeom prst="rect">
            <a:avLst/>
          </a:prstGeom>
        </p:spPr>
      </p:pic>
      <p:sp>
        <p:nvSpPr>
          <p:cNvPr id="69" name="Freeform 10"/>
          <p:cNvSpPr>
            <a:spLocks/>
          </p:cNvSpPr>
          <p:nvPr/>
        </p:nvSpPr>
        <p:spPr bwMode="auto">
          <a:xfrm>
            <a:off x="0" y="3331906"/>
            <a:ext cx="2455863" cy="468313"/>
          </a:xfrm>
          <a:custGeom>
            <a:avLst/>
            <a:gdLst>
              <a:gd name="T0" fmla="*/ 1547 w 1547"/>
              <a:gd name="T1" fmla="*/ 0 h 295"/>
              <a:gd name="T2" fmla="*/ 0 w 1547"/>
              <a:gd name="T3" fmla="*/ 147 h 295"/>
              <a:gd name="T4" fmla="*/ 0 w 1547"/>
              <a:gd name="T5" fmla="*/ 295 h 295"/>
              <a:gd name="T6" fmla="*/ 1547 w 1547"/>
              <a:gd name="T7" fmla="*/ 295 h 295"/>
              <a:gd name="T8" fmla="*/ 1547 w 1547"/>
              <a:gd name="T9" fmla="*/ 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7" h="295">
                <a:moveTo>
                  <a:pt x="1547" y="0"/>
                </a:moveTo>
                <a:lnTo>
                  <a:pt x="0" y="147"/>
                </a:lnTo>
                <a:lnTo>
                  <a:pt x="0" y="295"/>
                </a:lnTo>
                <a:lnTo>
                  <a:pt x="1547" y="295"/>
                </a:lnTo>
                <a:lnTo>
                  <a:pt x="154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1" name="Freeform 12"/>
          <p:cNvSpPr>
            <a:spLocks/>
          </p:cNvSpPr>
          <p:nvPr/>
        </p:nvSpPr>
        <p:spPr bwMode="auto">
          <a:xfrm>
            <a:off x="2455863" y="2806444"/>
            <a:ext cx="3598863" cy="963613"/>
          </a:xfrm>
          <a:custGeom>
            <a:avLst/>
            <a:gdLst>
              <a:gd name="T0" fmla="*/ 2267 w 2267"/>
              <a:gd name="T1" fmla="*/ 0 h 607"/>
              <a:gd name="T2" fmla="*/ 0 w 2267"/>
              <a:gd name="T3" fmla="*/ 331 h 607"/>
              <a:gd name="T4" fmla="*/ 0 w 2267"/>
              <a:gd name="T5" fmla="*/ 607 h 607"/>
              <a:gd name="T6" fmla="*/ 2267 w 2267"/>
              <a:gd name="T7" fmla="*/ 607 h 607"/>
              <a:gd name="T8" fmla="*/ 2267 w 2267"/>
              <a:gd name="T9" fmla="*/ 0 h 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67" h="607">
                <a:moveTo>
                  <a:pt x="2267" y="0"/>
                </a:moveTo>
                <a:lnTo>
                  <a:pt x="0" y="331"/>
                </a:lnTo>
                <a:lnTo>
                  <a:pt x="0" y="607"/>
                </a:lnTo>
                <a:lnTo>
                  <a:pt x="2267" y="607"/>
                </a:lnTo>
                <a:lnTo>
                  <a:pt x="226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3" name="Freeform 14"/>
          <p:cNvSpPr>
            <a:spLocks/>
          </p:cNvSpPr>
          <p:nvPr/>
        </p:nvSpPr>
        <p:spPr bwMode="auto">
          <a:xfrm>
            <a:off x="6054725" y="2098419"/>
            <a:ext cx="2562225" cy="1671638"/>
          </a:xfrm>
          <a:custGeom>
            <a:avLst/>
            <a:gdLst>
              <a:gd name="T0" fmla="*/ 1614 w 1614"/>
              <a:gd name="T1" fmla="*/ 0 h 1053"/>
              <a:gd name="T2" fmla="*/ 0 w 1614"/>
              <a:gd name="T3" fmla="*/ 446 h 1053"/>
              <a:gd name="T4" fmla="*/ 0 w 1614"/>
              <a:gd name="T5" fmla="*/ 1053 h 1053"/>
              <a:gd name="T6" fmla="*/ 1614 w 1614"/>
              <a:gd name="T7" fmla="*/ 1053 h 1053"/>
              <a:gd name="T8" fmla="*/ 1614 w 1614"/>
              <a:gd name="T9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4" h="1053">
                <a:moveTo>
                  <a:pt x="1614" y="0"/>
                </a:moveTo>
                <a:lnTo>
                  <a:pt x="0" y="446"/>
                </a:lnTo>
                <a:lnTo>
                  <a:pt x="0" y="1053"/>
                </a:lnTo>
                <a:lnTo>
                  <a:pt x="1614" y="1053"/>
                </a:lnTo>
                <a:lnTo>
                  <a:pt x="161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88" name="그룹 87"/>
          <p:cNvGrpSpPr/>
          <p:nvPr/>
        </p:nvGrpSpPr>
        <p:grpSpPr>
          <a:xfrm>
            <a:off x="0" y="685800"/>
            <a:ext cx="12001500" cy="3114419"/>
            <a:chOff x="0" y="922020"/>
            <a:chExt cx="12001500" cy="2878199"/>
          </a:xfrm>
        </p:grpSpPr>
        <p:sp>
          <p:nvSpPr>
            <p:cNvPr id="68" name="Freeform 9"/>
            <p:cNvSpPr>
              <a:spLocks/>
            </p:cNvSpPr>
            <p:nvPr/>
          </p:nvSpPr>
          <p:spPr bwMode="auto">
            <a:xfrm>
              <a:off x="0" y="3368040"/>
              <a:ext cx="2424113" cy="432179"/>
            </a:xfrm>
            <a:custGeom>
              <a:avLst/>
              <a:gdLst>
                <a:gd name="T0" fmla="*/ 1547 w 1547"/>
                <a:gd name="T1" fmla="*/ 0 h 295"/>
                <a:gd name="T2" fmla="*/ 0 w 1547"/>
                <a:gd name="T3" fmla="*/ 147 h 295"/>
                <a:gd name="T4" fmla="*/ 0 w 1547"/>
                <a:gd name="T5" fmla="*/ 295 h 295"/>
                <a:gd name="T6" fmla="*/ 1547 w 1547"/>
                <a:gd name="T7" fmla="*/ 295 h 295"/>
                <a:gd name="T8" fmla="*/ 1547 w 1547"/>
                <a:gd name="T9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7" h="295">
                  <a:moveTo>
                    <a:pt x="1547" y="0"/>
                  </a:moveTo>
                  <a:lnTo>
                    <a:pt x="0" y="147"/>
                  </a:lnTo>
                  <a:lnTo>
                    <a:pt x="0" y="295"/>
                  </a:lnTo>
                  <a:lnTo>
                    <a:pt x="1547" y="295"/>
                  </a:lnTo>
                  <a:lnTo>
                    <a:pt x="1547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Freeform 11"/>
            <p:cNvSpPr>
              <a:spLocks/>
            </p:cNvSpPr>
            <p:nvPr/>
          </p:nvSpPr>
          <p:spPr bwMode="auto">
            <a:xfrm>
              <a:off x="2414589" y="2854572"/>
              <a:ext cx="3567112" cy="944060"/>
            </a:xfrm>
            <a:custGeom>
              <a:avLst/>
              <a:gdLst>
                <a:gd name="T0" fmla="*/ 2267 w 2267"/>
                <a:gd name="T1" fmla="*/ 0 h 607"/>
                <a:gd name="T2" fmla="*/ 0 w 2267"/>
                <a:gd name="T3" fmla="*/ 331 h 607"/>
                <a:gd name="T4" fmla="*/ 0 w 2267"/>
                <a:gd name="T5" fmla="*/ 607 h 607"/>
                <a:gd name="T6" fmla="*/ 2267 w 2267"/>
                <a:gd name="T7" fmla="*/ 607 h 607"/>
                <a:gd name="T8" fmla="*/ 2267 w 2267"/>
                <a:gd name="T9" fmla="*/ 0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7" h="607">
                  <a:moveTo>
                    <a:pt x="2267" y="0"/>
                  </a:moveTo>
                  <a:lnTo>
                    <a:pt x="0" y="331"/>
                  </a:lnTo>
                  <a:lnTo>
                    <a:pt x="0" y="607"/>
                  </a:lnTo>
                  <a:lnTo>
                    <a:pt x="2267" y="607"/>
                  </a:lnTo>
                  <a:lnTo>
                    <a:pt x="2267" y="0"/>
                  </a:lnTo>
                  <a:close/>
                </a:path>
              </a:pathLst>
            </a:custGeom>
            <a:solidFill>
              <a:srgbClr val="E8EE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2" name="Freeform 13"/>
            <p:cNvSpPr>
              <a:spLocks/>
            </p:cNvSpPr>
            <p:nvPr/>
          </p:nvSpPr>
          <p:spPr bwMode="auto">
            <a:xfrm>
              <a:off x="5986463" y="2181225"/>
              <a:ext cx="2490787" cy="1617406"/>
            </a:xfrm>
            <a:custGeom>
              <a:avLst/>
              <a:gdLst>
                <a:gd name="T0" fmla="*/ 1614 w 1614"/>
                <a:gd name="T1" fmla="*/ 0 h 1053"/>
                <a:gd name="T2" fmla="*/ 0 w 1614"/>
                <a:gd name="T3" fmla="*/ 446 h 1053"/>
                <a:gd name="T4" fmla="*/ 0 w 1614"/>
                <a:gd name="T5" fmla="*/ 1053 h 1053"/>
                <a:gd name="T6" fmla="*/ 1614 w 1614"/>
                <a:gd name="T7" fmla="*/ 1053 h 1053"/>
                <a:gd name="T8" fmla="*/ 1614 w 1614"/>
                <a:gd name="T9" fmla="*/ 0 h 1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4" h="1053">
                  <a:moveTo>
                    <a:pt x="1614" y="0"/>
                  </a:moveTo>
                  <a:lnTo>
                    <a:pt x="0" y="446"/>
                  </a:lnTo>
                  <a:lnTo>
                    <a:pt x="0" y="1053"/>
                  </a:lnTo>
                  <a:lnTo>
                    <a:pt x="1614" y="1053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FCF6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4" name="Freeform 15"/>
            <p:cNvSpPr>
              <a:spLocks/>
            </p:cNvSpPr>
            <p:nvPr/>
          </p:nvSpPr>
          <p:spPr bwMode="auto">
            <a:xfrm>
              <a:off x="8474075" y="922020"/>
              <a:ext cx="3527425" cy="2876611"/>
            </a:xfrm>
            <a:custGeom>
              <a:avLst/>
              <a:gdLst>
                <a:gd name="T0" fmla="*/ 2056 w 2056"/>
                <a:gd name="T1" fmla="*/ 0 h 1874"/>
                <a:gd name="T2" fmla="*/ 2056 w 2056"/>
                <a:gd name="T3" fmla="*/ 0 h 1874"/>
                <a:gd name="T4" fmla="*/ 1971 w 2056"/>
                <a:gd name="T5" fmla="*/ 47 h 1874"/>
                <a:gd name="T6" fmla="*/ 1882 w 2056"/>
                <a:gd name="T7" fmla="*/ 92 h 1874"/>
                <a:gd name="T8" fmla="*/ 1794 w 2056"/>
                <a:gd name="T9" fmla="*/ 136 h 1874"/>
                <a:gd name="T10" fmla="*/ 1706 w 2056"/>
                <a:gd name="T11" fmla="*/ 179 h 1874"/>
                <a:gd name="T12" fmla="*/ 1616 w 2056"/>
                <a:gd name="T13" fmla="*/ 221 h 1874"/>
                <a:gd name="T14" fmla="*/ 1527 w 2056"/>
                <a:gd name="T15" fmla="*/ 262 h 1874"/>
                <a:gd name="T16" fmla="*/ 1438 w 2056"/>
                <a:gd name="T17" fmla="*/ 300 h 1874"/>
                <a:gd name="T18" fmla="*/ 1349 w 2056"/>
                <a:gd name="T19" fmla="*/ 339 h 1874"/>
                <a:gd name="T20" fmla="*/ 1174 w 2056"/>
                <a:gd name="T21" fmla="*/ 412 h 1874"/>
                <a:gd name="T22" fmla="*/ 1005 w 2056"/>
                <a:gd name="T23" fmla="*/ 480 h 1874"/>
                <a:gd name="T24" fmla="*/ 841 w 2056"/>
                <a:gd name="T25" fmla="*/ 541 h 1874"/>
                <a:gd name="T26" fmla="*/ 686 w 2056"/>
                <a:gd name="T27" fmla="*/ 598 h 1874"/>
                <a:gd name="T28" fmla="*/ 542 w 2056"/>
                <a:gd name="T29" fmla="*/ 648 h 1874"/>
                <a:gd name="T30" fmla="*/ 411 w 2056"/>
                <a:gd name="T31" fmla="*/ 694 h 1874"/>
                <a:gd name="T32" fmla="*/ 294 w 2056"/>
                <a:gd name="T33" fmla="*/ 731 h 1874"/>
                <a:gd name="T34" fmla="*/ 193 w 2056"/>
                <a:gd name="T35" fmla="*/ 764 h 1874"/>
                <a:gd name="T36" fmla="*/ 52 w 2056"/>
                <a:gd name="T37" fmla="*/ 807 h 1874"/>
                <a:gd name="T38" fmla="*/ 0 w 2056"/>
                <a:gd name="T39" fmla="*/ 821 h 1874"/>
                <a:gd name="T40" fmla="*/ 0 w 2056"/>
                <a:gd name="T41" fmla="*/ 1874 h 1874"/>
                <a:gd name="T42" fmla="*/ 2056 w 2056"/>
                <a:gd name="T43" fmla="*/ 1874 h 1874"/>
                <a:gd name="T44" fmla="*/ 2056 w 2056"/>
                <a:gd name="T45" fmla="*/ 0 h 1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56" h="1874">
                  <a:moveTo>
                    <a:pt x="2056" y="0"/>
                  </a:moveTo>
                  <a:lnTo>
                    <a:pt x="2056" y="0"/>
                  </a:lnTo>
                  <a:lnTo>
                    <a:pt x="1971" y="47"/>
                  </a:lnTo>
                  <a:lnTo>
                    <a:pt x="1882" y="92"/>
                  </a:lnTo>
                  <a:lnTo>
                    <a:pt x="1794" y="136"/>
                  </a:lnTo>
                  <a:lnTo>
                    <a:pt x="1706" y="179"/>
                  </a:lnTo>
                  <a:lnTo>
                    <a:pt x="1616" y="221"/>
                  </a:lnTo>
                  <a:lnTo>
                    <a:pt x="1527" y="262"/>
                  </a:lnTo>
                  <a:lnTo>
                    <a:pt x="1438" y="300"/>
                  </a:lnTo>
                  <a:lnTo>
                    <a:pt x="1349" y="339"/>
                  </a:lnTo>
                  <a:lnTo>
                    <a:pt x="1174" y="412"/>
                  </a:lnTo>
                  <a:lnTo>
                    <a:pt x="1005" y="480"/>
                  </a:lnTo>
                  <a:lnTo>
                    <a:pt x="841" y="541"/>
                  </a:lnTo>
                  <a:lnTo>
                    <a:pt x="686" y="598"/>
                  </a:lnTo>
                  <a:lnTo>
                    <a:pt x="542" y="648"/>
                  </a:lnTo>
                  <a:lnTo>
                    <a:pt x="411" y="694"/>
                  </a:lnTo>
                  <a:lnTo>
                    <a:pt x="294" y="731"/>
                  </a:lnTo>
                  <a:lnTo>
                    <a:pt x="193" y="764"/>
                  </a:lnTo>
                  <a:lnTo>
                    <a:pt x="52" y="807"/>
                  </a:lnTo>
                  <a:lnTo>
                    <a:pt x="0" y="821"/>
                  </a:lnTo>
                  <a:lnTo>
                    <a:pt x="0" y="1874"/>
                  </a:lnTo>
                  <a:lnTo>
                    <a:pt x="2056" y="1874"/>
                  </a:lnTo>
                  <a:lnTo>
                    <a:pt x="2056" y="0"/>
                  </a:lnTo>
                  <a:close/>
                </a:path>
              </a:pathLst>
            </a:custGeom>
            <a:gradFill flip="none" rotWithShape="1">
              <a:gsLst>
                <a:gs pos="63000">
                  <a:srgbClr val="FEECEC"/>
                </a:gs>
                <a:gs pos="98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90" name="한쪽 모서리가 둥근 사각형 189"/>
          <p:cNvSpPr/>
          <p:nvPr/>
        </p:nvSpPr>
        <p:spPr>
          <a:xfrm rot="5400000" flipV="1">
            <a:off x="5959030" y="-2127694"/>
            <a:ext cx="273939" cy="12192000"/>
          </a:xfrm>
          <a:prstGeom prst="round1Rect">
            <a:avLst>
              <a:gd name="adj" fmla="val 0"/>
            </a:avLst>
          </a:prstGeom>
          <a:pattFill prst="dkUpDiag">
            <a:fgClr>
              <a:srgbClr val="DDE2E8"/>
            </a:fgClr>
            <a:bgClr>
              <a:srgbClr val="CAF0FB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1" name="한쪽 모서리가 둥근 사각형 290"/>
          <p:cNvSpPr/>
          <p:nvPr/>
        </p:nvSpPr>
        <p:spPr>
          <a:xfrm rot="5400000" flipV="1">
            <a:off x="4886325" y="-790575"/>
            <a:ext cx="2419350" cy="12192000"/>
          </a:xfrm>
          <a:prstGeom prst="round1Rect">
            <a:avLst>
              <a:gd name="adj" fmla="val 0"/>
            </a:avLst>
          </a:prstGeom>
          <a:gradFill flip="none" rotWithShape="1">
            <a:gsLst>
              <a:gs pos="0">
                <a:srgbClr val="03173F"/>
              </a:gs>
              <a:gs pos="43000">
                <a:srgbClr val="0C457E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직사각형 79"/>
          <p:cNvSpPr/>
          <p:nvPr/>
        </p:nvSpPr>
        <p:spPr>
          <a:xfrm>
            <a:off x="414382" y="370859"/>
            <a:ext cx="3130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Pretendard Variable SemiBold" panose="02000003000000020004" pitchFamily="2" charset="-127"/>
              </a:rPr>
              <a:t>윈스</a:t>
            </a:r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Pretendard Variable SemiBold" panose="02000003000000020004" pitchFamily="2" charset="-127"/>
              </a:rPr>
              <a:t> </a:t>
            </a:r>
            <a:r>
              <a:rPr lang="ko-KR" altLang="en-US" sz="24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Pretendard Variable SemiBold" panose="02000003000000020004" pitchFamily="2" charset="-127"/>
              </a:rPr>
              <a:t>클라우드</a:t>
            </a:r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Pretendard Variable SemiBold" panose="02000003000000020004" pitchFamily="2" charset="-127"/>
              </a:rPr>
              <a:t> 사업 현황</a:t>
            </a:r>
            <a:endParaRPr lang="ko-KR" altLang="en-US" sz="22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3E8B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Pretendard Variable SemiBold" panose="02000003000000020004" pitchFamily="2" charset="-127"/>
            </a:endParaRPr>
          </a:p>
        </p:txBody>
      </p:sp>
      <p:grpSp>
        <p:nvGrpSpPr>
          <p:cNvPr id="176" name="그룹 175"/>
          <p:cNvGrpSpPr/>
          <p:nvPr/>
        </p:nvGrpSpPr>
        <p:grpSpPr>
          <a:xfrm>
            <a:off x="2495815" y="3472291"/>
            <a:ext cx="558022" cy="146235"/>
            <a:chOff x="911846" y="3547700"/>
            <a:chExt cx="547475" cy="143472"/>
          </a:xfrm>
        </p:grpSpPr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xmlns="" id="{CC1E1D7E-7281-41EC-A58E-0BD6E53DCC9E}"/>
                </a:ext>
              </a:extLst>
            </p:cNvPr>
            <p:cNvSpPr txBox="1"/>
            <p:nvPr/>
          </p:nvSpPr>
          <p:spPr>
            <a:xfrm>
              <a:off x="1138489" y="3556453"/>
              <a:ext cx="320832" cy="107826"/>
            </a:xfrm>
            <a:prstGeom prst="rect">
              <a:avLst/>
            </a:prstGeom>
            <a:noFill/>
            <a:ln>
              <a:noFill/>
            </a:ln>
            <a:effectLst>
              <a:outerShdw blurRad="38100" dist="25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>
              <a:defPPr>
                <a:defRPr lang="ko-KR"/>
              </a:defPPr>
              <a:lvl1pPr marR="0" lvl="0" indent="0" algn="ctr" defTabSz="1018803" fontAlgn="auto" latinLnBrk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Wingdings" panose="05000000000000000000" pitchFamily="2" charset="2"/>
                <a:buNone/>
                <a:tabLst/>
                <a:defRPr kumimoji="0" sz="1050" b="0" i="0" u="none" strike="noStrike" cap="none" spc="0" normalizeH="0" baseline="0">
                  <a:ln>
                    <a:solidFill>
                      <a:prstClr val="black">
                        <a:lumMod val="50000"/>
                        <a:lumOff val="50000"/>
                        <a:alpha val="0"/>
                      </a:prstClr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G마켓 산스 TTF Medium" panose="02000000000000000000" pitchFamily="2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defTabSz="563219">
                <a:lnSpc>
                  <a:spcPct val="100000"/>
                </a:lnSpc>
                <a:defRPr/>
              </a:pPr>
              <a:r>
                <a:rPr lang="en-US" altLang="ko-KR" sz="714" dirty="0">
                  <a:solidFill>
                    <a:prstClr val="black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G Cloud</a:t>
              </a:r>
              <a:endParaRPr lang="ko-KR" altLang="en-US" sz="714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277" name="Picture 2" descr="디지털서비스 이용지원시스템 - 디지털서비스 찾기 : 홈 &gt; 디지털서비스 찾기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155"/>
            <a:stretch/>
          </p:blipFill>
          <p:spPr bwMode="auto">
            <a:xfrm>
              <a:off x="911846" y="3547700"/>
              <a:ext cx="175103" cy="14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3" name="TextBox 242">
            <a:extLst>
              <a:ext uri="{FF2B5EF4-FFF2-40B4-BE49-F238E27FC236}">
                <a16:creationId xmlns:a16="http://schemas.microsoft.com/office/drawing/2014/main" xmlns="" id="{CC1E1D7E-7281-41EC-A58E-0BD6E53DCC9E}"/>
              </a:ext>
            </a:extLst>
          </p:cNvPr>
          <p:cNvSpPr txBox="1"/>
          <p:nvPr/>
        </p:nvSpPr>
        <p:spPr>
          <a:xfrm>
            <a:off x="1507559" y="3522608"/>
            <a:ext cx="747486" cy="109902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ko-KR"/>
            </a:defPPr>
            <a:lvl1pPr marR="0" lvl="0" indent="0" algn="ctr" defTabSz="1018803" fontAlgn="auto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None/>
              <a:tabLst/>
              <a:defRPr kumimoji="0" sz="1050" b="0" i="0" u="none" strike="noStrike" cap="none" spc="0" normalizeH="0" baseline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563219">
              <a:lnSpc>
                <a:spcPct val="100000"/>
              </a:lnSpc>
              <a:defRPr/>
            </a:pPr>
            <a:r>
              <a:rPr lang="en-US" altLang="ko-KR" sz="714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Enterprise Cloud</a:t>
            </a:r>
            <a:endParaRPr lang="ko-KR" altLang="en-US" sz="714" dirty="0">
              <a:solidFill>
                <a:prstClr val="black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244" name="Picture 2" descr="디지털서비스 이용지원시스템 - 디지털서비스 찾기 : 홈 &gt; 디지털서비스 찾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55"/>
          <a:stretch/>
        </p:blipFill>
        <p:spPr bwMode="auto">
          <a:xfrm>
            <a:off x="1299289" y="3497023"/>
            <a:ext cx="178476" cy="1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9" name="그룹 178"/>
          <p:cNvGrpSpPr/>
          <p:nvPr/>
        </p:nvGrpSpPr>
        <p:grpSpPr>
          <a:xfrm>
            <a:off x="4579949" y="3329799"/>
            <a:ext cx="1227126" cy="146235"/>
            <a:chOff x="914312" y="3289627"/>
            <a:chExt cx="1203933" cy="143472"/>
          </a:xfrm>
        </p:grpSpPr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xmlns="" id="{CC1E1D7E-7281-41EC-A58E-0BD6E53DCC9E}"/>
                </a:ext>
              </a:extLst>
            </p:cNvPr>
            <p:cNvSpPr txBox="1"/>
            <p:nvPr/>
          </p:nvSpPr>
          <p:spPr>
            <a:xfrm>
              <a:off x="1118644" y="3298378"/>
              <a:ext cx="999601" cy="107827"/>
            </a:xfrm>
            <a:prstGeom prst="rect">
              <a:avLst/>
            </a:prstGeom>
            <a:noFill/>
            <a:ln>
              <a:noFill/>
            </a:ln>
            <a:effectLst>
              <a:outerShdw blurRad="38100" dist="25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ko-KR"/>
              </a:defPPr>
              <a:lvl1pPr marR="0" lvl="0" indent="0" algn="ctr" defTabSz="1018803" fontAlgn="auto" latinLnBrk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Wingdings" panose="05000000000000000000" pitchFamily="2" charset="2"/>
                <a:buNone/>
                <a:tabLst/>
                <a:defRPr kumimoji="0" sz="1050" b="0" i="0" u="none" strike="noStrike" cap="none" spc="0" normalizeH="0" baseline="0">
                  <a:ln>
                    <a:solidFill>
                      <a:prstClr val="black">
                        <a:lumMod val="50000"/>
                        <a:lumOff val="50000"/>
                        <a:alpha val="0"/>
                      </a:prstClr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G마켓 산스 TTF Medium" panose="02000000000000000000" pitchFamily="2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 defTabSz="563219">
                <a:lnSpc>
                  <a:spcPct val="100000"/>
                </a:lnSpc>
                <a:defRPr/>
              </a:pPr>
              <a:r>
                <a:rPr lang="en-US" altLang="ko-KR" sz="714" dirty="0">
                  <a:solidFill>
                    <a:prstClr val="black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M2 Enterprise Security</a:t>
              </a:r>
              <a:endParaRPr lang="ko-KR" altLang="en-US" sz="714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242" name="Picture 2" descr="디지털서비스 이용지원시스템 - 디지털서비스 찾기 : 홈 &gt; 디지털서비스 찾기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155"/>
            <a:stretch/>
          </p:blipFill>
          <p:spPr bwMode="auto">
            <a:xfrm>
              <a:off x="914312" y="3289627"/>
              <a:ext cx="175103" cy="14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0" name="그룹 179"/>
          <p:cNvGrpSpPr/>
          <p:nvPr/>
        </p:nvGrpSpPr>
        <p:grpSpPr>
          <a:xfrm>
            <a:off x="4579948" y="3077377"/>
            <a:ext cx="1043772" cy="146235"/>
            <a:chOff x="914312" y="3289627"/>
            <a:chExt cx="1024044" cy="143472"/>
          </a:xfrm>
        </p:grpSpPr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xmlns="" id="{CC1E1D7E-7281-41EC-A58E-0BD6E53DCC9E}"/>
                </a:ext>
              </a:extLst>
            </p:cNvPr>
            <p:cNvSpPr txBox="1"/>
            <p:nvPr/>
          </p:nvSpPr>
          <p:spPr>
            <a:xfrm>
              <a:off x="1118644" y="3298378"/>
              <a:ext cx="819712" cy="107827"/>
            </a:xfrm>
            <a:prstGeom prst="rect">
              <a:avLst/>
            </a:prstGeom>
            <a:noFill/>
            <a:ln>
              <a:noFill/>
            </a:ln>
            <a:effectLst>
              <a:outerShdw blurRad="38100" dist="25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ko-KR"/>
              </a:defPPr>
              <a:lvl1pPr marR="0" lvl="0" indent="0" algn="ctr" defTabSz="1018803" fontAlgn="auto" latinLnBrk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Wingdings" panose="05000000000000000000" pitchFamily="2" charset="2"/>
                <a:buNone/>
                <a:tabLst/>
                <a:defRPr kumimoji="0" sz="1050" b="0" i="0" u="none" strike="noStrike" cap="none" spc="0" normalizeH="0" baseline="0">
                  <a:ln>
                    <a:solidFill>
                      <a:prstClr val="black">
                        <a:lumMod val="50000"/>
                        <a:lumOff val="50000"/>
                        <a:alpha val="0"/>
                      </a:prstClr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G마켓 산스 TTF Medium" panose="02000000000000000000" pitchFamily="2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 defTabSz="563219">
                <a:lnSpc>
                  <a:spcPct val="100000"/>
                </a:lnSpc>
                <a:defRPr/>
              </a:pPr>
              <a:r>
                <a:rPr lang="en-US" altLang="ko-KR" sz="714" dirty="0">
                  <a:solidFill>
                    <a:prstClr val="black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M2 Financial Cloud</a:t>
              </a:r>
              <a:endParaRPr lang="ko-KR" altLang="en-US" sz="714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239" name="Picture 2" descr="디지털서비스 이용지원시스템 - 디지털서비스 찾기 : 홈 &gt; 디지털서비스 찾기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155"/>
            <a:stretch/>
          </p:blipFill>
          <p:spPr bwMode="auto">
            <a:xfrm>
              <a:off x="914312" y="3289627"/>
              <a:ext cx="175103" cy="14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1" name="그룹 180"/>
          <p:cNvGrpSpPr/>
          <p:nvPr/>
        </p:nvGrpSpPr>
        <p:grpSpPr>
          <a:xfrm>
            <a:off x="3590221" y="3319562"/>
            <a:ext cx="440705" cy="146235"/>
            <a:chOff x="914312" y="3289627"/>
            <a:chExt cx="432375" cy="143472"/>
          </a:xfrm>
        </p:grpSpPr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xmlns="" id="{CC1E1D7E-7281-41EC-A58E-0BD6E53DCC9E}"/>
                </a:ext>
              </a:extLst>
            </p:cNvPr>
            <p:cNvSpPr txBox="1"/>
            <p:nvPr/>
          </p:nvSpPr>
          <p:spPr>
            <a:xfrm>
              <a:off x="1118644" y="3298380"/>
              <a:ext cx="228043" cy="107826"/>
            </a:xfrm>
            <a:prstGeom prst="rect">
              <a:avLst/>
            </a:prstGeom>
            <a:noFill/>
            <a:ln>
              <a:noFill/>
            </a:ln>
            <a:effectLst>
              <a:outerShdw blurRad="38100" dist="25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>
              <a:defPPr>
                <a:defRPr lang="ko-KR"/>
              </a:defPPr>
              <a:lvl1pPr marR="0" lvl="0" indent="0" algn="ctr" defTabSz="1018803" fontAlgn="auto" latinLnBrk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Wingdings" panose="05000000000000000000" pitchFamily="2" charset="2"/>
                <a:buNone/>
                <a:tabLst/>
                <a:defRPr kumimoji="0" sz="1050" b="0" i="0" u="none" strike="noStrike" cap="none" spc="0" normalizeH="0" baseline="0">
                  <a:ln>
                    <a:solidFill>
                      <a:prstClr val="black">
                        <a:lumMod val="50000"/>
                        <a:lumOff val="50000"/>
                        <a:alpha val="0"/>
                      </a:prstClr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G마켓 산스 TTF Medium" panose="02000000000000000000" pitchFamily="2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 defTabSz="563219">
                <a:lnSpc>
                  <a:spcPct val="100000"/>
                </a:lnSpc>
                <a:defRPr/>
              </a:pPr>
              <a:r>
                <a:rPr lang="en-US" altLang="ko-KR" sz="714">
                  <a:solidFill>
                    <a:prstClr val="black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FSDC</a:t>
              </a:r>
              <a:endParaRPr lang="ko-KR" altLang="en-US" sz="714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237" name="Picture 2" descr="디지털서비스 이용지원시스템 - 디지털서비스 찾기 : 홈 &gt; 디지털서비스 찾기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155"/>
            <a:stretch/>
          </p:blipFill>
          <p:spPr bwMode="auto">
            <a:xfrm>
              <a:off x="914312" y="3289627"/>
              <a:ext cx="175103" cy="14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그룹 51"/>
          <p:cNvGrpSpPr/>
          <p:nvPr/>
        </p:nvGrpSpPr>
        <p:grpSpPr>
          <a:xfrm>
            <a:off x="7058863" y="2527629"/>
            <a:ext cx="653214" cy="146235"/>
            <a:chOff x="7049337" y="2527629"/>
            <a:chExt cx="653214" cy="146235"/>
          </a:xfrm>
        </p:grpSpPr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xmlns="" id="{CC1E1D7E-7281-41EC-A58E-0BD6E53DCC9E}"/>
                </a:ext>
              </a:extLst>
            </p:cNvPr>
            <p:cNvSpPr txBox="1"/>
            <p:nvPr/>
          </p:nvSpPr>
          <p:spPr>
            <a:xfrm>
              <a:off x="7257607" y="2536546"/>
              <a:ext cx="444944" cy="109902"/>
            </a:xfrm>
            <a:prstGeom prst="rect">
              <a:avLst/>
            </a:prstGeom>
            <a:noFill/>
            <a:ln>
              <a:noFill/>
            </a:ln>
            <a:effectLst>
              <a:outerShdw blurRad="38100" dist="25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ko-KR"/>
              </a:defPPr>
              <a:lvl1pPr marR="0" lvl="0" indent="0" algn="ctr" defTabSz="1018803" fontAlgn="auto" latinLnBrk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Wingdings" panose="05000000000000000000" pitchFamily="2" charset="2"/>
                <a:buNone/>
                <a:tabLst/>
                <a:defRPr kumimoji="0" sz="1050" b="0" i="0" u="none" strike="noStrike" cap="none" spc="0" normalizeH="0" baseline="0">
                  <a:ln>
                    <a:solidFill>
                      <a:prstClr val="black">
                        <a:lumMod val="50000"/>
                        <a:lumOff val="50000"/>
                        <a:alpha val="0"/>
                      </a:prstClr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G마켓 산스 TTF Medium" panose="02000000000000000000" pitchFamily="2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 defTabSz="563219">
                <a:lnSpc>
                  <a:spcPct val="100000"/>
                </a:lnSpc>
                <a:defRPr/>
              </a:pPr>
              <a:r>
                <a:rPr lang="en-US" altLang="ko-KR" sz="714" dirty="0">
                  <a:solidFill>
                    <a:prstClr val="black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D1(AIDX)</a:t>
              </a:r>
              <a:endParaRPr lang="ko-KR" altLang="en-US" sz="714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235" name="Picture 2" descr="디지털서비스 이용지원시스템 - 디지털서비스 찾기 : 홈 &gt; 디지털서비스 찾기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155"/>
            <a:stretch/>
          </p:blipFill>
          <p:spPr bwMode="auto">
            <a:xfrm>
              <a:off x="7049337" y="2527629"/>
              <a:ext cx="178476" cy="146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그룹 52"/>
          <p:cNvGrpSpPr/>
          <p:nvPr/>
        </p:nvGrpSpPr>
        <p:grpSpPr>
          <a:xfrm>
            <a:off x="7058863" y="2814942"/>
            <a:ext cx="751638" cy="146235"/>
            <a:chOff x="7049337" y="2753982"/>
            <a:chExt cx="751638" cy="146235"/>
          </a:xfrm>
        </p:grpSpPr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xmlns="" id="{CC1E1D7E-7281-41EC-A58E-0BD6E53DCC9E}"/>
                </a:ext>
              </a:extLst>
            </p:cNvPr>
            <p:cNvSpPr txBox="1"/>
            <p:nvPr/>
          </p:nvSpPr>
          <p:spPr>
            <a:xfrm>
              <a:off x="7257606" y="2762899"/>
              <a:ext cx="543369" cy="109902"/>
            </a:xfrm>
            <a:prstGeom prst="rect">
              <a:avLst/>
            </a:prstGeom>
            <a:noFill/>
            <a:ln>
              <a:noFill/>
            </a:ln>
            <a:effectLst>
              <a:outerShdw blurRad="38100" dist="25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ko-KR"/>
              </a:defPPr>
              <a:lvl1pPr marR="0" lvl="0" indent="0" algn="ctr" defTabSz="1018803" fontAlgn="auto" latinLnBrk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Wingdings" panose="05000000000000000000" pitchFamily="2" charset="2"/>
                <a:buNone/>
                <a:tabLst/>
                <a:defRPr kumimoji="0" sz="1050" b="0" i="0" u="none" strike="noStrike" cap="none" spc="0" normalizeH="0" baseline="0">
                  <a:ln>
                    <a:solidFill>
                      <a:prstClr val="black">
                        <a:lumMod val="50000"/>
                        <a:lumOff val="50000"/>
                        <a:alpha val="0"/>
                      </a:prstClr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G마켓 산스 TTF Medium" panose="02000000000000000000" pitchFamily="2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 defTabSz="563219">
                <a:lnSpc>
                  <a:spcPct val="100000"/>
                </a:lnSpc>
                <a:defRPr/>
              </a:pPr>
              <a:r>
                <a:rPr lang="en-US" altLang="ko-KR" sz="714" dirty="0">
                  <a:solidFill>
                    <a:prstClr val="black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D1(G-AIDX)</a:t>
              </a:r>
              <a:endParaRPr lang="ko-KR" altLang="en-US" sz="714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233" name="Picture 2" descr="디지털서비스 이용지원시스템 - 디지털서비스 찾기 : 홈 &gt; 디지털서비스 찾기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155"/>
            <a:stretch/>
          </p:blipFill>
          <p:spPr bwMode="auto">
            <a:xfrm>
              <a:off x="7049337" y="2753982"/>
              <a:ext cx="178476" cy="146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4" name="그룹 183"/>
          <p:cNvGrpSpPr/>
          <p:nvPr/>
        </p:nvGrpSpPr>
        <p:grpSpPr>
          <a:xfrm>
            <a:off x="8646879" y="2284880"/>
            <a:ext cx="581768" cy="146235"/>
            <a:chOff x="914312" y="3289627"/>
            <a:chExt cx="570773" cy="143472"/>
          </a:xfrm>
        </p:grpSpPr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xmlns="" id="{CC1E1D7E-7281-41EC-A58E-0BD6E53DCC9E}"/>
                </a:ext>
              </a:extLst>
            </p:cNvPr>
            <p:cNvSpPr txBox="1"/>
            <p:nvPr/>
          </p:nvSpPr>
          <p:spPr>
            <a:xfrm>
              <a:off x="1118644" y="3298380"/>
              <a:ext cx="366441" cy="107826"/>
            </a:xfrm>
            <a:prstGeom prst="rect">
              <a:avLst/>
            </a:prstGeom>
            <a:noFill/>
            <a:ln>
              <a:noFill/>
            </a:ln>
            <a:effectLst>
              <a:outerShdw blurRad="38100" dist="25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>
              <a:defPPr>
                <a:defRPr lang="ko-KR"/>
              </a:defPPr>
              <a:lvl1pPr marR="0" lvl="0" indent="0" algn="ctr" defTabSz="1018803" fontAlgn="auto" latinLnBrk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Wingdings" panose="05000000000000000000" pitchFamily="2" charset="2"/>
                <a:buNone/>
                <a:tabLst/>
                <a:defRPr kumimoji="0" sz="1050" b="0" i="0" u="none" strike="noStrike" cap="none" spc="0" normalizeH="0" baseline="0">
                  <a:ln>
                    <a:solidFill>
                      <a:prstClr val="black">
                        <a:lumMod val="50000"/>
                        <a:lumOff val="50000"/>
                        <a:alpha val="0"/>
                      </a:prstClr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G마켓 산스 TTF Medium" panose="02000000000000000000" pitchFamily="2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 defTabSz="563219">
                <a:lnSpc>
                  <a:spcPct val="100000"/>
                </a:lnSpc>
                <a:defRPr/>
              </a:pPr>
              <a:r>
                <a:rPr lang="ko-KR" altLang="en-US" sz="714" dirty="0">
                  <a:solidFill>
                    <a:prstClr val="black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기업</a:t>
              </a:r>
              <a:r>
                <a:rPr lang="en-US" altLang="ko-KR" sz="714" dirty="0" err="1">
                  <a:solidFill>
                    <a:prstClr val="black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DaaS</a:t>
              </a:r>
              <a:endParaRPr lang="ko-KR" altLang="en-US" sz="714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231" name="Picture 2" descr="디지털서비스 이용지원시스템 - 디지털서비스 찾기 : 홈 &gt; 디지털서비스 찾기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155"/>
            <a:stretch/>
          </p:blipFill>
          <p:spPr bwMode="auto">
            <a:xfrm>
              <a:off x="914312" y="3289627"/>
              <a:ext cx="175103" cy="14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5" name="그룹 184"/>
          <p:cNvGrpSpPr/>
          <p:nvPr/>
        </p:nvGrpSpPr>
        <p:grpSpPr>
          <a:xfrm>
            <a:off x="9985428" y="2362715"/>
            <a:ext cx="581768" cy="146235"/>
            <a:chOff x="914312" y="3289627"/>
            <a:chExt cx="570773" cy="143472"/>
          </a:xfrm>
        </p:grpSpPr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xmlns="" id="{CC1E1D7E-7281-41EC-A58E-0BD6E53DCC9E}"/>
                </a:ext>
              </a:extLst>
            </p:cNvPr>
            <p:cNvSpPr txBox="1"/>
            <p:nvPr/>
          </p:nvSpPr>
          <p:spPr>
            <a:xfrm>
              <a:off x="1118644" y="3298380"/>
              <a:ext cx="366441" cy="107826"/>
            </a:xfrm>
            <a:prstGeom prst="rect">
              <a:avLst/>
            </a:prstGeom>
            <a:noFill/>
            <a:ln>
              <a:noFill/>
            </a:ln>
            <a:effectLst>
              <a:outerShdw blurRad="38100" dist="25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>
              <a:defPPr>
                <a:defRPr lang="ko-KR"/>
              </a:defPPr>
              <a:lvl1pPr marR="0" lvl="0" indent="0" algn="ctr" defTabSz="1018803" fontAlgn="auto" latinLnBrk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Wingdings" panose="05000000000000000000" pitchFamily="2" charset="2"/>
                <a:buNone/>
                <a:tabLst/>
                <a:defRPr kumimoji="0" sz="1050" b="0" i="0" u="none" strike="noStrike" cap="none" spc="0" normalizeH="0" baseline="0">
                  <a:ln>
                    <a:solidFill>
                      <a:prstClr val="black">
                        <a:lumMod val="50000"/>
                        <a:lumOff val="50000"/>
                        <a:alpha val="0"/>
                      </a:prstClr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G마켓 산스 TTF Medium" panose="02000000000000000000" pitchFamily="2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 defTabSz="563219">
                <a:lnSpc>
                  <a:spcPct val="100000"/>
                </a:lnSpc>
                <a:defRPr/>
              </a:pPr>
              <a:r>
                <a:rPr lang="ko-KR" altLang="en-US" sz="714" dirty="0">
                  <a:solidFill>
                    <a:prstClr val="black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공공</a:t>
              </a:r>
              <a:r>
                <a:rPr lang="en-US" altLang="ko-KR" sz="714" dirty="0" err="1">
                  <a:solidFill>
                    <a:prstClr val="black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DaaS</a:t>
              </a:r>
              <a:endParaRPr lang="ko-KR" altLang="en-US" sz="714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229" name="Picture 2" descr="디지털서비스 이용지원시스템 - 디지털서비스 찾기 : 홈 &gt; 디지털서비스 찾기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155"/>
            <a:stretch/>
          </p:blipFill>
          <p:spPr bwMode="auto">
            <a:xfrm>
              <a:off x="914312" y="3289627"/>
              <a:ext cx="175103" cy="14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6" name="그룹 185"/>
          <p:cNvGrpSpPr/>
          <p:nvPr/>
        </p:nvGrpSpPr>
        <p:grpSpPr>
          <a:xfrm>
            <a:off x="9985429" y="2105652"/>
            <a:ext cx="549709" cy="146235"/>
            <a:chOff x="914312" y="3289627"/>
            <a:chExt cx="539319" cy="143472"/>
          </a:xfrm>
        </p:grpSpPr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xmlns="" id="{CC1E1D7E-7281-41EC-A58E-0BD6E53DCC9E}"/>
                </a:ext>
              </a:extLst>
            </p:cNvPr>
            <p:cNvSpPr txBox="1"/>
            <p:nvPr/>
          </p:nvSpPr>
          <p:spPr>
            <a:xfrm>
              <a:off x="1118644" y="3298380"/>
              <a:ext cx="334987" cy="107826"/>
            </a:xfrm>
            <a:prstGeom prst="rect">
              <a:avLst/>
            </a:prstGeom>
            <a:noFill/>
            <a:ln>
              <a:noFill/>
            </a:ln>
            <a:effectLst>
              <a:outerShdw blurRad="38100" dist="25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>
              <a:defPPr>
                <a:defRPr lang="ko-KR"/>
              </a:defPPr>
              <a:lvl1pPr marR="0" lvl="0" indent="0" algn="ctr" defTabSz="1018803" fontAlgn="auto" latinLnBrk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Wingdings" panose="05000000000000000000" pitchFamily="2" charset="2"/>
                <a:buNone/>
                <a:tabLst/>
                <a:defRPr kumimoji="0" sz="1050" b="0" i="0" u="none" strike="noStrike" cap="none" spc="0" normalizeH="0" baseline="0">
                  <a:ln>
                    <a:solidFill>
                      <a:prstClr val="black">
                        <a:lumMod val="50000"/>
                        <a:lumOff val="50000"/>
                        <a:alpha val="0"/>
                      </a:prstClr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G마켓 산스 TTF Medium" panose="02000000000000000000" pitchFamily="2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 defTabSz="563219">
                <a:lnSpc>
                  <a:spcPct val="100000"/>
                </a:lnSpc>
                <a:defRPr/>
              </a:pPr>
              <a:r>
                <a:rPr lang="en-US" altLang="ko-KR" sz="714">
                  <a:solidFill>
                    <a:prstClr val="black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5G MEC</a:t>
              </a:r>
              <a:endParaRPr lang="ko-KR" altLang="en-US" sz="714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227" name="Picture 2" descr="디지털서비스 이용지원시스템 - 디지털서비스 찾기 : 홈 &gt; 디지털서비스 찾기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155"/>
            <a:stretch/>
          </p:blipFill>
          <p:spPr bwMode="auto">
            <a:xfrm>
              <a:off x="914312" y="3289627"/>
              <a:ext cx="175103" cy="14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7" name="그룹 186"/>
          <p:cNvGrpSpPr/>
          <p:nvPr/>
        </p:nvGrpSpPr>
        <p:grpSpPr>
          <a:xfrm>
            <a:off x="9985428" y="1853910"/>
            <a:ext cx="642683" cy="146235"/>
            <a:chOff x="914312" y="3289627"/>
            <a:chExt cx="630536" cy="143472"/>
          </a:xfrm>
        </p:grpSpPr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xmlns="" id="{CC1E1D7E-7281-41EC-A58E-0BD6E53DCC9E}"/>
                </a:ext>
              </a:extLst>
            </p:cNvPr>
            <p:cNvSpPr txBox="1"/>
            <p:nvPr/>
          </p:nvSpPr>
          <p:spPr>
            <a:xfrm>
              <a:off x="1118644" y="3298380"/>
              <a:ext cx="426204" cy="107826"/>
            </a:xfrm>
            <a:prstGeom prst="rect">
              <a:avLst/>
            </a:prstGeom>
            <a:noFill/>
            <a:ln>
              <a:noFill/>
            </a:ln>
            <a:effectLst>
              <a:outerShdw blurRad="38100" dist="25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>
              <a:defPPr>
                <a:defRPr lang="ko-KR"/>
              </a:defPPr>
              <a:lvl1pPr marR="0" lvl="0" indent="0" algn="ctr" defTabSz="1018803" fontAlgn="auto" latinLnBrk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Wingdings" panose="05000000000000000000" pitchFamily="2" charset="2"/>
                <a:buNone/>
                <a:tabLst/>
                <a:defRPr kumimoji="0" sz="1050" b="0" i="0" u="none" strike="noStrike" cap="none" spc="0" normalizeH="0" baseline="0">
                  <a:ln>
                    <a:solidFill>
                      <a:prstClr val="black">
                        <a:lumMod val="50000"/>
                        <a:lumOff val="50000"/>
                        <a:alpha val="0"/>
                      </a:prstClr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G마켓 산스 TTF Medium" panose="02000000000000000000" pitchFamily="2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 defTabSz="563219">
                <a:lnSpc>
                  <a:spcPct val="100000"/>
                </a:lnSpc>
                <a:defRPr/>
              </a:pPr>
              <a:r>
                <a:rPr lang="en-US" altLang="ko-KR" sz="714" dirty="0">
                  <a:solidFill>
                    <a:prstClr val="black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Financial 2</a:t>
              </a:r>
              <a:endParaRPr lang="ko-KR" altLang="en-US" sz="714" dirty="0"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225" name="Picture 2" descr="디지털서비스 이용지원시스템 - 디지털서비스 찾기 : 홈 &gt; 디지털서비스 찾기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155"/>
            <a:stretch/>
          </p:blipFill>
          <p:spPr bwMode="auto">
            <a:xfrm>
              <a:off x="914312" y="3289627"/>
              <a:ext cx="175103" cy="14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그룹 53"/>
          <p:cNvGrpSpPr/>
          <p:nvPr/>
        </p:nvGrpSpPr>
        <p:grpSpPr>
          <a:xfrm>
            <a:off x="7058863" y="3081278"/>
            <a:ext cx="843713" cy="146235"/>
            <a:chOff x="7049337" y="3012698"/>
            <a:chExt cx="843713" cy="146235"/>
          </a:xfrm>
        </p:grpSpPr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xmlns="" id="{CC1E1D7E-7281-41EC-A58E-0BD6E53DCC9E}"/>
                </a:ext>
              </a:extLst>
            </p:cNvPr>
            <p:cNvSpPr txBox="1"/>
            <p:nvPr/>
          </p:nvSpPr>
          <p:spPr>
            <a:xfrm>
              <a:off x="7290075" y="3039673"/>
              <a:ext cx="602975" cy="109902"/>
            </a:xfrm>
            <a:prstGeom prst="rect">
              <a:avLst/>
            </a:prstGeom>
            <a:noFill/>
            <a:ln>
              <a:noFill/>
            </a:ln>
            <a:effectLst>
              <a:outerShdw blurRad="38100" dist="25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ko-KR"/>
              </a:defPPr>
              <a:lvl1pPr marR="0" lvl="0" indent="0" algn="ctr" defTabSz="1018803" fontAlgn="auto" latinLnBrk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Wingdings" panose="05000000000000000000" pitchFamily="2" charset="2"/>
                <a:buNone/>
                <a:tabLst/>
                <a:defRPr kumimoji="0" sz="1050" b="0" i="0" u="none" strike="noStrike" cap="none" spc="0" normalizeH="0" baseline="0">
                  <a:ln>
                    <a:solidFill>
                      <a:prstClr val="black">
                        <a:lumMod val="50000"/>
                        <a:lumOff val="50000"/>
                        <a:alpha val="0"/>
                      </a:prstClr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G마켓 산스 TTF Medium" panose="02000000000000000000" pitchFamily="2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 defTabSz="563219">
                <a:lnSpc>
                  <a:spcPct val="100000"/>
                </a:lnSpc>
                <a:defRPr/>
              </a:pPr>
              <a:r>
                <a:rPr lang="en-US" altLang="ko-KR" sz="714" b="1" dirty="0">
                  <a:solidFill>
                    <a:prstClr val="black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MSP </a:t>
              </a:r>
              <a:r>
                <a:rPr lang="ko-KR" altLang="en-US" sz="714" b="1" dirty="0">
                  <a:solidFill>
                    <a:prstClr val="black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총판 계약</a:t>
              </a:r>
            </a:p>
          </p:txBody>
        </p:sp>
        <p:pic>
          <p:nvPicPr>
            <p:cNvPr id="223" name="Picture 2" descr="디지털서비스 이용지원시스템 - 디지털서비스 찾기 : 홈 &gt; 디지털서비스 찾기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155"/>
            <a:stretch/>
          </p:blipFill>
          <p:spPr bwMode="auto">
            <a:xfrm>
              <a:off x="7049337" y="3012698"/>
              <a:ext cx="178476" cy="146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그룹 54"/>
          <p:cNvGrpSpPr/>
          <p:nvPr/>
        </p:nvGrpSpPr>
        <p:grpSpPr>
          <a:xfrm>
            <a:off x="7039813" y="3320545"/>
            <a:ext cx="1104063" cy="198626"/>
            <a:chOff x="7030287" y="3251965"/>
            <a:chExt cx="1104063" cy="198626"/>
          </a:xfrm>
        </p:grpSpPr>
        <p:pic>
          <p:nvPicPr>
            <p:cNvPr id="220" name="그림 2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30287" y="3251965"/>
              <a:ext cx="323948" cy="198626"/>
            </a:xfrm>
            <a:prstGeom prst="rect">
              <a:avLst/>
            </a:prstGeom>
          </p:spPr>
        </p:pic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xmlns="" id="{CC1E1D7E-7281-41EC-A58E-0BD6E53DCC9E}"/>
                </a:ext>
              </a:extLst>
            </p:cNvPr>
            <p:cNvSpPr txBox="1"/>
            <p:nvPr/>
          </p:nvSpPr>
          <p:spPr>
            <a:xfrm>
              <a:off x="7399997" y="3272119"/>
              <a:ext cx="734353" cy="109902"/>
            </a:xfrm>
            <a:prstGeom prst="rect">
              <a:avLst/>
            </a:prstGeom>
            <a:noFill/>
            <a:ln>
              <a:noFill/>
            </a:ln>
            <a:effectLst>
              <a:outerShdw blurRad="38100" dist="25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ko-KR"/>
              </a:defPPr>
              <a:lvl1pPr marR="0" lvl="0" indent="0" algn="ctr" defTabSz="1018803" fontAlgn="auto" latinLnBrk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Wingdings" panose="05000000000000000000" pitchFamily="2" charset="2"/>
                <a:buNone/>
                <a:tabLst/>
                <a:defRPr kumimoji="0" sz="1050" b="0" i="0" u="none" strike="noStrike" cap="none" spc="0" normalizeH="0" baseline="0">
                  <a:ln>
                    <a:solidFill>
                      <a:prstClr val="black">
                        <a:lumMod val="50000"/>
                        <a:lumOff val="50000"/>
                        <a:alpha val="0"/>
                      </a:prstClr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G마켓 산스 TTF Medium" panose="02000000000000000000" pitchFamily="2" charset="-127"/>
                  <a:ea typeface="G마켓 산스 TTF Medium" panose="02000000000000000000" pitchFamily="2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 defTabSz="563219">
                <a:lnSpc>
                  <a:spcPct val="100000"/>
                </a:lnSpc>
                <a:defRPr/>
              </a:pPr>
              <a:r>
                <a:rPr lang="ko-KR" altLang="en-US" sz="714" b="1" dirty="0">
                  <a:solidFill>
                    <a:prstClr val="black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컨설팅 파트너 체결</a:t>
              </a:r>
            </a:p>
          </p:txBody>
        </p:sp>
      </p:grpSp>
      <p:pic>
        <p:nvPicPr>
          <p:cNvPr id="198" name="그림 19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0529" y="2996179"/>
            <a:ext cx="539942" cy="156598"/>
          </a:xfrm>
          <a:prstGeom prst="rect">
            <a:avLst/>
          </a:prstGeom>
        </p:spPr>
      </p:pic>
      <p:pic>
        <p:nvPicPr>
          <p:cNvPr id="199" name="Picture 2" descr="NHN, 클라우드 자회사 분사…NHN 클라우드 출범 - 조선비즈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879" y="2557033"/>
            <a:ext cx="704417" cy="8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그림 199"/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27828" y="2743200"/>
            <a:ext cx="621801" cy="156687"/>
          </a:xfrm>
          <a:prstGeom prst="rect">
            <a:avLst/>
          </a:prstGeom>
        </p:spPr>
      </p:pic>
      <p:sp>
        <p:nvSpPr>
          <p:cNvPr id="101" name="직사각형 100">
            <a:extLst>
              <a:ext uri="{FF2B5EF4-FFF2-40B4-BE49-F238E27FC236}">
                <a16:creationId xmlns:a16="http://schemas.microsoft.com/office/drawing/2014/main" xmlns="" id="{B9F4A574-27AF-47DC-88C2-6BFA6F360992}"/>
              </a:ext>
            </a:extLst>
          </p:cNvPr>
          <p:cNvSpPr/>
          <p:nvPr/>
        </p:nvSpPr>
        <p:spPr>
          <a:xfrm>
            <a:off x="1063336" y="3882959"/>
            <a:ext cx="312393" cy="153888"/>
          </a:xfrm>
          <a:prstGeom prst="rect">
            <a:avLst/>
          </a:prstGeom>
          <a:noFill/>
          <a:ln w="22225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>
            <a:spAutoFit/>
          </a:bodyPr>
          <a:lstStyle/>
          <a:p>
            <a:pPr marL="0" lvl="2" defTabSz="252752" latinLnBrk="0">
              <a:defRPr/>
            </a:pPr>
            <a:r>
              <a:rPr lang="en-US" altLang="ko-KR" sz="1000" spc="-16" dirty="0">
                <a:ln>
                  <a:solidFill>
                    <a:srgbClr val="1B55B9">
                      <a:alpha val="0"/>
                    </a:srgbClr>
                  </a:solidFill>
                </a:ln>
                <a:solidFill>
                  <a:srgbClr val="003E8B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2015</a:t>
            </a:r>
            <a:endParaRPr lang="ko-KR" altLang="en-US" sz="1000" spc="-16" dirty="0">
              <a:ln>
                <a:solidFill>
                  <a:srgbClr val="1B55B9">
                    <a:alpha val="0"/>
                  </a:srgbClr>
                </a:solidFill>
              </a:ln>
              <a:solidFill>
                <a:srgbClr val="003E8B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103" name="직사각형 102">
            <a:extLst>
              <a:ext uri="{FF2B5EF4-FFF2-40B4-BE49-F238E27FC236}">
                <a16:creationId xmlns:a16="http://schemas.microsoft.com/office/drawing/2014/main" xmlns="" id="{98480C45-5878-4CD6-8230-A1D77E5107BF}"/>
              </a:ext>
            </a:extLst>
          </p:cNvPr>
          <p:cNvSpPr/>
          <p:nvPr/>
        </p:nvSpPr>
        <p:spPr>
          <a:xfrm>
            <a:off x="3329227" y="3882959"/>
            <a:ext cx="312393" cy="153888"/>
          </a:xfrm>
          <a:prstGeom prst="rect">
            <a:avLst/>
          </a:prstGeom>
          <a:noFill/>
          <a:ln w="22225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>
            <a:spAutoFit/>
          </a:bodyPr>
          <a:lstStyle/>
          <a:p>
            <a:pPr marL="0" lvl="2" defTabSz="252752" latinLnBrk="0">
              <a:defRPr/>
            </a:pPr>
            <a:r>
              <a:rPr lang="en-US" altLang="ko-KR" sz="1000" spc="-16" dirty="0">
                <a:ln>
                  <a:solidFill>
                    <a:srgbClr val="1B55B9">
                      <a:alpha val="0"/>
                    </a:srgbClr>
                  </a:solidFill>
                </a:ln>
                <a:solidFill>
                  <a:srgbClr val="003E8B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2017</a:t>
            </a:r>
            <a:endParaRPr lang="ko-KR" altLang="en-US" sz="1000" spc="-16" dirty="0">
              <a:ln>
                <a:solidFill>
                  <a:srgbClr val="1B55B9">
                    <a:alpha val="0"/>
                  </a:srgbClr>
                </a:solidFill>
              </a:ln>
              <a:solidFill>
                <a:srgbClr val="003E8B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105" name="직사각형 104">
            <a:extLst>
              <a:ext uri="{FF2B5EF4-FFF2-40B4-BE49-F238E27FC236}">
                <a16:creationId xmlns:a16="http://schemas.microsoft.com/office/drawing/2014/main" xmlns="" id="{34664AA5-FCCB-475D-BD48-28227085F0B3}"/>
              </a:ext>
            </a:extLst>
          </p:cNvPr>
          <p:cNvSpPr/>
          <p:nvPr/>
        </p:nvSpPr>
        <p:spPr>
          <a:xfrm>
            <a:off x="4340888" y="3882959"/>
            <a:ext cx="312393" cy="153888"/>
          </a:xfrm>
          <a:prstGeom prst="rect">
            <a:avLst/>
          </a:prstGeom>
          <a:noFill/>
          <a:ln w="22225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>
            <a:spAutoFit/>
          </a:bodyPr>
          <a:lstStyle/>
          <a:p>
            <a:pPr marL="0" lvl="2" defTabSz="252752" latinLnBrk="0">
              <a:defRPr/>
            </a:pPr>
            <a:r>
              <a:rPr lang="en-US" altLang="ko-KR" sz="1000" spc="-16" dirty="0">
                <a:ln>
                  <a:solidFill>
                    <a:srgbClr val="1B55B9">
                      <a:alpha val="0"/>
                    </a:srgbClr>
                  </a:solidFill>
                </a:ln>
                <a:solidFill>
                  <a:srgbClr val="003E8B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2018</a:t>
            </a:r>
            <a:endParaRPr lang="ko-KR" altLang="en-US" sz="1000" spc="-16" dirty="0">
              <a:ln>
                <a:solidFill>
                  <a:srgbClr val="1B55B9">
                    <a:alpha val="0"/>
                  </a:srgbClr>
                </a:solidFill>
              </a:ln>
              <a:solidFill>
                <a:srgbClr val="003E8B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155" name="직사각형 154">
            <a:extLst>
              <a:ext uri="{FF2B5EF4-FFF2-40B4-BE49-F238E27FC236}">
                <a16:creationId xmlns:a16="http://schemas.microsoft.com/office/drawing/2014/main" xmlns="" id="{EDDD003E-0D8D-4E8A-9D6F-503EDD3B0087}"/>
              </a:ext>
            </a:extLst>
          </p:cNvPr>
          <p:cNvSpPr/>
          <p:nvPr/>
        </p:nvSpPr>
        <p:spPr>
          <a:xfrm>
            <a:off x="6759181" y="3882959"/>
            <a:ext cx="312393" cy="153888"/>
          </a:xfrm>
          <a:prstGeom prst="rect">
            <a:avLst/>
          </a:prstGeom>
          <a:noFill/>
          <a:ln w="22225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>
            <a:spAutoFit/>
          </a:bodyPr>
          <a:lstStyle/>
          <a:p>
            <a:pPr marL="0" lvl="2" defTabSz="252752" latinLnBrk="0">
              <a:defRPr/>
            </a:pPr>
            <a:r>
              <a:rPr lang="en-US" altLang="ko-KR" sz="1000" spc="-16" dirty="0">
                <a:ln>
                  <a:solidFill>
                    <a:srgbClr val="1B55B9">
                      <a:alpha val="0"/>
                    </a:srgbClr>
                  </a:solidFill>
                </a:ln>
                <a:solidFill>
                  <a:srgbClr val="003E8B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2020</a:t>
            </a:r>
            <a:endParaRPr lang="ko-KR" altLang="en-US" sz="1000" spc="-16" dirty="0">
              <a:ln>
                <a:solidFill>
                  <a:srgbClr val="1B55B9">
                    <a:alpha val="0"/>
                  </a:srgbClr>
                </a:solidFill>
              </a:ln>
              <a:solidFill>
                <a:srgbClr val="003E8B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170" name="직사각형 169">
            <a:extLst>
              <a:ext uri="{FF2B5EF4-FFF2-40B4-BE49-F238E27FC236}">
                <a16:creationId xmlns:a16="http://schemas.microsoft.com/office/drawing/2014/main" xmlns="" id="{6D25461F-F5DF-4F72-822A-6FEB0BC583C7}"/>
              </a:ext>
            </a:extLst>
          </p:cNvPr>
          <p:cNvSpPr/>
          <p:nvPr/>
        </p:nvSpPr>
        <p:spPr>
          <a:xfrm>
            <a:off x="5823720" y="3882959"/>
            <a:ext cx="312393" cy="153888"/>
          </a:xfrm>
          <a:prstGeom prst="rect">
            <a:avLst/>
          </a:prstGeom>
          <a:noFill/>
          <a:ln w="22225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>
            <a:spAutoFit/>
          </a:bodyPr>
          <a:lstStyle/>
          <a:p>
            <a:pPr marL="0" lvl="2" defTabSz="252752" latinLnBrk="0">
              <a:defRPr/>
            </a:pPr>
            <a:r>
              <a:rPr lang="en-US" altLang="ko-KR" sz="1000" spc="-16" dirty="0">
                <a:ln>
                  <a:solidFill>
                    <a:srgbClr val="1B55B9">
                      <a:alpha val="0"/>
                    </a:srgbClr>
                  </a:solidFill>
                </a:ln>
                <a:solidFill>
                  <a:srgbClr val="003E8B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2019</a:t>
            </a:r>
            <a:endParaRPr lang="ko-KR" altLang="en-US" sz="1000" spc="-16" dirty="0">
              <a:ln>
                <a:solidFill>
                  <a:srgbClr val="1B55B9">
                    <a:alpha val="0"/>
                  </a:srgbClr>
                </a:solidFill>
              </a:ln>
              <a:solidFill>
                <a:srgbClr val="003E8B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189" name="직사각형 188">
            <a:extLst>
              <a:ext uri="{FF2B5EF4-FFF2-40B4-BE49-F238E27FC236}">
                <a16:creationId xmlns:a16="http://schemas.microsoft.com/office/drawing/2014/main" xmlns="" id="{B9F4A574-27AF-47DC-88C2-6BFA6F360992}"/>
              </a:ext>
            </a:extLst>
          </p:cNvPr>
          <p:cNvSpPr/>
          <p:nvPr/>
        </p:nvSpPr>
        <p:spPr>
          <a:xfrm>
            <a:off x="2270894" y="3882959"/>
            <a:ext cx="312393" cy="153888"/>
          </a:xfrm>
          <a:prstGeom prst="rect">
            <a:avLst/>
          </a:prstGeom>
          <a:noFill/>
          <a:ln w="22225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>
            <a:spAutoFit/>
          </a:bodyPr>
          <a:lstStyle/>
          <a:p>
            <a:pPr marL="0" lvl="2" defTabSz="252752" latinLnBrk="0">
              <a:defRPr/>
            </a:pPr>
            <a:r>
              <a:rPr lang="en-US" altLang="ko-KR" sz="1000" spc="-16" dirty="0">
                <a:ln>
                  <a:solidFill>
                    <a:srgbClr val="1B55B9">
                      <a:alpha val="0"/>
                    </a:srgbClr>
                  </a:solidFill>
                </a:ln>
                <a:solidFill>
                  <a:srgbClr val="003E8B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2016</a:t>
            </a:r>
            <a:endParaRPr lang="ko-KR" altLang="en-US" sz="1000" spc="-16" dirty="0">
              <a:ln>
                <a:solidFill>
                  <a:srgbClr val="1B55B9">
                    <a:alpha val="0"/>
                  </a:srgbClr>
                </a:solidFill>
              </a:ln>
              <a:solidFill>
                <a:srgbClr val="003E8B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174" name="직사각형 173">
            <a:extLst>
              <a:ext uri="{FF2B5EF4-FFF2-40B4-BE49-F238E27FC236}">
                <a16:creationId xmlns:a16="http://schemas.microsoft.com/office/drawing/2014/main" xmlns="" id="{1499E482-9FD3-4BBF-BFCF-D25F70978F0A}"/>
              </a:ext>
            </a:extLst>
          </p:cNvPr>
          <p:cNvSpPr/>
          <p:nvPr/>
        </p:nvSpPr>
        <p:spPr>
          <a:xfrm>
            <a:off x="8329894" y="3882959"/>
            <a:ext cx="312393" cy="153888"/>
          </a:xfrm>
          <a:prstGeom prst="rect">
            <a:avLst/>
          </a:prstGeom>
          <a:noFill/>
          <a:ln w="22225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>
            <a:spAutoFit/>
          </a:bodyPr>
          <a:lstStyle/>
          <a:p>
            <a:pPr marL="0" lvl="2" defTabSz="252752" latinLnBrk="0">
              <a:defRPr/>
            </a:pPr>
            <a:r>
              <a:rPr lang="en-US" altLang="ko-KR" sz="1000" spc="-16" dirty="0">
                <a:ln>
                  <a:solidFill>
                    <a:srgbClr val="1B55B9">
                      <a:alpha val="0"/>
                    </a:srgbClr>
                  </a:solidFill>
                </a:ln>
                <a:solidFill>
                  <a:srgbClr val="003E8B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2021</a:t>
            </a:r>
            <a:endParaRPr lang="ko-KR" altLang="en-US" sz="1000" spc="-16" dirty="0">
              <a:ln>
                <a:solidFill>
                  <a:srgbClr val="1B55B9">
                    <a:alpha val="0"/>
                  </a:srgbClr>
                </a:solidFill>
              </a:ln>
              <a:solidFill>
                <a:srgbClr val="003E8B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158" name="직사각형 157">
            <a:extLst>
              <a:ext uri="{FF2B5EF4-FFF2-40B4-BE49-F238E27FC236}">
                <a16:creationId xmlns:a16="http://schemas.microsoft.com/office/drawing/2014/main" xmlns="" id="{740D55DB-7972-4E7E-8831-C942D9DC6CEE}"/>
              </a:ext>
            </a:extLst>
          </p:cNvPr>
          <p:cNvSpPr/>
          <p:nvPr/>
        </p:nvSpPr>
        <p:spPr>
          <a:xfrm>
            <a:off x="9610542" y="3861326"/>
            <a:ext cx="440633" cy="215444"/>
          </a:xfrm>
          <a:prstGeom prst="rect">
            <a:avLst/>
          </a:prstGeom>
          <a:noFill/>
          <a:ln w="22225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>
            <a:spAutoFit/>
          </a:bodyPr>
          <a:lstStyle/>
          <a:p>
            <a:pPr marL="0" lvl="2" defTabSz="252752" latinLnBrk="0">
              <a:defRPr/>
            </a:pPr>
            <a:r>
              <a:rPr lang="en-US" altLang="ko-KR" sz="1400" spc="-16" dirty="0">
                <a:ln>
                  <a:solidFill>
                    <a:srgbClr val="1B55B9">
                      <a:alpha val="0"/>
                    </a:srgbClr>
                  </a:solidFill>
                </a:ln>
                <a:solidFill>
                  <a:srgbClr val="003E8B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2022</a:t>
            </a:r>
            <a:endParaRPr lang="ko-KR" altLang="en-US" sz="1400" spc="-16" dirty="0">
              <a:ln>
                <a:solidFill>
                  <a:srgbClr val="1B55B9">
                    <a:alpha val="0"/>
                  </a:srgbClr>
                </a:solidFill>
              </a:ln>
              <a:solidFill>
                <a:srgbClr val="003E8B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cxnSp>
        <p:nvCxnSpPr>
          <p:cNvPr id="292" name="직선 연결선 291"/>
          <p:cNvCxnSpPr/>
          <p:nvPr/>
        </p:nvCxnSpPr>
        <p:spPr>
          <a:xfrm>
            <a:off x="1217726" y="3469209"/>
            <a:ext cx="0" cy="33640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직선 연결선 296"/>
          <p:cNvCxnSpPr>
            <a:stCxn id="72" idx="1"/>
          </p:cNvCxnSpPr>
          <p:nvPr/>
        </p:nvCxnSpPr>
        <p:spPr>
          <a:xfrm flipH="1">
            <a:off x="5978111" y="2789630"/>
            <a:ext cx="8352" cy="1015979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0" y="3822192"/>
            <a:ext cx="12192000" cy="0"/>
          </a:xfrm>
          <a:prstGeom prst="line">
            <a:avLst/>
          </a:prstGeom>
          <a:ln w="38100">
            <a:solidFill>
              <a:srgbClr val="003E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/>
          <p:cNvSpPr/>
          <p:nvPr/>
        </p:nvSpPr>
        <p:spPr>
          <a:xfrm>
            <a:off x="1087374" y="4152905"/>
            <a:ext cx="373075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500" i="1" spc="-8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1,000</a:t>
            </a:r>
            <a:r>
              <a:rPr lang="en-US" altLang="ko-KR" sz="1500" spc="-8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</a:t>
            </a:r>
            <a:r>
              <a:rPr lang="ko-KR" altLang="en-US" sz="1200" spc="-8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여개 </a:t>
            </a:r>
            <a:r>
              <a:rPr lang="ko-KR" altLang="en-US" sz="12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공공</a:t>
            </a:r>
            <a:r>
              <a:rPr lang="en-US" altLang="ko-KR" sz="12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·</a:t>
            </a:r>
            <a:r>
              <a:rPr lang="ko-KR" altLang="en-US" sz="12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금융</a:t>
            </a:r>
            <a:r>
              <a:rPr lang="en-US" altLang="ko-KR" sz="12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·</a:t>
            </a:r>
            <a:r>
              <a:rPr lang="ko-KR" altLang="en-US" sz="12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민수 </a:t>
            </a:r>
            <a:r>
              <a:rPr lang="ko-KR" altLang="en-US" sz="1200" spc="-8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클라우드</a:t>
            </a:r>
            <a:r>
              <a:rPr lang="ko-KR" altLang="en-US" sz="1200" spc="-8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en-US" altLang="ko-KR" sz="1200" spc="-8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ko-KR" altLang="en-US" sz="12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보안관제 서비스 운영</a:t>
            </a:r>
          </a:p>
        </p:txBody>
      </p:sp>
      <p:sp>
        <p:nvSpPr>
          <p:cNvPr id="193" name="모서리가 둥근 직사각형 192"/>
          <p:cNvSpPr/>
          <p:nvPr/>
        </p:nvSpPr>
        <p:spPr>
          <a:xfrm>
            <a:off x="439067" y="4636236"/>
            <a:ext cx="4984496" cy="1729909"/>
          </a:xfrm>
          <a:prstGeom prst="roundRect">
            <a:avLst>
              <a:gd name="adj" fmla="val 37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26" name="Picture 10" descr="nex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373" y="5935689"/>
            <a:ext cx="1018521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Picture 20" descr="nex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433" y="5007540"/>
            <a:ext cx="1018521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Picture 26" descr="nex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634" y="5339467"/>
            <a:ext cx="1018521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Picture 30" descr="nex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889" y="5017598"/>
            <a:ext cx="1018521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34" descr="nex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705" y="5017598"/>
            <a:ext cx="1018521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Picture 36" descr="nex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6" y="5339467"/>
            <a:ext cx="1018521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Picture 40" descr="nex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64" y="5017598"/>
            <a:ext cx="1018521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Picture 44" descr="nexo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946" y="5372780"/>
            <a:ext cx="1018521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46" descr="nexo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058" y="5339467"/>
            <a:ext cx="1018521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Picture 48" descr="nexon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486" y="5339467"/>
            <a:ext cx="1018521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12" descr="nexon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641" y="4692050"/>
            <a:ext cx="1018522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Picture 14" descr="nexon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6"/>
          <a:stretch/>
        </p:blipFill>
        <p:spPr bwMode="auto">
          <a:xfrm>
            <a:off x="2357389" y="4692049"/>
            <a:ext cx="885136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16" descr="nexon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066" y="4692050"/>
            <a:ext cx="1018522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Picture 18" descr="nexon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488" y="4692050"/>
            <a:ext cx="1018522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24" descr="nexon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0" y="5013919"/>
            <a:ext cx="1018521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28" descr="nexon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9" y="5013919"/>
            <a:ext cx="1018521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Picture 32" descr="nexon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1" r="15957"/>
          <a:stretch/>
        </p:blipFill>
        <p:spPr bwMode="auto">
          <a:xfrm>
            <a:off x="608872" y="4692050"/>
            <a:ext cx="710544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38" descr="nexo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791" y="4692050"/>
            <a:ext cx="1018522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50" descr="nexon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5" r="24235"/>
          <a:stretch/>
        </p:blipFill>
        <p:spPr bwMode="auto">
          <a:xfrm>
            <a:off x="1213394" y="4692050"/>
            <a:ext cx="499791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Picture 52" descr="nexon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678" y="5007437"/>
            <a:ext cx="1018521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6" descr="삼성전자, 구미사업장에 4번째 확진자 발생 - Korea IT Times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278" y="5333898"/>
            <a:ext cx="927539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Picture 8" descr="samsung pay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25" y="5719695"/>
            <a:ext cx="1608223" cy="24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Picture 54" descr="nexo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409" y="5665825"/>
            <a:ext cx="1018521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56" descr="nexo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938" y="5941174"/>
            <a:ext cx="1018521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Picture 58" descr="nex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227" y="5643134"/>
            <a:ext cx="1018521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60" descr="nex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136" y="5665825"/>
            <a:ext cx="1018521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Picture 62" descr="nexo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709" y="5665825"/>
            <a:ext cx="1018521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Picture 64" descr="nexo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5927344"/>
            <a:ext cx="1018521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66" descr="nex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30" y="5927344"/>
            <a:ext cx="1018521" cy="3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" name="직사각형 195"/>
          <p:cNvSpPr/>
          <p:nvPr/>
        </p:nvSpPr>
        <p:spPr>
          <a:xfrm>
            <a:off x="6784095" y="4152905"/>
            <a:ext cx="373075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500" i="1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5</a:t>
            </a:r>
            <a:r>
              <a:rPr lang="en-US" altLang="ko-KR" sz="1500" i="1" spc="-8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0</a:t>
            </a:r>
            <a:r>
              <a:rPr lang="en-US" altLang="ko-KR" sz="1500" spc="-8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 </a:t>
            </a:r>
            <a:r>
              <a:rPr lang="ko-KR" altLang="en-US" sz="12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여개 공공</a:t>
            </a:r>
            <a:r>
              <a:rPr lang="en-US" altLang="ko-KR" sz="12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· </a:t>
            </a:r>
            <a:r>
              <a:rPr lang="ko-KR" altLang="en-US" sz="12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금융 </a:t>
            </a:r>
            <a:r>
              <a:rPr lang="en-US" altLang="ko-KR" sz="12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· </a:t>
            </a:r>
            <a:r>
              <a:rPr lang="ko-KR" altLang="en-US" sz="1200" spc="-8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민수 </a:t>
            </a:r>
            <a:r>
              <a:rPr lang="ko-KR" altLang="en-US" sz="1200" spc="-8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클라우드</a:t>
            </a:r>
            <a:r>
              <a:rPr lang="ko-KR" altLang="en-US" sz="1200" spc="-8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en-US" altLang="ko-KR" sz="12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MSP </a:t>
            </a:r>
            <a:r>
              <a:rPr lang="ko-KR" altLang="en-US" sz="12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서비스 구축</a:t>
            </a:r>
            <a:r>
              <a:rPr lang="en-US" altLang="ko-KR" sz="12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·</a:t>
            </a:r>
            <a:r>
              <a:rPr lang="ko-KR" altLang="en-US" sz="12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운영</a:t>
            </a:r>
          </a:p>
        </p:txBody>
      </p:sp>
      <p:sp>
        <p:nvSpPr>
          <p:cNvPr id="201" name="모서리가 둥근 직사각형 200"/>
          <p:cNvSpPr>
            <a:spLocks/>
          </p:cNvSpPr>
          <p:nvPr/>
        </p:nvSpPr>
        <p:spPr>
          <a:xfrm>
            <a:off x="6030748" y="4653448"/>
            <a:ext cx="5702951" cy="1729909"/>
          </a:xfrm>
          <a:prstGeom prst="roundRect">
            <a:avLst>
              <a:gd name="adj" fmla="val 37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4" name="그룹 63"/>
          <p:cNvGrpSpPr/>
          <p:nvPr/>
        </p:nvGrpSpPr>
        <p:grpSpPr>
          <a:xfrm>
            <a:off x="10600213" y="3908144"/>
            <a:ext cx="299719" cy="84739"/>
            <a:chOff x="10263790" y="3927194"/>
            <a:chExt cx="299719" cy="84739"/>
          </a:xfrm>
        </p:grpSpPr>
        <p:sp>
          <p:nvSpPr>
            <p:cNvPr id="30" name="이등변 삼각형 29"/>
            <p:cNvSpPr/>
            <p:nvPr/>
          </p:nvSpPr>
          <p:spPr>
            <a:xfrm rot="5400000">
              <a:off x="10244280" y="3946704"/>
              <a:ext cx="84739" cy="45719"/>
            </a:xfrm>
            <a:prstGeom prst="triangle">
              <a:avLst/>
            </a:prstGeom>
            <a:solidFill>
              <a:srgbClr val="005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4" name="이등변 삼각형 203"/>
            <p:cNvSpPr/>
            <p:nvPr/>
          </p:nvSpPr>
          <p:spPr>
            <a:xfrm rot="5400000">
              <a:off x="10371280" y="3946704"/>
              <a:ext cx="84739" cy="45719"/>
            </a:xfrm>
            <a:prstGeom prst="triangle">
              <a:avLst/>
            </a:prstGeom>
            <a:solidFill>
              <a:srgbClr val="005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5" name="이등변 삼각형 204"/>
            <p:cNvSpPr/>
            <p:nvPr/>
          </p:nvSpPr>
          <p:spPr>
            <a:xfrm rot="5400000">
              <a:off x="10498280" y="3946704"/>
              <a:ext cx="84739" cy="45719"/>
            </a:xfrm>
            <a:prstGeom prst="triangle">
              <a:avLst/>
            </a:prstGeom>
            <a:solidFill>
              <a:srgbClr val="005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296" name="직선 연결선 295"/>
          <p:cNvCxnSpPr/>
          <p:nvPr/>
        </p:nvCxnSpPr>
        <p:spPr>
          <a:xfrm>
            <a:off x="4477604" y="3014663"/>
            <a:ext cx="0" cy="790949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직선 연결선 315"/>
          <p:cNvCxnSpPr/>
          <p:nvPr/>
        </p:nvCxnSpPr>
        <p:spPr>
          <a:xfrm>
            <a:off x="9826060" y="1624013"/>
            <a:ext cx="0" cy="2181595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직선 연결선 312"/>
          <p:cNvCxnSpPr/>
          <p:nvPr/>
        </p:nvCxnSpPr>
        <p:spPr>
          <a:xfrm>
            <a:off x="8480749" y="2047875"/>
            <a:ext cx="0" cy="175773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직선 연결선 244"/>
          <p:cNvCxnSpPr/>
          <p:nvPr/>
        </p:nvCxnSpPr>
        <p:spPr>
          <a:xfrm>
            <a:off x="6911562" y="2514600"/>
            <a:ext cx="0" cy="1291009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직선 연결선 211"/>
          <p:cNvCxnSpPr/>
          <p:nvPr/>
        </p:nvCxnSpPr>
        <p:spPr>
          <a:xfrm>
            <a:off x="3485734" y="3176588"/>
            <a:ext cx="0" cy="62902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직선 연결선 97"/>
          <p:cNvCxnSpPr/>
          <p:nvPr/>
        </p:nvCxnSpPr>
        <p:spPr>
          <a:xfrm>
            <a:off x="2425284" y="3327400"/>
            <a:ext cx="0" cy="478209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자유형 301"/>
          <p:cNvSpPr/>
          <p:nvPr/>
        </p:nvSpPr>
        <p:spPr>
          <a:xfrm rot="10800000">
            <a:off x="1900236" y="2978152"/>
            <a:ext cx="1052514" cy="304799"/>
          </a:xfrm>
          <a:custGeom>
            <a:avLst/>
            <a:gdLst>
              <a:gd name="connsiteX0" fmla="*/ 931420 w 1052514"/>
              <a:gd name="connsiteY0" fmla="*/ 304799 h 304799"/>
              <a:gd name="connsiteX1" fmla="*/ 121094 w 1052514"/>
              <a:gd name="connsiteY1" fmla="*/ 304799 h 304799"/>
              <a:gd name="connsiteX2" fmla="*/ 0 w 1052514"/>
              <a:gd name="connsiteY2" fmla="*/ 183705 h 304799"/>
              <a:gd name="connsiteX3" fmla="*/ 121094 w 1052514"/>
              <a:gd name="connsiteY3" fmla="*/ 62611 h 304799"/>
              <a:gd name="connsiteX4" fmla="*/ 494546 w 1052514"/>
              <a:gd name="connsiteY4" fmla="*/ 62611 h 304799"/>
              <a:gd name="connsiteX5" fmla="*/ 530860 w 1052514"/>
              <a:gd name="connsiteY5" fmla="*/ 0 h 304799"/>
              <a:gd name="connsiteX6" fmla="*/ 567174 w 1052514"/>
              <a:gd name="connsiteY6" fmla="*/ 62611 h 304799"/>
              <a:gd name="connsiteX7" fmla="*/ 931420 w 1052514"/>
              <a:gd name="connsiteY7" fmla="*/ 62611 h 304799"/>
              <a:gd name="connsiteX8" fmla="*/ 1052514 w 1052514"/>
              <a:gd name="connsiteY8" fmla="*/ 183705 h 304799"/>
              <a:gd name="connsiteX9" fmla="*/ 931420 w 1052514"/>
              <a:gd name="connsiteY9" fmla="*/ 304799 h 30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2514" h="304799">
                <a:moveTo>
                  <a:pt x="931420" y="304799"/>
                </a:moveTo>
                <a:lnTo>
                  <a:pt x="121094" y="304799"/>
                </a:lnTo>
                <a:cubicBezTo>
                  <a:pt x="54216" y="304799"/>
                  <a:pt x="0" y="250583"/>
                  <a:pt x="0" y="183705"/>
                </a:cubicBezTo>
                <a:cubicBezTo>
                  <a:pt x="0" y="116827"/>
                  <a:pt x="54216" y="62611"/>
                  <a:pt x="121094" y="62611"/>
                </a:cubicBezTo>
                <a:lnTo>
                  <a:pt x="494546" y="62611"/>
                </a:lnTo>
                <a:lnTo>
                  <a:pt x="530860" y="0"/>
                </a:lnTo>
                <a:lnTo>
                  <a:pt x="567174" y="62611"/>
                </a:lnTo>
                <a:lnTo>
                  <a:pt x="931420" y="62611"/>
                </a:lnTo>
                <a:cubicBezTo>
                  <a:pt x="998298" y="62611"/>
                  <a:pt x="1052514" y="116827"/>
                  <a:pt x="1052514" y="183705"/>
                </a:cubicBezTo>
                <a:cubicBezTo>
                  <a:pt x="1052514" y="250583"/>
                  <a:pt x="998298" y="304799"/>
                  <a:pt x="931420" y="304799"/>
                </a:cubicBezTo>
                <a:close/>
              </a:path>
            </a:pathLst>
          </a:custGeom>
          <a:solidFill>
            <a:srgbClr val="F94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1" name="자유형 300"/>
          <p:cNvSpPr/>
          <p:nvPr/>
        </p:nvSpPr>
        <p:spPr>
          <a:xfrm rot="10800000">
            <a:off x="5356284" y="2441958"/>
            <a:ext cx="1253594" cy="307593"/>
          </a:xfrm>
          <a:custGeom>
            <a:avLst/>
            <a:gdLst>
              <a:gd name="connsiteX0" fmla="*/ 1132500 w 1253594"/>
              <a:gd name="connsiteY0" fmla="*/ 307593 h 307593"/>
              <a:gd name="connsiteX1" fmla="*/ 121094 w 1253594"/>
              <a:gd name="connsiteY1" fmla="*/ 307593 h 307593"/>
              <a:gd name="connsiteX2" fmla="*/ 0 w 1253594"/>
              <a:gd name="connsiteY2" fmla="*/ 186499 h 307593"/>
              <a:gd name="connsiteX3" fmla="*/ 121094 w 1253594"/>
              <a:gd name="connsiteY3" fmla="*/ 65405 h 307593"/>
              <a:gd name="connsiteX4" fmla="*/ 594053 w 1253594"/>
              <a:gd name="connsiteY4" fmla="*/ 65405 h 307593"/>
              <a:gd name="connsiteX5" fmla="*/ 631988 w 1253594"/>
              <a:gd name="connsiteY5" fmla="*/ 0 h 307593"/>
              <a:gd name="connsiteX6" fmla="*/ 669923 w 1253594"/>
              <a:gd name="connsiteY6" fmla="*/ 65405 h 307593"/>
              <a:gd name="connsiteX7" fmla="*/ 1132500 w 1253594"/>
              <a:gd name="connsiteY7" fmla="*/ 65405 h 307593"/>
              <a:gd name="connsiteX8" fmla="*/ 1253594 w 1253594"/>
              <a:gd name="connsiteY8" fmla="*/ 186499 h 307593"/>
              <a:gd name="connsiteX9" fmla="*/ 1132500 w 1253594"/>
              <a:gd name="connsiteY9" fmla="*/ 307593 h 307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3594" h="307593">
                <a:moveTo>
                  <a:pt x="1132500" y="307593"/>
                </a:moveTo>
                <a:lnTo>
                  <a:pt x="121094" y="307593"/>
                </a:lnTo>
                <a:cubicBezTo>
                  <a:pt x="54216" y="307593"/>
                  <a:pt x="0" y="253377"/>
                  <a:pt x="0" y="186499"/>
                </a:cubicBezTo>
                <a:cubicBezTo>
                  <a:pt x="0" y="119621"/>
                  <a:pt x="54216" y="65405"/>
                  <a:pt x="121094" y="65405"/>
                </a:cubicBezTo>
                <a:lnTo>
                  <a:pt x="594053" y="65405"/>
                </a:lnTo>
                <a:lnTo>
                  <a:pt x="631988" y="0"/>
                </a:lnTo>
                <a:lnTo>
                  <a:pt x="669923" y="65405"/>
                </a:lnTo>
                <a:lnTo>
                  <a:pt x="1132500" y="65405"/>
                </a:lnTo>
                <a:cubicBezTo>
                  <a:pt x="1199378" y="65405"/>
                  <a:pt x="1253594" y="119621"/>
                  <a:pt x="1253594" y="186499"/>
                </a:cubicBezTo>
                <a:cubicBezTo>
                  <a:pt x="1253594" y="253377"/>
                  <a:pt x="1199378" y="307593"/>
                  <a:pt x="1132500" y="307593"/>
                </a:cubicBezTo>
                <a:close/>
              </a:path>
            </a:pathLst>
          </a:custGeom>
          <a:solidFill>
            <a:srgbClr val="F94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8" name="자유형 297"/>
          <p:cNvSpPr/>
          <p:nvPr/>
        </p:nvSpPr>
        <p:spPr>
          <a:xfrm rot="10800000">
            <a:off x="7712451" y="1650942"/>
            <a:ext cx="1546633" cy="311208"/>
          </a:xfrm>
          <a:custGeom>
            <a:avLst/>
            <a:gdLst>
              <a:gd name="connsiteX0" fmla="*/ 1425539 w 1546633"/>
              <a:gd name="connsiteY0" fmla="*/ 311208 h 311208"/>
              <a:gd name="connsiteX1" fmla="*/ 121094 w 1546633"/>
              <a:gd name="connsiteY1" fmla="*/ 311208 h 311208"/>
              <a:gd name="connsiteX2" fmla="*/ 0 w 1546633"/>
              <a:gd name="connsiteY2" fmla="*/ 190114 h 311208"/>
              <a:gd name="connsiteX3" fmla="*/ 121094 w 1546633"/>
              <a:gd name="connsiteY3" fmla="*/ 69020 h 311208"/>
              <a:gd name="connsiteX4" fmla="*/ 732911 w 1546633"/>
              <a:gd name="connsiteY4" fmla="*/ 69020 h 311208"/>
              <a:gd name="connsiteX5" fmla="*/ 772943 w 1546633"/>
              <a:gd name="connsiteY5" fmla="*/ 0 h 311208"/>
              <a:gd name="connsiteX6" fmla="*/ 812975 w 1546633"/>
              <a:gd name="connsiteY6" fmla="*/ 69020 h 311208"/>
              <a:gd name="connsiteX7" fmla="*/ 1425539 w 1546633"/>
              <a:gd name="connsiteY7" fmla="*/ 69020 h 311208"/>
              <a:gd name="connsiteX8" fmla="*/ 1546633 w 1546633"/>
              <a:gd name="connsiteY8" fmla="*/ 190114 h 311208"/>
              <a:gd name="connsiteX9" fmla="*/ 1425539 w 1546633"/>
              <a:gd name="connsiteY9" fmla="*/ 311208 h 31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46633" h="311208">
                <a:moveTo>
                  <a:pt x="1425539" y="311208"/>
                </a:moveTo>
                <a:lnTo>
                  <a:pt x="121094" y="311208"/>
                </a:lnTo>
                <a:cubicBezTo>
                  <a:pt x="54216" y="311208"/>
                  <a:pt x="0" y="256992"/>
                  <a:pt x="0" y="190114"/>
                </a:cubicBezTo>
                <a:cubicBezTo>
                  <a:pt x="0" y="123236"/>
                  <a:pt x="54216" y="69020"/>
                  <a:pt x="121094" y="69020"/>
                </a:cubicBezTo>
                <a:lnTo>
                  <a:pt x="732911" y="69020"/>
                </a:lnTo>
                <a:lnTo>
                  <a:pt x="772943" y="0"/>
                </a:lnTo>
                <a:lnTo>
                  <a:pt x="812975" y="69020"/>
                </a:lnTo>
                <a:lnTo>
                  <a:pt x="1425539" y="69020"/>
                </a:lnTo>
                <a:cubicBezTo>
                  <a:pt x="1492417" y="69020"/>
                  <a:pt x="1546633" y="123236"/>
                  <a:pt x="1546633" y="190114"/>
                </a:cubicBezTo>
                <a:cubicBezTo>
                  <a:pt x="1546633" y="256992"/>
                  <a:pt x="1492417" y="311208"/>
                  <a:pt x="1425539" y="311208"/>
                </a:cubicBezTo>
                <a:close/>
              </a:path>
            </a:pathLst>
          </a:custGeom>
          <a:solidFill>
            <a:srgbClr val="F94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xmlns="" id="{CC1E1D7E-7281-41EC-A58E-0BD6E53DCC9E}"/>
              </a:ext>
            </a:extLst>
          </p:cNvPr>
          <p:cNvSpPr txBox="1"/>
          <p:nvPr/>
        </p:nvSpPr>
        <p:spPr>
          <a:xfrm>
            <a:off x="1912520" y="3017969"/>
            <a:ext cx="1018889" cy="185345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>
            <a:defPPr>
              <a:defRPr lang="ko-KR"/>
            </a:defPPr>
            <a:lvl1pPr marR="0" lvl="0" indent="0" algn="ctr" defTabSz="1018803" fontAlgn="auto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None/>
              <a:tabLst/>
              <a:defRPr kumimoji="0" sz="1050" b="0" i="0" u="none" strike="noStrike" cap="none" spc="0" normalizeH="0" baseline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563219">
              <a:lnSpc>
                <a:spcPct val="100000"/>
              </a:lnSpc>
              <a:defRPr/>
            </a:pPr>
            <a:r>
              <a:rPr lang="ko-KR" altLang="en-US" sz="900" dirty="0" err="1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삼성페이</a:t>
            </a:r>
            <a:r>
              <a:rPr lang="ko-KR" altLang="en-US" sz="9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ko-KR" altLang="en-US" sz="900" dirty="0" smtClean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관제</a:t>
            </a:r>
            <a:r>
              <a:rPr lang="en-US" altLang="ko-KR" sz="9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/</a:t>
            </a:r>
            <a:r>
              <a:rPr lang="ko-KR" altLang="en-US" sz="9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운영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xmlns="" id="{CC1E1D7E-7281-41EC-A58E-0BD6E53DCC9E}"/>
              </a:ext>
            </a:extLst>
          </p:cNvPr>
          <p:cNvSpPr txBox="1"/>
          <p:nvPr/>
        </p:nvSpPr>
        <p:spPr>
          <a:xfrm>
            <a:off x="5387505" y="2488125"/>
            <a:ext cx="1229252" cy="185345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>
            <a:defPPr>
              <a:defRPr lang="ko-KR"/>
            </a:defPPr>
            <a:lvl1pPr marR="0" lvl="0" indent="0" algn="ctr" defTabSz="1018803" fontAlgn="auto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None/>
              <a:tabLst/>
              <a:defRPr kumimoji="0" sz="1050" b="0" i="0" u="none" strike="noStrike" cap="none" spc="0" normalizeH="0" baseline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563219">
              <a:lnSpc>
                <a:spcPct val="100000"/>
              </a:lnSpc>
              <a:defRPr/>
            </a:pPr>
            <a:r>
              <a:rPr lang="ko-KR" altLang="en-US" sz="900" dirty="0" smtClean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우정사업본부 관제 </a:t>
            </a:r>
            <a:r>
              <a:rPr lang="ko-KR" altLang="en-US" sz="9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운영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xmlns="" id="{CC1E1D7E-7281-41EC-A58E-0BD6E53DCC9E}"/>
              </a:ext>
            </a:extLst>
          </p:cNvPr>
          <p:cNvSpPr txBox="1"/>
          <p:nvPr/>
        </p:nvSpPr>
        <p:spPr>
          <a:xfrm>
            <a:off x="7810969" y="1690760"/>
            <a:ext cx="1349595" cy="370691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ko-KR"/>
            </a:defPPr>
            <a:lvl1pPr marR="0" lvl="0" indent="0" algn="ctr" defTabSz="1018803" fontAlgn="auto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None/>
              <a:tabLst/>
              <a:defRPr kumimoji="0" sz="1050" b="0" i="0" u="none" strike="noStrike" cap="none" spc="0" normalizeH="0" baseline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563219">
              <a:lnSpc>
                <a:spcPct val="100000"/>
              </a:lnSpc>
              <a:defRPr/>
            </a:pPr>
            <a:r>
              <a:rPr lang="en-US" altLang="ko-KR" sz="9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BC</a:t>
            </a:r>
            <a:r>
              <a:rPr lang="ko-KR" altLang="en-US" sz="9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카드 </a:t>
            </a:r>
            <a:r>
              <a:rPr lang="ko-KR" altLang="en-US" sz="900" dirty="0" err="1" smtClean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마이데이터</a:t>
            </a:r>
            <a:r>
              <a:rPr lang="ko-KR" altLang="en-US" sz="900" dirty="0" smtClean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보안관제</a:t>
            </a:r>
            <a:endParaRPr lang="ko-KR" altLang="en-US" sz="900" dirty="0"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304" name="타원 303">
            <a:extLst>
              <a:ext uri="{FF2B5EF4-FFF2-40B4-BE49-F238E27FC236}">
                <a16:creationId xmlns:a16="http://schemas.microsoft.com/office/drawing/2014/main" xmlns="" id="{9A20EBEF-5A6D-49F0-8C5B-815C6797EDA5}"/>
              </a:ext>
            </a:extLst>
          </p:cNvPr>
          <p:cNvSpPr/>
          <p:nvPr/>
        </p:nvSpPr>
        <p:spPr>
          <a:xfrm>
            <a:off x="1191243" y="3550228"/>
            <a:ext cx="55850" cy="56572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95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05" name="타원 304">
            <a:extLst>
              <a:ext uri="{FF2B5EF4-FFF2-40B4-BE49-F238E27FC236}">
                <a16:creationId xmlns:a16="http://schemas.microsoft.com/office/drawing/2014/main" xmlns="" id="{9A20EBEF-5A6D-49F0-8C5B-815C6797EDA5}"/>
              </a:ext>
            </a:extLst>
          </p:cNvPr>
          <p:cNvSpPr/>
          <p:nvPr/>
        </p:nvSpPr>
        <p:spPr>
          <a:xfrm>
            <a:off x="2394568" y="3505778"/>
            <a:ext cx="55850" cy="56572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95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06" name="타원 305">
            <a:extLst>
              <a:ext uri="{FF2B5EF4-FFF2-40B4-BE49-F238E27FC236}">
                <a16:creationId xmlns:a16="http://schemas.microsoft.com/office/drawing/2014/main" xmlns="" id="{9A20EBEF-5A6D-49F0-8C5B-815C6797EDA5}"/>
              </a:ext>
            </a:extLst>
          </p:cNvPr>
          <p:cNvSpPr/>
          <p:nvPr/>
        </p:nvSpPr>
        <p:spPr>
          <a:xfrm>
            <a:off x="3458193" y="3359728"/>
            <a:ext cx="55850" cy="56572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95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07" name="타원 306">
            <a:extLst>
              <a:ext uri="{FF2B5EF4-FFF2-40B4-BE49-F238E27FC236}">
                <a16:creationId xmlns:a16="http://schemas.microsoft.com/office/drawing/2014/main" xmlns="" id="{9A20EBEF-5A6D-49F0-8C5B-815C6797EDA5}"/>
              </a:ext>
            </a:extLst>
          </p:cNvPr>
          <p:cNvSpPr/>
          <p:nvPr/>
        </p:nvSpPr>
        <p:spPr>
          <a:xfrm>
            <a:off x="4448793" y="3121603"/>
            <a:ext cx="55850" cy="56572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95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08" name="타원 307">
            <a:extLst>
              <a:ext uri="{FF2B5EF4-FFF2-40B4-BE49-F238E27FC236}">
                <a16:creationId xmlns:a16="http://schemas.microsoft.com/office/drawing/2014/main" xmlns="" id="{9A20EBEF-5A6D-49F0-8C5B-815C6797EDA5}"/>
              </a:ext>
            </a:extLst>
          </p:cNvPr>
          <p:cNvSpPr/>
          <p:nvPr/>
        </p:nvSpPr>
        <p:spPr>
          <a:xfrm>
            <a:off x="4448793" y="3378778"/>
            <a:ext cx="55850" cy="56572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95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grpSp>
        <p:nvGrpSpPr>
          <p:cNvPr id="99" name="그룹 98"/>
          <p:cNvGrpSpPr/>
          <p:nvPr/>
        </p:nvGrpSpPr>
        <p:grpSpPr>
          <a:xfrm>
            <a:off x="6882430" y="2559629"/>
            <a:ext cx="55850" cy="906679"/>
            <a:chOff x="6882430" y="2559629"/>
            <a:chExt cx="55850" cy="906679"/>
          </a:xfrm>
        </p:grpSpPr>
        <p:sp>
          <p:nvSpPr>
            <p:cNvPr id="309" name="타원 308">
              <a:extLst>
                <a:ext uri="{FF2B5EF4-FFF2-40B4-BE49-F238E27FC236}">
                  <a16:creationId xmlns:a16="http://schemas.microsoft.com/office/drawing/2014/main" xmlns="" id="{9A20EBEF-5A6D-49F0-8C5B-815C6797EDA5}"/>
                </a:ext>
              </a:extLst>
            </p:cNvPr>
            <p:cNvSpPr/>
            <p:nvPr/>
          </p:nvSpPr>
          <p:spPr>
            <a:xfrm>
              <a:off x="6882430" y="2559629"/>
              <a:ext cx="55850" cy="5657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95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310" name="타원 309">
              <a:extLst>
                <a:ext uri="{FF2B5EF4-FFF2-40B4-BE49-F238E27FC236}">
                  <a16:creationId xmlns:a16="http://schemas.microsoft.com/office/drawing/2014/main" xmlns="" id="{9A20EBEF-5A6D-49F0-8C5B-815C6797EDA5}"/>
                </a:ext>
              </a:extLst>
            </p:cNvPr>
            <p:cNvSpPr/>
            <p:nvPr/>
          </p:nvSpPr>
          <p:spPr>
            <a:xfrm>
              <a:off x="6882430" y="2842998"/>
              <a:ext cx="55850" cy="5657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95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311" name="타원 310">
              <a:extLst>
                <a:ext uri="{FF2B5EF4-FFF2-40B4-BE49-F238E27FC236}">
                  <a16:creationId xmlns:a16="http://schemas.microsoft.com/office/drawing/2014/main" xmlns="" id="{9A20EBEF-5A6D-49F0-8C5B-815C6797EDA5}"/>
                </a:ext>
              </a:extLst>
            </p:cNvPr>
            <p:cNvSpPr/>
            <p:nvPr/>
          </p:nvSpPr>
          <p:spPr>
            <a:xfrm>
              <a:off x="6882430" y="3126367"/>
              <a:ext cx="55850" cy="5657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95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312" name="타원 311">
              <a:extLst>
                <a:ext uri="{FF2B5EF4-FFF2-40B4-BE49-F238E27FC236}">
                  <a16:creationId xmlns:a16="http://schemas.microsoft.com/office/drawing/2014/main" xmlns="" id="{9A20EBEF-5A6D-49F0-8C5B-815C6797EDA5}"/>
                </a:ext>
              </a:extLst>
            </p:cNvPr>
            <p:cNvSpPr/>
            <p:nvPr/>
          </p:nvSpPr>
          <p:spPr>
            <a:xfrm>
              <a:off x="6882430" y="3409736"/>
              <a:ext cx="55850" cy="5657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95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317" name="그룹 316"/>
          <p:cNvGrpSpPr/>
          <p:nvPr/>
        </p:nvGrpSpPr>
        <p:grpSpPr>
          <a:xfrm>
            <a:off x="8454055" y="2245304"/>
            <a:ext cx="55850" cy="906679"/>
            <a:chOff x="6882430" y="2559629"/>
            <a:chExt cx="55850" cy="906679"/>
          </a:xfrm>
        </p:grpSpPr>
        <p:sp>
          <p:nvSpPr>
            <p:cNvPr id="319" name="타원 318">
              <a:extLst>
                <a:ext uri="{FF2B5EF4-FFF2-40B4-BE49-F238E27FC236}">
                  <a16:creationId xmlns:a16="http://schemas.microsoft.com/office/drawing/2014/main" xmlns="" id="{9A20EBEF-5A6D-49F0-8C5B-815C6797EDA5}"/>
                </a:ext>
              </a:extLst>
            </p:cNvPr>
            <p:cNvSpPr/>
            <p:nvPr/>
          </p:nvSpPr>
          <p:spPr>
            <a:xfrm>
              <a:off x="6882430" y="2559629"/>
              <a:ext cx="55850" cy="5657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95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372" name="타원 371">
              <a:extLst>
                <a:ext uri="{FF2B5EF4-FFF2-40B4-BE49-F238E27FC236}">
                  <a16:creationId xmlns:a16="http://schemas.microsoft.com/office/drawing/2014/main" xmlns="" id="{9A20EBEF-5A6D-49F0-8C5B-815C6797EDA5}"/>
                </a:ext>
              </a:extLst>
            </p:cNvPr>
            <p:cNvSpPr/>
            <p:nvPr/>
          </p:nvSpPr>
          <p:spPr>
            <a:xfrm>
              <a:off x="6882430" y="2842998"/>
              <a:ext cx="55850" cy="5657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95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373" name="타원 372">
              <a:extLst>
                <a:ext uri="{FF2B5EF4-FFF2-40B4-BE49-F238E27FC236}">
                  <a16:creationId xmlns:a16="http://schemas.microsoft.com/office/drawing/2014/main" xmlns="" id="{9A20EBEF-5A6D-49F0-8C5B-815C6797EDA5}"/>
                </a:ext>
              </a:extLst>
            </p:cNvPr>
            <p:cNvSpPr/>
            <p:nvPr/>
          </p:nvSpPr>
          <p:spPr>
            <a:xfrm>
              <a:off x="6882430" y="3126367"/>
              <a:ext cx="55850" cy="5657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95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374" name="타원 373">
              <a:extLst>
                <a:ext uri="{FF2B5EF4-FFF2-40B4-BE49-F238E27FC236}">
                  <a16:creationId xmlns:a16="http://schemas.microsoft.com/office/drawing/2014/main" xmlns="" id="{9A20EBEF-5A6D-49F0-8C5B-815C6797EDA5}"/>
                </a:ext>
              </a:extLst>
            </p:cNvPr>
            <p:cNvSpPr/>
            <p:nvPr/>
          </p:nvSpPr>
          <p:spPr>
            <a:xfrm>
              <a:off x="6882430" y="3409736"/>
              <a:ext cx="55850" cy="5657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95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grpSp>
        <p:nvGrpSpPr>
          <p:cNvPr id="375" name="그룹 374"/>
          <p:cNvGrpSpPr/>
          <p:nvPr/>
        </p:nvGrpSpPr>
        <p:grpSpPr>
          <a:xfrm>
            <a:off x="9797080" y="1869057"/>
            <a:ext cx="55850" cy="623310"/>
            <a:chOff x="6882430" y="2559629"/>
            <a:chExt cx="55850" cy="623310"/>
          </a:xfrm>
        </p:grpSpPr>
        <p:sp>
          <p:nvSpPr>
            <p:cNvPr id="376" name="타원 375">
              <a:extLst>
                <a:ext uri="{FF2B5EF4-FFF2-40B4-BE49-F238E27FC236}">
                  <a16:creationId xmlns:a16="http://schemas.microsoft.com/office/drawing/2014/main" xmlns="" id="{9A20EBEF-5A6D-49F0-8C5B-815C6797EDA5}"/>
                </a:ext>
              </a:extLst>
            </p:cNvPr>
            <p:cNvSpPr/>
            <p:nvPr/>
          </p:nvSpPr>
          <p:spPr>
            <a:xfrm>
              <a:off x="6882430" y="2559629"/>
              <a:ext cx="55850" cy="5657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95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377" name="타원 376">
              <a:extLst>
                <a:ext uri="{FF2B5EF4-FFF2-40B4-BE49-F238E27FC236}">
                  <a16:creationId xmlns:a16="http://schemas.microsoft.com/office/drawing/2014/main" xmlns="" id="{9A20EBEF-5A6D-49F0-8C5B-815C6797EDA5}"/>
                </a:ext>
              </a:extLst>
            </p:cNvPr>
            <p:cNvSpPr/>
            <p:nvPr/>
          </p:nvSpPr>
          <p:spPr>
            <a:xfrm>
              <a:off x="6882430" y="2842998"/>
              <a:ext cx="55850" cy="5657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95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378" name="타원 377">
              <a:extLst>
                <a:ext uri="{FF2B5EF4-FFF2-40B4-BE49-F238E27FC236}">
                  <a16:creationId xmlns:a16="http://schemas.microsoft.com/office/drawing/2014/main" xmlns="" id="{9A20EBEF-5A6D-49F0-8C5B-815C6797EDA5}"/>
                </a:ext>
              </a:extLst>
            </p:cNvPr>
            <p:cNvSpPr/>
            <p:nvPr/>
          </p:nvSpPr>
          <p:spPr>
            <a:xfrm>
              <a:off x="6882430" y="3126367"/>
              <a:ext cx="55850" cy="56572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95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sp>
        <p:nvSpPr>
          <p:cNvPr id="380" name="Rt61">
            <a:extLst>
              <a:ext uri="{FF2B5EF4-FFF2-40B4-BE49-F238E27FC236}">
                <a16:creationId xmlns:a16="http://schemas.microsoft.com/office/drawing/2014/main" xmlns="" id="{ACBA8EAA-AA0F-4775-BF2A-DBC1A5961D48}"/>
              </a:ext>
            </a:extLst>
          </p:cNvPr>
          <p:cNvSpPr>
            <a:spLocks noEditPoints="1"/>
          </p:cNvSpPr>
          <p:nvPr/>
        </p:nvSpPr>
        <p:spPr bwMode="auto">
          <a:xfrm>
            <a:off x="2105657" y="1506159"/>
            <a:ext cx="180444" cy="136408"/>
          </a:xfrm>
          <a:custGeom>
            <a:avLst/>
            <a:gdLst>
              <a:gd name="T0" fmla="*/ 1000 w 1009"/>
              <a:gd name="T1" fmla="*/ 23 h 762"/>
              <a:gd name="T2" fmla="*/ 1009 w 1009"/>
              <a:gd name="T3" fmla="*/ 36 h 762"/>
              <a:gd name="T4" fmla="*/ 996 w 1009"/>
              <a:gd name="T5" fmla="*/ 57 h 762"/>
              <a:gd name="T6" fmla="*/ 956 w 1009"/>
              <a:gd name="T7" fmla="*/ 87 h 762"/>
              <a:gd name="T8" fmla="*/ 886 w 1009"/>
              <a:gd name="T9" fmla="*/ 134 h 762"/>
              <a:gd name="T10" fmla="*/ 810 w 1009"/>
              <a:gd name="T11" fmla="*/ 209 h 762"/>
              <a:gd name="T12" fmla="*/ 769 w 1009"/>
              <a:gd name="T13" fmla="*/ 277 h 762"/>
              <a:gd name="T14" fmla="*/ 748 w 1009"/>
              <a:gd name="T15" fmla="*/ 348 h 762"/>
              <a:gd name="T16" fmla="*/ 832 w 1009"/>
              <a:gd name="T17" fmla="*/ 353 h 762"/>
              <a:gd name="T18" fmla="*/ 901 w 1009"/>
              <a:gd name="T19" fmla="*/ 377 h 762"/>
              <a:gd name="T20" fmla="*/ 956 w 1009"/>
              <a:gd name="T21" fmla="*/ 421 h 762"/>
              <a:gd name="T22" fmla="*/ 990 w 1009"/>
              <a:gd name="T23" fmla="*/ 479 h 762"/>
              <a:gd name="T24" fmla="*/ 1001 w 1009"/>
              <a:gd name="T25" fmla="*/ 553 h 762"/>
              <a:gd name="T26" fmla="*/ 991 w 1009"/>
              <a:gd name="T27" fmla="*/ 624 h 762"/>
              <a:gd name="T28" fmla="*/ 961 w 1009"/>
              <a:gd name="T29" fmla="*/ 682 h 762"/>
              <a:gd name="T30" fmla="*/ 913 w 1009"/>
              <a:gd name="T31" fmla="*/ 726 h 762"/>
              <a:gd name="T32" fmla="*/ 854 w 1009"/>
              <a:gd name="T33" fmla="*/ 753 h 762"/>
              <a:gd name="T34" fmla="*/ 787 w 1009"/>
              <a:gd name="T35" fmla="*/ 762 h 762"/>
              <a:gd name="T36" fmla="*/ 709 w 1009"/>
              <a:gd name="T37" fmla="*/ 752 h 762"/>
              <a:gd name="T38" fmla="*/ 643 w 1009"/>
              <a:gd name="T39" fmla="*/ 721 h 762"/>
              <a:gd name="T40" fmla="*/ 593 w 1009"/>
              <a:gd name="T41" fmla="*/ 670 h 762"/>
              <a:gd name="T42" fmla="*/ 562 w 1009"/>
              <a:gd name="T43" fmla="*/ 603 h 762"/>
              <a:gd name="T44" fmla="*/ 551 w 1009"/>
              <a:gd name="T45" fmla="*/ 525 h 762"/>
              <a:gd name="T46" fmla="*/ 564 w 1009"/>
              <a:gd name="T47" fmla="*/ 418 h 762"/>
              <a:gd name="T48" fmla="*/ 600 w 1009"/>
              <a:gd name="T49" fmla="*/ 322 h 762"/>
              <a:gd name="T50" fmla="*/ 661 w 1009"/>
              <a:gd name="T51" fmla="*/ 232 h 762"/>
              <a:gd name="T52" fmla="*/ 752 w 1009"/>
              <a:gd name="T53" fmla="*/ 141 h 762"/>
              <a:gd name="T54" fmla="*/ 853 w 1009"/>
              <a:gd name="T55" fmla="*/ 74 h 762"/>
              <a:gd name="T56" fmla="*/ 932 w 1009"/>
              <a:gd name="T57" fmla="*/ 36 h 762"/>
              <a:gd name="T58" fmla="*/ 973 w 1009"/>
              <a:gd name="T59" fmla="*/ 23 h 762"/>
              <a:gd name="T60" fmla="*/ 436 w 1009"/>
              <a:gd name="T61" fmla="*/ 0 h 762"/>
              <a:gd name="T62" fmla="*/ 456 w 1009"/>
              <a:gd name="T63" fmla="*/ 6 h 762"/>
              <a:gd name="T64" fmla="*/ 455 w 1009"/>
              <a:gd name="T65" fmla="*/ 23 h 762"/>
              <a:gd name="T66" fmla="*/ 428 w 1009"/>
              <a:gd name="T67" fmla="*/ 48 h 762"/>
              <a:gd name="T68" fmla="*/ 377 w 1009"/>
              <a:gd name="T69" fmla="*/ 82 h 762"/>
              <a:gd name="T70" fmla="*/ 310 w 1009"/>
              <a:gd name="T71" fmla="*/ 130 h 762"/>
              <a:gd name="T72" fmla="*/ 253 w 1009"/>
              <a:gd name="T73" fmla="*/ 198 h 762"/>
              <a:gd name="T74" fmla="*/ 214 w 1009"/>
              <a:gd name="T75" fmla="*/ 271 h 762"/>
              <a:gd name="T76" fmla="*/ 197 w 1009"/>
              <a:gd name="T77" fmla="*/ 337 h 762"/>
              <a:gd name="T78" fmla="*/ 280 w 1009"/>
              <a:gd name="T79" fmla="*/ 342 h 762"/>
              <a:gd name="T80" fmla="*/ 348 w 1009"/>
              <a:gd name="T81" fmla="*/ 366 h 762"/>
              <a:gd name="T82" fmla="*/ 401 w 1009"/>
              <a:gd name="T83" fmla="*/ 409 h 762"/>
              <a:gd name="T84" fmla="*/ 433 w 1009"/>
              <a:gd name="T85" fmla="*/ 465 h 762"/>
              <a:gd name="T86" fmla="*/ 444 w 1009"/>
              <a:gd name="T87" fmla="*/ 536 h 762"/>
              <a:gd name="T88" fmla="*/ 434 w 1009"/>
              <a:gd name="T89" fmla="*/ 603 h 762"/>
              <a:gd name="T90" fmla="*/ 404 w 1009"/>
              <a:gd name="T91" fmla="*/ 660 h 762"/>
              <a:gd name="T92" fmla="*/ 356 w 1009"/>
              <a:gd name="T93" fmla="*/ 707 h 762"/>
              <a:gd name="T94" fmla="*/ 294 w 1009"/>
              <a:gd name="T95" fmla="*/ 735 h 762"/>
              <a:gd name="T96" fmla="*/ 220 w 1009"/>
              <a:gd name="T97" fmla="*/ 745 h 762"/>
              <a:gd name="T98" fmla="*/ 151 w 1009"/>
              <a:gd name="T99" fmla="*/ 738 h 762"/>
              <a:gd name="T100" fmla="*/ 96 w 1009"/>
              <a:gd name="T101" fmla="*/ 715 h 762"/>
              <a:gd name="T102" fmla="*/ 54 w 1009"/>
              <a:gd name="T103" fmla="*/ 677 h 762"/>
              <a:gd name="T104" fmla="*/ 19 w 1009"/>
              <a:gd name="T105" fmla="*/ 618 h 762"/>
              <a:gd name="T106" fmla="*/ 2 w 1009"/>
              <a:gd name="T107" fmla="*/ 547 h 762"/>
              <a:gd name="T108" fmla="*/ 4 w 1009"/>
              <a:gd name="T109" fmla="*/ 463 h 762"/>
              <a:gd name="T110" fmla="*/ 28 w 1009"/>
              <a:gd name="T111" fmla="*/ 372 h 762"/>
              <a:gd name="T112" fmla="*/ 78 w 1009"/>
              <a:gd name="T113" fmla="*/ 278 h 762"/>
              <a:gd name="T114" fmla="*/ 157 w 1009"/>
              <a:gd name="T115" fmla="*/ 174 h 762"/>
              <a:gd name="T116" fmla="*/ 250 w 1009"/>
              <a:gd name="T117" fmla="*/ 87 h 762"/>
              <a:gd name="T118" fmla="*/ 343 w 1009"/>
              <a:gd name="T119" fmla="*/ 31 h 762"/>
              <a:gd name="T120" fmla="*/ 398 w 1009"/>
              <a:gd name="T121" fmla="*/ 8 h 762"/>
              <a:gd name="T122" fmla="*/ 436 w 1009"/>
              <a:gd name="T123" fmla="*/ 0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09" h="762">
                <a:moveTo>
                  <a:pt x="988" y="22"/>
                </a:moveTo>
                <a:lnTo>
                  <a:pt x="1000" y="23"/>
                </a:lnTo>
                <a:lnTo>
                  <a:pt x="1007" y="28"/>
                </a:lnTo>
                <a:lnTo>
                  <a:pt x="1009" y="36"/>
                </a:lnTo>
                <a:lnTo>
                  <a:pt x="1006" y="46"/>
                </a:lnTo>
                <a:lnTo>
                  <a:pt x="996" y="57"/>
                </a:lnTo>
                <a:lnTo>
                  <a:pt x="979" y="71"/>
                </a:lnTo>
                <a:lnTo>
                  <a:pt x="956" y="87"/>
                </a:lnTo>
                <a:lnTo>
                  <a:pt x="928" y="105"/>
                </a:lnTo>
                <a:lnTo>
                  <a:pt x="886" y="134"/>
                </a:lnTo>
                <a:lnTo>
                  <a:pt x="846" y="169"/>
                </a:lnTo>
                <a:lnTo>
                  <a:pt x="810" y="209"/>
                </a:lnTo>
                <a:lnTo>
                  <a:pt x="787" y="243"/>
                </a:lnTo>
                <a:lnTo>
                  <a:pt x="769" y="277"/>
                </a:lnTo>
                <a:lnTo>
                  <a:pt x="756" y="312"/>
                </a:lnTo>
                <a:lnTo>
                  <a:pt x="748" y="348"/>
                </a:lnTo>
                <a:lnTo>
                  <a:pt x="792" y="348"/>
                </a:lnTo>
                <a:lnTo>
                  <a:pt x="832" y="353"/>
                </a:lnTo>
                <a:lnTo>
                  <a:pt x="868" y="363"/>
                </a:lnTo>
                <a:lnTo>
                  <a:pt x="901" y="377"/>
                </a:lnTo>
                <a:lnTo>
                  <a:pt x="931" y="397"/>
                </a:lnTo>
                <a:lnTo>
                  <a:pt x="956" y="421"/>
                </a:lnTo>
                <a:lnTo>
                  <a:pt x="976" y="447"/>
                </a:lnTo>
                <a:lnTo>
                  <a:pt x="990" y="479"/>
                </a:lnTo>
                <a:lnTo>
                  <a:pt x="998" y="514"/>
                </a:lnTo>
                <a:lnTo>
                  <a:pt x="1001" y="553"/>
                </a:lnTo>
                <a:lnTo>
                  <a:pt x="998" y="590"/>
                </a:lnTo>
                <a:lnTo>
                  <a:pt x="991" y="624"/>
                </a:lnTo>
                <a:lnTo>
                  <a:pt x="979" y="654"/>
                </a:lnTo>
                <a:lnTo>
                  <a:pt x="961" y="682"/>
                </a:lnTo>
                <a:lnTo>
                  <a:pt x="940" y="706"/>
                </a:lnTo>
                <a:lnTo>
                  <a:pt x="913" y="726"/>
                </a:lnTo>
                <a:lnTo>
                  <a:pt x="886" y="742"/>
                </a:lnTo>
                <a:lnTo>
                  <a:pt x="854" y="753"/>
                </a:lnTo>
                <a:lnTo>
                  <a:pt x="822" y="761"/>
                </a:lnTo>
                <a:lnTo>
                  <a:pt x="787" y="762"/>
                </a:lnTo>
                <a:lnTo>
                  <a:pt x="746" y="759"/>
                </a:lnTo>
                <a:lnTo>
                  <a:pt x="709" y="752"/>
                </a:lnTo>
                <a:lnTo>
                  <a:pt x="674" y="739"/>
                </a:lnTo>
                <a:lnTo>
                  <a:pt x="643" y="721"/>
                </a:lnTo>
                <a:lnTo>
                  <a:pt x="616" y="698"/>
                </a:lnTo>
                <a:lnTo>
                  <a:pt x="593" y="670"/>
                </a:lnTo>
                <a:lnTo>
                  <a:pt x="575" y="638"/>
                </a:lnTo>
                <a:lnTo>
                  <a:pt x="562" y="603"/>
                </a:lnTo>
                <a:lnTo>
                  <a:pt x="554" y="566"/>
                </a:lnTo>
                <a:lnTo>
                  <a:pt x="551" y="525"/>
                </a:lnTo>
                <a:lnTo>
                  <a:pt x="554" y="470"/>
                </a:lnTo>
                <a:lnTo>
                  <a:pt x="564" y="418"/>
                </a:lnTo>
                <a:lnTo>
                  <a:pt x="578" y="369"/>
                </a:lnTo>
                <a:lnTo>
                  <a:pt x="600" y="322"/>
                </a:lnTo>
                <a:lnTo>
                  <a:pt x="628" y="276"/>
                </a:lnTo>
                <a:lnTo>
                  <a:pt x="661" y="232"/>
                </a:lnTo>
                <a:lnTo>
                  <a:pt x="706" y="184"/>
                </a:lnTo>
                <a:lnTo>
                  <a:pt x="752" y="141"/>
                </a:lnTo>
                <a:lnTo>
                  <a:pt x="802" y="105"/>
                </a:lnTo>
                <a:lnTo>
                  <a:pt x="853" y="74"/>
                </a:lnTo>
                <a:lnTo>
                  <a:pt x="906" y="48"/>
                </a:lnTo>
                <a:lnTo>
                  <a:pt x="932" y="36"/>
                </a:lnTo>
                <a:lnTo>
                  <a:pt x="954" y="28"/>
                </a:lnTo>
                <a:lnTo>
                  <a:pt x="973" y="23"/>
                </a:lnTo>
                <a:lnTo>
                  <a:pt x="988" y="22"/>
                </a:lnTo>
                <a:close/>
                <a:moveTo>
                  <a:pt x="436" y="0"/>
                </a:moveTo>
                <a:lnTo>
                  <a:pt x="448" y="1"/>
                </a:lnTo>
                <a:lnTo>
                  <a:pt x="456" y="6"/>
                </a:lnTo>
                <a:lnTo>
                  <a:pt x="458" y="13"/>
                </a:lnTo>
                <a:lnTo>
                  <a:pt x="455" y="23"/>
                </a:lnTo>
                <a:lnTo>
                  <a:pt x="444" y="35"/>
                </a:lnTo>
                <a:lnTo>
                  <a:pt x="428" y="48"/>
                </a:lnTo>
                <a:lnTo>
                  <a:pt x="406" y="64"/>
                </a:lnTo>
                <a:lnTo>
                  <a:pt x="377" y="82"/>
                </a:lnTo>
                <a:lnTo>
                  <a:pt x="342" y="104"/>
                </a:lnTo>
                <a:lnTo>
                  <a:pt x="310" y="130"/>
                </a:lnTo>
                <a:lnTo>
                  <a:pt x="280" y="162"/>
                </a:lnTo>
                <a:lnTo>
                  <a:pt x="253" y="198"/>
                </a:lnTo>
                <a:lnTo>
                  <a:pt x="230" y="236"/>
                </a:lnTo>
                <a:lnTo>
                  <a:pt x="214" y="271"/>
                </a:lnTo>
                <a:lnTo>
                  <a:pt x="203" y="305"/>
                </a:lnTo>
                <a:lnTo>
                  <a:pt x="197" y="337"/>
                </a:lnTo>
                <a:lnTo>
                  <a:pt x="240" y="337"/>
                </a:lnTo>
                <a:lnTo>
                  <a:pt x="280" y="342"/>
                </a:lnTo>
                <a:lnTo>
                  <a:pt x="316" y="352"/>
                </a:lnTo>
                <a:lnTo>
                  <a:pt x="348" y="366"/>
                </a:lnTo>
                <a:lnTo>
                  <a:pt x="377" y="386"/>
                </a:lnTo>
                <a:lnTo>
                  <a:pt x="401" y="409"/>
                </a:lnTo>
                <a:lnTo>
                  <a:pt x="420" y="435"/>
                </a:lnTo>
                <a:lnTo>
                  <a:pt x="433" y="465"/>
                </a:lnTo>
                <a:lnTo>
                  <a:pt x="442" y="498"/>
                </a:lnTo>
                <a:lnTo>
                  <a:pt x="444" y="536"/>
                </a:lnTo>
                <a:lnTo>
                  <a:pt x="442" y="571"/>
                </a:lnTo>
                <a:lnTo>
                  <a:pt x="434" y="603"/>
                </a:lnTo>
                <a:lnTo>
                  <a:pt x="422" y="634"/>
                </a:lnTo>
                <a:lnTo>
                  <a:pt x="404" y="660"/>
                </a:lnTo>
                <a:lnTo>
                  <a:pt x="383" y="686"/>
                </a:lnTo>
                <a:lnTo>
                  <a:pt x="356" y="707"/>
                </a:lnTo>
                <a:lnTo>
                  <a:pt x="326" y="724"/>
                </a:lnTo>
                <a:lnTo>
                  <a:pt x="294" y="735"/>
                </a:lnTo>
                <a:lnTo>
                  <a:pt x="258" y="742"/>
                </a:lnTo>
                <a:lnTo>
                  <a:pt x="220" y="745"/>
                </a:lnTo>
                <a:lnTo>
                  <a:pt x="184" y="744"/>
                </a:lnTo>
                <a:lnTo>
                  <a:pt x="151" y="738"/>
                </a:lnTo>
                <a:lnTo>
                  <a:pt x="121" y="728"/>
                </a:lnTo>
                <a:lnTo>
                  <a:pt x="96" y="715"/>
                </a:lnTo>
                <a:lnTo>
                  <a:pt x="73" y="698"/>
                </a:lnTo>
                <a:lnTo>
                  <a:pt x="54" y="677"/>
                </a:lnTo>
                <a:lnTo>
                  <a:pt x="34" y="648"/>
                </a:lnTo>
                <a:lnTo>
                  <a:pt x="19" y="618"/>
                </a:lnTo>
                <a:lnTo>
                  <a:pt x="8" y="583"/>
                </a:lnTo>
                <a:lnTo>
                  <a:pt x="2" y="547"/>
                </a:lnTo>
                <a:lnTo>
                  <a:pt x="0" y="507"/>
                </a:lnTo>
                <a:lnTo>
                  <a:pt x="4" y="463"/>
                </a:lnTo>
                <a:lnTo>
                  <a:pt x="12" y="418"/>
                </a:lnTo>
                <a:lnTo>
                  <a:pt x="28" y="372"/>
                </a:lnTo>
                <a:lnTo>
                  <a:pt x="50" y="326"/>
                </a:lnTo>
                <a:lnTo>
                  <a:pt x="78" y="278"/>
                </a:lnTo>
                <a:lnTo>
                  <a:pt x="113" y="230"/>
                </a:lnTo>
                <a:lnTo>
                  <a:pt x="157" y="174"/>
                </a:lnTo>
                <a:lnTo>
                  <a:pt x="203" y="127"/>
                </a:lnTo>
                <a:lnTo>
                  <a:pt x="250" y="87"/>
                </a:lnTo>
                <a:lnTo>
                  <a:pt x="296" y="56"/>
                </a:lnTo>
                <a:lnTo>
                  <a:pt x="343" y="31"/>
                </a:lnTo>
                <a:lnTo>
                  <a:pt x="373" y="18"/>
                </a:lnTo>
                <a:lnTo>
                  <a:pt x="398" y="8"/>
                </a:lnTo>
                <a:lnTo>
                  <a:pt x="419" y="2"/>
                </a:lnTo>
                <a:lnTo>
                  <a:pt x="436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12700" cap="rnd" cmpd="sng" algn="ctr">
            <a:noFill/>
            <a:prstDash val="solid"/>
            <a:miter lim="800000"/>
            <a:headEnd type="none" w="lg" len="med"/>
            <a:tailEnd type="none" w="lg" len="med"/>
          </a:ln>
          <a:effectLst/>
        </p:spPr>
        <p:txBody>
          <a:bodyPr wrap="none" lIns="0" tIns="0" rIns="0" bIns="0" anchor="ctr" anchorCtr="0">
            <a:scene3d>
              <a:camera prst="orthographicFront"/>
              <a:lightRig rig="threePt" dir="t"/>
            </a:scene3d>
            <a:sp3d>
              <a:bevelT w="0"/>
              <a:bevelB w="0" h="0"/>
            </a:sp3d>
          </a:bodyPr>
          <a:lstStyle/>
          <a:p>
            <a:pPr algn="ctr" defTabSz="622158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kumimoji="1" lang="ko-KR" altLang="en-US" sz="816" b="1" kern="0" dirty="0">
              <a:solidFill>
                <a:schemeClr val="bg2">
                  <a:lumMod val="25000"/>
                </a:schemeClr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81" name="텍스트 개체 틀 12"/>
          <p:cNvSpPr txBox="1">
            <a:spLocks/>
          </p:cNvSpPr>
          <p:nvPr/>
        </p:nvSpPr>
        <p:spPr>
          <a:xfrm>
            <a:off x="2576286" y="1020167"/>
            <a:ext cx="7039429" cy="2769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7</a:t>
            </a:r>
            <a:r>
              <a:rPr lang="ko-KR" altLang="en-US" sz="1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년간  축적된 노하우를 </a:t>
            </a:r>
            <a:r>
              <a:rPr lang="ko-KR" altLang="en-US" sz="18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바탕으로 </a:t>
            </a:r>
            <a:r>
              <a:rPr lang="ko-KR" altLang="en-US" sz="18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보안전문 </a:t>
            </a:r>
            <a:r>
              <a:rPr lang="en-US" altLang="ko-KR" sz="1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MSP</a:t>
            </a:r>
            <a:r>
              <a:rPr lang="ko-KR" altLang="en-US" sz="1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로 변화</a:t>
            </a:r>
          </a:p>
        </p:txBody>
      </p:sp>
      <p:pic>
        <p:nvPicPr>
          <p:cNvPr id="383" name="그림 382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09" y="4177305"/>
            <a:ext cx="794683" cy="390526"/>
          </a:xfrm>
          <a:prstGeom prst="rect">
            <a:avLst/>
          </a:prstGeom>
        </p:spPr>
      </p:pic>
      <p:pic>
        <p:nvPicPr>
          <p:cNvPr id="384" name="그림 383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989" y="4195916"/>
            <a:ext cx="471596" cy="359234"/>
          </a:xfrm>
          <a:prstGeom prst="rect">
            <a:avLst/>
          </a:prstGeom>
        </p:spPr>
      </p:pic>
      <p:sp>
        <p:nvSpPr>
          <p:cNvPr id="320" name="TextBox 319">
            <a:extLst>
              <a:ext uri="{FF2B5EF4-FFF2-40B4-BE49-F238E27FC236}">
                <a16:creationId xmlns:a16="http://schemas.microsoft.com/office/drawing/2014/main" xmlns="" id="{F95F7648-885F-4973-B578-E5C9E705550F}"/>
              </a:ext>
            </a:extLst>
          </p:cNvPr>
          <p:cNvSpPr txBox="1"/>
          <p:nvPr/>
        </p:nvSpPr>
        <p:spPr>
          <a:xfrm>
            <a:off x="1338597" y="1781791"/>
            <a:ext cx="1560517" cy="61279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  <a:scene3d>
              <a:camera prst="orthographicFront"/>
              <a:lightRig rig="threePt" dir="t"/>
            </a:scene3d>
            <a:sp3d>
              <a:bevelT w="0"/>
              <a:bevelB w="0" h="0"/>
            </a:sp3d>
          </a:bodyPr>
          <a:lstStyle/>
          <a:p>
            <a:pPr algn="ctr" defTabSz="622158" eaLnBrk="0" fontAlgn="base" latinLnBrk="0" hangingPunct="0">
              <a:spcBef>
                <a:spcPct val="0"/>
              </a:spcBef>
              <a:spcAft>
                <a:spcPts val="204"/>
              </a:spcAft>
            </a:pPr>
            <a:r>
              <a:rPr kumimoji="1" lang="ko-KR" altLang="en-US" sz="2000" i="1" kern="0" spc="-68" dirty="0">
                <a:solidFill>
                  <a:srgbClr val="0042AD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kumimoji="1" lang="en-US" altLang="ko-KR" sz="2000" i="1" kern="0" spc="-68" dirty="0" smtClean="0">
                <a:solidFill>
                  <a:srgbClr val="0042AD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CSP</a:t>
            </a:r>
            <a:r>
              <a:rPr kumimoji="1" lang="ko-KR" altLang="en-US" sz="2000" i="1" kern="0" spc="-68" dirty="0" smtClean="0">
                <a:solidFill>
                  <a:srgbClr val="0042AD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보안 </a:t>
            </a:r>
            <a:endParaRPr kumimoji="1" lang="en-US" altLang="ko-KR" sz="2000" i="1" kern="0" spc="-68" dirty="0" smtClean="0">
              <a:solidFill>
                <a:srgbClr val="0042AD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 defTabSz="622158" eaLnBrk="0" fontAlgn="base" latinLnBrk="0" hangingPunct="0">
              <a:spcBef>
                <a:spcPct val="0"/>
              </a:spcBef>
              <a:spcAft>
                <a:spcPts val="204"/>
              </a:spcAft>
            </a:pPr>
            <a:r>
              <a:rPr kumimoji="1" lang="ko-KR" altLang="en-US" sz="2000" i="1" kern="0" spc="-68" dirty="0" err="1" smtClean="0">
                <a:solidFill>
                  <a:srgbClr val="0042AD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매니지드</a:t>
            </a:r>
            <a:r>
              <a:rPr kumimoji="1" lang="en-US" altLang="ko-KR" sz="2000" i="1" kern="0" spc="-68" dirty="0">
                <a:solidFill>
                  <a:srgbClr val="0042AD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kumimoji="1" lang="ko-KR" altLang="en-US" sz="2000" i="1" kern="0" spc="-68" dirty="0" smtClean="0">
                <a:solidFill>
                  <a:srgbClr val="0042AD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기반</a:t>
            </a:r>
            <a:endParaRPr kumimoji="1" lang="ko-KR" altLang="en-US" sz="2000" i="1" kern="0" spc="-68" dirty="0">
              <a:solidFill>
                <a:srgbClr val="0042AD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82" name="모서리가 둥근 직사각형 181"/>
          <p:cNvSpPr/>
          <p:nvPr/>
        </p:nvSpPr>
        <p:spPr>
          <a:xfrm>
            <a:off x="6190839" y="4918694"/>
            <a:ext cx="2960634" cy="1372377"/>
          </a:xfrm>
          <a:prstGeom prst="roundRect">
            <a:avLst>
              <a:gd name="adj" fmla="val 5303"/>
            </a:avLst>
          </a:prstGeom>
          <a:solidFill>
            <a:schemeClr val="bg1"/>
          </a:solidFill>
          <a:ln>
            <a:solidFill>
              <a:srgbClr val="21B0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3" name="양쪽 모서리가 둥근 사각형 182"/>
          <p:cNvSpPr/>
          <p:nvPr/>
        </p:nvSpPr>
        <p:spPr>
          <a:xfrm>
            <a:off x="6188984" y="4747886"/>
            <a:ext cx="2964610" cy="203297"/>
          </a:xfrm>
          <a:prstGeom prst="round2SameRect">
            <a:avLst/>
          </a:prstGeom>
          <a:solidFill>
            <a:srgbClr val="21B0F6"/>
          </a:solidFill>
          <a:ln>
            <a:solidFill>
              <a:srgbClr val="21B0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8" name="직사각형 187"/>
          <p:cNvSpPr/>
          <p:nvPr/>
        </p:nvSpPr>
        <p:spPr>
          <a:xfrm>
            <a:off x="7093265" y="4723420"/>
            <a:ext cx="10932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200" spc="-8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공공기관</a:t>
            </a:r>
            <a:r>
              <a:rPr lang="ko-KR" altLang="en-US" sz="1200" spc="-8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∙</a:t>
            </a:r>
            <a:r>
              <a:rPr lang="ko-KR" altLang="en-US" sz="1200" spc="-8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지자체</a:t>
            </a:r>
            <a:endParaRPr lang="ko-KR" altLang="en-US" sz="1200" spc="-8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pic>
        <p:nvPicPr>
          <p:cNvPr id="194" name="Picture 6" descr="KITRI 한국정보기술연구원"/>
          <p:cNvPicPr>
            <a:picLocks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607" y="5985365"/>
            <a:ext cx="1026933" cy="19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Picture 8" descr="과학기술사업화진흥원"/>
          <p:cNvPicPr>
            <a:picLocks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315" y="5658845"/>
            <a:ext cx="771550" cy="20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그림 201"/>
          <p:cNvPicPr>
            <a:picLocks noChangeAspect="1"/>
          </p:cNvPicPr>
          <p:nvPr/>
        </p:nvPicPr>
        <p:blipFill>
          <a:blip r:embed="rId4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98355" y="5037385"/>
            <a:ext cx="701409" cy="253388"/>
          </a:xfrm>
          <a:prstGeom prst="rect">
            <a:avLst/>
          </a:prstGeom>
        </p:spPr>
      </p:pic>
      <p:pic>
        <p:nvPicPr>
          <p:cNvPr id="206" name="그림 205"/>
          <p:cNvPicPr>
            <a:picLocks/>
          </p:cNvPicPr>
          <p:nvPr/>
        </p:nvPicPr>
        <p:blipFill>
          <a:blip r:embed="rId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2233" y="5029748"/>
            <a:ext cx="848705" cy="253388"/>
          </a:xfrm>
          <a:prstGeom prst="rect">
            <a:avLst/>
          </a:prstGeom>
        </p:spPr>
      </p:pic>
      <p:pic>
        <p:nvPicPr>
          <p:cNvPr id="210" name="Picture 26" descr="한국전파진흥협회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19" y="5928884"/>
            <a:ext cx="891368" cy="15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8" descr="한국특허정보원 로고"/>
          <p:cNvPicPr>
            <a:picLocks noChangeAspect="1" noChangeArrowheads="1"/>
          </p:cNvPicPr>
          <p:nvPr/>
        </p:nvPicPr>
        <p:blipFill>
          <a:blip r:embed="rId4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810" y="5632720"/>
            <a:ext cx="830931" cy="16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2" descr="안동시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59" y="5084748"/>
            <a:ext cx="605930" cy="13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그림 215"/>
          <p:cNvPicPr>
            <a:picLocks noChangeAspect="1"/>
          </p:cNvPicPr>
          <p:nvPr/>
        </p:nvPicPr>
        <p:blipFill>
          <a:blip r:embed="rId4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7787" y="5365892"/>
            <a:ext cx="509873" cy="209412"/>
          </a:xfrm>
          <a:prstGeom prst="rect">
            <a:avLst/>
          </a:prstGeom>
        </p:spPr>
      </p:pic>
      <p:pic>
        <p:nvPicPr>
          <p:cNvPr id="217" name="Picture 6" descr="산소카페 청송군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138" y="5922406"/>
            <a:ext cx="485325" cy="26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" name="Picture 14" descr="영덕군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127" y="5337064"/>
            <a:ext cx="525138" cy="21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1" name="그림 240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325339" y="5073468"/>
            <a:ext cx="455610" cy="227763"/>
          </a:xfrm>
          <a:prstGeom prst="rect">
            <a:avLst/>
          </a:prstGeom>
        </p:spPr>
      </p:pic>
      <p:pic>
        <p:nvPicPr>
          <p:cNvPr id="246" name="Picture 4" descr="포천시종합자원봉사센터"/>
          <p:cNvPicPr>
            <a:picLocks noChangeAspect="1" noChangeArrowheads="1"/>
          </p:cNvPicPr>
          <p:nvPr/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98" y="5575107"/>
            <a:ext cx="571637" cy="28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" name="그림 247"/>
          <p:cNvPicPr>
            <a:picLocks/>
          </p:cNvPicPr>
          <p:nvPr/>
        </p:nvPicPr>
        <p:blipFill>
          <a:blip r:embed="rId5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0649" y="5357961"/>
            <a:ext cx="1626425" cy="254167"/>
          </a:xfrm>
          <a:prstGeom prst="rect">
            <a:avLst/>
          </a:prstGeom>
        </p:spPr>
      </p:pic>
      <p:sp>
        <p:nvSpPr>
          <p:cNvPr id="249" name="모서리가 둥근 직사각형 248"/>
          <p:cNvSpPr>
            <a:spLocks/>
          </p:cNvSpPr>
          <p:nvPr/>
        </p:nvSpPr>
        <p:spPr>
          <a:xfrm>
            <a:off x="9336963" y="4864509"/>
            <a:ext cx="2249173" cy="1426563"/>
          </a:xfrm>
          <a:prstGeom prst="roundRect">
            <a:avLst>
              <a:gd name="adj" fmla="val 5303"/>
            </a:avLst>
          </a:prstGeom>
          <a:solidFill>
            <a:schemeClr val="bg1"/>
          </a:solidFill>
          <a:ln>
            <a:solidFill>
              <a:srgbClr val="21B0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0" name="양쪽 모서리가 둥근 사각형 249"/>
          <p:cNvSpPr>
            <a:spLocks/>
          </p:cNvSpPr>
          <p:nvPr/>
        </p:nvSpPr>
        <p:spPr>
          <a:xfrm>
            <a:off x="9338468" y="4747886"/>
            <a:ext cx="2247668" cy="203297"/>
          </a:xfrm>
          <a:prstGeom prst="round2SameRect">
            <a:avLst/>
          </a:prstGeom>
          <a:solidFill>
            <a:srgbClr val="21B0F6"/>
          </a:solidFill>
          <a:ln>
            <a:solidFill>
              <a:srgbClr val="21B0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1" name="직사각형 250"/>
          <p:cNvSpPr/>
          <p:nvPr/>
        </p:nvSpPr>
        <p:spPr>
          <a:xfrm>
            <a:off x="9896425" y="4715312"/>
            <a:ext cx="12176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200" spc="-8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금융기관</a:t>
            </a:r>
            <a:r>
              <a:rPr lang="ko-KR" altLang="en-US" sz="1200" spc="-8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∙</a:t>
            </a:r>
            <a:r>
              <a:rPr lang="ko-KR" altLang="en-US" sz="1200" spc="-8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민간업체</a:t>
            </a:r>
            <a:endParaRPr lang="ko-KR" altLang="en-US" sz="1200" spc="-8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pic>
        <p:nvPicPr>
          <p:cNvPr id="252" name="그림 251"/>
          <p:cNvPicPr>
            <a:picLocks noChangeAspect="1"/>
          </p:cNvPicPr>
          <p:nvPr/>
        </p:nvPicPr>
        <p:blipFill>
          <a:blip r:embed="rId5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17212" y="5276032"/>
            <a:ext cx="573649" cy="255639"/>
          </a:xfrm>
          <a:prstGeom prst="rect">
            <a:avLst/>
          </a:prstGeom>
        </p:spPr>
      </p:pic>
      <p:pic>
        <p:nvPicPr>
          <p:cNvPr id="254" name="Picture 2" descr="주)창업인 기업리뷰 | 1명이 참여한 통계 &amp; 리뷰 - 사람인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267" y="5393469"/>
            <a:ext cx="606098" cy="12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5" name="그림 254"/>
          <p:cNvPicPr>
            <a:picLocks noChangeAspect="1"/>
          </p:cNvPicPr>
          <p:nvPr/>
        </p:nvPicPr>
        <p:blipFill>
          <a:blip r:embed="rId5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73238" y="5620543"/>
            <a:ext cx="630039" cy="143008"/>
          </a:xfrm>
          <a:prstGeom prst="rect">
            <a:avLst/>
          </a:prstGeom>
        </p:spPr>
      </p:pic>
      <p:pic>
        <p:nvPicPr>
          <p:cNvPr id="257" name="그림 256"/>
          <p:cNvPicPr>
            <a:picLocks noChangeAspect="1"/>
          </p:cNvPicPr>
          <p:nvPr/>
        </p:nvPicPr>
        <p:blipFill>
          <a:blip r:embed="rId5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20993" y="5889601"/>
            <a:ext cx="831185" cy="190952"/>
          </a:xfrm>
          <a:prstGeom prst="rect">
            <a:avLst/>
          </a:prstGeom>
        </p:spPr>
      </p:pic>
      <p:pic>
        <p:nvPicPr>
          <p:cNvPr id="260" name="Picture 10" descr="주)스마트소셜 채용 정보"/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06" y="5827976"/>
            <a:ext cx="681834" cy="29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" name="그림 260"/>
          <p:cNvPicPr>
            <a:picLocks noChangeAspect="1"/>
          </p:cNvPicPr>
          <p:nvPr/>
        </p:nvPicPr>
        <p:blipFill>
          <a:blip r:embed="rId5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38817" y="5069717"/>
            <a:ext cx="679854" cy="239948"/>
          </a:xfrm>
          <a:prstGeom prst="rect">
            <a:avLst/>
          </a:prstGeom>
        </p:spPr>
      </p:pic>
      <p:pic>
        <p:nvPicPr>
          <p:cNvPr id="262" name="그림 261"/>
          <p:cNvPicPr>
            <a:picLocks/>
          </p:cNvPicPr>
          <p:nvPr/>
        </p:nvPicPr>
        <p:blipFill>
          <a:blip r:embed="rId5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22561" y="5094014"/>
            <a:ext cx="701409" cy="190375"/>
          </a:xfrm>
          <a:prstGeom prst="rect">
            <a:avLst/>
          </a:prstGeom>
        </p:spPr>
      </p:pic>
      <p:pic>
        <p:nvPicPr>
          <p:cNvPr id="263" name="그림 262"/>
          <p:cNvPicPr>
            <a:picLocks/>
          </p:cNvPicPr>
          <p:nvPr/>
        </p:nvPicPr>
        <p:blipFill>
          <a:blip r:embed="rId6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4442" y="5377580"/>
            <a:ext cx="637645" cy="173068"/>
          </a:xfrm>
          <a:prstGeom prst="rect">
            <a:avLst/>
          </a:prstGeom>
        </p:spPr>
      </p:pic>
      <p:pic>
        <p:nvPicPr>
          <p:cNvPr id="264" name="그림 263"/>
          <p:cNvPicPr>
            <a:picLocks noChangeAspect="1"/>
          </p:cNvPicPr>
          <p:nvPr/>
        </p:nvPicPr>
        <p:blipFill>
          <a:blip r:embed="rId6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7384" y="5625525"/>
            <a:ext cx="1112706" cy="212995"/>
          </a:xfrm>
          <a:prstGeom prst="rect">
            <a:avLst/>
          </a:prstGeom>
        </p:spPr>
      </p:pic>
      <p:pic>
        <p:nvPicPr>
          <p:cNvPr id="265" name="Picture 12" descr="BCcard 개인"/>
          <p:cNvPicPr>
            <a:picLocks noChangeArrowheads="1"/>
          </p:cNvPicPr>
          <p:nvPr/>
        </p:nvPicPr>
        <p:blipFill rotWithShape="1">
          <a:blip r:embed="rId6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88" b="17429"/>
          <a:stretch/>
        </p:blipFill>
        <p:spPr bwMode="auto">
          <a:xfrm>
            <a:off x="9471605" y="5909751"/>
            <a:ext cx="684159" cy="14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" name="그림 265"/>
          <p:cNvPicPr>
            <a:picLocks/>
          </p:cNvPicPr>
          <p:nvPr/>
        </p:nvPicPr>
        <p:blipFill>
          <a:blip r:embed="rId6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43551" y="5107636"/>
            <a:ext cx="579677" cy="190375"/>
          </a:xfrm>
          <a:prstGeom prst="rect">
            <a:avLst/>
          </a:prstGeom>
        </p:spPr>
      </p:pic>
      <p:pic>
        <p:nvPicPr>
          <p:cNvPr id="267" name="Picture 4" descr="시큐어포인트"/>
          <p:cNvPicPr>
            <a:picLocks noChangeArrowheads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387" y="6112140"/>
            <a:ext cx="526979" cy="14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8" name="그림 267"/>
          <p:cNvPicPr>
            <a:picLocks/>
          </p:cNvPicPr>
          <p:nvPr/>
        </p:nvPicPr>
        <p:blipFill>
          <a:blip r:embed="rId6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0074" y="6099924"/>
            <a:ext cx="637645" cy="173068"/>
          </a:xfrm>
          <a:prstGeom prst="rect">
            <a:avLst/>
          </a:prstGeom>
        </p:spPr>
      </p:pic>
      <p:pic>
        <p:nvPicPr>
          <p:cNvPr id="269" name="그림 268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6487814" y="6100644"/>
            <a:ext cx="744042" cy="166023"/>
          </a:xfrm>
          <a:prstGeom prst="rect">
            <a:avLst/>
          </a:prstGeom>
        </p:spPr>
      </p:pic>
      <p:sp>
        <p:nvSpPr>
          <p:cNvPr id="270" name="직사각형 269"/>
          <p:cNvSpPr/>
          <p:nvPr/>
        </p:nvSpPr>
        <p:spPr>
          <a:xfrm>
            <a:off x="8348707" y="555525"/>
            <a:ext cx="1032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01.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회사소개 </a:t>
            </a:r>
          </a:p>
        </p:txBody>
      </p:sp>
      <p:sp>
        <p:nvSpPr>
          <p:cNvPr id="271" name="직사각형 270"/>
          <p:cNvSpPr/>
          <p:nvPr/>
        </p:nvSpPr>
        <p:spPr>
          <a:xfrm>
            <a:off x="9520282" y="555525"/>
            <a:ext cx="11224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02.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보안서비스</a:t>
            </a:r>
          </a:p>
        </p:txBody>
      </p:sp>
      <p:sp>
        <p:nvSpPr>
          <p:cNvPr id="272" name="직사각형 271"/>
          <p:cNvSpPr/>
          <p:nvPr/>
        </p:nvSpPr>
        <p:spPr>
          <a:xfrm>
            <a:off x="10714299" y="555525"/>
            <a:ext cx="1391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03. </a:t>
            </a:r>
            <a:r>
              <a:rPr lang="ko-KR" altLang="en-US" sz="12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클라우드서비스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3E8B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463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14382" y="370859"/>
            <a:ext cx="3041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Pretendard Variable SemiBold" panose="02000003000000020004" pitchFamily="2" charset="-127"/>
              </a:rPr>
              <a:t>윈스</a:t>
            </a:r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Pretendard Variable SemiBold" panose="02000003000000020004" pitchFamily="2" charset="-127"/>
              </a:rPr>
              <a:t> </a:t>
            </a:r>
            <a:r>
              <a:rPr lang="ko-KR" altLang="en-US" sz="24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Pretendard Variable SemiBold" panose="02000003000000020004" pitchFamily="2" charset="-127"/>
              </a:rPr>
              <a:t>클라우드</a:t>
            </a:r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Pretendard Variable SemiBold" panose="02000003000000020004" pitchFamily="2" charset="-127"/>
              </a:rPr>
              <a:t> </a:t>
            </a:r>
            <a:r>
              <a:rPr lang="ko-KR" altLang="en-US" sz="24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Pretendard Variable SemiBold" panose="02000003000000020004" pitchFamily="2" charset="-127"/>
              </a:rPr>
              <a:t>구축사례</a:t>
            </a:r>
            <a:endParaRPr lang="ko-KR" altLang="en-US" sz="2200" spc="-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3E8B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Pretendard Variable SemiBold" panose="02000003000000020004" pitchFamily="2" charset="-127"/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2696940" y="1082685"/>
            <a:ext cx="67981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kern="0" spc="-80" dirty="0" err="1" smtClean="0">
                <a:solidFill>
                  <a:schemeClr val="bg2">
                    <a:lumMod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클라우드</a:t>
            </a:r>
            <a:r>
              <a:rPr kumimoji="1" lang="ko-KR" altLang="en-US" sz="1400" kern="0" spc="-80" dirty="0" smtClean="0">
                <a:solidFill>
                  <a:schemeClr val="bg2">
                    <a:lumMod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설계</a:t>
            </a:r>
            <a:r>
              <a:rPr kumimoji="1" lang="en-US" altLang="ko-KR" sz="1400" kern="0" spc="-80" dirty="0" smtClean="0">
                <a:solidFill>
                  <a:schemeClr val="bg2">
                    <a:lumMod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/</a:t>
            </a:r>
            <a:r>
              <a:rPr kumimoji="1" lang="ko-KR" altLang="en-US" sz="1400" kern="0" spc="-80" dirty="0" smtClean="0">
                <a:solidFill>
                  <a:schemeClr val="bg2">
                    <a:lumMod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구축</a:t>
            </a:r>
            <a:r>
              <a:rPr kumimoji="1" lang="en-US" altLang="ko-KR" sz="1400" kern="0" spc="-80" dirty="0" smtClean="0">
                <a:solidFill>
                  <a:schemeClr val="bg2">
                    <a:lumMod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/</a:t>
            </a:r>
            <a:r>
              <a:rPr kumimoji="1" lang="ko-KR" altLang="en-US" sz="1400" kern="0" spc="-80" dirty="0" smtClean="0">
                <a:solidFill>
                  <a:schemeClr val="bg2">
                    <a:lumMod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운영까지 </a:t>
            </a:r>
            <a:r>
              <a:rPr kumimoji="1" lang="en-US" altLang="ko-KR" sz="1400" kern="0" spc="-80" dirty="0" smtClean="0">
                <a:solidFill>
                  <a:schemeClr val="bg2">
                    <a:lumMod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One-Stop </a:t>
            </a:r>
            <a:r>
              <a:rPr kumimoji="1" lang="ko-KR" altLang="en-US" sz="1400" kern="0" spc="-80" dirty="0" smtClean="0">
                <a:solidFill>
                  <a:schemeClr val="bg2">
                    <a:lumMod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서비스 성공사례</a:t>
            </a:r>
            <a:endParaRPr kumimoji="1" lang="ko-KR" altLang="en-US" sz="1400" kern="0" spc="-80" dirty="0">
              <a:solidFill>
                <a:schemeClr val="bg2">
                  <a:lumMod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grpSp>
        <p:nvGrpSpPr>
          <p:cNvPr id="118" name="그룹 117"/>
          <p:cNvGrpSpPr/>
          <p:nvPr/>
        </p:nvGrpSpPr>
        <p:grpSpPr>
          <a:xfrm>
            <a:off x="5292866" y="3404675"/>
            <a:ext cx="1692362" cy="1692362"/>
            <a:chOff x="5267489" y="2687200"/>
            <a:chExt cx="1861598" cy="1861598"/>
          </a:xfrm>
        </p:grpSpPr>
        <p:grpSp>
          <p:nvGrpSpPr>
            <p:cNvPr id="119" name="그룹 118"/>
            <p:cNvGrpSpPr/>
            <p:nvPr/>
          </p:nvGrpSpPr>
          <p:grpSpPr>
            <a:xfrm>
              <a:off x="5267489" y="2687200"/>
              <a:ext cx="1861598" cy="1861598"/>
              <a:chOff x="4288259" y="606462"/>
              <a:chExt cx="4142535" cy="4142536"/>
            </a:xfrm>
            <a:effectLst/>
          </p:grpSpPr>
          <p:pic>
            <p:nvPicPr>
              <p:cNvPr id="122" name="그림 1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8259" y="606462"/>
                <a:ext cx="4142535" cy="4142536"/>
              </a:xfrm>
              <a:prstGeom prst="rect">
                <a:avLst/>
              </a:prstGeom>
            </p:spPr>
          </p:pic>
          <p:sp>
            <p:nvSpPr>
              <p:cNvPr id="123" name="타원 122"/>
              <p:cNvSpPr/>
              <p:nvPr/>
            </p:nvSpPr>
            <p:spPr>
              <a:xfrm>
                <a:off x="4623559" y="949328"/>
                <a:ext cx="3479740" cy="3444343"/>
              </a:xfrm>
              <a:prstGeom prst="ellipse">
                <a:avLst/>
              </a:prstGeom>
              <a:solidFill>
                <a:srgbClr val="0C5BAA">
                  <a:alpha val="58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5596205" y="3612758"/>
              <a:ext cx="1256048" cy="379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800" spc="-60" baseline="-2500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Pretendard SemiBold" panose="02000703000000020004" pitchFamily="50" charset="-127"/>
                </a:rPr>
                <a:t>One-Stop</a:t>
              </a:r>
              <a:endParaRPr lang="ko-KR" altLang="en-US" sz="2800" spc="-60" baseline="-25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726172" y="3288654"/>
              <a:ext cx="996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3600" spc="-60" baseline="-250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CBD0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  <a:cs typeface="Pretendard SemiBold" panose="02000703000000020004" pitchFamily="50" charset="-127"/>
                </a:rPr>
                <a:t>WINS</a:t>
              </a:r>
              <a:endParaRPr lang="ko-KR" altLang="en-US" sz="3600" spc="-60" baseline="-25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BD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endParaRPr>
            </a:p>
          </p:txBody>
        </p:sp>
      </p:grpSp>
      <p:sp>
        <p:nvSpPr>
          <p:cNvPr id="124" name="텍스트 개체 틀 12"/>
          <p:cNvSpPr txBox="1">
            <a:spLocks/>
          </p:cNvSpPr>
          <p:nvPr/>
        </p:nvSpPr>
        <p:spPr>
          <a:xfrm>
            <a:off x="2884264" y="1406876"/>
            <a:ext cx="6423471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2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공공기관 </a:t>
            </a:r>
            <a:r>
              <a:rPr lang="ko-KR" altLang="en-US" sz="24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클라우드</a:t>
            </a:r>
            <a:r>
              <a:rPr lang="ko-KR" altLang="en-US" sz="2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 </a:t>
            </a:r>
            <a:r>
              <a:rPr lang="ko-KR" altLang="en-US" sz="24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전환구축</a:t>
            </a:r>
            <a:r>
              <a:rPr lang="ko-KR" altLang="en-US" sz="2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 사례</a:t>
            </a:r>
            <a:endParaRPr lang="ko-KR" altLang="en-US" sz="2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3E8B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pic>
        <p:nvPicPr>
          <p:cNvPr id="137" name="그림 1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48" y="3678119"/>
            <a:ext cx="254071" cy="313032"/>
          </a:xfrm>
          <a:prstGeom prst="rect">
            <a:avLst/>
          </a:prstGeom>
        </p:spPr>
      </p:pic>
      <p:grpSp>
        <p:nvGrpSpPr>
          <p:cNvPr id="138" name="그룹 137"/>
          <p:cNvGrpSpPr/>
          <p:nvPr/>
        </p:nvGrpSpPr>
        <p:grpSpPr>
          <a:xfrm>
            <a:off x="5323230" y="3451470"/>
            <a:ext cx="1619650" cy="1608541"/>
            <a:chOff x="4510086" y="2271712"/>
            <a:chExt cx="3471863" cy="3448050"/>
          </a:xfrm>
        </p:grpSpPr>
        <p:sp>
          <p:nvSpPr>
            <p:cNvPr id="139" name="자유형 138"/>
            <p:cNvSpPr>
              <a:spLocks/>
            </p:cNvSpPr>
            <p:nvPr/>
          </p:nvSpPr>
          <p:spPr bwMode="auto">
            <a:xfrm>
              <a:off x="6984999" y="2835275"/>
              <a:ext cx="996950" cy="2719387"/>
            </a:xfrm>
            <a:custGeom>
              <a:avLst/>
              <a:gdLst>
                <a:gd name="connsiteX0" fmla="*/ 522287 w 996950"/>
                <a:gd name="connsiteY0" fmla="*/ 0 h 2719387"/>
                <a:gd name="connsiteX1" fmla="*/ 576263 w 996950"/>
                <a:gd name="connsiteY1" fmla="*/ 60325 h 2719387"/>
                <a:gd name="connsiteX2" fmla="*/ 627063 w 996950"/>
                <a:gd name="connsiteY2" fmla="*/ 119063 h 2719387"/>
                <a:gd name="connsiteX3" fmla="*/ 674688 w 996950"/>
                <a:gd name="connsiteY3" fmla="*/ 182563 h 2719387"/>
                <a:gd name="connsiteX4" fmla="*/ 717550 w 996950"/>
                <a:gd name="connsiteY4" fmla="*/ 246063 h 2719387"/>
                <a:gd name="connsiteX5" fmla="*/ 758825 w 996950"/>
                <a:gd name="connsiteY5" fmla="*/ 314325 h 2719387"/>
                <a:gd name="connsiteX6" fmla="*/ 796925 w 996950"/>
                <a:gd name="connsiteY6" fmla="*/ 382588 h 2719387"/>
                <a:gd name="connsiteX7" fmla="*/ 835025 w 996950"/>
                <a:gd name="connsiteY7" fmla="*/ 449263 h 2719387"/>
                <a:gd name="connsiteX8" fmla="*/ 865188 w 996950"/>
                <a:gd name="connsiteY8" fmla="*/ 522288 h 2719387"/>
                <a:gd name="connsiteX9" fmla="*/ 895350 w 996950"/>
                <a:gd name="connsiteY9" fmla="*/ 593725 h 2719387"/>
                <a:gd name="connsiteX10" fmla="*/ 920750 w 996950"/>
                <a:gd name="connsiteY10" fmla="*/ 669925 h 2719387"/>
                <a:gd name="connsiteX11" fmla="*/ 941388 w 996950"/>
                <a:gd name="connsiteY11" fmla="*/ 746125 h 2719387"/>
                <a:gd name="connsiteX12" fmla="*/ 958850 w 996950"/>
                <a:gd name="connsiteY12" fmla="*/ 823913 h 2719387"/>
                <a:gd name="connsiteX13" fmla="*/ 976313 w 996950"/>
                <a:gd name="connsiteY13" fmla="*/ 900112 h 2719387"/>
                <a:gd name="connsiteX14" fmla="*/ 984250 w 996950"/>
                <a:gd name="connsiteY14" fmla="*/ 979487 h 2719387"/>
                <a:gd name="connsiteX15" fmla="*/ 992188 w 996950"/>
                <a:gd name="connsiteY15" fmla="*/ 1055687 h 2719387"/>
                <a:gd name="connsiteX16" fmla="*/ 996950 w 996950"/>
                <a:gd name="connsiteY16" fmla="*/ 1136650 h 2719387"/>
                <a:gd name="connsiteX17" fmla="*/ 996950 w 996950"/>
                <a:gd name="connsiteY17" fmla="*/ 1217612 h 2719387"/>
                <a:gd name="connsiteX18" fmla="*/ 992188 w 996950"/>
                <a:gd name="connsiteY18" fmla="*/ 1298575 h 2719387"/>
                <a:gd name="connsiteX19" fmla="*/ 984250 w 996950"/>
                <a:gd name="connsiteY19" fmla="*/ 1374775 h 2719387"/>
                <a:gd name="connsiteX20" fmla="*/ 976313 w 996950"/>
                <a:gd name="connsiteY20" fmla="*/ 1455737 h 2719387"/>
                <a:gd name="connsiteX21" fmla="*/ 958850 w 996950"/>
                <a:gd name="connsiteY21" fmla="*/ 1531937 h 2719387"/>
                <a:gd name="connsiteX22" fmla="*/ 941388 w 996950"/>
                <a:gd name="connsiteY22" fmla="*/ 1608137 h 2719387"/>
                <a:gd name="connsiteX23" fmla="*/ 920750 w 996950"/>
                <a:gd name="connsiteY23" fmla="*/ 1684337 h 2719387"/>
                <a:gd name="connsiteX24" fmla="*/ 895350 w 996950"/>
                <a:gd name="connsiteY24" fmla="*/ 1760537 h 2719387"/>
                <a:gd name="connsiteX25" fmla="*/ 865188 w 996950"/>
                <a:gd name="connsiteY25" fmla="*/ 1831975 h 2719387"/>
                <a:gd name="connsiteX26" fmla="*/ 835025 w 996950"/>
                <a:gd name="connsiteY26" fmla="*/ 1905000 h 2719387"/>
                <a:gd name="connsiteX27" fmla="*/ 796925 w 996950"/>
                <a:gd name="connsiteY27" fmla="*/ 1976437 h 2719387"/>
                <a:gd name="connsiteX28" fmla="*/ 758825 w 996950"/>
                <a:gd name="connsiteY28" fmla="*/ 2044700 h 2719387"/>
                <a:gd name="connsiteX29" fmla="*/ 717550 w 996950"/>
                <a:gd name="connsiteY29" fmla="*/ 2112962 h 2719387"/>
                <a:gd name="connsiteX30" fmla="*/ 674688 w 996950"/>
                <a:gd name="connsiteY30" fmla="*/ 2179637 h 2719387"/>
                <a:gd name="connsiteX31" fmla="*/ 623888 w 996950"/>
                <a:gd name="connsiteY31" fmla="*/ 2243137 h 2719387"/>
                <a:gd name="connsiteX32" fmla="*/ 573088 w 996950"/>
                <a:gd name="connsiteY32" fmla="*/ 2303462 h 2719387"/>
                <a:gd name="connsiteX33" fmla="*/ 522287 w 996950"/>
                <a:gd name="connsiteY33" fmla="*/ 2359025 h 2719387"/>
                <a:gd name="connsiteX34" fmla="*/ 466725 w 996950"/>
                <a:gd name="connsiteY34" fmla="*/ 2413000 h 2719387"/>
                <a:gd name="connsiteX35" fmla="*/ 411162 w 996950"/>
                <a:gd name="connsiteY35" fmla="*/ 2463800 h 2719387"/>
                <a:gd name="connsiteX36" fmla="*/ 352425 w 996950"/>
                <a:gd name="connsiteY36" fmla="*/ 2514600 h 2719387"/>
                <a:gd name="connsiteX37" fmla="*/ 292100 w 996950"/>
                <a:gd name="connsiteY37" fmla="*/ 2557462 h 2719387"/>
                <a:gd name="connsiteX38" fmla="*/ 228600 w 996950"/>
                <a:gd name="connsiteY38" fmla="*/ 2603500 h 2719387"/>
                <a:gd name="connsiteX39" fmla="*/ 165100 w 996950"/>
                <a:gd name="connsiteY39" fmla="*/ 2643187 h 2719387"/>
                <a:gd name="connsiteX40" fmla="*/ 115939 w 996950"/>
                <a:gd name="connsiteY40" fmla="*/ 2672684 h 2719387"/>
                <a:gd name="connsiteX41" fmla="*/ 165100 w 996950"/>
                <a:gd name="connsiteY41" fmla="*/ 2719387 h 2719387"/>
                <a:gd name="connsiteX42" fmla="*/ 127000 w 996950"/>
                <a:gd name="connsiteY42" fmla="*/ 2709862 h 2719387"/>
                <a:gd name="connsiteX43" fmla="*/ 84138 w 996950"/>
                <a:gd name="connsiteY43" fmla="*/ 2706687 h 2719387"/>
                <a:gd name="connsiteX44" fmla="*/ 41275 w 996950"/>
                <a:gd name="connsiteY44" fmla="*/ 2706687 h 2719387"/>
                <a:gd name="connsiteX45" fmla="*/ 0 w 996950"/>
                <a:gd name="connsiteY45" fmla="*/ 2709862 h 2719387"/>
                <a:gd name="connsiteX46" fmla="*/ 25400 w 996950"/>
                <a:gd name="connsiteY46" fmla="*/ 2681287 h 2719387"/>
                <a:gd name="connsiteX47" fmla="*/ 53975 w 996950"/>
                <a:gd name="connsiteY47" fmla="*/ 2646362 h 2719387"/>
                <a:gd name="connsiteX48" fmla="*/ 76200 w 996950"/>
                <a:gd name="connsiteY48" fmla="*/ 2608263 h 2719387"/>
                <a:gd name="connsiteX49" fmla="*/ 93663 w 996950"/>
                <a:gd name="connsiteY49" fmla="*/ 2574925 h 2719387"/>
                <a:gd name="connsiteX50" fmla="*/ 99956 w 996950"/>
                <a:gd name="connsiteY50" fmla="*/ 2641633 h 2719387"/>
                <a:gd name="connsiteX51" fmla="*/ 147637 w 996950"/>
                <a:gd name="connsiteY51" fmla="*/ 2613025 h 2719387"/>
                <a:gd name="connsiteX52" fmla="*/ 211137 w 996950"/>
                <a:gd name="connsiteY52" fmla="*/ 2574925 h 2719387"/>
                <a:gd name="connsiteX53" fmla="*/ 271462 w 996950"/>
                <a:gd name="connsiteY53" fmla="*/ 2532062 h 2719387"/>
                <a:gd name="connsiteX54" fmla="*/ 330200 w 996950"/>
                <a:gd name="connsiteY54" fmla="*/ 2486025 h 2719387"/>
                <a:gd name="connsiteX55" fmla="*/ 390525 w 996950"/>
                <a:gd name="connsiteY55" fmla="*/ 2438400 h 2719387"/>
                <a:gd name="connsiteX56" fmla="*/ 444500 w 996950"/>
                <a:gd name="connsiteY56" fmla="*/ 2387600 h 2719387"/>
                <a:gd name="connsiteX57" fmla="*/ 496887 w 996950"/>
                <a:gd name="connsiteY57" fmla="*/ 2336800 h 2719387"/>
                <a:gd name="connsiteX58" fmla="*/ 547687 w 996950"/>
                <a:gd name="connsiteY58" fmla="*/ 2281237 h 2719387"/>
                <a:gd name="connsiteX59" fmla="*/ 598488 w 996950"/>
                <a:gd name="connsiteY59" fmla="*/ 2217737 h 2719387"/>
                <a:gd name="connsiteX60" fmla="*/ 649288 w 996950"/>
                <a:gd name="connsiteY60" fmla="*/ 2154237 h 2719387"/>
                <a:gd name="connsiteX61" fmla="*/ 692150 w 996950"/>
                <a:gd name="connsiteY61" fmla="*/ 2090737 h 2719387"/>
                <a:gd name="connsiteX62" fmla="*/ 733425 w 996950"/>
                <a:gd name="connsiteY62" fmla="*/ 2024062 h 2719387"/>
                <a:gd name="connsiteX63" fmla="*/ 771525 w 996950"/>
                <a:gd name="connsiteY63" fmla="*/ 1955800 h 2719387"/>
                <a:gd name="connsiteX64" fmla="*/ 806450 w 996950"/>
                <a:gd name="connsiteY64" fmla="*/ 1887537 h 2719387"/>
                <a:gd name="connsiteX65" fmla="*/ 835025 w 996950"/>
                <a:gd name="connsiteY65" fmla="*/ 1816100 h 2719387"/>
                <a:gd name="connsiteX66" fmla="*/ 865188 w 996950"/>
                <a:gd name="connsiteY66" fmla="*/ 1743075 h 2719387"/>
                <a:gd name="connsiteX67" fmla="*/ 885825 w 996950"/>
                <a:gd name="connsiteY67" fmla="*/ 1671637 h 2719387"/>
                <a:gd name="connsiteX68" fmla="*/ 908050 w 996950"/>
                <a:gd name="connsiteY68" fmla="*/ 1595437 h 2719387"/>
                <a:gd name="connsiteX69" fmla="*/ 925513 w 996950"/>
                <a:gd name="connsiteY69" fmla="*/ 1522412 h 2719387"/>
                <a:gd name="connsiteX70" fmla="*/ 938213 w 996950"/>
                <a:gd name="connsiteY70" fmla="*/ 1446212 h 2719387"/>
                <a:gd name="connsiteX71" fmla="*/ 950913 w 996950"/>
                <a:gd name="connsiteY71" fmla="*/ 1370012 h 2719387"/>
                <a:gd name="connsiteX72" fmla="*/ 954088 w 996950"/>
                <a:gd name="connsiteY72" fmla="*/ 1293812 h 2719387"/>
                <a:gd name="connsiteX73" fmla="*/ 958850 w 996950"/>
                <a:gd name="connsiteY73" fmla="*/ 1217612 h 2719387"/>
                <a:gd name="connsiteX74" fmla="*/ 958850 w 996950"/>
                <a:gd name="connsiteY74" fmla="*/ 1141412 h 2719387"/>
                <a:gd name="connsiteX75" fmla="*/ 954088 w 996950"/>
                <a:gd name="connsiteY75" fmla="*/ 1065212 h 2719387"/>
                <a:gd name="connsiteX76" fmla="*/ 950913 w 996950"/>
                <a:gd name="connsiteY76" fmla="*/ 989012 h 2719387"/>
                <a:gd name="connsiteX77" fmla="*/ 938213 w 996950"/>
                <a:gd name="connsiteY77" fmla="*/ 915987 h 2719387"/>
                <a:gd name="connsiteX78" fmla="*/ 925513 w 996950"/>
                <a:gd name="connsiteY78" fmla="*/ 839787 h 2719387"/>
                <a:gd name="connsiteX79" fmla="*/ 908050 w 996950"/>
                <a:gd name="connsiteY79" fmla="*/ 763588 h 2719387"/>
                <a:gd name="connsiteX80" fmla="*/ 885825 w 996950"/>
                <a:gd name="connsiteY80" fmla="*/ 692150 h 2719387"/>
                <a:gd name="connsiteX81" fmla="*/ 865188 w 996950"/>
                <a:gd name="connsiteY81" fmla="*/ 619125 h 2719387"/>
                <a:gd name="connsiteX82" fmla="*/ 835025 w 996950"/>
                <a:gd name="connsiteY82" fmla="*/ 547688 h 2719387"/>
                <a:gd name="connsiteX83" fmla="*/ 806450 w 996950"/>
                <a:gd name="connsiteY83" fmla="*/ 474663 h 2719387"/>
                <a:gd name="connsiteX84" fmla="*/ 771525 w 996950"/>
                <a:gd name="connsiteY84" fmla="*/ 407988 h 2719387"/>
                <a:gd name="connsiteX85" fmla="*/ 733425 w 996950"/>
                <a:gd name="connsiteY85" fmla="*/ 339725 h 2719387"/>
                <a:gd name="connsiteX86" fmla="*/ 695325 w 996950"/>
                <a:gd name="connsiteY86" fmla="*/ 271463 h 2719387"/>
                <a:gd name="connsiteX87" fmla="*/ 649288 w 996950"/>
                <a:gd name="connsiteY87" fmla="*/ 207963 h 2719387"/>
                <a:gd name="connsiteX88" fmla="*/ 601663 w 996950"/>
                <a:gd name="connsiteY88" fmla="*/ 144463 h 2719387"/>
                <a:gd name="connsiteX89" fmla="*/ 550862 w 996950"/>
                <a:gd name="connsiteY89" fmla="*/ 80963 h 2719387"/>
                <a:gd name="connsiteX90" fmla="*/ 496887 w 996950"/>
                <a:gd name="connsiteY90" fmla="*/ 22225 h 2719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996950" h="2719387">
                  <a:moveTo>
                    <a:pt x="522287" y="0"/>
                  </a:moveTo>
                  <a:lnTo>
                    <a:pt x="576263" y="60325"/>
                  </a:lnTo>
                  <a:lnTo>
                    <a:pt x="627063" y="119063"/>
                  </a:lnTo>
                  <a:lnTo>
                    <a:pt x="674688" y="182563"/>
                  </a:lnTo>
                  <a:lnTo>
                    <a:pt x="717550" y="246063"/>
                  </a:lnTo>
                  <a:lnTo>
                    <a:pt x="758825" y="314325"/>
                  </a:lnTo>
                  <a:lnTo>
                    <a:pt x="796925" y="382588"/>
                  </a:lnTo>
                  <a:lnTo>
                    <a:pt x="835025" y="449263"/>
                  </a:lnTo>
                  <a:lnTo>
                    <a:pt x="865188" y="522288"/>
                  </a:lnTo>
                  <a:lnTo>
                    <a:pt x="895350" y="593725"/>
                  </a:lnTo>
                  <a:lnTo>
                    <a:pt x="920750" y="669925"/>
                  </a:lnTo>
                  <a:lnTo>
                    <a:pt x="941388" y="746125"/>
                  </a:lnTo>
                  <a:lnTo>
                    <a:pt x="958850" y="823913"/>
                  </a:lnTo>
                  <a:lnTo>
                    <a:pt x="976313" y="900112"/>
                  </a:lnTo>
                  <a:lnTo>
                    <a:pt x="984250" y="979487"/>
                  </a:lnTo>
                  <a:lnTo>
                    <a:pt x="992188" y="1055687"/>
                  </a:lnTo>
                  <a:lnTo>
                    <a:pt x="996950" y="1136650"/>
                  </a:lnTo>
                  <a:lnTo>
                    <a:pt x="996950" y="1217612"/>
                  </a:lnTo>
                  <a:lnTo>
                    <a:pt x="992188" y="1298575"/>
                  </a:lnTo>
                  <a:lnTo>
                    <a:pt x="984250" y="1374775"/>
                  </a:lnTo>
                  <a:lnTo>
                    <a:pt x="976313" y="1455737"/>
                  </a:lnTo>
                  <a:lnTo>
                    <a:pt x="958850" y="1531937"/>
                  </a:lnTo>
                  <a:lnTo>
                    <a:pt x="941388" y="1608137"/>
                  </a:lnTo>
                  <a:lnTo>
                    <a:pt x="920750" y="1684337"/>
                  </a:lnTo>
                  <a:lnTo>
                    <a:pt x="895350" y="1760537"/>
                  </a:lnTo>
                  <a:lnTo>
                    <a:pt x="865188" y="1831975"/>
                  </a:lnTo>
                  <a:lnTo>
                    <a:pt x="835025" y="1905000"/>
                  </a:lnTo>
                  <a:lnTo>
                    <a:pt x="796925" y="1976437"/>
                  </a:lnTo>
                  <a:lnTo>
                    <a:pt x="758825" y="2044700"/>
                  </a:lnTo>
                  <a:lnTo>
                    <a:pt x="717550" y="2112962"/>
                  </a:lnTo>
                  <a:lnTo>
                    <a:pt x="674688" y="2179637"/>
                  </a:lnTo>
                  <a:lnTo>
                    <a:pt x="623888" y="2243137"/>
                  </a:lnTo>
                  <a:lnTo>
                    <a:pt x="573088" y="2303462"/>
                  </a:lnTo>
                  <a:lnTo>
                    <a:pt x="522287" y="2359025"/>
                  </a:lnTo>
                  <a:lnTo>
                    <a:pt x="466725" y="2413000"/>
                  </a:lnTo>
                  <a:lnTo>
                    <a:pt x="411162" y="2463800"/>
                  </a:lnTo>
                  <a:lnTo>
                    <a:pt x="352425" y="2514600"/>
                  </a:lnTo>
                  <a:lnTo>
                    <a:pt x="292100" y="2557462"/>
                  </a:lnTo>
                  <a:lnTo>
                    <a:pt x="228600" y="2603500"/>
                  </a:lnTo>
                  <a:lnTo>
                    <a:pt x="165100" y="2643187"/>
                  </a:lnTo>
                  <a:lnTo>
                    <a:pt x="115939" y="2672684"/>
                  </a:lnTo>
                  <a:lnTo>
                    <a:pt x="165100" y="2719387"/>
                  </a:lnTo>
                  <a:lnTo>
                    <a:pt x="127000" y="2709862"/>
                  </a:lnTo>
                  <a:lnTo>
                    <a:pt x="84138" y="2706687"/>
                  </a:lnTo>
                  <a:lnTo>
                    <a:pt x="41275" y="2706687"/>
                  </a:lnTo>
                  <a:lnTo>
                    <a:pt x="0" y="2709862"/>
                  </a:lnTo>
                  <a:lnTo>
                    <a:pt x="25400" y="2681287"/>
                  </a:lnTo>
                  <a:lnTo>
                    <a:pt x="53975" y="2646362"/>
                  </a:lnTo>
                  <a:lnTo>
                    <a:pt x="76200" y="2608263"/>
                  </a:lnTo>
                  <a:lnTo>
                    <a:pt x="93663" y="2574925"/>
                  </a:lnTo>
                  <a:lnTo>
                    <a:pt x="99956" y="2641633"/>
                  </a:lnTo>
                  <a:lnTo>
                    <a:pt x="147637" y="2613025"/>
                  </a:lnTo>
                  <a:lnTo>
                    <a:pt x="211137" y="2574925"/>
                  </a:lnTo>
                  <a:lnTo>
                    <a:pt x="271462" y="2532062"/>
                  </a:lnTo>
                  <a:lnTo>
                    <a:pt x="330200" y="2486025"/>
                  </a:lnTo>
                  <a:lnTo>
                    <a:pt x="390525" y="2438400"/>
                  </a:lnTo>
                  <a:lnTo>
                    <a:pt x="444500" y="2387600"/>
                  </a:lnTo>
                  <a:lnTo>
                    <a:pt x="496887" y="2336800"/>
                  </a:lnTo>
                  <a:lnTo>
                    <a:pt x="547687" y="2281237"/>
                  </a:lnTo>
                  <a:lnTo>
                    <a:pt x="598488" y="2217737"/>
                  </a:lnTo>
                  <a:lnTo>
                    <a:pt x="649288" y="2154237"/>
                  </a:lnTo>
                  <a:lnTo>
                    <a:pt x="692150" y="2090737"/>
                  </a:lnTo>
                  <a:lnTo>
                    <a:pt x="733425" y="2024062"/>
                  </a:lnTo>
                  <a:lnTo>
                    <a:pt x="771525" y="1955800"/>
                  </a:lnTo>
                  <a:lnTo>
                    <a:pt x="806450" y="1887537"/>
                  </a:lnTo>
                  <a:lnTo>
                    <a:pt x="835025" y="1816100"/>
                  </a:lnTo>
                  <a:lnTo>
                    <a:pt x="865188" y="1743075"/>
                  </a:lnTo>
                  <a:lnTo>
                    <a:pt x="885825" y="1671637"/>
                  </a:lnTo>
                  <a:lnTo>
                    <a:pt x="908050" y="1595437"/>
                  </a:lnTo>
                  <a:lnTo>
                    <a:pt x="925513" y="1522412"/>
                  </a:lnTo>
                  <a:lnTo>
                    <a:pt x="938213" y="1446212"/>
                  </a:lnTo>
                  <a:lnTo>
                    <a:pt x="950913" y="1370012"/>
                  </a:lnTo>
                  <a:lnTo>
                    <a:pt x="954088" y="1293812"/>
                  </a:lnTo>
                  <a:lnTo>
                    <a:pt x="958850" y="1217612"/>
                  </a:lnTo>
                  <a:lnTo>
                    <a:pt x="958850" y="1141412"/>
                  </a:lnTo>
                  <a:lnTo>
                    <a:pt x="954088" y="1065212"/>
                  </a:lnTo>
                  <a:lnTo>
                    <a:pt x="950913" y="989012"/>
                  </a:lnTo>
                  <a:lnTo>
                    <a:pt x="938213" y="915987"/>
                  </a:lnTo>
                  <a:lnTo>
                    <a:pt x="925513" y="839787"/>
                  </a:lnTo>
                  <a:lnTo>
                    <a:pt x="908050" y="763588"/>
                  </a:lnTo>
                  <a:lnTo>
                    <a:pt x="885825" y="692150"/>
                  </a:lnTo>
                  <a:lnTo>
                    <a:pt x="865188" y="619125"/>
                  </a:lnTo>
                  <a:lnTo>
                    <a:pt x="835025" y="547688"/>
                  </a:lnTo>
                  <a:lnTo>
                    <a:pt x="806450" y="474663"/>
                  </a:lnTo>
                  <a:lnTo>
                    <a:pt x="771525" y="407988"/>
                  </a:lnTo>
                  <a:lnTo>
                    <a:pt x="733425" y="339725"/>
                  </a:lnTo>
                  <a:lnTo>
                    <a:pt x="695325" y="271463"/>
                  </a:lnTo>
                  <a:lnTo>
                    <a:pt x="649288" y="207963"/>
                  </a:lnTo>
                  <a:lnTo>
                    <a:pt x="601663" y="144463"/>
                  </a:lnTo>
                  <a:lnTo>
                    <a:pt x="550862" y="80963"/>
                  </a:lnTo>
                  <a:lnTo>
                    <a:pt x="496887" y="2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65000">
                  <a:srgbClr val="0D66BF"/>
                </a:gs>
              </a:gsLst>
              <a:lin ang="60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140" name="자유형 139"/>
            <p:cNvSpPr>
              <a:spLocks/>
            </p:cNvSpPr>
            <p:nvPr/>
          </p:nvSpPr>
          <p:spPr bwMode="auto">
            <a:xfrm>
              <a:off x="4510086" y="3781425"/>
              <a:ext cx="2203450" cy="1938337"/>
            </a:xfrm>
            <a:custGeom>
              <a:avLst/>
              <a:gdLst>
                <a:gd name="connsiteX0" fmla="*/ 93663 w 2203450"/>
                <a:gd name="connsiteY0" fmla="*/ 0 h 1938337"/>
                <a:gd name="connsiteX1" fmla="*/ 106363 w 2203450"/>
                <a:gd name="connsiteY1" fmla="*/ 42863 h 1938337"/>
                <a:gd name="connsiteX2" fmla="*/ 123825 w 2203450"/>
                <a:gd name="connsiteY2" fmla="*/ 80963 h 1938337"/>
                <a:gd name="connsiteX3" fmla="*/ 139700 w 2203450"/>
                <a:gd name="connsiteY3" fmla="*/ 119063 h 1938337"/>
                <a:gd name="connsiteX4" fmla="*/ 161925 w 2203450"/>
                <a:gd name="connsiteY4" fmla="*/ 152400 h 1938337"/>
                <a:gd name="connsiteX5" fmla="*/ 100808 w 2203450"/>
                <a:gd name="connsiteY5" fmla="*/ 122465 h 1938337"/>
                <a:gd name="connsiteX6" fmla="*/ 96838 w 2203450"/>
                <a:gd name="connsiteY6" fmla="*/ 203200 h 1938337"/>
                <a:gd name="connsiteX7" fmla="*/ 96838 w 2203450"/>
                <a:gd name="connsiteY7" fmla="*/ 301625 h 1938337"/>
                <a:gd name="connsiteX8" fmla="*/ 101600 w 2203450"/>
                <a:gd name="connsiteY8" fmla="*/ 398463 h 1938337"/>
                <a:gd name="connsiteX9" fmla="*/ 114300 w 2203450"/>
                <a:gd name="connsiteY9" fmla="*/ 496888 h 1938337"/>
                <a:gd name="connsiteX10" fmla="*/ 131763 w 2203450"/>
                <a:gd name="connsiteY10" fmla="*/ 588963 h 1938337"/>
                <a:gd name="connsiteX11" fmla="*/ 157163 w 2203450"/>
                <a:gd name="connsiteY11" fmla="*/ 682625 h 1938337"/>
                <a:gd name="connsiteX12" fmla="*/ 182563 w 2203450"/>
                <a:gd name="connsiteY12" fmla="*/ 771525 h 1938337"/>
                <a:gd name="connsiteX13" fmla="*/ 215900 w 2203450"/>
                <a:gd name="connsiteY13" fmla="*/ 865188 h 1938337"/>
                <a:gd name="connsiteX14" fmla="*/ 254000 w 2203450"/>
                <a:gd name="connsiteY14" fmla="*/ 949325 h 1938337"/>
                <a:gd name="connsiteX15" fmla="*/ 301625 w 2203450"/>
                <a:gd name="connsiteY15" fmla="*/ 1035050 h 1938337"/>
                <a:gd name="connsiteX16" fmla="*/ 347663 w 2203450"/>
                <a:gd name="connsiteY16" fmla="*/ 1119187 h 1938337"/>
                <a:gd name="connsiteX17" fmla="*/ 403225 w 2203450"/>
                <a:gd name="connsiteY17" fmla="*/ 1200150 h 1938337"/>
                <a:gd name="connsiteX18" fmla="*/ 458788 w 2203450"/>
                <a:gd name="connsiteY18" fmla="*/ 1276350 h 1938337"/>
                <a:gd name="connsiteX19" fmla="*/ 522288 w 2203450"/>
                <a:gd name="connsiteY19" fmla="*/ 1347787 h 1938337"/>
                <a:gd name="connsiteX20" fmla="*/ 590550 w 2203450"/>
                <a:gd name="connsiteY20" fmla="*/ 1420812 h 1938337"/>
                <a:gd name="connsiteX21" fmla="*/ 661988 w 2203450"/>
                <a:gd name="connsiteY21" fmla="*/ 1489075 h 1938337"/>
                <a:gd name="connsiteX22" fmla="*/ 742950 w 2203450"/>
                <a:gd name="connsiteY22" fmla="*/ 1552575 h 1938337"/>
                <a:gd name="connsiteX23" fmla="*/ 827088 w 2203450"/>
                <a:gd name="connsiteY23" fmla="*/ 1616075 h 1938337"/>
                <a:gd name="connsiteX24" fmla="*/ 912813 w 2203450"/>
                <a:gd name="connsiteY24" fmla="*/ 1671637 h 1938337"/>
                <a:gd name="connsiteX25" fmla="*/ 1006475 w 2203450"/>
                <a:gd name="connsiteY25" fmla="*/ 1717675 h 1938337"/>
                <a:gd name="connsiteX26" fmla="*/ 1095375 w 2203450"/>
                <a:gd name="connsiteY26" fmla="*/ 1763712 h 1938337"/>
                <a:gd name="connsiteX27" fmla="*/ 1189038 w 2203450"/>
                <a:gd name="connsiteY27" fmla="*/ 1801812 h 1938337"/>
                <a:gd name="connsiteX28" fmla="*/ 1285875 w 2203450"/>
                <a:gd name="connsiteY28" fmla="*/ 1831975 h 1938337"/>
                <a:gd name="connsiteX29" fmla="*/ 1384300 w 2203450"/>
                <a:gd name="connsiteY29" fmla="*/ 1857375 h 1938337"/>
                <a:gd name="connsiteX30" fmla="*/ 1485900 w 2203450"/>
                <a:gd name="connsiteY30" fmla="*/ 1878012 h 1938337"/>
                <a:gd name="connsiteX31" fmla="*/ 1582738 w 2203450"/>
                <a:gd name="connsiteY31" fmla="*/ 1890712 h 1938337"/>
                <a:gd name="connsiteX32" fmla="*/ 1684338 w 2203450"/>
                <a:gd name="connsiteY32" fmla="*/ 1900237 h 1938337"/>
                <a:gd name="connsiteX33" fmla="*/ 1787525 w 2203450"/>
                <a:gd name="connsiteY33" fmla="*/ 1903412 h 1938337"/>
                <a:gd name="connsiteX34" fmla="*/ 1889125 w 2203450"/>
                <a:gd name="connsiteY34" fmla="*/ 1900237 h 1938337"/>
                <a:gd name="connsiteX35" fmla="*/ 1990725 w 2203450"/>
                <a:gd name="connsiteY35" fmla="*/ 1887537 h 1938337"/>
                <a:gd name="connsiteX36" fmla="*/ 2092325 w 2203450"/>
                <a:gd name="connsiteY36" fmla="*/ 1870075 h 1938337"/>
                <a:gd name="connsiteX37" fmla="*/ 2193925 w 2203450"/>
                <a:gd name="connsiteY37" fmla="*/ 1849437 h 1938337"/>
                <a:gd name="connsiteX38" fmla="*/ 2203450 w 2203450"/>
                <a:gd name="connsiteY38" fmla="*/ 1878012 h 1938337"/>
                <a:gd name="connsiteX39" fmla="*/ 2097088 w 2203450"/>
                <a:gd name="connsiteY39" fmla="*/ 1903412 h 1938337"/>
                <a:gd name="connsiteX40" fmla="*/ 1985963 w 2203450"/>
                <a:gd name="connsiteY40" fmla="*/ 1920875 h 1938337"/>
                <a:gd name="connsiteX41" fmla="*/ 1876425 w 2203450"/>
                <a:gd name="connsiteY41" fmla="*/ 1933575 h 1938337"/>
                <a:gd name="connsiteX42" fmla="*/ 1765300 w 2203450"/>
                <a:gd name="connsiteY42" fmla="*/ 1938337 h 1938337"/>
                <a:gd name="connsiteX43" fmla="*/ 1689100 w 2203450"/>
                <a:gd name="connsiteY43" fmla="*/ 1933575 h 1938337"/>
                <a:gd name="connsiteX44" fmla="*/ 1612900 w 2203450"/>
                <a:gd name="connsiteY44" fmla="*/ 1928812 h 1938337"/>
                <a:gd name="connsiteX45" fmla="*/ 1536700 w 2203450"/>
                <a:gd name="connsiteY45" fmla="*/ 1920875 h 1938337"/>
                <a:gd name="connsiteX46" fmla="*/ 1460500 w 2203450"/>
                <a:gd name="connsiteY46" fmla="*/ 1908175 h 1938337"/>
                <a:gd name="connsiteX47" fmla="*/ 1387475 w 2203450"/>
                <a:gd name="connsiteY47" fmla="*/ 1895475 h 1938337"/>
                <a:gd name="connsiteX48" fmla="*/ 1311275 w 2203450"/>
                <a:gd name="connsiteY48" fmla="*/ 1874837 h 1938337"/>
                <a:gd name="connsiteX49" fmla="*/ 1239838 w 2203450"/>
                <a:gd name="connsiteY49" fmla="*/ 1852612 h 1938337"/>
                <a:gd name="connsiteX50" fmla="*/ 1166813 w 2203450"/>
                <a:gd name="connsiteY50" fmla="*/ 1827212 h 1938337"/>
                <a:gd name="connsiteX51" fmla="*/ 1098550 w 2203450"/>
                <a:gd name="connsiteY51" fmla="*/ 1801812 h 1938337"/>
                <a:gd name="connsiteX52" fmla="*/ 1027113 w 2203450"/>
                <a:gd name="connsiteY52" fmla="*/ 1768475 h 1938337"/>
                <a:gd name="connsiteX53" fmla="*/ 958850 w 2203450"/>
                <a:gd name="connsiteY53" fmla="*/ 1735137 h 1938337"/>
                <a:gd name="connsiteX54" fmla="*/ 890588 w 2203450"/>
                <a:gd name="connsiteY54" fmla="*/ 1697037 h 1938337"/>
                <a:gd name="connsiteX55" fmla="*/ 827088 w 2203450"/>
                <a:gd name="connsiteY55" fmla="*/ 1654175 h 1938337"/>
                <a:gd name="connsiteX56" fmla="*/ 763588 w 2203450"/>
                <a:gd name="connsiteY56" fmla="*/ 1611312 h 1938337"/>
                <a:gd name="connsiteX57" fmla="*/ 700088 w 2203450"/>
                <a:gd name="connsiteY57" fmla="*/ 1565275 h 1938337"/>
                <a:gd name="connsiteX58" fmla="*/ 641350 w 2203450"/>
                <a:gd name="connsiteY58" fmla="*/ 1514475 h 1938337"/>
                <a:gd name="connsiteX59" fmla="*/ 568325 w 2203450"/>
                <a:gd name="connsiteY59" fmla="*/ 1446212 h 1938337"/>
                <a:gd name="connsiteX60" fmla="*/ 496888 w 2203450"/>
                <a:gd name="connsiteY60" fmla="*/ 1374775 h 1938337"/>
                <a:gd name="connsiteX61" fmla="*/ 433388 w 2203450"/>
                <a:gd name="connsiteY61" fmla="*/ 1296987 h 1938337"/>
                <a:gd name="connsiteX62" fmla="*/ 373063 w 2203450"/>
                <a:gd name="connsiteY62" fmla="*/ 1217612 h 1938337"/>
                <a:gd name="connsiteX63" fmla="*/ 319088 w 2203450"/>
                <a:gd name="connsiteY63" fmla="*/ 1136650 h 1938337"/>
                <a:gd name="connsiteX64" fmla="*/ 271463 w 2203450"/>
                <a:gd name="connsiteY64" fmla="*/ 1050925 h 1938337"/>
                <a:gd name="connsiteX65" fmla="*/ 225425 w 2203450"/>
                <a:gd name="connsiteY65" fmla="*/ 966787 h 1938337"/>
                <a:gd name="connsiteX66" fmla="*/ 187325 w 2203450"/>
                <a:gd name="connsiteY66" fmla="*/ 877888 h 1938337"/>
                <a:gd name="connsiteX67" fmla="*/ 152400 w 2203450"/>
                <a:gd name="connsiteY67" fmla="*/ 784225 h 1938337"/>
                <a:gd name="connsiteX68" fmla="*/ 123825 w 2203450"/>
                <a:gd name="connsiteY68" fmla="*/ 690563 h 1938337"/>
                <a:gd name="connsiteX69" fmla="*/ 101600 w 2203450"/>
                <a:gd name="connsiteY69" fmla="*/ 598488 h 1938337"/>
                <a:gd name="connsiteX70" fmla="*/ 80963 w 2203450"/>
                <a:gd name="connsiteY70" fmla="*/ 500063 h 1938337"/>
                <a:gd name="connsiteX71" fmla="*/ 68263 w 2203450"/>
                <a:gd name="connsiteY71" fmla="*/ 403225 h 1938337"/>
                <a:gd name="connsiteX72" fmla="*/ 63500 w 2203450"/>
                <a:gd name="connsiteY72" fmla="*/ 301625 h 1938337"/>
                <a:gd name="connsiteX73" fmla="*/ 63500 w 2203450"/>
                <a:gd name="connsiteY73" fmla="*/ 203200 h 1938337"/>
                <a:gd name="connsiteX74" fmla="*/ 67476 w 2203450"/>
                <a:gd name="connsiteY74" fmla="*/ 118387 h 1938337"/>
                <a:gd name="connsiteX75" fmla="*/ 0 w 2203450"/>
                <a:gd name="connsiteY75" fmla="*/ 134938 h 1938337"/>
                <a:gd name="connsiteX76" fmla="*/ 25400 w 2203450"/>
                <a:gd name="connsiteY76" fmla="*/ 109538 h 1938337"/>
                <a:gd name="connsiteX77" fmla="*/ 50800 w 2203450"/>
                <a:gd name="connsiteY77" fmla="*/ 71438 h 1938337"/>
                <a:gd name="connsiteX78" fmla="*/ 76200 w 2203450"/>
                <a:gd name="connsiteY78" fmla="*/ 38100 h 1938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2203450" h="1938337">
                  <a:moveTo>
                    <a:pt x="93663" y="0"/>
                  </a:moveTo>
                  <a:lnTo>
                    <a:pt x="106363" y="42863"/>
                  </a:lnTo>
                  <a:lnTo>
                    <a:pt x="123825" y="80963"/>
                  </a:lnTo>
                  <a:lnTo>
                    <a:pt x="139700" y="119063"/>
                  </a:lnTo>
                  <a:lnTo>
                    <a:pt x="161925" y="152400"/>
                  </a:lnTo>
                  <a:lnTo>
                    <a:pt x="100808" y="122465"/>
                  </a:lnTo>
                  <a:lnTo>
                    <a:pt x="96838" y="203200"/>
                  </a:lnTo>
                  <a:lnTo>
                    <a:pt x="96838" y="301625"/>
                  </a:lnTo>
                  <a:lnTo>
                    <a:pt x="101600" y="398463"/>
                  </a:lnTo>
                  <a:lnTo>
                    <a:pt x="114300" y="496888"/>
                  </a:lnTo>
                  <a:lnTo>
                    <a:pt x="131763" y="588963"/>
                  </a:lnTo>
                  <a:lnTo>
                    <a:pt x="157163" y="682625"/>
                  </a:lnTo>
                  <a:lnTo>
                    <a:pt x="182563" y="771525"/>
                  </a:lnTo>
                  <a:lnTo>
                    <a:pt x="215900" y="865188"/>
                  </a:lnTo>
                  <a:lnTo>
                    <a:pt x="254000" y="949325"/>
                  </a:lnTo>
                  <a:lnTo>
                    <a:pt x="301625" y="1035050"/>
                  </a:lnTo>
                  <a:lnTo>
                    <a:pt x="347663" y="1119187"/>
                  </a:lnTo>
                  <a:lnTo>
                    <a:pt x="403225" y="1200150"/>
                  </a:lnTo>
                  <a:lnTo>
                    <a:pt x="458788" y="1276350"/>
                  </a:lnTo>
                  <a:lnTo>
                    <a:pt x="522288" y="1347787"/>
                  </a:lnTo>
                  <a:lnTo>
                    <a:pt x="590550" y="1420812"/>
                  </a:lnTo>
                  <a:lnTo>
                    <a:pt x="661988" y="1489075"/>
                  </a:lnTo>
                  <a:lnTo>
                    <a:pt x="742950" y="1552575"/>
                  </a:lnTo>
                  <a:lnTo>
                    <a:pt x="827088" y="1616075"/>
                  </a:lnTo>
                  <a:lnTo>
                    <a:pt x="912813" y="1671637"/>
                  </a:lnTo>
                  <a:lnTo>
                    <a:pt x="1006475" y="1717675"/>
                  </a:lnTo>
                  <a:lnTo>
                    <a:pt x="1095375" y="1763712"/>
                  </a:lnTo>
                  <a:lnTo>
                    <a:pt x="1189038" y="1801812"/>
                  </a:lnTo>
                  <a:lnTo>
                    <a:pt x="1285875" y="1831975"/>
                  </a:lnTo>
                  <a:lnTo>
                    <a:pt x="1384300" y="1857375"/>
                  </a:lnTo>
                  <a:lnTo>
                    <a:pt x="1485900" y="1878012"/>
                  </a:lnTo>
                  <a:lnTo>
                    <a:pt x="1582738" y="1890712"/>
                  </a:lnTo>
                  <a:lnTo>
                    <a:pt x="1684338" y="1900237"/>
                  </a:lnTo>
                  <a:lnTo>
                    <a:pt x="1787525" y="1903412"/>
                  </a:lnTo>
                  <a:lnTo>
                    <a:pt x="1889125" y="1900237"/>
                  </a:lnTo>
                  <a:lnTo>
                    <a:pt x="1990725" y="1887537"/>
                  </a:lnTo>
                  <a:lnTo>
                    <a:pt x="2092325" y="1870075"/>
                  </a:lnTo>
                  <a:lnTo>
                    <a:pt x="2193925" y="1849437"/>
                  </a:lnTo>
                  <a:lnTo>
                    <a:pt x="2203450" y="1878012"/>
                  </a:lnTo>
                  <a:lnTo>
                    <a:pt x="2097088" y="1903412"/>
                  </a:lnTo>
                  <a:lnTo>
                    <a:pt x="1985963" y="1920875"/>
                  </a:lnTo>
                  <a:lnTo>
                    <a:pt x="1876425" y="1933575"/>
                  </a:lnTo>
                  <a:lnTo>
                    <a:pt x="1765300" y="1938337"/>
                  </a:lnTo>
                  <a:lnTo>
                    <a:pt x="1689100" y="1933575"/>
                  </a:lnTo>
                  <a:lnTo>
                    <a:pt x="1612900" y="1928812"/>
                  </a:lnTo>
                  <a:lnTo>
                    <a:pt x="1536700" y="1920875"/>
                  </a:lnTo>
                  <a:lnTo>
                    <a:pt x="1460500" y="1908175"/>
                  </a:lnTo>
                  <a:lnTo>
                    <a:pt x="1387475" y="1895475"/>
                  </a:lnTo>
                  <a:lnTo>
                    <a:pt x="1311275" y="1874837"/>
                  </a:lnTo>
                  <a:lnTo>
                    <a:pt x="1239838" y="1852612"/>
                  </a:lnTo>
                  <a:lnTo>
                    <a:pt x="1166813" y="1827212"/>
                  </a:lnTo>
                  <a:lnTo>
                    <a:pt x="1098550" y="1801812"/>
                  </a:lnTo>
                  <a:lnTo>
                    <a:pt x="1027113" y="1768475"/>
                  </a:lnTo>
                  <a:lnTo>
                    <a:pt x="958850" y="1735137"/>
                  </a:lnTo>
                  <a:lnTo>
                    <a:pt x="890588" y="1697037"/>
                  </a:lnTo>
                  <a:lnTo>
                    <a:pt x="827088" y="1654175"/>
                  </a:lnTo>
                  <a:lnTo>
                    <a:pt x="763588" y="1611312"/>
                  </a:lnTo>
                  <a:lnTo>
                    <a:pt x="700088" y="1565275"/>
                  </a:lnTo>
                  <a:lnTo>
                    <a:pt x="641350" y="1514475"/>
                  </a:lnTo>
                  <a:lnTo>
                    <a:pt x="568325" y="1446212"/>
                  </a:lnTo>
                  <a:lnTo>
                    <a:pt x="496888" y="1374775"/>
                  </a:lnTo>
                  <a:lnTo>
                    <a:pt x="433388" y="1296987"/>
                  </a:lnTo>
                  <a:lnTo>
                    <a:pt x="373063" y="1217612"/>
                  </a:lnTo>
                  <a:lnTo>
                    <a:pt x="319088" y="1136650"/>
                  </a:lnTo>
                  <a:lnTo>
                    <a:pt x="271463" y="1050925"/>
                  </a:lnTo>
                  <a:lnTo>
                    <a:pt x="225425" y="966787"/>
                  </a:lnTo>
                  <a:lnTo>
                    <a:pt x="187325" y="877888"/>
                  </a:lnTo>
                  <a:lnTo>
                    <a:pt x="152400" y="784225"/>
                  </a:lnTo>
                  <a:lnTo>
                    <a:pt x="123825" y="690563"/>
                  </a:lnTo>
                  <a:lnTo>
                    <a:pt x="101600" y="598488"/>
                  </a:lnTo>
                  <a:lnTo>
                    <a:pt x="80963" y="500063"/>
                  </a:lnTo>
                  <a:lnTo>
                    <a:pt x="68263" y="403225"/>
                  </a:lnTo>
                  <a:lnTo>
                    <a:pt x="63500" y="301625"/>
                  </a:lnTo>
                  <a:lnTo>
                    <a:pt x="63500" y="203200"/>
                  </a:lnTo>
                  <a:lnTo>
                    <a:pt x="67476" y="118387"/>
                  </a:lnTo>
                  <a:lnTo>
                    <a:pt x="0" y="134938"/>
                  </a:lnTo>
                  <a:lnTo>
                    <a:pt x="25400" y="109538"/>
                  </a:lnTo>
                  <a:lnTo>
                    <a:pt x="50800" y="71438"/>
                  </a:lnTo>
                  <a:lnTo>
                    <a:pt x="76200" y="3810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0"/>
                  </a:schemeClr>
                </a:gs>
                <a:gs pos="65000">
                  <a:srgbClr val="0D66BF"/>
                </a:gs>
              </a:gsLst>
              <a:lin ang="13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141" name="자유형 140"/>
            <p:cNvSpPr>
              <a:spLocks/>
            </p:cNvSpPr>
            <p:nvPr/>
          </p:nvSpPr>
          <p:spPr bwMode="auto">
            <a:xfrm rot="207798">
              <a:off x="4649787" y="2271712"/>
              <a:ext cx="2624138" cy="1200150"/>
            </a:xfrm>
            <a:custGeom>
              <a:avLst/>
              <a:gdLst>
                <a:gd name="connsiteX0" fmla="*/ 1625600 w 2624138"/>
                <a:gd name="connsiteY0" fmla="*/ 0 h 1200150"/>
                <a:gd name="connsiteX1" fmla="*/ 1698625 w 2624138"/>
                <a:gd name="connsiteY1" fmla="*/ 4762 h 1200150"/>
                <a:gd name="connsiteX2" fmla="*/ 1774825 w 2624138"/>
                <a:gd name="connsiteY2" fmla="*/ 7937 h 1200150"/>
                <a:gd name="connsiteX3" fmla="*/ 1851025 w 2624138"/>
                <a:gd name="connsiteY3" fmla="*/ 17462 h 1200150"/>
                <a:gd name="connsiteX4" fmla="*/ 1922462 w 2624138"/>
                <a:gd name="connsiteY4" fmla="*/ 25400 h 1200150"/>
                <a:gd name="connsiteX5" fmla="*/ 1995487 w 2624138"/>
                <a:gd name="connsiteY5" fmla="*/ 42862 h 1200150"/>
                <a:gd name="connsiteX6" fmla="*/ 2071687 w 2624138"/>
                <a:gd name="connsiteY6" fmla="*/ 58737 h 1200150"/>
                <a:gd name="connsiteX7" fmla="*/ 2139950 w 2624138"/>
                <a:gd name="connsiteY7" fmla="*/ 80962 h 1200150"/>
                <a:gd name="connsiteX8" fmla="*/ 2211387 w 2624138"/>
                <a:gd name="connsiteY8" fmla="*/ 106362 h 1200150"/>
                <a:gd name="connsiteX9" fmla="*/ 2284412 w 2624138"/>
                <a:gd name="connsiteY9" fmla="*/ 131762 h 1200150"/>
                <a:gd name="connsiteX10" fmla="*/ 2351087 w 2624138"/>
                <a:gd name="connsiteY10" fmla="*/ 161925 h 1200150"/>
                <a:gd name="connsiteX11" fmla="*/ 2419350 w 2624138"/>
                <a:gd name="connsiteY11" fmla="*/ 195263 h 1200150"/>
                <a:gd name="connsiteX12" fmla="*/ 2482850 w 2624138"/>
                <a:gd name="connsiteY12" fmla="*/ 233363 h 1200150"/>
                <a:gd name="connsiteX13" fmla="*/ 2534209 w 2624138"/>
                <a:gd name="connsiteY13" fmla="*/ 264178 h 1200150"/>
                <a:gd name="connsiteX14" fmla="*/ 2551113 w 2624138"/>
                <a:gd name="connsiteY14" fmla="*/ 195262 h 1200150"/>
                <a:gd name="connsiteX15" fmla="*/ 2563813 w 2624138"/>
                <a:gd name="connsiteY15" fmla="*/ 233362 h 1200150"/>
                <a:gd name="connsiteX16" fmla="*/ 2581276 w 2624138"/>
                <a:gd name="connsiteY16" fmla="*/ 271462 h 1200150"/>
                <a:gd name="connsiteX17" fmla="*/ 2601913 w 2624138"/>
                <a:gd name="connsiteY17" fmla="*/ 309562 h 1200150"/>
                <a:gd name="connsiteX18" fmla="*/ 2624138 w 2624138"/>
                <a:gd name="connsiteY18" fmla="*/ 342899 h 1200150"/>
                <a:gd name="connsiteX19" fmla="*/ 2584451 w 2624138"/>
                <a:gd name="connsiteY19" fmla="*/ 334962 h 1200150"/>
                <a:gd name="connsiteX20" fmla="*/ 2543176 w 2624138"/>
                <a:gd name="connsiteY20" fmla="*/ 330199 h 1200150"/>
                <a:gd name="connsiteX21" fmla="*/ 2500313 w 2624138"/>
                <a:gd name="connsiteY21" fmla="*/ 327024 h 1200150"/>
                <a:gd name="connsiteX22" fmla="*/ 2457450 w 2624138"/>
                <a:gd name="connsiteY22" fmla="*/ 330199 h 1200150"/>
                <a:gd name="connsiteX23" fmla="*/ 2514260 w 2624138"/>
                <a:gd name="connsiteY23" fmla="*/ 290680 h 1200150"/>
                <a:gd name="connsiteX24" fmla="*/ 2466975 w 2624138"/>
                <a:gd name="connsiteY24" fmla="*/ 258763 h 1200150"/>
                <a:gd name="connsiteX25" fmla="*/ 2398712 w 2624138"/>
                <a:gd name="connsiteY25" fmla="*/ 225425 h 1200150"/>
                <a:gd name="connsiteX26" fmla="*/ 2330450 w 2624138"/>
                <a:gd name="connsiteY26" fmla="*/ 190500 h 1200150"/>
                <a:gd name="connsiteX27" fmla="*/ 2262187 w 2624138"/>
                <a:gd name="connsiteY27" fmla="*/ 161925 h 1200150"/>
                <a:gd name="connsiteX28" fmla="*/ 2190750 w 2624138"/>
                <a:gd name="connsiteY28" fmla="*/ 134937 h 1200150"/>
                <a:gd name="connsiteX29" fmla="*/ 2122487 w 2624138"/>
                <a:gd name="connsiteY29" fmla="*/ 109537 h 1200150"/>
                <a:gd name="connsiteX30" fmla="*/ 2051050 w 2624138"/>
                <a:gd name="connsiteY30" fmla="*/ 88900 h 1200150"/>
                <a:gd name="connsiteX31" fmla="*/ 1978025 w 2624138"/>
                <a:gd name="connsiteY31" fmla="*/ 71437 h 1200150"/>
                <a:gd name="connsiteX32" fmla="*/ 1906587 w 2624138"/>
                <a:gd name="connsiteY32" fmla="*/ 58737 h 1200150"/>
                <a:gd name="connsiteX33" fmla="*/ 1833562 w 2624138"/>
                <a:gd name="connsiteY33" fmla="*/ 50800 h 1200150"/>
                <a:gd name="connsiteX34" fmla="*/ 1762125 w 2624138"/>
                <a:gd name="connsiteY34" fmla="*/ 42862 h 1200150"/>
                <a:gd name="connsiteX35" fmla="*/ 1689100 w 2624138"/>
                <a:gd name="connsiteY35" fmla="*/ 38100 h 1200150"/>
                <a:gd name="connsiteX36" fmla="*/ 1612900 w 2624138"/>
                <a:gd name="connsiteY36" fmla="*/ 38100 h 1200150"/>
                <a:gd name="connsiteX37" fmla="*/ 1541462 w 2624138"/>
                <a:gd name="connsiteY37" fmla="*/ 38100 h 1200150"/>
                <a:gd name="connsiteX38" fmla="*/ 1468437 w 2624138"/>
                <a:gd name="connsiteY38" fmla="*/ 46037 h 1200150"/>
                <a:gd name="connsiteX39" fmla="*/ 1397000 w 2624138"/>
                <a:gd name="connsiteY39" fmla="*/ 55562 h 1200150"/>
                <a:gd name="connsiteX40" fmla="*/ 1323975 w 2624138"/>
                <a:gd name="connsiteY40" fmla="*/ 68262 h 1200150"/>
                <a:gd name="connsiteX41" fmla="*/ 1252537 w 2624138"/>
                <a:gd name="connsiteY41" fmla="*/ 80962 h 1200150"/>
                <a:gd name="connsiteX42" fmla="*/ 1179512 w 2624138"/>
                <a:gd name="connsiteY42" fmla="*/ 96837 h 1200150"/>
                <a:gd name="connsiteX43" fmla="*/ 1112837 w 2624138"/>
                <a:gd name="connsiteY43" fmla="*/ 119062 h 1200150"/>
                <a:gd name="connsiteX44" fmla="*/ 1039812 w 2624138"/>
                <a:gd name="connsiteY44" fmla="*/ 144462 h 1200150"/>
                <a:gd name="connsiteX45" fmla="*/ 971550 w 2624138"/>
                <a:gd name="connsiteY45" fmla="*/ 169862 h 1200150"/>
                <a:gd name="connsiteX46" fmla="*/ 908050 w 2624138"/>
                <a:gd name="connsiteY46" fmla="*/ 200025 h 1200150"/>
                <a:gd name="connsiteX47" fmla="*/ 841375 w 2624138"/>
                <a:gd name="connsiteY47" fmla="*/ 233363 h 1200150"/>
                <a:gd name="connsiteX48" fmla="*/ 776287 w 2624138"/>
                <a:gd name="connsiteY48" fmla="*/ 266700 h 1200150"/>
                <a:gd name="connsiteX49" fmla="*/ 712787 w 2624138"/>
                <a:gd name="connsiteY49" fmla="*/ 309563 h 1200150"/>
                <a:gd name="connsiteX50" fmla="*/ 649287 w 2624138"/>
                <a:gd name="connsiteY50" fmla="*/ 352425 h 1200150"/>
                <a:gd name="connsiteX51" fmla="*/ 590550 w 2624138"/>
                <a:gd name="connsiteY51" fmla="*/ 393700 h 1200150"/>
                <a:gd name="connsiteX52" fmla="*/ 534987 w 2624138"/>
                <a:gd name="connsiteY52" fmla="*/ 441325 h 1200150"/>
                <a:gd name="connsiteX53" fmla="*/ 476250 w 2624138"/>
                <a:gd name="connsiteY53" fmla="*/ 492125 h 1200150"/>
                <a:gd name="connsiteX54" fmla="*/ 425450 w 2624138"/>
                <a:gd name="connsiteY54" fmla="*/ 547688 h 1200150"/>
                <a:gd name="connsiteX55" fmla="*/ 374650 w 2624138"/>
                <a:gd name="connsiteY55" fmla="*/ 601663 h 1200150"/>
                <a:gd name="connsiteX56" fmla="*/ 314325 w 2624138"/>
                <a:gd name="connsiteY56" fmla="*/ 669925 h 1200150"/>
                <a:gd name="connsiteX57" fmla="*/ 263525 w 2624138"/>
                <a:gd name="connsiteY57" fmla="*/ 738188 h 1200150"/>
                <a:gd name="connsiteX58" fmla="*/ 217487 w 2624138"/>
                <a:gd name="connsiteY58" fmla="*/ 809625 h 1200150"/>
                <a:gd name="connsiteX59" fmla="*/ 169862 w 2624138"/>
                <a:gd name="connsiteY59" fmla="*/ 885825 h 1200150"/>
                <a:gd name="connsiteX60" fmla="*/ 131762 w 2624138"/>
                <a:gd name="connsiteY60" fmla="*/ 962025 h 1200150"/>
                <a:gd name="connsiteX61" fmla="*/ 93662 w 2624138"/>
                <a:gd name="connsiteY61" fmla="*/ 1038225 h 1200150"/>
                <a:gd name="connsiteX62" fmla="*/ 63500 w 2624138"/>
                <a:gd name="connsiteY62" fmla="*/ 1119188 h 1200150"/>
                <a:gd name="connsiteX63" fmla="*/ 34925 w 2624138"/>
                <a:gd name="connsiteY63" fmla="*/ 1200150 h 1200150"/>
                <a:gd name="connsiteX64" fmla="*/ 0 w 2624138"/>
                <a:gd name="connsiteY64" fmla="*/ 1192213 h 1200150"/>
                <a:gd name="connsiteX65" fmla="*/ 30162 w 2624138"/>
                <a:gd name="connsiteY65" fmla="*/ 1106488 h 1200150"/>
                <a:gd name="connsiteX66" fmla="*/ 63500 w 2624138"/>
                <a:gd name="connsiteY66" fmla="*/ 1025525 h 1200150"/>
                <a:gd name="connsiteX67" fmla="*/ 101600 w 2624138"/>
                <a:gd name="connsiteY67" fmla="*/ 946150 h 1200150"/>
                <a:gd name="connsiteX68" fmla="*/ 139700 w 2624138"/>
                <a:gd name="connsiteY68" fmla="*/ 869950 h 1200150"/>
                <a:gd name="connsiteX69" fmla="*/ 187325 w 2624138"/>
                <a:gd name="connsiteY69" fmla="*/ 793750 h 1200150"/>
                <a:gd name="connsiteX70" fmla="*/ 238125 w 2624138"/>
                <a:gd name="connsiteY70" fmla="*/ 720725 h 1200150"/>
                <a:gd name="connsiteX71" fmla="*/ 288925 w 2624138"/>
                <a:gd name="connsiteY71" fmla="*/ 649288 h 1200150"/>
                <a:gd name="connsiteX72" fmla="*/ 344487 w 2624138"/>
                <a:gd name="connsiteY72" fmla="*/ 581025 h 1200150"/>
                <a:gd name="connsiteX73" fmla="*/ 400050 w 2624138"/>
                <a:gd name="connsiteY73" fmla="*/ 525463 h 1200150"/>
                <a:gd name="connsiteX74" fmla="*/ 454025 w 2624138"/>
                <a:gd name="connsiteY74" fmla="*/ 471488 h 1200150"/>
                <a:gd name="connsiteX75" fmla="*/ 509587 w 2624138"/>
                <a:gd name="connsiteY75" fmla="*/ 419100 h 1200150"/>
                <a:gd name="connsiteX76" fmla="*/ 568325 w 2624138"/>
                <a:gd name="connsiteY76" fmla="*/ 368300 h 1200150"/>
                <a:gd name="connsiteX77" fmla="*/ 628650 w 2624138"/>
                <a:gd name="connsiteY77" fmla="*/ 322263 h 1200150"/>
                <a:gd name="connsiteX78" fmla="*/ 692150 w 2624138"/>
                <a:gd name="connsiteY78" fmla="*/ 279400 h 1200150"/>
                <a:gd name="connsiteX79" fmla="*/ 755650 w 2624138"/>
                <a:gd name="connsiteY79" fmla="*/ 241300 h 1200150"/>
                <a:gd name="connsiteX80" fmla="*/ 819150 w 2624138"/>
                <a:gd name="connsiteY80" fmla="*/ 203200 h 1200150"/>
                <a:gd name="connsiteX81" fmla="*/ 887412 w 2624138"/>
                <a:gd name="connsiteY81" fmla="*/ 169862 h 1200150"/>
                <a:gd name="connsiteX82" fmla="*/ 958850 w 2624138"/>
                <a:gd name="connsiteY82" fmla="*/ 139700 h 1200150"/>
                <a:gd name="connsiteX83" fmla="*/ 1027112 w 2624138"/>
                <a:gd name="connsiteY83" fmla="*/ 109537 h 1200150"/>
                <a:gd name="connsiteX84" fmla="*/ 1100137 w 2624138"/>
                <a:gd name="connsiteY84" fmla="*/ 84137 h 1200150"/>
                <a:gd name="connsiteX85" fmla="*/ 1171575 w 2624138"/>
                <a:gd name="connsiteY85" fmla="*/ 63500 h 1200150"/>
                <a:gd name="connsiteX86" fmla="*/ 1247775 w 2624138"/>
                <a:gd name="connsiteY86" fmla="*/ 42862 h 1200150"/>
                <a:gd name="connsiteX87" fmla="*/ 1320800 w 2624138"/>
                <a:gd name="connsiteY87" fmla="*/ 30162 h 1200150"/>
                <a:gd name="connsiteX88" fmla="*/ 1397000 w 2624138"/>
                <a:gd name="connsiteY88" fmla="*/ 17462 h 1200150"/>
                <a:gd name="connsiteX89" fmla="*/ 1473200 w 2624138"/>
                <a:gd name="connsiteY89" fmla="*/ 7937 h 1200150"/>
                <a:gd name="connsiteX90" fmla="*/ 1549400 w 2624138"/>
                <a:gd name="connsiteY90" fmla="*/ 4762 h 120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2624138" h="1200150">
                  <a:moveTo>
                    <a:pt x="1625600" y="0"/>
                  </a:moveTo>
                  <a:lnTo>
                    <a:pt x="1698625" y="4762"/>
                  </a:lnTo>
                  <a:lnTo>
                    <a:pt x="1774825" y="7937"/>
                  </a:lnTo>
                  <a:lnTo>
                    <a:pt x="1851025" y="17462"/>
                  </a:lnTo>
                  <a:lnTo>
                    <a:pt x="1922462" y="25400"/>
                  </a:lnTo>
                  <a:lnTo>
                    <a:pt x="1995487" y="42862"/>
                  </a:lnTo>
                  <a:lnTo>
                    <a:pt x="2071687" y="58737"/>
                  </a:lnTo>
                  <a:lnTo>
                    <a:pt x="2139950" y="80962"/>
                  </a:lnTo>
                  <a:lnTo>
                    <a:pt x="2211387" y="106362"/>
                  </a:lnTo>
                  <a:lnTo>
                    <a:pt x="2284412" y="131762"/>
                  </a:lnTo>
                  <a:lnTo>
                    <a:pt x="2351087" y="161925"/>
                  </a:lnTo>
                  <a:lnTo>
                    <a:pt x="2419350" y="195263"/>
                  </a:lnTo>
                  <a:lnTo>
                    <a:pt x="2482850" y="233363"/>
                  </a:lnTo>
                  <a:lnTo>
                    <a:pt x="2534209" y="264178"/>
                  </a:lnTo>
                  <a:lnTo>
                    <a:pt x="2551113" y="195262"/>
                  </a:lnTo>
                  <a:lnTo>
                    <a:pt x="2563813" y="233362"/>
                  </a:lnTo>
                  <a:lnTo>
                    <a:pt x="2581276" y="271462"/>
                  </a:lnTo>
                  <a:lnTo>
                    <a:pt x="2601913" y="309562"/>
                  </a:lnTo>
                  <a:lnTo>
                    <a:pt x="2624138" y="342899"/>
                  </a:lnTo>
                  <a:lnTo>
                    <a:pt x="2584451" y="334962"/>
                  </a:lnTo>
                  <a:lnTo>
                    <a:pt x="2543176" y="330199"/>
                  </a:lnTo>
                  <a:lnTo>
                    <a:pt x="2500313" y="327024"/>
                  </a:lnTo>
                  <a:lnTo>
                    <a:pt x="2457450" y="330199"/>
                  </a:lnTo>
                  <a:lnTo>
                    <a:pt x="2514260" y="290680"/>
                  </a:lnTo>
                  <a:lnTo>
                    <a:pt x="2466975" y="258763"/>
                  </a:lnTo>
                  <a:lnTo>
                    <a:pt x="2398712" y="225425"/>
                  </a:lnTo>
                  <a:lnTo>
                    <a:pt x="2330450" y="190500"/>
                  </a:lnTo>
                  <a:lnTo>
                    <a:pt x="2262187" y="161925"/>
                  </a:lnTo>
                  <a:lnTo>
                    <a:pt x="2190750" y="134937"/>
                  </a:lnTo>
                  <a:lnTo>
                    <a:pt x="2122487" y="109537"/>
                  </a:lnTo>
                  <a:lnTo>
                    <a:pt x="2051050" y="88900"/>
                  </a:lnTo>
                  <a:lnTo>
                    <a:pt x="1978025" y="71437"/>
                  </a:lnTo>
                  <a:lnTo>
                    <a:pt x="1906587" y="58737"/>
                  </a:lnTo>
                  <a:lnTo>
                    <a:pt x="1833562" y="50800"/>
                  </a:lnTo>
                  <a:lnTo>
                    <a:pt x="1762125" y="42862"/>
                  </a:lnTo>
                  <a:lnTo>
                    <a:pt x="1689100" y="38100"/>
                  </a:lnTo>
                  <a:lnTo>
                    <a:pt x="1612900" y="38100"/>
                  </a:lnTo>
                  <a:lnTo>
                    <a:pt x="1541462" y="38100"/>
                  </a:lnTo>
                  <a:lnTo>
                    <a:pt x="1468437" y="46037"/>
                  </a:lnTo>
                  <a:lnTo>
                    <a:pt x="1397000" y="55562"/>
                  </a:lnTo>
                  <a:lnTo>
                    <a:pt x="1323975" y="68262"/>
                  </a:lnTo>
                  <a:lnTo>
                    <a:pt x="1252537" y="80962"/>
                  </a:lnTo>
                  <a:lnTo>
                    <a:pt x="1179512" y="96837"/>
                  </a:lnTo>
                  <a:lnTo>
                    <a:pt x="1112837" y="119062"/>
                  </a:lnTo>
                  <a:lnTo>
                    <a:pt x="1039812" y="144462"/>
                  </a:lnTo>
                  <a:lnTo>
                    <a:pt x="971550" y="169862"/>
                  </a:lnTo>
                  <a:lnTo>
                    <a:pt x="908050" y="200025"/>
                  </a:lnTo>
                  <a:lnTo>
                    <a:pt x="841375" y="233363"/>
                  </a:lnTo>
                  <a:lnTo>
                    <a:pt x="776287" y="266700"/>
                  </a:lnTo>
                  <a:lnTo>
                    <a:pt x="712787" y="309563"/>
                  </a:lnTo>
                  <a:lnTo>
                    <a:pt x="649287" y="352425"/>
                  </a:lnTo>
                  <a:lnTo>
                    <a:pt x="590550" y="393700"/>
                  </a:lnTo>
                  <a:lnTo>
                    <a:pt x="534987" y="441325"/>
                  </a:lnTo>
                  <a:lnTo>
                    <a:pt x="476250" y="492125"/>
                  </a:lnTo>
                  <a:lnTo>
                    <a:pt x="425450" y="547688"/>
                  </a:lnTo>
                  <a:lnTo>
                    <a:pt x="374650" y="601663"/>
                  </a:lnTo>
                  <a:lnTo>
                    <a:pt x="314325" y="669925"/>
                  </a:lnTo>
                  <a:lnTo>
                    <a:pt x="263525" y="738188"/>
                  </a:lnTo>
                  <a:lnTo>
                    <a:pt x="217487" y="809625"/>
                  </a:lnTo>
                  <a:lnTo>
                    <a:pt x="169862" y="885825"/>
                  </a:lnTo>
                  <a:lnTo>
                    <a:pt x="131762" y="962025"/>
                  </a:lnTo>
                  <a:lnTo>
                    <a:pt x="93662" y="1038225"/>
                  </a:lnTo>
                  <a:lnTo>
                    <a:pt x="63500" y="1119188"/>
                  </a:lnTo>
                  <a:lnTo>
                    <a:pt x="34925" y="1200150"/>
                  </a:lnTo>
                  <a:lnTo>
                    <a:pt x="0" y="1192213"/>
                  </a:lnTo>
                  <a:lnTo>
                    <a:pt x="30162" y="1106488"/>
                  </a:lnTo>
                  <a:lnTo>
                    <a:pt x="63500" y="1025525"/>
                  </a:lnTo>
                  <a:lnTo>
                    <a:pt x="101600" y="946150"/>
                  </a:lnTo>
                  <a:lnTo>
                    <a:pt x="139700" y="869950"/>
                  </a:lnTo>
                  <a:lnTo>
                    <a:pt x="187325" y="793750"/>
                  </a:lnTo>
                  <a:lnTo>
                    <a:pt x="238125" y="720725"/>
                  </a:lnTo>
                  <a:lnTo>
                    <a:pt x="288925" y="649288"/>
                  </a:lnTo>
                  <a:lnTo>
                    <a:pt x="344487" y="581025"/>
                  </a:lnTo>
                  <a:lnTo>
                    <a:pt x="400050" y="525463"/>
                  </a:lnTo>
                  <a:lnTo>
                    <a:pt x="454025" y="471488"/>
                  </a:lnTo>
                  <a:lnTo>
                    <a:pt x="509587" y="419100"/>
                  </a:lnTo>
                  <a:lnTo>
                    <a:pt x="568325" y="368300"/>
                  </a:lnTo>
                  <a:lnTo>
                    <a:pt x="628650" y="322263"/>
                  </a:lnTo>
                  <a:lnTo>
                    <a:pt x="692150" y="279400"/>
                  </a:lnTo>
                  <a:lnTo>
                    <a:pt x="755650" y="241300"/>
                  </a:lnTo>
                  <a:lnTo>
                    <a:pt x="819150" y="203200"/>
                  </a:lnTo>
                  <a:lnTo>
                    <a:pt x="887412" y="169862"/>
                  </a:lnTo>
                  <a:lnTo>
                    <a:pt x="958850" y="139700"/>
                  </a:lnTo>
                  <a:lnTo>
                    <a:pt x="1027112" y="109537"/>
                  </a:lnTo>
                  <a:lnTo>
                    <a:pt x="1100137" y="84137"/>
                  </a:lnTo>
                  <a:lnTo>
                    <a:pt x="1171575" y="63500"/>
                  </a:lnTo>
                  <a:lnTo>
                    <a:pt x="1247775" y="42862"/>
                  </a:lnTo>
                  <a:lnTo>
                    <a:pt x="1320800" y="30162"/>
                  </a:lnTo>
                  <a:lnTo>
                    <a:pt x="1397000" y="17462"/>
                  </a:lnTo>
                  <a:lnTo>
                    <a:pt x="1473200" y="7937"/>
                  </a:lnTo>
                  <a:lnTo>
                    <a:pt x="1549400" y="476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2000">
                  <a:srgbClr val="0D66BF"/>
                </a:gs>
              </a:gsLst>
              <a:lin ang="189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7037550" y="1890344"/>
            <a:ext cx="4573610" cy="4179363"/>
            <a:chOff x="7069519" y="1939559"/>
            <a:chExt cx="4587566" cy="4470600"/>
          </a:xfrm>
        </p:grpSpPr>
        <p:sp>
          <p:nvSpPr>
            <p:cNvPr id="131" name="모서리가 둥근 직사각형 130"/>
            <p:cNvSpPr>
              <a:spLocks/>
            </p:cNvSpPr>
            <p:nvPr/>
          </p:nvSpPr>
          <p:spPr>
            <a:xfrm>
              <a:off x="7069519" y="2131159"/>
              <a:ext cx="4587566" cy="3990647"/>
            </a:xfrm>
            <a:prstGeom prst="roundRect">
              <a:avLst>
                <a:gd name="adj" fmla="val 2392"/>
              </a:avLst>
            </a:prstGeom>
            <a:gradFill>
              <a:gsLst>
                <a:gs pos="5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5400">
              <a:gradFill flip="none" rotWithShape="1">
                <a:gsLst>
                  <a:gs pos="55000">
                    <a:srgbClr val="0D66BF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45" name="그룹 144"/>
            <p:cNvGrpSpPr/>
            <p:nvPr/>
          </p:nvGrpSpPr>
          <p:grpSpPr>
            <a:xfrm>
              <a:off x="8108062" y="1939559"/>
              <a:ext cx="2932459" cy="357289"/>
              <a:chOff x="768304" y="2566886"/>
              <a:chExt cx="2932459" cy="357289"/>
            </a:xfrm>
          </p:grpSpPr>
          <p:sp>
            <p:nvSpPr>
              <p:cNvPr id="146" name="모서리가 둥근 직사각형 145"/>
              <p:cNvSpPr/>
              <p:nvPr/>
            </p:nvSpPr>
            <p:spPr>
              <a:xfrm>
                <a:off x="768304" y="2566886"/>
                <a:ext cx="2932459" cy="357289"/>
              </a:xfrm>
              <a:prstGeom prst="roundRect">
                <a:avLst>
                  <a:gd name="adj" fmla="val 16496"/>
                </a:avLst>
              </a:prstGeom>
              <a:solidFill>
                <a:srgbClr val="1A80D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795354" y="2572169"/>
                <a:ext cx="2766817" cy="307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dirty="0" smtClean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  <a:cs typeface="Pretendard JP Variable SemiBold" panose="02000003000000020004" pitchFamily="2" charset="-128"/>
                  </a:rPr>
                  <a:t>ESS</a:t>
                </a:r>
                <a:r>
                  <a:rPr lang="ko-KR" altLang="en-US" sz="1400" dirty="0" smtClean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  <a:cs typeface="Pretendard JP Variable SemiBold" panose="02000003000000020004" pitchFamily="2" charset="-128"/>
                  </a:rPr>
                  <a:t>통합관리 </a:t>
                </a:r>
                <a:r>
                  <a:rPr lang="ko-KR" altLang="en-US" sz="1400" dirty="0" err="1" smtClean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  <a:cs typeface="Pretendard JP Variable SemiBold" panose="02000003000000020004" pitchFamily="2" charset="-128"/>
                  </a:rPr>
                  <a:t>클라우드</a:t>
                </a:r>
                <a:r>
                  <a:rPr lang="ko-KR" altLang="en-US" sz="1400" dirty="0" smtClean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  <a:cs typeface="Pretendard JP Variable SemiBold" panose="02000003000000020004" pitchFamily="2" charset="-128"/>
                  </a:rPr>
                  <a:t> </a:t>
                </a:r>
                <a:r>
                  <a:rPr lang="ko-KR" altLang="en-US" sz="1400" dirty="0" err="1" smtClean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  <a:cs typeface="Pretendard JP Variable SemiBold" panose="02000003000000020004" pitchFamily="2" charset="-128"/>
                  </a:rPr>
                  <a:t>환경구축</a:t>
                </a:r>
                <a:endParaRPr lang="ko-KR" altLang="en-US" sz="14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JP Variable SemiBold" panose="02000003000000020004" pitchFamily="2" charset="-128"/>
                </a:endParaRPr>
              </a:p>
            </p:txBody>
          </p:sp>
        </p:grpSp>
        <p:pic>
          <p:nvPicPr>
            <p:cNvPr id="223" name="그림 22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13237" y="2930487"/>
              <a:ext cx="4464897" cy="3479672"/>
            </a:xfrm>
            <a:prstGeom prst="rect">
              <a:avLst/>
            </a:prstGeom>
          </p:spPr>
        </p:pic>
        <p:pic>
          <p:nvPicPr>
            <p:cNvPr id="224" name="그림 22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08044" y="2269023"/>
              <a:ext cx="2381250" cy="495300"/>
            </a:xfrm>
            <a:prstGeom prst="rect">
              <a:avLst/>
            </a:prstGeom>
          </p:spPr>
        </p:pic>
        <p:pic>
          <p:nvPicPr>
            <p:cNvPr id="225" name="그림 2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88659" y="2432259"/>
              <a:ext cx="1412166" cy="222012"/>
            </a:xfrm>
            <a:prstGeom prst="rect">
              <a:avLst/>
            </a:prstGeom>
          </p:spPr>
        </p:pic>
        <p:grpSp>
          <p:nvGrpSpPr>
            <p:cNvPr id="269" name="그룹 268"/>
            <p:cNvGrpSpPr>
              <a:grpSpLocks/>
            </p:cNvGrpSpPr>
            <p:nvPr/>
          </p:nvGrpSpPr>
          <p:grpSpPr>
            <a:xfrm>
              <a:off x="8485111" y="3282287"/>
              <a:ext cx="2467081" cy="2346769"/>
              <a:chOff x="1427786" y="4017186"/>
              <a:chExt cx="2050633" cy="2191461"/>
            </a:xfrm>
          </p:grpSpPr>
          <p:grpSp>
            <p:nvGrpSpPr>
              <p:cNvPr id="270" name="그룹 269"/>
              <p:cNvGrpSpPr/>
              <p:nvPr/>
            </p:nvGrpSpPr>
            <p:grpSpPr>
              <a:xfrm>
                <a:off x="1427786" y="4017186"/>
                <a:ext cx="2050633" cy="2191461"/>
                <a:chOff x="2837887" y="1250909"/>
                <a:chExt cx="1723282" cy="1841631"/>
              </a:xfrm>
            </p:grpSpPr>
            <p:sp>
              <p:nvSpPr>
                <p:cNvPr id="272" name="Freeform 9"/>
                <p:cNvSpPr>
                  <a:spLocks/>
                </p:cNvSpPr>
                <p:nvPr/>
              </p:nvSpPr>
              <p:spPr bwMode="auto">
                <a:xfrm>
                  <a:off x="2870687" y="1250909"/>
                  <a:ext cx="1660310" cy="1841631"/>
                </a:xfrm>
                <a:custGeom>
                  <a:avLst/>
                  <a:gdLst>
                    <a:gd name="T0" fmla="*/ 1074 w 1868"/>
                    <a:gd name="T1" fmla="*/ 39 h 2072"/>
                    <a:gd name="T2" fmla="*/ 1057 w 1868"/>
                    <a:gd name="T3" fmla="*/ 29 h 2072"/>
                    <a:gd name="T4" fmla="*/ 1022 w 1868"/>
                    <a:gd name="T5" fmla="*/ 15 h 2072"/>
                    <a:gd name="T6" fmla="*/ 988 w 1868"/>
                    <a:gd name="T7" fmla="*/ 6 h 2072"/>
                    <a:gd name="T8" fmla="*/ 953 w 1868"/>
                    <a:gd name="T9" fmla="*/ 2 h 2072"/>
                    <a:gd name="T10" fmla="*/ 916 w 1868"/>
                    <a:gd name="T11" fmla="*/ 2 h 2072"/>
                    <a:gd name="T12" fmla="*/ 880 w 1868"/>
                    <a:gd name="T13" fmla="*/ 6 h 2072"/>
                    <a:gd name="T14" fmla="*/ 846 w 1868"/>
                    <a:gd name="T15" fmla="*/ 15 h 2072"/>
                    <a:gd name="T16" fmla="*/ 812 w 1868"/>
                    <a:gd name="T17" fmla="*/ 29 h 2072"/>
                    <a:gd name="T18" fmla="*/ 138 w 1868"/>
                    <a:gd name="T19" fmla="*/ 417 h 2072"/>
                    <a:gd name="T20" fmla="*/ 122 w 1868"/>
                    <a:gd name="T21" fmla="*/ 427 h 2072"/>
                    <a:gd name="T22" fmla="*/ 93 w 1868"/>
                    <a:gd name="T23" fmla="*/ 449 h 2072"/>
                    <a:gd name="T24" fmla="*/ 68 w 1868"/>
                    <a:gd name="T25" fmla="*/ 475 h 2072"/>
                    <a:gd name="T26" fmla="*/ 46 w 1868"/>
                    <a:gd name="T27" fmla="*/ 503 h 2072"/>
                    <a:gd name="T28" fmla="*/ 28 w 1868"/>
                    <a:gd name="T29" fmla="*/ 534 h 2072"/>
                    <a:gd name="T30" fmla="*/ 14 w 1868"/>
                    <a:gd name="T31" fmla="*/ 568 h 2072"/>
                    <a:gd name="T32" fmla="*/ 5 w 1868"/>
                    <a:gd name="T33" fmla="*/ 602 h 2072"/>
                    <a:gd name="T34" fmla="*/ 0 w 1868"/>
                    <a:gd name="T35" fmla="*/ 640 h 2072"/>
                    <a:gd name="T36" fmla="*/ 0 w 1868"/>
                    <a:gd name="T37" fmla="*/ 1416 h 2072"/>
                    <a:gd name="T38" fmla="*/ 0 w 1868"/>
                    <a:gd name="T39" fmla="*/ 1434 h 2072"/>
                    <a:gd name="T40" fmla="*/ 5 w 1868"/>
                    <a:gd name="T41" fmla="*/ 1471 h 2072"/>
                    <a:gd name="T42" fmla="*/ 14 w 1868"/>
                    <a:gd name="T43" fmla="*/ 1505 h 2072"/>
                    <a:gd name="T44" fmla="*/ 28 w 1868"/>
                    <a:gd name="T45" fmla="*/ 1539 h 2072"/>
                    <a:gd name="T46" fmla="*/ 46 w 1868"/>
                    <a:gd name="T47" fmla="*/ 1570 h 2072"/>
                    <a:gd name="T48" fmla="*/ 68 w 1868"/>
                    <a:gd name="T49" fmla="*/ 1598 h 2072"/>
                    <a:gd name="T50" fmla="*/ 93 w 1868"/>
                    <a:gd name="T51" fmla="*/ 1625 h 2072"/>
                    <a:gd name="T52" fmla="*/ 122 w 1868"/>
                    <a:gd name="T53" fmla="*/ 1646 h 2072"/>
                    <a:gd name="T54" fmla="*/ 795 w 1868"/>
                    <a:gd name="T55" fmla="*/ 2035 h 2072"/>
                    <a:gd name="T56" fmla="*/ 812 w 1868"/>
                    <a:gd name="T57" fmla="*/ 2044 h 2072"/>
                    <a:gd name="T58" fmla="*/ 846 w 1868"/>
                    <a:gd name="T59" fmla="*/ 2058 h 2072"/>
                    <a:gd name="T60" fmla="*/ 880 w 1868"/>
                    <a:gd name="T61" fmla="*/ 2068 h 2072"/>
                    <a:gd name="T62" fmla="*/ 916 w 1868"/>
                    <a:gd name="T63" fmla="*/ 2072 h 2072"/>
                    <a:gd name="T64" fmla="*/ 953 w 1868"/>
                    <a:gd name="T65" fmla="*/ 2072 h 2072"/>
                    <a:gd name="T66" fmla="*/ 988 w 1868"/>
                    <a:gd name="T67" fmla="*/ 2068 h 2072"/>
                    <a:gd name="T68" fmla="*/ 1022 w 1868"/>
                    <a:gd name="T69" fmla="*/ 2058 h 2072"/>
                    <a:gd name="T70" fmla="*/ 1057 w 1868"/>
                    <a:gd name="T71" fmla="*/ 2044 h 2072"/>
                    <a:gd name="T72" fmla="*/ 1730 w 1868"/>
                    <a:gd name="T73" fmla="*/ 1657 h 2072"/>
                    <a:gd name="T74" fmla="*/ 1746 w 1868"/>
                    <a:gd name="T75" fmla="*/ 1646 h 2072"/>
                    <a:gd name="T76" fmla="*/ 1775 w 1868"/>
                    <a:gd name="T77" fmla="*/ 1625 h 2072"/>
                    <a:gd name="T78" fmla="*/ 1800 w 1868"/>
                    <a:gd name="T79" fmla="*/ 1598 h 2072"/>
                    <a:gd name="T80" fmla="*/ 1822 w 1868"/>
                    <a:gd name="T81" fmla="*/ 1570 h 2072"/>
                    <a:gd name="T82" fmla="*/ 1840 w 1868"/>
                    <a:gd name="T83" fmla="*/ 1539 h 2072"/>
                    <a:gd name="T84" fmla="*/ 1854 w 1868"/>
                    <a:gd name="T85" fmla="*/ 1505 h 2072"/>
                    <a:gd name="T86" fmla="*/ 1864 w 1868"/>
                    <a:gd name="T87" fmla="*/ 1471 h 2072"/>
                    <a:gd name="T88" fmla="*/ 1868 w 1868"/>
                    <a:gd name="T89" fmla="*/ 1434 h 2072"/>
                    <a:gd name="T90" fmla="*/ 1868 w 1868"/>
                    <a:gd name="T91" fmla="*/ 658 h 2072"/>
                    <a:gd name="T92" fmla="*/ 1868 w 1868"/>
                    <a:gd name="T93" fmla="*/ 640 h 2072"/>
                    <a:gd name="T94" fmla="*/ 1864 w 1868"/>
                    <a:gd name="T95" fmla="*/ 602 h 2072"/>
                    <a:gd name="T96" fmla="*/ 1854 w 1868"/>
                    <a:gd name="T97" fmla="*/ 568 h 2072"/>
                    <a:gd name="T98" fmla="*/ 1840 w 1868"/>
                    <a:gd name="T99" fmla="*/ 534 h 2072"/>
                    <a:gd name="T100" fmla="*/ 1822 w 1868"/>
                    <a:gd name="T101" fmla="*/ 503 h 2072"/>
                    <a:gd name="T102" fmla="*/ 1800 w 1868"/>
                    <a:gd name="T103" fmla="*/ 475 h 2072"/>
                    <a:gd name="T104" fmla="*/ 1775 w 1868"/>
                    <a:gd name="T105" fmla="*/ 449 h 2072"/>
                    <a:gd name="T106" fmla="*/ 1746 w 1868"/>
                    <a:gd name="T107" fmla="*/ 427 h 2072"/>
                    <a:gd name="T108" fmla="*/ 1730 w 1868"/>
                    <a:gd name="T109" fmla="*/ 417 h 20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868" h="2072">
                      <a:moveTo>
                        <a:pt x="1730" y="417"/>
                      </a:moveTo>
                      <a:lnTo>
                        <a:pt x="1074" y="39"/>
                      </a:lnTo>
                      <a:lnTo>
                        <a:pt x="1074" y="39"/>
                      </a:lnTo>
                      <a:lnTo>
                        <a:pt x="1057" y="29"/>
                      </a:lnTo>
                      <a:lnTo>
                        <a:pt x="1039" y="22"/>
                      </a:lnTo>
                      <a:lnTo>
                        <a:pt x="1022" y="15"/>
                      </a:lnTo>
                      <a:lnTo>
                        <a:pt x="1005" y="9"/>
                      </a:lnTo>
                      <a:lnTo>
                        <a:pt x="988" y="6"/>
                      </a:lnTo>
                      <a:lnTo>
                        <a:pt x="970" y="3"/>
                      </a:lnTo>
                      <a:lnTo>
                        <a:pt x="953" y="2"/>
                      </a:lnTo>
                      <a:lnTo>
                        <a:pt x="934" y="0"/>
                      </a:lnTo>
                      <a:lnTo>
                        <a:pt x="916" y="2"/>
                      </a:lnTo>
                      <a:lnTo>
                        <a:pt x="899" y="3"/>
                      </a:lnTo>
                      <a:lnTo>
                        <a:pt x="880" y="6"/>
                      </a:lnTo>
                      <a:lnTo>
                        <a:pt x="863" y="9"/>
                      </a:lnTo>
                      <a:lnTo>
                        <a:pt x="846" y="15"/>
                      </a:lnTo>
                      <a:lnTo>
                        <a:pt x="829" y="22"/>
                      </a:lnTo>
                      <a:lnTo>
                        <a:pt x="812" y="29"/>
                      </a:lnTo>
                      <a:lnTo>
                        <a:pt x="795" y="39"/>
                      </a:lnTo>
                      <a:lnTo>
                        <a:pt x="138" y="417"/>
                      </a:lnTo>
                      <a:lnTo>
                        <a:pt x="138" y="417"/>
                      </a:lnTo>
                      <a:lnTo>
                        <a:pt x="122" y="427"/>
                      </a:lnTo>
                      <a:lnTo>
                        <a:pt x="108" y="438"/>
                      </a:lnTo>
                      <a:lnTo>
                        <a:pt x="93" y="449"/>
                      </a:lnTo>
                      <a:lnTo>
                        <a:pt x="81" y="462"/>
                      </a:lnTo>
                      <a:lnTo>
                        <a:pt x="68" y="475"/>
                      </a:lnTo>
                      <a:lnTo>
                        <a:pt x="57" y="489"/>
                      </a:lnTo>
                      <a:lnTo>
                        <a:pt x="46" y="503"/>
                      </a:lnTo>
                      <a:lnTo>
                        <a:pt x="37" y="519"/>
                      </a:lnTo>
                      <a:lnTo>
                        <a:pt x="28" y="534"/>
                      </a:lnTo>
                      <a:lnTo>
                        <a:pt x="20" y="551"/>
                      </a:lnTo>
                      <a:lnTo>
                        <a:pt x="14" y="568"/>
                      </a:lnTo>
                      <a:lnTo>
                        <a:pt x="9" y="585"/>
                      </a:lnTo>
                      <a:lnTo>
                        <a:pt x="5" y="602"/>
                      </a:lnTo>
                      <a:lnTo>
                        <a:pt x="2" y="621"/>
                      </a:lnTo>
                      <a:lnTo>
                        <a:pt x="0" y="640"/>
                      </a:lnTo>
                      <a:lnTo>
                        <a:pt x="0" y="658"/>
                      </a:lnTo>
                      <a:lnTo>
                        <a:pt x="0" y="1416"/>
                      </a:lnTo>
                      <a:lnTo>
                        <a:pt x="0" y="1416"/>
                      </a:lnTo>
                      <a:lnTo>
                        <a:pt x="0" y="1434"/>
                      </a:lnTo>
                      <a:lnTo>
                        <a:pt x="2" y="1453"/>
                      </a:lnTo>
                      <a:lnTo>
                        <a:pt x="5" y="1471"/>
                      </a:lnTo>
                      <a:lnTo>
                        <a:pt x="9" y="1488"/>
                      </a:lnTo>
                      <a:lnTo>
                        <a:pt x="14" y="1505"/>
                      </a:lnTo>
                      <a:lnTo>
                        <a:pt x="20" y="1522"/>
                      </a:lnTo>
                      <a:lnTo>
                        <a:pt x="28" y="1539"/>
                      </a:lnTo>
                      <a:lnTo>
                        <a:pt x="37" y="1555"/>
                      </a:lnTo>
                      <a:lnTo>
                        <a:pt x="46" y="1570"/>
                      </a:lnTo>
                      <a:lnTo>
                        <a:pt x="57" y="1584"/>
                      </a:lnTo>
                      <a:lnTo>
                        <a:pt x="68" y="1598"/>
                      </a:lnTo>
                      <a:lnTo>
                        <a:pt x="81" y="1612"/>
                      </a:lnTo>
                      <a:lnTo>
                        <a:pt x="93" y="1625"/>
                      </a:lnTo>
                      <a:lnTo>
                        <a:pt x="108" y="1635"/>
                      </a:lnTo>
                      <a:lnTo>
                        <a:pt x="122" y="1646"/>
                      </a:lnTo>
                      <a:lnTo>
                        <a:pt x="138" y="1657"/>
                      </a:lnTo>
                      <a:lnTo>
                        <a:pt x="795" y="2035"/>
                      </a:lnTo>
                      <a:lnTo>
                        <a:pt x="795" y="2035"/>
                      </a:lnTo>
                      <a:lnTo>
                        <a:pt x="812" y="2044"/>
                      </a:lnTo>
                      <a:lnTo>
                        <a:pt x="829" y="2052"/>
                      </a:lnTo>
                      <a:lnTo>
                        <a:pt x="846" y="2058"/>
                      </a:lnTo>
                      <a:lnTo>
                        <a:pt x="863" y="2063"/>
                      </a:lnTo>
                      <a:lnTo>
                        <a:pt x="880" y="2068"/>
                      </a:lnTo>
                      <a:lnTo>
                        <a:pt x="899" y="2071"/>
                      </a:lnTo>
                      <a:lnTo>
                        <a:pt x="916" y="2072"/>
                      </a:lnTo>
                      <a:lnTo>
                        <a:pt x="934" y="2072"/>
                      </a:lnTo>
                      <a:lnTo>
                        <a:pt x="953" y="2072"/>
                      </a:lnTo>
                      <a:lnTo>
                        <a:pt x="970" y="2071"/>
                      </a:lnTo>
                      <a:lnTo>
                        <a:pt x="988" y="2068"/>
                      </a:lnTo>
                      <a:lnTo>
                        <a:pt x="1005" y="2063"/>
                      </a:lnTo>
                      <a:lnTo>
                        <a:pt x="1022" y="2058"/>
                      </a:lnTo>
                      <a:lnTo>
                        <a:pt x="1039" y="2052"/>
                      </a:lnTo>
                      <a:lnTo>
                        <a:pt x="1057" y="2044"/>
                      </a:lnTo>
                      <a:lnTo>
                        <a:pt x="1074" y="2035"/>
                      </a:lnTo>
                      <a:lnTo>
                        <a:pt x="1730" y="1657"/>
                      </a:lnTo>
                      <a:lnTo>
                        <a:pt x="1730" y="1657"/>
                      </a:lnTo>
                      <a:lnTo>
                        <a:pt x="1746" y="1646"/>
                      </a:lnTo>
                      <a:lnTo>
                        <a:pt x="1760" y="1635"/>
                      </a:lnTo>
                      <a:lnTo>
                        <a:pt x="1775" y="1625"/>
                      </a:lnTo>
                      <a:lnTo>
                        <a:pt x="1788" y="1612"/>
                      </a:lnTo>
                      <a:lnTo>
                        <a:pt x="1800" y="1598"/>
                      </a:lnTo>
                      <a:lnTo>
                        <a:pt x="1811" y="1584"/>
                      </a:lnTo>
                      <a:lnTo>
                        <a:pt x="1822" y="1570"/>
                      </a:lnTo>
                      <a:lnTo>
                        <a:pt x="1831" y="1555"/>
                      </a:lnTo>
                      <a:lnTo>
                        <a:pt x="1840" y="1539"/>
                      </a:lnTo>
                      <a:lnTo>
                        <a:pt x="1848" y="1522"/>
                      </a:lnTo>
                      <a:lnTo>
                        <a:pt x="1854" y="1505"/>
                      </a:lnTo>
                      <a:lnTo>
                        <a:pt x="1859" y="1488"/>
                      </a:lnTo>
                      <a:lnTo>
                        <a:pt x="1864" y="1471"/>
                      </a:lnTo>
                      <a:lnTo>
                        <a:pt x="1867" y="1453"/>
                      </a:lnTo>
                      <a:lnTo>
                        <a:pt x="1868" y="1434"/>
                      </a:lnTo>
                      <a:lnTo>
                        <a:pt x="1868" y="1416"/>
                      </a:lnTo>
                      <a:lnTo>
                        <a:pt x="1868" y="658"/>
                      </a:lnTo>
                      <a:lnTo>
                        <a:pt x="1868" y="658"/>
                      </a:lnTo>
                      <a:lnTo>
                        <a:pt x="1868" y="640"/>
                      </a:lnTo>
                      <a:lnTo>
                        <a:pt x="1867" y="621"/>
                      </a:lnTo>
                      <a:lnTo>
                        <a:pt x="1864" y="602"/>
                      </a:lnTo>
                      <a:lnTo>
                        <a:pt x="1859" y="585"/>
                      </a:lnTo>
                      <a:lnTo>
                        <a:pt x="1854" y="568"/>
                      </a:lnTo>
                      <a:lnTo>
                        <a:pt x="1848" y="551"/>
                      </a:lnTo>
                      <a:lnTo>
                        <a:pt x="1840" y="534"/>
                      </a:lnTo>
                      <a:lnTo>
                        <a:pt x="1831" y="519"/>
                      </a:lnTo>
                      <a:lnTo>
                        <a:pt x="1822" y="503"/>
                      </a:lnTo>
                      <a:lnTo>
                        <a:pt x="1811" y="489"/>
                      </a:lnTo>
                      <a:lnTo>
                        <a:pt x="1800" y="475"/>
                      </a:lnTo>
                      <a:lnTo>
                        <a:pt x="1788" y="462"/>
                      </a:lnTo>
                      <a:lnTo>
                        <a:pt x="1775" y="449"/>
                      </a:lnTo>
                      <a:lnTo>
                        <a:pt x="1760" y="438"/>
                      </a:lnTo>
                      <a:lnTo>
                        <a:pt x="1746" y="427"/>
                      </a:lnTo>
                      <a:lnTo>
                        <a:pt x="1730" y="417"/>
                      </a:lnTo>
                      <a:lnTo>
                        <a:pt x="1730" y="4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rgbClr val="2C96F6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2000"/>
                </a:p>
              </p:txBody>
            </p:sp>
            <p:sp>
              <p:nvSpPr>
                <p:cNvPr id="273" name="직사각형 272"/>
                <p:cNvSpPr/>
                <p:nvPr/>
              </p:nvSpPr>
              <p:spPr>
                <a:xfrm>
                  <a:off x="3023150" y="2252992"/>
                  <a:ext cx="1347240" cy="4709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ko-KR" sz="1100" spc="-50" dirty="0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  <a:t>ESS</a:t>
                  </a:r>
                  <a:r>
                    <a:rPr lang="ko-KR" altLang="en-US" sz="1100" spc="-50" dirty="0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  <a:t>시스템 </a:t>
                  </a:r>
                  <a:r>
                    <a:rPr lang="ko-KR" altLang="en-US" sz="1100" spc="-50" dirty="0" err="1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  <a:t>인프라</a:t>
                  </a:r>
                  <a:r>
                    <a:rPr lang="ko-KR" altLang="en-US" sz="1100" spc="-50" dirty="0" err="1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∙보안</a:t>
                  </a:r>
                  <a:r>
                    <a:rPr lang="ko-KR" altLang="en-US" sz="1100" spc="-50" dirty="0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 </a:t>
                  </a:r>
                  <a:r>
                    <a:rPr lang="en-US" altLang="ko-KR" sz="1100" spc="-50" dirty="0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/>
                  </a:r>
                  <a:br>
                    <a:rPr lang="en-US" altLang="ko-KR" sz="1100" spc="-50" dirty="0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</a:br>
                  <a:r>
                    <a:rPr lang="ko-KR" altLang="en-US" sz="1100" spc="-50" dirty="0" err="1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  <a:t>클라우드</a:t>
                  </a:r>
                  <a:r>
                    <a:rPr lang="ko-KR" altLang="en-US" sz="1100" spc="-50" dirty="0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  <a:t> </a:t>
                  </a:r>
                  <a:r>
                    <a:rPr lang="ko-KR" altLang="en-US" sz="1100" spc="-50" dirty="0" err="1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  <a:t>환경구성</a:t>
                  </a:r>
                  <a:r>
                    <a:rPr lang="ko-KR" altLang="en-US" sz="1100" spc="-50" dirty="0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  <a:t> 및 </a:t>
                  </a:r>
                  <a:r>
                    <a:rPr lang="ko-KR" altLang="en-US" sz="1100" spc="-50" dirty="0" err="1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  <a:t>연계서비스</a:t>
                  </a:r>
                  <a:r>
                    <a:rPr lang="en-US" altLang="ko-KR" sz="1100" spc="-50" dirty="0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  <a:t/>
                  </a:r>
                  <a:br>
                    <a:rPr lang="en-US" altLang="ko-KR" sz="1100" spc="-50" dirty="0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</a:br>
                  <a:r>
                    <a:rPr lang="en-US" altLang="ko-KR" sz="1100" spc="-50" dirty="0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  <a:t>(</a:t>
                  </a:r>
                  <a:r>
                    <a:rPr lang="ko-KR" altLang="en-US" sz="1100" spc="-50" dirty="0" err="1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  <a:t>망연계</a:t>
                  </a:r>
                  <a:r>
                    <a:rPr lang="en-US" altLang="ko-KR" sz="1100" spc="-50" dirty="0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  <a:t>, VPN, WAF </a:t>
                  </a:r>
                  <a:r>
                    <a:rPr lang="ko-KR" altLang="en-US" sz="1100" spc="-50" dirty="0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  <a:t>등</a:t>
                  </a:r>
                  <a:r>
                    <a:rPr lang="en-US" altLang="ko-KR" sz="1100" spc="-50" dirty="0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  <a:t>)</a:t>
                  </a:r>
                  <a:endParaRPr lang="en-US" altLang="ko-KR" sz="11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endParaRPr>
                </a:p>
              </p:txBody>
            </p:sp>
            <p:sp>
              <p:nvSpPr>
                <p:cNvPr id="274" name="직사각형 273"/>
                <p:cNvSpPr/>
                <p:nvPr/>
              </p:nvSpPr>
              <p:spPr>
                <a:xfrm>
                  <a:off x="2871019" y="1766812"/>
                  <a:ext cx="1659649" cy="451659"/>
                </a:xfrm>
                <a:prstGeom prst="rect">
                  <a:avLst/>
                </a:prstGeom>
                <a:solidFill>
                  <a:srgbClr val="2C96F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  <p:sp>
              <p:nvSpPr>
                <p:cNvPr id="275" name="직사각형 274"/>
                <p:cNvSpPr/>
                <p:nvPr/>
              </p:nvSpPr>
              <p:spPr>
                <a:xfrm>
                  <a:off x="2837887" y="1792556"/>
                  <a:ext cx="1723282" cy="44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ko-KR" sz="1100" spc="-50" dirty="0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KoPub돋움체 Bold" panose="00000800000000000000" pitchFamily="2" charset="-127"/>
                      <a:ea typeface="KoPub돋움체 Bold" panose="00000800000000000000" pitchFamily="2" charset="-127"/>
                    </a:rPr>
                    <a:t>ESS</a:t>
                  </a:r>
                  <a:r>
                    <a:rPr lang="ko-KR" altLang="en-US" sz="1100" spc="-50" dirty="0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KoPub돋움체 Bold" panose="00000800000000000000" pitchFamily="2" charset="-127"/>
                      <a:ea typeface="KoPub돋움체 Bold" panose="00000800000000000000" pitchFamily="2" charset="-127"/>
                    </a:rPr>
                    <a:t>통합관리시스템</a:t>
                  </a:r>
                  <a:endParaRPr lang="en-US" altLang="ko-KR" sz="1100" spc="-5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KoPub돋움체 Bold" panose="00000800000000000000" pitchFamily="2" charset="-127"/>
                    <a:ea typeface="KoPub돋움체 Bold" panose="00000800000000000000" pitchFamily="2" charset="-127"/>
                  </a:endParaRPr>
                </a:p>
                <a:p>
                  <a:pPr algn="ctr"/>
                  <a:r>
                    <a:rPr lang="ko-KR" altLang="en-US" sz="1600" spc="-50" dirty="0" err="1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rgbClr val="F9F55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KoPub돋움체 Bold" panose="00000800000000000000" pitchFamily="2" charset="-127"/>
                      <a:ea typeface="KoPub돋움체 Bold" panose="00000800000000000000" pitchFamily="2" charset="-127"/>
                    </a:rPr>
                    <a:t>클라우드</a:t>
                  </a:r>
                  <a:r>
                    <a:rPr lang="ko-KR" altLang="en-US" sz="1600" spc="-50" dirty="0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rgbClr val="F9F55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KoPub돋움체 Bold" panose="00000800000000000000" pitchFamily="2" charset="-127"/>
                      <a:ea typeface="KoPub돋움체 Bold" panose="00000800000000000000" pitchFamily="2" charset="-127"/>
                    </a:rPr>
                    <a:t> </a:t>
                  </a:r>
                  <a:r>
                    <a:rPr lang="ko-KR" altLang="en-US" sz="1600" spc="-50" dirty="0" err="1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rgbClr val="F9F55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KoPub돋움체 Bold" panose="00000800000000000000" pitchFamily="2" charset="-127"/>
                      <a:ea typeface="KoPub돋움체 Bold" panose="00000800000000000000" pitchFamily="2" charset="-127"/>
                    </a:rPr>
                    <a:t>보안</a:t>
                  </a:r>
                  <a:r>
                    <a:rPr lang="ko-KR" altLang="en-US" sz="1600" spc="-50" dirty="0" err="1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rgbClr val="F9F55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∙</a:t>
                  </a:r>
                  <a:r>
                    <a:rPr lang="ko-KR" altLang="en-US" sz="1600" spc="-50" dirty="0" err="1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rgbClr val="F9F55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KoPub돋움체 Bold" panose="00000800000000000000" pitchFamily="2" charset="-127"/>
                      <a:ea typeface="KoPub돋움체 Bold" panose="00000800000000000000" pitchFamily="2" charset="-127"/>
                    </a:rPr>
                    <a:t>인프라</a:t>
                  </a:r>
                  <a:r>
                    <a:rPr lang="ko-KR" altLang="en-US" sz="1600" spc="-50" dirty="0" smtClean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rgbClr val="F9F55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KoPub돋움체 Bold" panose="00000800000000000000" pitchFamily="2" charset="-127"/>
                      <a:ea typeface="KoPub돋움체 Bold" panose="00000800000000000000" pitchFamily="2" charset="-127"/>
                    </a:rPr>
                    <a:t> 구성</a:t>
                  </a:r>
                  <a:endParaRPr lang="ko-KR" altLang="en-US" sz="1600" dirty="0">
                    <a:solidFill>
                      <a:srgbClr val="F9F55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271" name="TextBox 270"/>
              <p:cNvSpPr txBox="1"/>
              <p:nvPr/>
            </p:nvSpPr>
            <p:spPr>
              <a:xfrm>
                <a:off x="1963176" y="4256029"/>
                <a:ext cx="998430" cy="433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500"/>
                  </a:lnSpc>
                </a:pPr>
                <a:r>
                  <a:rPr lang="en-US" altLang="ko-KR" sz="2400" spc="-150" dirty="0" smtClean="0">
                    <a:ln>
                      <a:solidFill>
                        <a:srgbClr val="D54801">
                          <a:alpha val="0"/>
                        </a:srgbClr>
                      </a:solidFill>
                    </a:ln>
                    <a:solidFill>
                      <a:srgbClr val="2C96F6"/>
                    </a:solidFill>
                    <a:latin typeface="에스코어 드림 7 ExtraBold" panose="020B0803030302020204" pitchFamily="34" charset="-127"/>
                    <a:ea typeface="에스코어 드림 7 ExtraBold" panose="020B0803030302020204" pitchFamily="34" charset="-127"/>
                  </a:rPr>
                  <a:t>02</a:t>
                </a:r>
                <a:endParaRPr lang="ko-KR" altLang="en-US" sz="2400" spc="-150" dirty="0">
                  <a:ln>
                    <a:solidFill>
                      <a:srgbClr val="D54801">
                        <a:alpha val="0"/>
                      </a:srgbClr>
                    </a:solidFill>
                  </a:ln>
                  <a:solidFill>
                    <a:srgbClr val="2C96F6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endParaRPr>
              </a:p>
            </p:txBody>
          </p:sp>
        </p:grpSp>
      </p:grpSp>
      <p:sp>
        <p:nvSpPr>
          <p:cNvPr id="125" name="모서리가 둥근 직사각형 124"/>
          <p:cNvSpPr/>
          <p:nvPr/>
        </p:nvSpPr>
        <p:spPr>
          <a:xfrm>
            <a:off x="539139" y="2057835"/>
            <a:ext cx="4509673" cy="3985086"/>
          </a:xfrm>
          <a:prstGeom prst="roundRect">
            <a:avLst>
              <a:gd name="adj" fmla="val 2392"/>
            </a:avLst>
          </a:prstGeom>
          <a:gradFill>
            <a:gsLst>
              <a:gs pos="5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25400">
            <a:gradFill flip="none" rotWithShape="1">
              <a:gsLst>
                <a:gs pos="55000">
                  <a:srgbClr val="0D66BF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2" name="그림 221">
            <a:extLst>
              <a:ext uri="{FF2B5EF4-FFF2-40B4-BE49-F238E27FC236}">
                <a16:creationId xmlns:a16="http://schemas.microsoft.com/office/drawing/2014/main" xmlns="" id="{219FD15D-A1A0-41A4-BEC4-4447C6C90D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764" y="2404474"/>
            <a:ext cx="1248031" cy="213475"/>
          </a:xfrm>
          <a:prstGeom prst="rect">
            <a:avLst/>
          </a:prstGeom>
        </p:spPr>
      </p:pic>
      <p:grpSp>
        <p:nvGrpSpPr>
          <p:cNvPr id="261" name="그룹 260"/>
          <p:cNvGrpSpPr/>
          <p:nvPr/>
        </p:nvGrpSpPr>
        <p:grpSpPr>
          <a:xfrm>
            <a:off x="1155445" y="1905548"/>
            <a:ext cx="3168068" cy="333873"/>
            <a:chOff x="740828" y="2566886"/>
            <a:chExt cx="3231573" cy="357289"/>
          </a:xfrm>
        </p:grpSpPr>
        <p:sp>
          <p:nvSpPr>
            <p:cNvPr id="262" name="모서리가 둥근 직사각형 261"/>
            <p:cNvSpPr/>
            <p:nvPr/>
          </p:nvSpPr>
          <p:spPr>
            <a:xfrm>
              <a:off x="768304" y="2566886"/>
              <a:ext cx="3204097" cy="357289"/>
            </a:xfrm>
            <a:prstGeom prst="roundRect">
              <a:avLst>
                <a:gd name="adj" fmla="val 16496"/>
              </a:avLst>
            </a:prstGeom>
            <a:solidFill>
              <a:srgbClr val="1A80D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740828" y="2577646"/>
              <a:ext cx="3212480" cy="345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500" dirty="0" err="1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JP Variable SemiBold" panose="02000003000000020004" pitchFamily="2" charset="-128"/>
                </a:rPr>
                <a:t>공공</a:t>
              </a:r>
              <a:r>
                <a:rPr lang="ko-KR" altLang="en-US" sz="1500" dirty="0" err="1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Pretendard JP Variable SemiBold" panose="02000003000000020004" pitchFamily="2" charset="-128"/>
                </a:rPr>
                <a:t>∙</a:t>
              </a:r>
              <a:r>
                <a:rPr lang="ko-KR" altLang="en-US" sz="1500" dirty="0" err="1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JP Variable SemiBold" panose="02000003000000020004" pitchFamily="2" charset="-128"/>
                </a:rPr>
                <a:t>지자체</a:t>
              </a:r>
              <a:r>
                <a:rPr lang="ko-KR" altLang="en-US" sz="15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JP Variable SemiBold" panose="02000003000000020004" pitchFamily="2" charset="-128"/>
                </a:rPr>
                <a:t> </a:t>
              </a:r>
              <a:r>
                <a:rPr lang="ko-KR" altLang="en-US" sz="1500" dirty="0" err="1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JP Variable SemiBold" panose="02000003000000020004" pitchFamily="2" charset="-128"/>
                </a:rPr>
                <a:t>클라우드</a:t>
              </a:r>
              <a:r>
                <a:rPr lang="ko-KR" altLang="en-US" sz="15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JP Variable SemiBold" panose="02000003000000020004" pitchFamily="2" charset="-128"/>
                </a:rPr>
                <a:t> 전환사업</a:t>
              </a:r>
              <a:endParaRPr lang="ko-KR" altLang="en-US" sz="15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endParaRPr>
            </a:p>
          </p:txBody>
        </p:sp>
      </p:grpSp>
      <p:grpSp>
        <p:nvGrpSpPr>
          <p:cNvPr id="46" name="그룹 45"/>
          <p:cNvGrpSpPr/>
          <p:nvPr/>
        </p:nvGrpSpPr>
        <p:grpSpPr>
          <a:xfrm>
            <a:off x="601059" y="2840596"/>
            <a:ext cx="4409573" cy="3354612"/>
            <a:chOff x="540951" y="2016686"/>
            <a:chExt cx="9598669" cy="48767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0951" y="2025216"/>
              <a:ext cx="9598669" cy="4868180"/>
            </a:xfrm>
            <a:prstGeom prst="rect">
              <a:avLst/>
            </a:prstGeom>
          </p:spPr>
        </p:pic>
        <p:cxnSp>
          <p:nvCxnSpPr>
            <p:cNvPr id="48" name="꺾인 연결선 47"/>
            <p:cNvCxnSpPr/>
            <p:nvPr/>
          </p:nvCxnSpPr>
          <p:spPr>
            <a:xfrm flipV="1">
              <a:off x="3651866" y="2477378"/>
              <a:ext cx="2605915" cy="1487670"/>
            </a:xfrm>
            <a:prstGeom prst="bentConnector3">
              <a:avLst>
                <a:gd name="adj1" fmla="val 112573"/>
              </a:avLst>
            </a:prstGeom>
            <a:ln w="12700"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모서리가 둥근 직사각형 48"/>
            <p:cNvSpPr/>
            <p:nvPr/>
          </p:nvSpPr>
          <p:spPr>
            <a:xfrm>
              <a:off x="4561263" y="2397593"/>
              <a:ext cx="1422249" cy="211266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0369"/>
              <a:r>
                <a:rPr lang="ko-KR" altLang="en-US" sz="500" dirty="0" err="1">
                  <a:solidFill>
                    <a:prstClr val="white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상위기관</a:t>
              </a:r>
              <a:r>
                <a:rPr lang="en-US" altLang="ko-KR" sz="500" dirty="0">
                  <a:solidFill>
                    <a:prstClr val="white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</a:t>
              </a:r>
              <a:r>
                <a:rPr lang="ko-KR" altLang="en-US" sz="500" dirty="0" smtClean="0">
                  <a:solidFill>
                    <a:prstClr val="white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연계</a:t>
              </a:r>
              <a:endParaRPr lang="ko-KR" altLang="en-US" sz="500" dirty="0">
                <a:solidFill>
                  <a:prstClr val="whit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grpSp>
          <p:nvGrpSpPr>
            <p:cNvPr id="50" name="그룹 49"/>
            <p:cNvGrpSpPr/>
            <p:nvPr/>
          </p:nvGrpSpPr>
          <p:grpSpPr>
            <a:xfrm>
              <a:off x="5126318" y="2016686"/>
              <a:ext cx="440690" cy="418921"/>
              <a:chOff x="1132282" y="3897926"/>
              <a:chExt cx="858779" cy="987791"/>
            </a:xfrm>
          </p:grpSpPr>
          <p:pic>
            <p:nvPicPr>
              <p:cNvPr id="54" name="그림 5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32282" y="4405364"/>
                <a:ext cx="858779" cy="48035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55" name="그림 54"/>
              <p:cNvPicPr>
                <a:picLocks noChangeAspect="1"/>
              </p:cNvPicPr>
              <p:nvPr/>
            </p:nvPicPr>
            <p:blipFill>
              <a:blip r:embed="rId11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9986" y="3897926"/>
                <a:ext cx="692343" cy="919627"/>
              </a:xfrm>
              <a:prstGeom prst="rect">
                <a:avLst/>
              </a:prstGeom>
            </p:spPr>
          </p:pic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423CEB96-21F0-4F2C-97AE-711056BABB93}"/>
                </a:ext>
              </a:extLst>
            </p:cNvPr>
            <p:cNvSpPr txBox="1"/>
            <p:nvPr/>
          </p:nvSpPr>
          <p:spPr>
            <a:xfrm>
              <a:off x="5528154" y="2620003"/>
              <a:ext cx="1246977" cy="3247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algn="ctr">
                <a:defRPr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defRPr>
              </a:lvl1pPr>
            </a:lstStyle>
            <a:p>
              <a:r>
                <a:rPr lang="en-US" altLang="ko-KR" sz="700" b="1" dirty="0" smtClean="0"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TMS-PCRE</a:t>
              </a:r>
              <a:r>
                <a:rPr lang="en-US" altLang="ko-KR" sz="700" b="1" dirty="0"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/>
              </a:r>
              <a:br>
                <a:rPr lang="en-US" altLang="ko-KR" sz="700" b="1" dirty="0"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</a:br>
              <a:r>
                <a:rPr lang="en-US" altLang="ko-KR" sz="700" b="1" dirty="0" smtClean="0"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Manager</a:t>
              </a:r>
              <a:endParaRPr lang="ko-KR" altLang="en-US" sz="700" b="1" dirty="0"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52" name="Picture 149" descr="cl_st_00113">
              <a:extLst>
                <a:ext uri="{FF2B5EF4-FFF2-40B4-BE49-F238E27FC236}">
                  <a16:creationId xmlns:a16="http://schemas.microsoft.com/office/drawing/2014/main" xmlns="" id="{6EF502C8-25C0-4D92-BC95-52CC81553D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7821" y="2617598"/>
              <a:ext cx="571306" cy="249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423CEB96-21F0-4F2C-97AE-711056BABB93}"/>
                </a:ext>
              </a:extLst>
            </p:cNvPr>
            <p:cNvSpPr txBox="1"/>
            <p:nvPr/>
          </p:nvSpPr>
          <p:spPr>
            <a:xfrm>
              <a:off x="3078646" y="3749604"/>
              <a:ext cx="468077" cy="184666"/>
            </a:xfrm>
            <a:prstGeom prst="rect">
              <a:avLst/>
            </a:prstGeom>
            <a:solidFill>
              <a:srgbClr val="F2F9F9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algn="ctr">
                <a:defRPr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2020603020101020101" pitchFamily="18" charset="-127"/>
                  <a:ea typeface="KoPub돋움체 Light" panose="02020603020101020101" pitchFamily="18" charset="-127"/>
                </a:defRPr>
              </a:lvl1pPr>
            </a:lstStyle>
            <a:p>
              <a:r>
                <a:rPr lang="en-US" altLang="ko-KR" sz="600" b="1" dirty="0" smtClean="0"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TMS-PCRE</a:t>
              </a:r>
              <a:r>
                <a:rPr lang="en-US" altLang="ko-KR" sz="600" b="1" dirty="0"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/>
              </a:r>
              <a:br>
                <a:rPr lang="en-US" altLang="ko-KR" sz="600" b="1" dirty="0"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</a:br>
              <a:r>
                <a:rPr lang="en-US" altLang="ko-KR" sz="600" b="1" dirty="0" smtClean="0"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Sensor</a:t>
              </a:r>
              <a:endParaRPr lang="ko-KR" altLang="en-US" sz="600" b="1" dirty="0"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pic>
        <p:nvPicPr>
          <p:cNvPr id="56" name="Picture 2" descr="안동시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81" y="2317104"/>
            <a:ext cx="731776" cy="16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그림 56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026" y="2521960"/>
            <a:ext cx="797246" cy="253388"/>
          </a:xfrm>
          <a:prstGeom prst="rect">
            <a:avLst/>
          </a:prstGeom>
        </p:spPr>
      </p:pic>
      <p:pic>
        <p:nvPicPr>
          <p:cNvPr id="58" name="Picture 6" descr="산소카페 청송군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707" y="2523156"/>
            <a:ext cx="589404" cy="21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4" descr="영덕군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512" y="2527478"/>
            <a:ext cx="651520" cy="21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그룹 59"/>
          <p:cNvGrpSpPr/>
          <p:nvPr/>
        </p:nvGrpSpPr>
        <p:grpSpPr>
          <a:xfrm>
            <a:off x="1520837" y="3452584"/>
            <a:ext cx="2541081" cy="2192967"/>
            <a:chOff x="1415225" y="4017186"/>
            <a:chExt cx="2075751" cy="2191461"/>
          </a:xfrm>
        </p:grpSpPr>
        <p:grpSp>
          <p:nvGrpSpPr>
            <p:cNvPr id="61" name="그룹 60"/>
            <p:cNvGrpSpPr/>
            <p:nvPr/>
          </p:nvGrpSpPr>
          <p:grpSpPr>
            <a:xfrm>
              <a:off x="1415225" y="4017186"/>
              <a:ext cx="2075751" cy="2191461"/>
              <a:chOff x="2827331" y="1250909"/>
              <a:chExt cx="1744391" cy="1841631"/>
            </a:xfrm>
          </p:grpSpPr>
          <p:sp>
            <p:nvSpPr>
              <p:cNvPr id="63" name="Freeform 9"/>
              <p:cNvSpPr>
                <a:spLocks/>
              </p:cNvSpPr>
              <p:nvPr/>
            </p:nvSpPr>
            <p:spPr bwMode="auto">
              <a:xfrm>
                <a:off x="2870687" y="1250909"/>
                <a:ext cx="1660310" cy="1841631"/>
              </a:xfrm>
              <a:custGeom>
                <a:avLst/>
                <a:gdLst>
                  <a:gd name="T0" fmla="*/ 1074 w 1868"/>
                  <a:gd name="T1" fmla="*/ 39 h 2072"/>
                  <a:gd name="T2" fmla="*/ 1057 w 1868"/>
                  <a:gd name="T3" fmla="*/ 29 h 2072"/>
                  <a:gd name="T4" fmla="*/ 1022 w 1868"/>
                  <a:gd name="T5" fmla="*/ 15 h 2072"/>
                  <a:gd name="T6" fmla="*/ 988 w 1868"/>
                  <a:gd name="T7" fmla="*/ 6 h 2072"/>
                  <a:gd name="T8" fmla="*/ 953 w 1868"/>
                  <a:gd name="T9" fmla="*/ 2 h 2072"/>
                  <a:gd name="T10" fmla="*/ 916 w 1868"/>
                  <a:gd name="T11" fmla="*/ 2 h 2072"/>
                  <a:gd name="T12" fmla="*/ 880 w 1868"/>
                  <a:gd name="T13" fmla="*/ 6 h 2072"/>
                  <a:gd name="T14" fmla="*/ 846 w 1868"/>
                  <a:gd name="T15" fmla="*/ 15 h 2072"/>
                  <a:gd name="T16" fmla="*/ 812 w 1868"/>
                  <a:gd name="T17" fmla="*/ 29 h 2072"/>
                  <a:gd name="T18" fmla="*/ 138 w 1868"/>
                  <a:gd name="T19" fmla="*/ 417 h 2072"/>
                  <a:gd name="T20" fmla="*/ 122 w 1868"/>
                  <a:gd name="T21" fmla="*/ 427 h 2072"/>
                  <a:gd name="T22" fmla="*/ 93 w 1868"/>
                  <a:gd name="T23" fmla="*/ 449 h 2072"/>
                  <a:gd name="T24" fmla="*/ 68 w 1868"/>
                  <a:gd name="T25" fmla="*/ 475 h 2072"/>
                  <a:gd name="T26" fmla="*/ 46 w 1868"/>
                  <a:gd name="T27" fmla="*/ 503 h 2072"/>
                  <a:gd name="T28" fmla="*/ 28 w 1868"/>
                  <a:gd name="T29" fmla="*/ 534 h 2072"/>
                  <a:gd name="T30" fmla="*/ 14 w 1868"/>
                  <a:gd name="T31" fmla="*/ 568 h 2072"/>
                  <a:gd name="T32" fmla="*/ 5 w 1868"/>
                  <a:gd name="T33" fmla="*/ 602 h 2072"/>
                  <a:gd name="T34" fmla="*/ 0 w 1868"/>
                  <a:gd name="T35" fmla="*/ 640 h 2072"/>
                  <a:gd name="T36" fmla="*/ 0 w 1868"/>
                  <a:gd name="T37" fmla="*/ 1416 h 2072"/>
                  <a:gd name="T38" fmla="*/ 0 w 1868"/>
                  <a:gd name="T39" fmla="*/ 1434 h 2072"/>
                  <a:gd name="T40" fmla="*/ 5 w 1868"/>
                  <a:gd name="T41" fmla="*/ 1471 h 2072"/>
                  <a:gd name="T42" fmla="*/ 14 w 1868"/>
                  <a:gd name="T43" fmla="*/ 1505 h 2072"/>
                  <a:gd name="T44" fmla="*/ 28 w 1868"/>
                  <a:gd name="T45" fmla="*/ 1539 h 2072"/>
                  <a:gd name="T46" fmla="*/ 46 w 1868"/>
                  <a:gd name="T47" fmla="*/ 1570 h 2072"/>
                  <a:gd name="T48" fmla="*/ 68 w 1868"/>
                  <a:gd name="T49" fmla="*/ 1598 h 2072"/>
                  <a:gd name="T50" fmla="*/ 93 w 1868"/>
                  <a:gd name="T51" fmla="*/ 1625 h 2072"/>
                  <a:gd name="T52" fmla="*/ 122 w 1868"/>
                  <a:gd name="T53" fmla="*/ 1646 h 2072"/>
                  <a:gd name="T54" fmla="*/ 795 w 1868"/>
                  <a:gd name="T55" fmla="*/ 2035 h 2072"/>
                  <a:gd name="T56" fmla="*/ 812 w 1868"/>
                  <a:gd name="T57" fmla="*/ 2044 h 2072"/>
                  <a:gd name="T58" fmla="*/ 846 w 1868"/>
                  <a:gd name="T59" fmla="*/ 2058 h 2072"/>
                  <a:gd name="T60" fmla="*/ 880 w 1868"/>
                  <a:gd name="T61" fmla="*/ 2068 h 2072"/>
                  <a:gd name="T62" fmla="*/ 916 w 1868"/>
                  <a:gd name="T63" fmla="*/ 2072 h 2072"/>
                  <a:gd name="T64" fmla="*/ 953 w 1868"/>
                  <a:gd name="T65" fmla="*/ 2072 h 2072"/>
                  <a:gd name="T66" fmla="*/ 988 w 1868"/>
                  <a:gd name="T67" fmla="*/ 2068 h 2072"/>
                  <a:gd name="T68" fmla="*/ 1022 w 1868"/>
                  <a:gd name="T69" fmla="*/ 2058 h 2072"/>
                  <a:gd name="T70" fmla="*/ 1057 w 1868"/>
                  <a:gd name="T71" fmla="*/ 2044 h 2072"/>
                  <a:gd name="T72" fmla="*/ 1730 w 1868"/>
                  <a:gd name="T73" fmla="*/ 1657 h 2072"/>
                  <a:gd name="T74" fmla="*/ 1746 w 1868"/>
                  <a:gd name="T75" fmla="*/ 1646 h 2072"/>
                  <a:gd name="T76" fmla="*/ 1775 w 1868"/>
                  <a:gd name="T77" fmla="*/ 1625 h 2072"/>
                  <a:gd name="T78" fmla="*/ 1800 w 1868"/>
                  <a:gd name="T79" fmla="*/ 1598 h 2072"/>
                  <a:gd name="T80" fmla="*/ 1822 w 1868"/>
                  <a:gd name="T81" fmla="*/ 1570 h 2072"/>
                  <a:gd name="T82" fmla="*/ 1840 w 1868"/>
                  <a:gd name="T83" fmla="*/ 1539 h 2072"/>
                  <a:gd name="T84" fmla="*/ 1854 w 1868"/>
                  <a:gd name="T85" fmla="*/ 1505 h 2072"/>
                  <a:gd name="T86" fmla="*/ 1864 w 1868"/>
                  <a:gd name="T87" fmla="*/ 1471 h 2072"/>
                  <a:gd name="T88" fmla="*/ 1868 w 1868"/>
                  <a:gd name="T89" fmla="*/ 1434 h 2072"/>
                  <a:gd name="T90" fmla="*/ 1868 w 1868"/>
                  <a:gd name="T91" fmla="*/ 658 h 2072"/>
                  <a:gd name="T92" fmla="*/ 1868 w 1868"/>
                  <a:gd name="T93" fmla="*/ 640 h 2072"/>
                  <a:gd name="T94" fmla="*/ 1864 w 1868"/>
                  <a:gd name="T95" fmla="*/ 602 h 2072"/>
                  <a:gd name="T96" fmla="*/ 1854 w 1868"/>
                  <a:gd name="T97" fmla="*/ 568 h 2072"/>
                  <a:gd name="T98" fmla="*/ 1840 w 1868"/>
                  <a:gd name="T99" fmla="*/ 534 h 2072"/>
                  <a:gd name="T100" fmla="*/ 1822 w 1868"/>
                  <a:gd name="T101" fmla="*/ 503 h 2072"/>
                  <a:gd name="T102" fmla="*/ 1800 w 1868"/>
                  <a:gd name="T103" fmla="*/ 475 h 2072"/>
                  <a:gd name="T104" fmla="*/ 1775 w 1868"/>
                  <a:gd name="T105" fmla="*/ 449 h 2072"/>
                  <a:gd name="T106" fmla="*/ 1746 w 1868"/>
                  <a:gd name="T107" fmla="*/ 427 h 2072"/>
                  <a:gd name="T108" fmla="*/ 1730 w 1868"/>
                  <a:gd name="T109" fmla="*/ 417 h 20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868" h="2072">
                    <a:moveTo>
                      <a:pt x="1730" y="417"/>
                    </a:moveTo>
                    <a:lnTo>
                      <a:pt x="1074" y="39"/>
                    </a:lnTo>
                    <a:lnTo>
                      <a:pt x="1074" y="39"/>
                    </a:lnTo>
                    <a:lnTo>
                      <a:pt x="1057" y="29"/>
                    </a:lnTo>
                    <a:lnTo>
                      <a:pt x="1039" y="22"/>
                    </a:lnTo>
                    <a:lnTo>
                      <a:pt x="1022" y="15"/>
                    </a:lnTo>
                    <a:lnTo>
                      <a:pt x="1005" y="9"/>
                    </a:lnTo>
                    <a:lnTo>
                      <a:pt x="988" y="6"/>
                    </a:lnTo>
                    <a:lnTo>
                      <a:pt x="970" y="3"/>
                    </a:lnTo>
                    <a:lnTo>
                      <a:pt x="953" y="2"/>
                    </a:lnTo>
                    <a:lnTo>
                      <a:pt x="934" y="0"/>
                    </a:lnTo>
                    <a:lnTo>
                      <a:pt x="916" y="2"/>
                    </a:lnTo>
                    <a:lnTo>
                      <a:pt x="899" y="3"/>
                    </a:lnTo>
                    <a:lnTo>
                      <a:pt x="880" y="6"/>
                    </a:lnTo>
                    <a:lnTo>
                      <a:pt x="863" y="9"/>
                    </a:lnTo>
                    <a:lnTo>
                      <a:pt x="846" y="15"/>
                    </a:lnTo>
                    <a:lnTo>
                      <a:pt x="829" y="22"/>
                    </a:lnTo>
                    <a:lnTo>
                      <a:pt x="812" y="29"/>
                    </a:lnTo>
                    <a:lnTo>
                      <a:pt x="795" y="39"/>
                    </a:lnTo>
                    <a:lnTo>
                      <a:pt x="138" y="417"/>
                    </a:lnTo>
                    <a:lnTo>
                      <a:pt x="138" y="417"/>
                    </a:lnTo>
                    <a:lnTo>
                      <a:pt x="122" y="427"/>
                    </a:lnTo>
                    <a:lnTo>
                      <a:pt x="108" y="438"/>
                    </a:lnTo>
                    <a:lnTo>
                      <a:pt x="93" y="449"/>
                    </a:lnTo>
                    <a:lnTo>
                      <a:pt x="81" y="462"/>
                    </a:lnTo>
                    <a:lnTo>
                      <a:pt x="68" y="475"/>
                    </a:lnTo>
                    <a:lnTo>
                      <a:pt x="57" y="489"/>
                    </a:lnTo>
                    <a:lnTo>
                      <a:pt x="46" y="503"/>
                    </a:lnTo>
                    <a:lnTo>
                      <a:pt x="37" y="519"/>
                    </a:lnTo>
                    <a:lnTo>
                      <a:pt x="28" y="534"/>
                    </a:lnTo>
                    <a:lnTo>
                      <a:pt x="20" y="551"/>
                    </a:lnTo>
                    <a:lnTo>
                      <a:pt x="14" y="568"/>
                    </a:lnTo>
                    <a:lnTo>
                      <a:pt x="9" y="585"/>
                    </a:lnTo>
                    <a:lnTo>
                      <a:pt x="5" y="602"/>
                    </a:lnTo>
                    <a:lnTo>
                      <a:pt x="2" y="621"/>
                    </a:lnTo>
                    <a:lnTo>
                      <a:pt x="0" y="640"/>
                    </a:lnTo>
                    <a:lnTo>
                      <a:pt x="0" y="658"/>
                    </a:lnTo>
                    <a:lnTo>
                      <a:pt x="0" y="1416"/>
                    </a:lnTo>
                    <a:lnTo>
                      <a:pt x="0" y="1416"/>
                    </a:lnTo>
                    <a:lnTo>
                      <a:pt x="0" y="1434"/>
                    </a:lnTo>
                    <a:lnTo>
                      <a:pt x="2" y="1453"/>
                    </a:lnTo>
                    <a:lnTo>
                      <a:pt x="5" y="1471"/>
                    </a:lnTo>
                    <a:lnTo>
                      <a:pt x="9" y="1488"/>
                    </a:lnTo>
                    <a:lnTo>
                      <a:pt x="14" y="1505"/>
                    </a:lnTo>
                    <a:lnTo>
                      <a:pt x="20" y="1522"/>
                    </a:lnTo>
                    <a:lnTo>
                      <a:pt x="28" y="1539"/>
                    </a:lnTo>
                    <a:lnTo>
                      <a:pt x="37" y="1555"/>
                    </a:lnTo>
                    <a:lnTo>
                      <a:pt x="46" y="1570"/>
                    </a:lnTo>
                    <a:lnTo>
                      <a:pt x="57" y="1584"/>
                    </a:lnTo>
                    <a:lnTo>
                      <a:pt x="68" y="1598"/>
                    </a:lnTo>
                    <a:lnTo>
                      <a:pt x="81" y="1612"/>
                    </a:lnTo>
                    <a:lnTo>
                      <a:pt x="93" y="1625"/>
                    </a:lnTo>
                    <a:lnTo>
                      <a:pt x="108" y="1635"/>
                    </a:lnTo>
                    <a:lnTo>
                      <a:pt x="122" y="1646"/>
                    </a:lnTo>
                    <a:lnTo>
                      <a:pt x="138" y="1657"/>
                    </a:lnTo>
                    <a:lnTo>
                      <a:pt x="795" y="2035"/>
                    </a:lnTo>
                    <a:lnTo>
                      <a:pt x="795" y="2035"/>
                    </a:lnTo>
                    <a:lnTo>
                      <a:pt x="812" y="2044"/>
                    </a:lnTo>
                    <a:lnTo>
                      <a:pt x="829" y="2052"/>
                    </a:lnTo>
                    <a:lnTo>
                      <a:pt x="846" y="2058"/>
                    </a:lnTo>
                    <a:lnTo>
                      <a:pt x="863" y="2063"/>
                    </a:lnTo>
                    <a:lnTo>
                      <a:pt x="880" y="2068"/>
                    </a:lnTo>
                    <a:lnTo>
                      <a:pt x="899" y="2071"/>
                    </a:lnTo>
                    <a:lnTo>
                      <a:pt x="916" y="2072"/>
                    </a:lnTo>
                    <a:lnTo>
                      <a:pt x="934" y="2072"/>
                    </a:lnTo>
                    <a:lnTo>
                      <a:pt x="953" y="2072"/>
                    </a:lnTo>
                    <a:lnTo>
                      <a:pt x="970" y="2071"/>
                    </a:lnTo>
                    <a:lnTo>
                      <a:pt x="988" y="2068"/>
                    </a:lnTo>
                    <a:lnTo>
                      <a:pt x="1005" y="2063"/>
                    </a:lnTo>
                    <a:lnTo>
                      <a:pt x="1022" y="2058"/>
                    </a:lnTo>
                    <a:lnTo>
                      <a:pt x="1039" y="2052"/>
                    </a:lnTo>
                    <a:lnTo>
                      <a:pt x="1057" y="2044"/>
                    </a:lnTo>
                    <a:lnTo>
                      <a:pt x="1074" y="2035"/>
                    </a:lnTo>
                    <a:lnTo>
                      <a:pt x="1730" y="1657"/>
                    </a:lnTo>
                    <a:lnTo>
                      <a:pt x="1730" y="1657"/>
                    </a:lnTo>
                    <a:lnTo>
                      <a:pt x="1746" y="1646"/>
                    </a:lnTo>
                    <a:lnTo>
                      <a:pt x="1760" y="1635"/>
                    </a:lnTo>
                    <a:lnTo>
                      <a:pt x="1775" y="1625"/>
                    </a:lnTo>
                    <a:lnTo>
                      <a:pt x="1788" y="1612"/>
                    </a:lnTo>
                    <a:lnTo>
                      <a:pt x="1800" y="1598"/>
                    </a:lnTo>
                    <a:lnTo>
                      <a:pt x="1811" y="1584"/>
                    </a:lnTo>
                    <a:lnTo>
                      <a:pt x="1822" y="1570"/>
                    </a:lnTo>
                    <a:lnTo>
                      <a:pt x="1831" y="1555"/>
                    </a:lnTo>
                    <a:lnTo>
                      <a:pt x="1840" y="1539"/>
                    </a:lnTo>
                    <a:lnTo>
                      <a:pt x="1848" y="1522"/>
                    </a:lnTo>
                    <a:lnTo>
                      <a:pt x="1854" y="1505"/>
                    </a:lnTo>
                    <a:lnTo>
                      <a:pt x="1859" y="1488"/>
                    </a:lnTo>
                    <a:lnTo>
                      <a:pt x="1864" y="1471"/>
                    </a:lnTo>
                    <a:lnTo>
                      <a:pt x="1867" y="1453"/>
                    </a:lnTo>
                    <a:lnTo>
                      <a:pt x="1868" y="1434"/>
                    </a:lnTo>
                    <a:lnTo>
                      <a:pt x="1868" y="1416"/>
                    </a:lnTo>
                    <a:lnTo>
                      <a:pt x="1868" y="658"/>
                    </a:lnTo>
                    <a:lnTo>
                      <a:pt x="1868" y="658"/>
                    </a:lnTo>
                    <a:lnTo>
                      <a:pt x="1868" y="640"/>
                    </a:lnTo>
                    <a:lnTo>
                      <a:pt x="1867" y="621"/>
                    </a:lnTo>
                    <a:lnTo>
                      <a:pt x="1864" y="602"/>
                    </a:lnTo>
                    <a:lnTo>
                      <a:pt x="1859" y="585"/>
                    </a:lnTo>
                    <a:lnTo>
                      <a:pt x="1854" y="568"/>
                    </a:lnTo>
                    <a:lnTo>
                      <a:pt x="1848" y="551"/>
                    </a:lnTo>
                    <a:lnTo>
                      <a:pt x="1840" y="534"/>
                    </a:lnTo>
                    <a:lnTo>
                      <a:pt x="1831" y="519"/>
                    </a:lnTo>
                    <a:lnTo>
                      <a:pt x="1822" y="503"/>
                    </a:lnTo>
                    <a:lnTo>
                      <a:pt x="1811" y="489"/>
                    </a:lnTo>
                    <a:lnTo>
                      <a:pt x="1800" y="475"/>
                    </a:lnTo>
                    <a:lnTo>
                      <a:pt x="1788" y="462"/>
                    </a:lnTo>
                    <a:lnTo>
                      <a:pt x="1775" y="449"/>
                    </a:lnTo>
                    <a:lnTo>
                      <a:pt x="1760" y="438"/>
                    </a:lnTo>
                    <a:lnTo>
                      <a:pt x="1746" y="427"/>
                    </a:lnTo>
                    <a:lnTo>
                      <a:pt x="1730" y="417"/>
                    </a:lnTo>
                    <a:lnTo>
                      <a:pt x="1730" y="417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2C96F6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000"/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3117838" y="2252992"/>
                <a:ext cx="1157865" cy="504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100" spc="-5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안동시청 외 </a:t>
                </a:r>
                <a:r>
                  <a:rPr lang="en-US" altLang="ko-KR" sz="11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6</a:t>
                </a:r>
                <a:r>
                  <a:rPr lang="ko-KR" altLang="en-US" sz="1100" spc="-5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개 지자체 대상</a:t>
                </a:r>
                <a:r>
                  <a:rPr lang="en-US" altLang="ko-KR" sz="1100" spc="-5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/>
                </a:r>
                <a:br>
                  <a:rPr lang="en-US" altLang="ko-KR" sz="1100" spc="-5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</a:br>
                <a:r>
                  <a:rPr lang="ko-KR" altLang="en-US" sz="1100" spc="-50" dirty="0" err="1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민간클라우드</a:t>
                </a:r>
                <a:r>
                  <a:rPr lang="ko-KR" altLang="en-US" sz="1100" spc="-5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 환경  </a:t>
                </a:r>
                <a:r>
                  <a:rPr lang="en-US" altLang="ko-KR" sz="1100" spc="-5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/>
                </a:r>
                <a:br>
                  <a:rPr lang="en-US" altLang="ko-KR" sz="1100" spc="-5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</a:br>
                <a:r>
                  <a:rPr lang="ko-KR" altLang="en-US" sz="1100" spc="-50" dirty="0" err="1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클라우드</a:t>
                </a:r>
                <a:r>
                  <a:rPr lang="ko-KR" altLang="en-US" sz="1100" spc="-5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 전환 </a:t>
                </a:r>
                <a:r>
                  <a:rPr lang="ko-KR" altLang="en-US" sz="1100" spc="-50" dirty="0" err="1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통합구성</a:t>
                </a:r>
                <a:endParaRPr lang="en-US" altLang="ko-KR" sz="11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</p:txBody>
          </p:sp>
          <p:sp>
            <p:nvSpPr>
              <p:cNvPr id="65" name="직사각형 64"/>
              <p:cNvSpPr/>
              <p:nvPr/>
            </p:nvSpPr>
            <p:spPr>
              <a:xfrm>
                <a:off x="2871019" y="1766812"/>
                <a:ext cx="1659649" cy="451659"/>
              </a:xfrm>
              <a:prstGeom prst="rect">
                <a:avLst/>
              </a:prstGeom>
              <a:solidFill>
                <a:srgbClr val="2C96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66" name="직사각형 65"/>
              <p:cNvSpPr/>
              <p:nvPr/>
            </p:nvSpPr>
            <p:spPr>
              <a:xfrm>
                <a:off x="2827331" y="1792556"/>
                <a:ext cx="1744391" cy="4264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100" spc="-50" dirty="0" err="1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공공</a:t>
                </a:r>
                <a:r>
                  <a:rPr lang="ko-KR" altLang="en-US" sz="1100" spc="-50" dirty="0" err="1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∙</a:t>
                </a:r>
                <a:r>
                  <a:rPr lang="ko-KR" altLang="en-US" sz="1100" spc="-50" dirty="0" err="1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행정기관</a:t>
                </a:r>
                <a:r>
                  <a:rPr lang="ko-KR" altLang="en-US" sz="1100" spc="-5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 대상</a:t>
                </a:r>
                <a:endParaRPr lang="en-US" altLang="ko-KR" sz="1100" spc="-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  <a:p>
                <a:pPr algn="ctr"/>
                <a:r>
                  <a:rPr lang="ko-KR" altLang="en-US" sz="1600" spc="-50" dirty="0" err="1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F9F55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대민서비스</a:t>
                </a:r>
                <a:r>
                  <a:rPr lang="ko-KR" altLang="en-US" sz="1600" spc="-5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F9F55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 </a:t>
                </a:r>
                <a:r>
                  <a:rPr lang="ko-KR" altLang="en-US" sz="1600" spc="-50" dirty="0" err="1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F9F55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공공클라우드</a:t>
                </a:r>
                <a:r>
                  <a:rPr lang="ko-KR" altLang="en-US" sz="1600" spc="-5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F9F55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 전환</a:t>
                </a:r>
                <a:endParaRPr lang="ko-KR" altLang="en-US" sz="1600" dirty="0">
                  <a:solidFill>
                    <a:srgbClr val="F9F5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1963176" y="4256029"/>
              <a:ext cx="998430" cy="42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altLang="ko-KR" sz="2400" spc="-150" dirty="0" smtClean="0">
                  <a:ln>
                    <a:solidFill>
                      <a:srgbClr val="D54801">
                        <a:alpha val="0"/>
                      </a:srgbClr>
                    </a:solidFill>
                  </a:ln>
                  <a:solidFill>
                    <a:srgbClr val="2C96F6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01</a:t>
              </a:r>
              <a:endParaRPr lang="ko-KR" altLang="en-US" sz="2400" spc="-150" dirty="0">
                <a:ln>
                  <a:solidFill>
                    <a:srgbClr val="D54801">
                      <a:alpha val="0"/>
                    </a:srgbClr>
                  </a:solidFill>
                </a:ln>
                <a:solidFill>
                  <a:srgbClr val="2C96F6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</p:grpSp>
      <p:pic>
        <p:nvPicPr>
          <p:cNvPr id="1026" name="Picture 2" descr="군민이 주인인 희망찬 봉화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94" y="2300074"/>
            <a:ext cx="677624" cy="22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대한민국 별천지 영양 로고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2" t="-10688"/>
          <a:stretch/>
        </p:blipFill>
        <p:spPr bwMode="auto">
          <a:xfrm>
            <a:off x="2870665" y="2383724"/>
            <a:ext cx="658057" cy="25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울진군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597" y="2297996"/>
            <a:ext cx="622086" cy="27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676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타원 165"/>
          <p:cNvSpPr/>
          <p:nvPr/>
        </p:nvSpPr>
        <p:spPr>
          <a:xfrm>
            <a:off x="2844631" y="515387"/>
            <a:ext cx="6850913" cy="6850913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C0DFF6">
                  <a:alpha val="23000"/>
                </a:srgbClr>
              </a:gs>
            </a:gsLst>
            <a:lin ang="162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latin typeface="Spoqa Han Sans Neo Regular" panose="020B0500000000000000" pitchFamily="34" charset="-127"/>
              <a:ea typeface="Spoqa Han Sans Neo Regular" panose="020B0500000000000000" pitchFamily="34" charset="-127"/>
            </a:endParaRPr>
          </a:p>
        </p:txBody>
      </p:sp>
      <p:sp>
        <p:nvSpPr>
          <p:cNvPr id="140" name="타원 139"/>
          <p:cNvSpPr/>
          <p:nvPr/>
        </p:nvSpPr>
        <p:spPr>
          <a:xfrm>
            <a:off x="4002151" y="1801894"/>
            <a:ext cx="4475852" cy="447585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3000"/>
                </a:schemeClr>
              </a:gs>
              <a:gs pos="100000">
                <a:srgbClr val="0D66B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latin typeface="Spoqa Han Sans Neo Regular" panose="020B0500000000000000" pitchFamily="34" charset="-127"/>
              <a:ea typeface="Spoqa Han Sans Neo Regular" panose="020B0500000000000000" pitchFamily="34" charset="-127"/>
            </a:endParaRPr>
          </a:p>
        </p:txBody>
      </p:sp>
      <p:sp>
        <p:nvSpPr>
          <p:cNvPr id="124" name="직사각형 123"/>
          <p:cNvSpPr/>
          <p:nvPr/>
        </p:nvSpPr>
        <p:spPr>
          <a:xfrm>
            <a:off x="2696940" y="1082685"/>
            <a:ext cx="67981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보안 내재화된 </a:t>
            </a:r>
            <a:r>
              <a:rPr kumimoji="1" lang="ko-KR" altLang="en-US" sz="1400" kern="0" spc="-8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클라우드</a:t>
            </a:r>
            <a:r>
              <a:rPr kumimoji="1" lang="ko-KR" altLang="en-US" sz="14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</a:t>
            </a:r>
            <a:r>
              <a:rPr kumimoji="1" lang="ko-KR" altLang="en-US" sz="1400" kern="0" spc="-8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환경구축</a:t>
            </a:r>
            <a:r>
              <a:rPr kumimoji="1" lang="ko-KR" altLang="en-US" sz="14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</a:t>
            </a:r>
            <a:r>
              <a:rPr kumimoji="1" lang="ko-KR" altLang="en-US" sz="1400" kern="0" spc="-8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전문성과 고객 </a:t>
            </a:r>
            <a:r>
              <a:rPr kumimoji="1" lang="ko-KR" altLang="en-US" sz="14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서비스 환경 특성을 고려한 </a:t>
            </a:r>
          </a:p>
        </p:txBody>
      </p:sp>
      <p:sp>
        <p:nvSpPr>
          <p:cNvPr id="191" name="Freeform 32"/>
          <p:cNvSpPr>
            <a:spLocks/>
          </p:cNvSpPr>
          <p:nvPr/>
        </p:nvSpPr>
        <p:spPr bwMode="auto">
          <a:xfrm>
            <a:off x="6250557" y="2886861"/>
            <a:ext cx="1125588" cy="1663112"/>
          </a:xfrm>
          <a:custGeom>
            <a:avLst/>
            <a:gdLst>
              <a:gd name="T0" fmla="*/ 735 w 735"/>
              <a:gd name="T1" fmla="*/ 734 h 1086"/>
              <a:gd name="T2" fmla="*/ 735 w 735"/>
              <a:gd name="T3" fmla="*/ 734 h 1086"/>
              <a:gd name="T4" fmla="*/ 735 w 735"/>
              <a:gd name="T5" fmla="*/ 759 h 1086"/>
              <a:gd name="T6" fmla="*/ 734 w 735"/>
              <a:gd name="T7" fmla="*/ 782 h 1086"/>
              <a:gd name="T8" fmla="*/ 731 w 735"/>
              <a:gd name="T9" fmla="*/ 805 h 1086"/>
              <a:gd name="T10" fmla="*/ 729 w 735"/>
              <a:gd name="T11" fmla="*/ 828 h 1086"/>
              <a:gd name="T12" fmla="*/ 725 w 735"/>
              <a:gd name="T13" fmla="*/ 852 h 1086"/>
              <a:gd name="T14" fmla="*/ 721 w 735"/>
              <a:gd name="T15" fmla="*/ 875 h 1086"/>
              <a:gd name="T16" fmla="*/ 712 w 735"/>
              <a:gd name="T17" fmla="*/ 919 h 1086"/>
              <a:gd name="T18" fmla="*/ 698 w 735"/>
              <a:gd name="T19" fmla="*/ 963 h 1086"/>
              <a:gd name="T20" fmla="*/ 684 w 735"/>
              <a:gd name="T21" fmla="*/ 1005 h 1086"/>
              <a:gd name="T22" fmla="*/ 665 w 735"/>
              <a:gd name="T23" fmla="*/ 1047 h 1086"/>
              <a:gd name="T24" fmla="*/ 646 w 735"/>
              <a:gd name="T25" fmla="*/ 1086 h 1086"/>
              <a:gd name="T26" fmla="*/ 0 w 735"/>
              <a:gd name="T27" fmla="*/ 734 h 1086"/>
              <a:gd name="T28" fmla="*/ 0 w 735"/>
              <a:gd name="T29" fmla="*/ 0 h 1086"/>
              <a:gd name="T30" fmla="*/ 0 w 735"/>
              <a:gd name="T31" fmla="*/ 0 h 1086"/>
              <a:gd name="T32" fmla="*/ 38 w 735"/>
              <a:gd name="T33" fmla="*/ 1 h 1086"/>
              <a:gd name="T34" fmla="*/ 74 w 735"/>
              <a:gd name="T35" fmla="*/ 4 h 1086"/>
              <a:gd name="T36" fmla="*/ 112 w 735"/>
              <a:gd name="T37" fmla="*/ 9 h 1086"/>
              <a:gd name="T38" fmla="*/ 148 w 735"/>
              <a:gd name="T39" fmla="*/ 15 h 1086"/>
              <a:gd name="T40" fmla="*/ 183 w 735"/>
              <a:gd name="T41" fmla="*/ 23 h 1086"/>
              <a:gd name="T42" fmla="*/ 218 w 735"/>
              <a:gd name="T43" fmla="*/ 33 h 1086"/>
              <a:gd name="T44" fmla="*/ 253 w 735"/>
              <a:gd name="T45" fmla="*/ 45 h 1086"/>
              <a:gd name="T46" fmla="*/ 286 w 735"/>
              <a:gd name="T47" fmla="*/ 57 h 1086"/>
              <a:gd name="T48" fmla="*/ 319 w 735"/>
              <a:gd name="T49" fmla="*/ 72 h 1086"/>
              <a:gd name="T50" fmla="*/ 350 w 735"/>
              <a:gd name="T51" fmla="*/ 89 h 1086"/>
              <a:gd name="T52" fmla="*/ 381 w 735"/>
              <a:gd name="T53" fmla="*/ 106 h 1086"/>
              <a:gd name="T54" fmla="*/ 410 w 735"/>
              <a:gd name="T55" fmla="*/ 126 h 1086"/>
              <a:gd name="T56" fmla="*/ 439 w 735"/>
              <a:gd name="T57" fmla="*/ 146 h 1086"/>
              <a:gd name="T58" fmla="*/ 468 w 735"/>
              <a:gd name="T59" fmla="*/ 168 h 1086"/>
              <a:gd name="T60" fmla="*/ 494 w 735"/>
              <a:gd name="T61" fmla="*/ 192 h 1086"/>
              <a:gd name="T62" fmla="*/ 520 w 735"/>
              <a:gd name="T63" fmla="*/ 215 h 1086"/>
              <a:gd name="T64" fmla="*/ 544 w 735"/>
              <a:gd name="T65" fmla="*/ 240 h 1086"/>
              <a:gd name="T66" fmla="*/ 566 w 735"/>
              <a:gd name="T67" fmla="*/ 267 h 1086"/>
              <a:gd name="T68" fmla="*/ 588 w 735"/>
              <a:gd name="T69" fmla="*/ 295 h 1086"/>
              <a:gd name="T70" fmla="*/ 609 w 735"/>
              <a:gd name="T71" fmla="*/ 325 h 1086"/>
              <a:gd name="T72" fmla="*/ 629 w 735"/>
              <a:gd name="T73" fmla="*/ 354 h 1086"/>
              <a:gd name="T74" fmla="*/ 646 w 735"/>
              <a:gd name="T75" fmla="*/ 384 h 1086"/>
              <a:gd name="T76" fmla="*/ 663 w 735"/>
              <a:gd name="T77" fmla="*/ 416 h 1086"/>
              <a:gd name="T78" fmla="*/ 678 w 735"/>
              <a:gd name="T79" fmla="*/ 449 h 1086"/>
              <a:gd name="T80" fmla="*/ 690 w 735"/>
              <a:gd name="T81" fmla="*/ 482 h 1086"/>
              <a:gd name="T82" fmla="*/ 702 w 735"/>
              <a:gd name="T83" fmla="*/ 516 h 1086"/>
              <a:gd name="T84" fmla="*/ 712 w 735"/>
              <a:gd name="T85" fmla="*/ 551 h 1086"/>
              <a:gd name="T86" fmla="*/ 720 w 735"/>
              <a:gd name="T87" fmla="*/ 587 h 1086"/>
              <a:gd name="T88" fmla="*/ 726 w 735"/>
              <a:gd name="T89" fmla="*/ 622 h 1086"/>
              <a:gd name="T90" fmla="*/ 731 w 735"/>
              <a:gd name="T91" fmla="*/ 660 h 1086"/>
              <a:gd name="T92" fmla="*/ 734 w 735"/>
              <a:gd name="T93" fmla="*/ 697 h 1086"/>
              <a:gd name="T94" fmla="*/ 735 w 735"/>
              <a:gd name="T95" fmla="*/ 734 h 1086"/>
              <a:gd name="T96" fmla="*/ 735 w 735"/>
              <a:gd name="T97" fmla="*/ 734 h 10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35" h="1086">
                <a:moveTo>
                  <a:pt x="735" y="734"/>
                </a:moveTo>
                <a:lnTo>
                  <a:pt x="735" y="734"/>
                </a:lnTo>
                <a:lnTo>
                  <a:pt x="735" y="759"/>
                </a:lnTo>
                <a:lnTo>
                  <a:pt x="734" y="782"/>
                </a:lnTo>
                <a:lnTo>
                  <a:pt x="731" y="805"/>
                </a:lnTo>
                <a:lnTo>
                  <a:pt x="729" y="828"/>
                </a:lnTo>
                <a:lnTo>
                  <a:pt x="725" y="852"/>
                </a:lnTo>
                <a:lnTo>
                  <a:pt x="721" y="875"/>
                </a:lnTo>
                <a:lnTo>
                  <a:pt x="712" y="919"/>
                </a:lnTo>
                <a:lnTo>
                  <a:pt x="698" y="963"/>
                </a:lnTo>
                <a:lnTo>
                  <a:pt x="684" y="1005"/>
                </a:lnTo>
                <a:lnTo>
                  <a:pt x="665" y="1047"/>
                </a:lnTo>
                <a:lnTo>
                  <a:pt x="646" y="1086"/>
                </a:lnTo>
                <a:lnTo>
                  <a:pt x="0" y="734"/>
                </a:lnTo>
                <a:lnTo>
                  <a:pt x="0" y="0"/>
                </a:lnTo>
                <a:lnTo>
                  <a:pt x="0" y="0"/>
                </a:lnTo>
                <a:lnTo>
                  <a:pt x="38" y="1"/>
                </a:lnTo>
                <a:lnTo>
                  <a:pt x="74" y="4"/>
                </a:lnTo>
                <a:lnTo>
                  <a:pt x="112" y="9"/>
                </a:lnTo>
                <a:lnTo>
                  <a:pt x="148" y="15"/>
                </a:lnTo>
                <a:lnTo>
                  <a:pt x="183" y="23"/>
                </a:lnTo>
                <a:lnTo>
                  <a:pt x="218" y="33"/>
                </a:lnTo>
                <a:lnTo>
                  <a:pt x="253" y="45"/>
                </a:lnTo>
                <a:lnTo>
                  <a:pt x="286" y="57"/>
                </a:lnTo>
                <a:lnTo>
                  <a:pt x="319" y="72"/>
                </a:lnTo>
                <a:lnTo>
                  <a:pt x="350" y="89"/>
                </a:lnTo>
                <a:lnTo>
                  <a:pt x="381" y="106"/>
                </a:lnTo>
                <a:lnTo>
                  <a:pt x="410" y="126"/>
                </a:lnTo>
                <a:lnTo>
                  <a:pt x="439" y="146"/>
                </a:lnTo>
                <a:lnTo>
                  <a:pt x="468" y="168"/>
                </a:lnTo>
                <a:lnTo>
                  <a:pt x="494" y="192"/>
                </a:lnTo>
                <a:lnTo>
                  <a:pt x="520" y="215"/>
                </a:lnTo>
                <a:lnTo>
                  <a:pt x="544" y="240"/>
                </a:lnTo>
                <a:lnTo>
                  <a:pt x="566" y="267"/>
                </a:lnTo>
                <a:lnTo>
                  <a:pt x="588" y="295"/>
                </a:lnTo>
                <a:lnTo>
                  <a:pt x="609" y="325"/>
                </a:lnTo>
                <a:lnTo>
                  <a:pt x="629" y="354"/>
                </a:lnTo>
                <a:lnTo>
                  <a:pt x="646" y="384"/>
                </a:lnTo>
                <a:lnTo>
                  <a:pt x="663" y="416"/>
                </a:lnTo>
                <a:lnTo>
                  <a:pt x="678" y="449"/>
                </a:lnTo>
                <a:lnTo>
                  <a:pt x="690" y="482"/>
                </a:lnTo>
                <a:lnTo>
                  <a:pt x="702" y="516"/>
                </a:lnTo>
                <a:lnTo>
                  <a:pt x="712" y="551"/>
                </a:lnTo>
                <a:lnTo>
                  <a:pt x="720" y="587"/>
                </a:lnTo>
                <a:lnTo>
                  <a:pt x="726" y="622"/>
                </a:lnTo>
                <a:lnTo>
                  <a:pt x="731" y="660"/>
                </a:lnTo>
                <a:lnTo>
                  <a:pt x="734" y="697"/>
                </a:lnTo>
                <a:lnTo>
                  <a:pt x="735" y="734"/>
                </a:lnTo>
                <a:lnTo>
                  <a:pt x="735" y="7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800" sx="102000" sy="102000" algn="ctr" rotWithShape="0">
              <a:srgbClr val="0D66BF">
                <a:alpha val="58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48" name="Freeform 33"/>
          <p:cNvSpPr>
            <a:spLocks/>
          </p:cNvSpPr>
          <p:nvPr/>
        </p:nvSpPr>
        <p:spPr bwMode="auto">
          <a:xfrm>
            <a:off x="5242973" y="4053070"/>
            <a:ext cx="1978582" cy="1125587"/>
          </a:xfrm>
          <a:custGeom>
            <a:avLst/>
            <a:gdLst>
              <a:gd name="T0" fmla="*/ 1292 w 1292"/>
              <a:gd name="T1" fmla="*/ 352 h 735"/>
              <a:gd name="T2" fmla="*/ 1266 w 1292"/>
              <a:gd name="T3" fmla="*/ 394 h 735"/>
              <a:gd name="T4" fmla="*/ 1239 w 1292"/>
              <a:gd name="T5" fmla="*/ 434 h 735"/>
              <a:gd name="T6" fmla="*/ 1210 w 1292"/>
              <a:gd name="T7" fmla="*/ 473 h 735"/>
              <a:gd name="T8" fmla="*/ 1177 w 1292"/>
              <a:gd name="T9" fmla="*/ 508 h 735"/>
              <a:gd name="T10" fmla="*/ 1143 w 1292"/>
              <a:gd name="T11" fmla="*/ 542 h 735"/>
              <a:gd name="T12" fmla="*/ 1106 w 1292"/>
              <a:gd name="T13" fmla="*/ 574 h 735"/>
              <a:gd name="T14" fmla="*/ 1067 w 1292"/>
              <a:gd name="T15" fmla="*/ 603 h 735"/>
              <a:gd name="T16" fmla="*/ 1027 w 1292"/>
              <a:gd name="T17" fmla="*/ 629 h 735"/>
              <a:gd name="T18" fmla="*/ 984 w 1292"/>
              <a:gd name="T19" fmla="*/ 653 h 735"/>
              <a:gd name="T20" fmla="*/ 940 w 1292"/>
              <a:gd name="T21" fmla="*/ 674 h 735"/>
              <a:gd name="T22" fmla="*/ 894 w 1292"/>
              <a:gd name="T23" fmla="*/ 692 h 735"/>
              <a:gd name="T24" fmla="*/ 846 w 1292"/>
              <a:gd name="T25" fmla="*/ 707 h 735"/>
              <a:gd name="T26" fmla="*/ 799 w 1292"/>
              <a:gd name="T27" fmla="*/ 719 h 735"/>
              <a:gd name="T28" fmla="*/ 749 w 1292"/>
              <a:gd name="T29" fmla="*/ 728 h 735"/>
              <a:gd name="T30" fmla="*/ 697 w 1292"/>
              <a:gd name="T31" fmla="*/ 734 h 735"/>
              <a:gd name="T32" fmla="*/ 646 w 1292"/>
              <a:gd name="T33" fmla="*/ 735 h 735"/>
              <a:gd name="T34" fmla="*/ 620 w 1292"/>
              <a:gd name="T35" fmla="*/ 735 h 735"/>
              <a:gd name="T36" fmla="*/ 568 w 1292"/>
              <a:gd name="T37" fmla="*/ 731 h 735"/>
              <a:gd name="T38" fmla="*/ 518 w 1292"/>
              <a:gd name="T39" fmla="*/ 724 h 735"/>
              <a:gd name="T40" fmla="*/ 469 w 1292"/>
              <a:gd name="T41" fmla="*/ 714 h 735"/>
              <a:gd name="T42" fmla="*/ 421 w 1292"/>
              <a:gd name="T43" fmla="*/ 701 h 735"/>
              <a:gd name="T44" fmla="*/ 375 w 1292"/>
              <a:gd name="T45" fmla="*/ 684 h 735"/>
              <a:gd name="T46" fmla="*/ 330 w 1292"/>
              <a:gd name="T47" fmla="*/ 664 h 735"/>
              <a:gd name="T48" fmla="*/ 286 w 1292"/>
              <a:gd name="T49" fmla="*/ 641 h 735"/>
              <a:gd name="T50" fmla="*/ 244 w 1292"/>
              <a:gd name="T51" fmla="*/ 617 h 735"/>
              <a:gd name="T52" fmla="*/ 205 w 1292"/>
              <a:gd name="T53" fmla="*/ 588 h 735"/>
              <a:gd name="T54" fmla="*/ 167 w 1292"/>
              <a:gd name="T55" fmla="*/ 558 h 735"/>
              <a:gd name="T56" fmla="*/ 132 w 1292"/>
              <a:gd name="T57" fmla="*/ 525 h 735"/>
              <a:gd name="T58" fmla="*/ 98 w 1292"/>
              <a:gd name="T59" fmla="*/ 491 h 735"/>
              <a:gd name="T60" fmla="*/ 67 w 1292"/>
              <a:gd name="T61" fmla="*/ 453 h 735"/>
              <a:gd name="T62" fmla="*/ 38 w 1292"/>
              <a:gd name="T63" fmla="*/ 414 h 735"/>
              <a:gd name="T64" fmla="*/ 12 w 1292"/>
              <a:gd name="T65" fmla="*/ 374 h 735"/>
              <a:gd name="T66" fmla="*/ 646 w 1292"/>
              <a:gd name="T67" fmla="*/ 0 h 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92" h="735">
                <a:moveTo>
                  <a:pt x="1292" y="352"/>
                </a:moveTo>
                <a:lnTo>
                  <a:pt x="1292" y="352"/>
                </a:lnTo>
                <a:lnTo>
                  <a:pt x="1280" y="374"/>
                </a:lnTo>
                <a:lnTo>
                  <a:pt x="1266" y="394"/>
                </a:lnTo>
                <a:lnTo>
                  <a:pt x="1253" y="414"/>
                </a:lnTo>
                <a:lnTo>
                  <a:pt x="1239" y="434"/>
                </a:lnTo>
                <a:lnTo>
                  <a:pt x="1225" y="453"/>
                </a:lnTo>
                <a:lnTo>
                  <a:pt x="1210" y="473"/>
                </a:lnTo>
                <a:lnTo>
                  <a:pt x="1194" y="491"/>
                </a:lnTo>
                <a:lnTo>
                  <a:pt x="1177" y="508"/>
                </a:lnTo>
                <a:lnTo>
                  <a:pt x="1160" y="525"/>
                </a:lnTo>
                <a:lnTo>
                  <a:pt x="1143" y="542"/>
                </a:lnTo>
                <a:lnTo>
                  <a:pt x="1125" y="558"/>
                </a:lnTo>
                <a:lnTo>
                  <a:pt x="1106" y="574"/>
                </a:lnTo>
                <a:lnTo>
                  <a:pt x="1087" y="588"/>
                </a:lnTo>
                <a:lnTo>
                  <a:pt x="1067" y="603"/>
                </a:lnTo>
                <a:lnTo>
                  <a:pt x="1046" y="617"/>
                </a:lnTo>
                <a:lnTo>
                  <a:pt x="1027" y="629"/>
                </a:lnTo>
                <a:lnTo>
                  <a:pt x="1005" y="641"/>
                </a:lnTo>
                <a:lnTo>
                  <a:pt x="984" y="653"/>
                </a:lnTo>
                <a:lnTo>
                  <a:pt x="962" y="664"/>
                </a:lnTo>
                <a:lnTo>
                  <a:pt x="940" y="674"/>
                </a:lnTo>
                <a:lnTo>
                  <a:pt x="917" y="684"/>
                </a:lnTo>
                <a:lnTo>
                  <a:pt x="894" y="692"/>
                </a:lnTo>
                <a:lnTo>
                  <a:pt x="871" y="701"/>
                </a:lnTo>
                <a:lnTo>
                  <a:pt x="846" y="707"/>
                </a:lnTo>
                <a:lnTo>
                  <a:pt x="823" y="714"/>
                </a:lnTo>
                <a:lnTo>
                  <a:pt x="799" y="719"/>
                </a:lnTo>
                <a:lnTo>
                  <a:pt x="773" y="724"/>
                </a:lnTo>
                <a:lnTo>
                  <a:pt x="749" y="728"/>
                </a:lnTo>
                <a:lnTo>
                  <a:pt x="723" y="731"/>
                </a:lnTo>
                <a:lnTo>
                  <a:pt x="697" y="734"/>
                </a:lnTo>
                <a:lnTo>
                  <a:pt x="672" y="735"/>
                </a:lnTo>
                <a:lnTo>
                  <a:pt x="646" y="735"/>
                </a:lnTo>
                <a:lnTo>
                  <a:pt x="646" y="735"/>
                </a:lnTo>
                <a:lnTo>
                  <a:pt x="620" y="735"/>
                </a:lnTo>
                <a:lnTo>
                  <a:pt x="593" y="734"/>
                </a:lnTo>
                <a:lnTo>
                  <a:pt x="568" y="731"/>
                </a:lnTo>
                <a:lnTo>
                  <a:pt x="543" y="728"/>
                </a:lnTo>
                <a:lnTo>
                  <a:pt x="518" y="724"/>
                </a:lnTo>
                <a:lnTo>
                  <a:pt x="493" y="719"/>
                </a:lnTo>
                <a:lnTo>
                  <a:pt x="469" y="714"/>
                </a:lnTo>
                <a:lnTo>
                  <a:pt x="445" y="707"/>
                </a:lnTo>
                <a:lnTo>
                  <a:pt x="421" y="701"/>
                </a:lnTo>
                <a:lnTo>
                  <a:pt x="398" y="692"/>
                </a:lnTo>
                <a:lnTo>
                  <a:pt x="375" y="684"/>
                </a:lnTo>
                <a:lnTo>
                  <a:pt x="352" y="674"/>
                </a:lnTo>
                <a:lnTo>
                  <a:pt x="330" y="664"/>
                </a:lnTo>
                <a:lnTo>
                  <a:pt x="308" y="653"/>
                </a:lnTo>
                <a:lnTo>
                  <a:pt x="286" y="641"/>
                </a:lnTo>
                <a:lnTo>
                  <a:pt x="265" y="629"/>
                </a:lnTo>
                <a:lnTo>
                  <a:pt x="244" y="617"/>
                </a:lnTo>
                <a:lnTo>
                  <a:pt x="225" y="603"/>
                </a:lnTo>
                <a:lnTo>
                  <a:pt x="205" y="588"/>
                </a:lnTo>
                <a:lnTo>
                  <a:pt x="186" y="574"/>
                </a:lnTo>
                <a:lnTo>
                  <a:pt x="167" y="558"/>
                </a:lnTo>
                <a:lnTo>
                  <a:pt x="149" y="542"/>
                </a:lnTo>
                <a:lnTo>
                  <a:pt x="132" y="525"/>
                </a:lnTo>
                <a:lnTo>
                  <a:pt x="115" y="508"/>
                </a:lnTo>
                <a:lnTo>
                  <a:pt x="98" y="491"/>
                </a:lnTo>
                <a:lnTo>
                  <a:pt x="82" y="473"/>
                </a:lnTo>
                <a:lnTo>
                  <a:pt x="67" y="453"/>
                </a:lnTo>
                <a:lnTo>
                  <a:pt x="53" y="434"/>
                </a:lnTo>
                <a:lnTo>
                  <a:pt x="38" y="414"/>
                </a:lnTo>
                <a:lnTo>
                  <a:pt x="25" y="394"/>
                </a:lnTo>
                <a:lnTo>
                  <a:pt x="12" y="374"/>
                </a:lnTo>
                <a:lnTo>
                  <a:pt x="0" y="352"/>
                </a:lnTo>
                <a:lnTo>
                  <a:pt x="646" y="0"/>
                </a:lnTo>
                <a:lnTo>
                  <a:pt x="1292" y="3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800" sx="102000" sy="102000" algn="ctr" rotWithShape="0">
              <a:srgbClr val="0D66BF">
                <a:alpha val="58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49" name="Freeform 34"/>
          <p:cNvSpPr>
            <a:spLocks/>
          </p:cNvSpPr>
          <p:nvPr/>
        </p:nvSpPr>
        <p:spPr bwMode="auto">
          <a:xfrm>
            <a:off x="5082022" y="2893223"/>
            <a:ext cx="1125588" cy="1663112"/>
          </a:xfrm>
          <a:custGeom>
            <a:avLst/>
            <a:gdLst>
              <a:gd name="T0" fmla="*/ 735 w 735"/>
              <a:gd name="T1" fmla="*/ 0 h 1086"/>
              <a:gd name="T2" fmla="*/ 735 w 735"/>
              <a:gd name="T3" fmla="*/ 734 h 1086"/>
              <a:gd name="T4" fmla="*/ 89 w 735"/>
              <a:gd name="T5" fmla="*/ 1086 h 1086"/>
              <a:gd name="T6" fmla="*/ 89 w 735"/>
              <a:gd name="T7" fmla="*/ 1086 h 1086"/>
              <a:gd name="T8" fmla="*/ 68 w 735"/>
              <a:gd name="T9" fmla="*/ 1047 h 1086"/>
              <a:gd name="T10" fmla="*/ 51 w 735"/>
              <a:gd name="T11" fmla="*/ 1005 h 1086"/>
              <a:gd name="T12" fmla="*/ 35 w 735"/>
              <a:gd name="T13" fmla="*/ 963 h 1086"/>
              <a:gd name="T14" fmla="*/ 23 w 735"/>
              <a:gd name="T15" fmla="*/ 919 h 1086"/>
              <a:gd name="T16" fmla="*/ 13 w 735"/>
              <a:gd name="T17" fmla="*/ 875 h 1086"/>
              <a:gd name="T18" fmla="*/ 9 w 735"/>
              <a:gd name="T19" fmla="*/ 852 h 1086"/>
              <a:gd name="T20" fmla="*/ 6 w 735"/>
              <a:gd name="T21" fmla="*/ 828 h 1086"/>
              <a:gd name="T22" fmla="*/ 2 w 735"/>
              <a:gd name="T23" fmla="*/ 805 h 1086"/>
              <a:gd name="T24" fmla="*/ 1 w 735"/>
              <a:gd name="T25" fmla="*/ 782 h 1086"/>
              <a:gd name="T26" fmla="*/ 0 w 735"/>
              <a:gd name="T27" fmla="*/ 759 h 1086"/>
              <a:gd name="T28" fmla="*/ 0 w 735"/>
              <a:gd name="T29" fmla="*/ 734 h 1086"/>
              <a:gd name="T30" fmla="*/ 0 w 735"/>
              <a:gd name="T31" fmla="*/ 734 h 1086"/>
              <a:gd name="T32" fmla="*/ 1 w 735"/>
              <a:gd name="T33" fmla="*/ 697 h 1086"/>
              <a:gd name="T34" fmla="*/ 4 w 735"/>
              <a:gd name="T35" fmla="*/ 660 h 1086"/>
              <a:gd name="T36" fmla="*/ 9 w 735"/>
              <a:gd name="T37" fmla="*/ 622 h 1086"/>
              <a:gd name="T38" fmla="*/ 15 w 735"/>
              <a:gd name="T39" fmla="*/ 587 h 1086"/>
              <a:gd name="T40" fmla="*/ 23 w 735"/>
              <a:gd name="T41" fmla="*/ 551 h 1086"/>
              <a:gd name="T42" fmla="*/ 33 w 735"/>
              <a:gd name="T43" fmla="*/ 516 h 1086"/>
              <a:gd name="T44" fmla="*/ 44 w 735"/>
              <a:gd name="T45" fmla="*/ 482 h 1086"/>
              <a:gd name="T46" fmla="*/ 57 w 735"/>
              <a:gd name="T47" fmla="*/ 449 h 1086"/>
              <a:gd name="T48" fmla="*/ 72 w 735"/>
              <a:gd name="T49" fmla="*/ 416 h 1086"/>
              <a:gd name="T50" fmla="*/ 88 w 735"/>
              <a:gd name="T51" fmla="*/ 384 h 1086"/>
              <a:gd name="T52" fmla="*/ 106 w 735"/>
              <a:gd name="T53" fmla="*/ 354 h 1086"/>
              <a:gd name="T54" fmla="*/ 126 w 735"/>
              <a:gd name="T55" fmla="*/ 325 h 1086"/>
              <a:gd name="T56" fmla="*/ 145 w 735"/>
              <a:gd name="T57" fmla="*/ 295 h 1086"/>
              <a:gd name="T58" fmla="*/ 167 w 735"/>
              <a:gd name="T59" fmla="*/ 267 h 1086"/>
              <a:gd name="T60" fmla="*/ 190 w 735"/>
              <a:gd name="T61" fmla="*/ 240 h 1086"/>
              <a:gd name="T62" fmla="*/ 215 w 735"/>
              <a:gd name="T63" fmla="*/ 215 h 1086"/>
              <a:gd name="T64" fmla="*/ 241 w 735"/>
              <a:gd name="T65" fmla="*/ 192 h 1086"/>
              <a:gd name="T66" fmla="*/ 267 w 735"/>
              <a:gd name="T67" fmla="*/ 168 h 1086"/>
              <a:gd name="T68" fmla="*/ 295 w 735"/>
              <a:gd name="T69" fmla="*/ 146 h 1086"/>
              <a:gd name="T70" fmla="*/ 324 w 735"/>
              <a:gd name="T71" fmla="*/ 126 h 1086"/>
              <a:gd name="T72" fmla="*/ 354 w 735"/>
              <a:gd name="T73" fmla="*/ 106 h 1086"/>
              <a:gd name="T74" fmla="*/ 385 w 735"/>
              <a:gd name="T75" fmla="*/ 89 h 1086"/>
              <a:gd name="T76" fmla="*/ 416 w 735"/>
              <a:gd name="T77" fmla="*/ 72 h 1086"/>
              <a:gd name="T78" fmla="*/ 448 w 735"/>
              <a:gd name="T79" fmla="*/ 57 h 1086"/>
              <a:gd name="T80" fmla="*/ 482 w 735"/>
              <a:gd name="T81" fmla="*/ 45 h 1086"/>
              <a:gd name="T82" fmla="*/ 516 w 735"/>
              <a:gd name="T83" fmla="*/ 33 h 1086"/>
              <a:gd name="T84" fmla="*/ 551 w 735"/>
              <a:gd name="T85" fmla="*/ 23 h 1086"/>
              <a:gd name="T86" fmla="*/ 586 w 735"/>
              <a:gd name="T87" fmla="*/ 15 h 1086"/>
              <a:gd name="T88" fmla="*/ 623 w 735"/>
              <a:gd name="T89" fmla="*/ 9 h 1086"/>
              <a:gd name="T90" fmla="*/ 659 w 735"/>
              <a:gd name="T91" fmla="*/ 4 h 1086"/>
              <a:gd name="T92" fmla="*/ 697 w 735"/>
              <a:gd name="T93" fmla="*/ 1 h 1086"/>
              <a:gd name="T94" fmla="*/ 735 w 735"/>
              <a:gd name="T95" fmla="*/ 0 h 1086"/>
              <a:gd name="T96" fmla="*/ 735 w 735"/>
              <a:gd name="T97" fmla="*/ 0 h 10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35" h="1086">
                <a:moveTo>
                  <a:pt x="735" y="0"/>
                </a:moveTo>
                <a:lnTo>
                  <a:pt x="735" y="734"/>
                </a:lnTo>
                <a:lnTo>
                  <a:pt x="89" y="1086"/>
                </a:lnTo>
                <a:lnTo>
                  <a:pt x="89" y="1086"/>
                </a:lnTo>
                <a:lnTo>
                  <a:pt x="68" y="1047"/>
                </a:lnTo>
                <a:lnTo>
                  <a:pt x="51" y="1005"/>
                </a:lnTo>
                <a:lnTo>
                  <a:pt x="35" y="963"/>
                </a:lnTo>
                <a:lnTo>
                  <a:pt x="23" y="919"/>
                </a:lnTo>
                <a:lnTo>
                  <a:pt x="13" y="875"/>
                </a:lnTo>
                <a:lnTo>
                  <a:pt x="9" y="852"/>
                </a:lnTo>
                <a:lnTo>
                  <a:pt x="6" y="828"/>
                </a:lnTo>
                <a:lnTo>
                  <a:pt x="2" y="805"/>
                </a:lnTo>
                <a:lnTo>
                  <a:pt x="1" y="782"/>
                </a:lnTo>
                <a:lnTo>
                  <a:pt x="0" y="759"/>
                </a:lnTo>
                <a:lnTo>
                  <a:pt x="0" y="734"/>
                </a:lnTo>
                <a:lnTo>
                  <a:pt x="0" y="734"/>
                </a:lnTo>
                <a:lnTo>
                  <a:pt x="1" y="697"/>
                </a:lnTo>
                <a:lnTo>
                  <a:pt x="4" y="660"/>
                </a:lnTo>
                <a:lnTo>
                  <a:pt x="9" y="622"/>
                </a:lnTo>
                <a:lnTo>
                  <a:pt x="15" y="587"/>
                </a:lnTo>
                <a:lnTo>
                  <a:pt x="23" y="551"/>
                </a:lnTo>
                <a:lnTo>
                  <a:pt x="33" y="516"/>
                </a:lnTo>
                <a:lnTo>
                  <a:pt x="44" y="482"/>
                </a:lnTo>
                <a:lnTo>
                  <a:pt x="57" y="449"/>
                </a:lnTo>
                <a:lnTo>
                  <a:pt x="72" y="416"/>
                </a:lnTo>
                <a:lnTo>
                  <a:pt x="88" y="384"/>
                </a:lnTo>
                <a:lnTo>
                  <a:pt x="106" y="354"/>
                </a:lnTo>
                <a:lnTo>
                  <a:pt x="126" y="325"/>
                </a:lnTo>
                <a:lnTo>
                  <a:pt x="145" y="295"/>
                </a:lnTo>
                <a:lnTo>
                  <a:pt x="167" y="267"/>
                </a:lnTo>
                <a:lnTo>
                  <a:pt x="190" y="240"/>
                </a:lnTo>
                <a:lnTo>
                  <a:pt x="215" y="215"/>
                </a:lnTo>
                <a:lnTo>
                  <a:pt x="241" y="192"/>
                </a:lnTo>
                <a:lnTo>
                  <a:pt x="267" y="168"/>
                </a:lnTo>
                <a:lnTo>
                  <a:pt x="295" y="146"/>
                </a:lnTo>
                <a:lnTo>
                  <a:pt x="324" y="126"/>
                </a:lnTo>
                <a:lnTo>
                  <a:pt x="354" y="106"/>
                </a:lnTo>
                <a:lnTo>
                  <a:pt x="385" y="89"/>
                </a:lnTo>
                <a:lnTo>
                  <a:pt x="416" y="72"/>
                </a:lnTo>
                <a:lnTo>
                  <a:pt x="448" y="57"/>
                </a:lnTo>
                <a:lnTo>
                  <a:pt x="482" y="45"/>
                </a:lnTo>
                <a:lnTo>
                  <a:pt x="516" y="33"/>
                </a:lnTo>
                <a:lnTo>
                  <a:pt x="551" y="23"/>
                </a:lnTo>
                <a:lnTo>
                  <a:pt x="586" y="15"/>
                </a:lnTo>
                <a:lnTo>
                  <a:pt x="623" y="9"/>
                </a:lnTo>
                <a:lnTo>
                  <a:pt x="659" y="4"/>
                </a:lnTo>
                <a:lnTo>
                  <a:pt x="697" y="1"/>
                </a:lnTo>
                <a:lnTo>
                  <a:pt x="735" y="0"/>
                </a:lnTo>
                <a:lnTo>
                  <a:pt x="73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800" sx="102000" sy="102000" algn="ctr" rotWithShape="0">
              <a:srgbClr val="0D66BF">
                <a:alpha val="58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142" name="그룹 141"/>
          <p:cNvGrpSpPr/>
          <p:nvPr/>
        </p:nvGrpSpPr>
        <p:grpSpPr>
          <a:xfrm>
            <a:off x="5321210" y="3100694"/>
            <a:ext cx="1861598" cy="1861598"/>
            <a:chOff x="4288259" y="606462"/>
            <a:chExt cx="4142535" cy="4142536"/>
          </a:xfrm>
          <a:effectLst/>
        </p:grpSpPr>
        <p:pic>
          <p:nvPicPr>
            <p:cNvPr id="164" name="그림 1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259" y="606462"/>
              <a:ext cx="4142535" cy="4142536"/>
            </a:xfrm>
            <a:prstGeom prst="rect">
              <a:avLst/>
            </a:prstGeom>
          </p:spPr>
        </p:pic>
        <p:sp>
          <p:nvSpPr>
            <p:cNvPr id="165" name="타원 164"/>
            <p:cNvSpPr/>
            <p:nvPr/>
          </p:nvSpPr>
          <p:spPr>
            <a:xfrm>
              <a:off x="4623559" y="949328"/>
              <a:ext cx="3479740" cy="3444343"/>
            </a:xfrm>
            <a:prstGeom prst="ellipse">
              <a:avLst/>
            </a:prstGeom>
            <a:solidFill>
              <a:srgbClr val="0C5BAA">
                <a:alpha val="58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5788870" y="4026252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ko-KR" sz="3600" spc="-60" baseline="-25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rPr>
              <a:t>cloud</a:t>
            </a:r>
            <a:endParaRPr lang="ko-KR" altLang="en-US" sz="3600" spc="-60" baseline="-25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SemiBold" panose="02000703000000020004" pitchFamily="50" charset="-127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5779893" y="3702148"/>
            <a:ext cx="996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ko-KR" sz="3600" spc="-60" baseline="-25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BD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rPr>
              <a:t>WINS</a:t>
            </a:r>
            <a:endParaRPr lang="ko-KR" altLang="en-US" sz="3600" spc="-60" baseline="-25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CBD0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SemiBold" panose="02000703000000020004" pitchFamily="50" charset="-127"/>
            </a:endParaRPr>
          </a:p>
        </p:txBody>
      </p:sp>
      <p:sp>
        <p:nvSpPr>
          <p:cNvPr id="211" name="모서리가 둥근 직사각형 210"/>
          <p:cNvSpPr/>
          <p:nvPr/>
        </p:nvSpPr>
        <p:spPr>
          <a:xfrm>
            <a:off x="675421" y="1943100"/>
            <a:ext cx="3134125" cy="4104084"/>
          </a:xfrm>
          <a:prstGeom prst="roundRect">
            <a:avLst>
              <a:gd name="adj" fmla="val 2392"/>
            </a:avLst>
          </a:prstGeom>
          <a:gradFill>
            <a:gsLst>
              <a:gs pos="55000">
                <a:srgbClr val="FFFFFF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25400">
            <a:gradFill flip="none" rotWithShape="1">
              <a:gsLst>
                <a:gs pos="55000">
                  <a:srgbClr val="215BA6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50" name="Picture 2" descr="C:\Users\joseph\Documents\업무폴더\90. 이미지 및 아이콘\아이콘\bar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44872" y="2244295"/>
            <a:ext cx="123900" cy="395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" name="Picture 2" descr="C:\Users\joseph\Documents\업무폴더\90. 이미지 및 아이콘\아이콘\bar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1547" y="2244295"/>
            <a:ext cx="121803" cy="395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2" name="모서리가 둥근 직사각형 201"/>
          <p:cNvSpPr/>
          <p:nvPr/>
        </p:nvSpPr>
        <p:spPr>
          <a:xfrm>
            <a:off x="8647846" y="1954937"/>
            <a:ext cx="3134125" cy="3990647"/>
          </a:xfrm>
          <a:prstGeom prst="roundRect">
            <a:avLst>
              <a:gd name="adj" fmla="val 2392"/>
            </a:avLst>
          </a:prstGeom>
          <a:gradFill>
            <a:gsLst>
              <a:gs pos="5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25400">
            <a:gradFill flip="none" rotWithShape="1">
              <a:gsLst>
                <a:gs pos="55000">
                  <a:srgbClr val="40BDBD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9" name="Picture 2" descr="C:\Users\joseph\Documents\업무폴더\90. 이미지 및 아이콘\아이콘\bar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533172" y="2244295"/>
            <a:ext cx="123900" cy="395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" name="Picture 2" descr="C:\Users\joseph\Documents\업무폴더\90. 이미지 및 아이콘\아이콘\bar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3972" y="2244295"/>
            <a:ext cx="121803" cy="395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632" y="3425888"/>
            <a:ext cx="307426" cy="378769"/>
          </a:xfrm>
          <a:prstGeom prst="rect">
            <a:avLst/>
          </a:prstGeom>
        </p:spPr>
      </p:pic>
      <p:sp>
        <p:nvSpPr>
          <p:cNvPr id="302" name="자유형 301"/>
          <p:cNvSpPr>
            <a:spLocks/>
          </p:cNvSpPr>
          <p:nvPr/>
        </p:nvSpPr>
        <p:spPr bwMode="auto">
          <a:xfrm>
            <a:off x="6984999" y="2835275"/>
            <a:ext cx="996950" cy="2719387"/>
          </a:xfrm>
          <a:custGeom>
            <a:avLst/>
            <a:gdLst>
              <a:gd name="connsiteX0" fmla="*/ 522287 w 996950"/>
              <a:gd name="connsiteY0" fmla="*/ 0 h 2719387"/>
              <a:gd name="connsiteX1" fmla="*/ 576263 w 996950"/>
              <a:gd name="connsiteY1" fmla="*/ 60325 h 2719387"/>
              <a:gd name="connsiteX2" fmla="*/ 627063 w 996950"/>
              <a:gd name="connsiteY2" fmla="*/ 119063 h 2719387"/>
              <a:gd name="connsiteX3" fmla="*/ 674688 w 996950"/>
              <a:gd name="connsiteY3" fmla="*/ 182563 h 2719387"/>
              <a:gd name="connsiteX4" fmla="*/ 717550 w 996950"/>
              <a:gd name="connsiteY4" fmla="*/ 246063 h 2719387"/>
              <a:gd name="connsiteX5" fmla="*/ 758825 w 996950"/>
              <a:gd name="connsiteY5" fmla="*/ 314325 h 2719387"/>
              <a:gd name="connsiteX6" fmla="*/ 796925 w 996950"/>
              <a:gd name="connsiteY6" fmla="*/ 382588 h 2719387"/>
              <a:gd name="connsiteX7" fmla="*/ 835025 w 996950"/>
              <a:gd name="connsiteY7" fmla="*/ 449263 h 2719387"/>
              <a:gd name="connsiteX8" fmla="*/ 865188 w 996950"/>
              <a:gd name="connsiteY8" fmla="*/ 522288 h 2719387"/>
              <a:gd name="connsiteX9" fmla="*/ 895350 w 996950"/>
              <a:gd name="connsiteY9" fmla="*/ 593725 h 2719387"/>
              <a:gd name="connsiteX10" fmla="*/ 920750 w 996950"/>
              <a:gd name="connsiteY10" fmla="*/ 669925 h 2719387"/>
              <a:gd name="connsiteX11" fmla="*/ 941388 w 996950"/>
              <a:gd name="connsiteY11" fmla="*/ 746125 h 2719387"/>
              <a:gd name="connsiteX12" fmla="*/ 958850 w 996950"/>
              <a:gd name="connsiteY12" fmla="*/ 823913 h 2719387"/>
              <a:gd name="connsiteX13" fmla="*/ 976313 w 996950"/>
              <a:gd name="connsiteY13" fmla="*/ 900112 h 2719387"/>
              <a:gd name="connsiteX14" fmla="*/ 984250 w 996950"/>
              <a:gd name="connsiteY14" fmla="*/ 979487 h 2719387"/>
              <a:gd name="connsiteX15" fmla="*/ 992188 w 996950"/>
              <a:gd name="connsiteY15" fmla="*/ 1055687 h 2719387"/>
              <a:gd name="connsiteX16" fmla="*/ 996950 w 996950"/>
              <a:gd name="connsiteY16" fmla="*/ 1136650 h 2719387"/>
              <a:gd name="connsiteX17" fmla="*/ 996950 w 996950"/>
              <a:gd name="connsiteY17" fmla="*/ 1217612 h 2719387"/>
              <a:gd name="connsiteX18" fmla="*/ 992188 w 996950"/>
              <a:gd name="connsiteY18" fmla="*/ 1298575 h 2719387"/>
              <a:gd name="connsiteX19" fmla="*/ 984250 w 996950"/>
              <a:gd name="connsiteY19" fmla="*/ 1374775 h 2719387"/>
              <a:gd name="connsiteX20" fmla="*/ 976313 w 996950"/>
              <a:gd name="connsiteY20" fmla="*/ 1455737 h 2719387"/>
              <a:gd name="connsiteX21" fmla="*/ 958850 w 996950"/>
              <a:gd name="connsiteY21" fmla="*/ 1531937 h 2719387"/>
              <a:gd name="connsiteX22" fmla="*/ 941388 w 996950"/>
              <a:gd name="connsiteY22" fmla="*/ 1608137 h 2719387"/>
              <a:gd name="connsiteX23" fmla="*/ 920750 w 996950"/>
              <a:gd name="connsiteY23" fmla="*/ 1684337 h 2719387"/>
              <a:gd name="connsiteX24" fmla="*/ 895350 w 996950"/>
              <a:gd name="connsiteY24" fmla="*/ 1760537 h 2719387"/>
              <a:gd name="connsiteX25" fmla="*/ 865188 w 996950"/>
              <a:gd name="connsiteY25" fmla="*/ 1831975 h 2719387"/>
              <a:gd name="connsiteX26" fmla="*/ 835025 w 996950"/>
              <a:gd name="connsiteY26" fmla="*/ 1905000 h 2719387"/>
              <a:gd name="connsiteX27" fmla="*/ 796925 w 996950"/>
              <a:gd name="connsiteY27" fmla="*/ 1976437 h 2719387"/>
              <a:gd name="connsiteX28" fmla="*/ 758825 w 996950"/>
              <a:gd name="connsiteY28" fmla="*/ 2044700 h 2719387"/>
              <a:gd name="connsiteX29" fmla="*/ 717550 w 996950"/>
              <a:gd name="connsiteY29" fmla="*/ 2112962 h 2719387"/>
              <a:gd name="connsiteX30" fmla="*/ 674688 w 996950"/>
              <a:gd name="connsiteY30" fmla="*/ 2179637 h 2719387"/>
              <a:gd name="connsiteX31" fmla="*/ 623888 w 996950"/>
              <a:gd name="connsiteY31" fmla="*/ 2243137 h 2719387"/>
              <a:gd name="connsiteX32" fmla="*/ 573088 w 996950"/>
              <a:gd name="connsiteY32" fmla="*/ 2303462 h 2719387"/>
              <a:gd name="connsiteX33" fmla="*/ 522287 w 996950"/>
              <a:gd name="connsiteY33" fmla="*/ 2359025 h 2719387"/>
              <a:gd name="connsiteX34" fmla="*/ 466725 w 996950"/>
              <a:gd name="connsiteY34" fmla="*/ 2413000 h 2719387"/>
              <a:gd name="connsiteX35" fmla="*/ 411162 w 996950"/>
              <a:gd name="connsiteY35" fmla="*/ 2463800 h 2719387"/>
              <a:gd name="connsiteX36" fmla="*/ 352425 w 996950"/>
              <a:gd name="connsiteY36" fmla="*/ 2514600 h 2719387"/>
              <a:gd name="connsiteX37" fmla="*/ 292100 w 996950"/>
              <a:gd name="connsiteY37" fmla="*/ 2557462 h 2719387"/>
              <a:gd name="connsiteX38" fmla="*/ 228600 w 996950"/>
              <a:gd name="connsiteY38" fmla="*/ 2603500 h 2719387"/>
              <a:gd name="connsiteX39" fmla="*/ 165100 w 996950"/>
              <a:gd name="connsiteY39" fmla="*/ 2643187 h 2719387"/>
              <a:gd name="connsiteX40" fmla="*/ 115939 w 996950"/>
              <a:gd name="connsiteY40" fmla="*/ 2672684 h 2719387"/>
              <a:gd name="connsiteX41" fmla="*/ 165100 w 996950"/>
              <a:gd name="connsiteY41" fmla="*/ 2719387 h 2719387"/>
              <a:gd name="connsiteX42" fmla="*/ 127000 w 996950"/>
              <a:gd name="connsiteY42" fmla="*/ 2709862 h 2719387"/>
              <a:gd name="connsiteX43" fmla="*/ 84138 w 996950"/>
              <a:gd name="connsiteY43" fmla="*/ 2706687 h 2719387"/>
              <a:gd name="connsiteX44" fmla="*/ 41275 w 996950"/>
              <a:gd name="connsiteY44" fmla="*/ 2706687 h 2719387"/>
              <a:gd name="connsiteX45" fmla="*/ 0 w 996950"/>
              <a:gd name="connsiteY45" fmla="*/ 2709862 h 2719387"/>
              <a:gd name="connsiteX46" fmla="*/ 25400 w 996950"/>
              <a:gd name="connsiteY46" fmla="*/ 2681287 h 2719387"/>
              <a:gd name="connsiteX47" fmla="*/ 53975 w 996950"/>
              <a:gd name="connsiteY47" fmla="*/ 2646362 h 2719387"/>
              <a:gd name="connsiteX48" fmla="*/ 76200 w 996950"/>
              <a:gd name="connsiteY48" fmla="*/ 2608263 h 2719387"/>
              <a:gd name="connsiteX49" fmla="*/ 93663 w 996950"/>
              <a:gd name="connsiteY49" fmla="*/ 2574925 h 2719387"/>
              <a:gd name="connsiteX50" fmla="*/ 99956 w 996950"/>
              <a:gd name="connsiteY50" fmla="*/ 2641633 h 2719387"/>
              <a:gd name="connsiteX51" fmla="*/ 147637 w 996950"/>
              <a:gd name="connsiteY51" fmla="*/ 2613025 h 2719387"/>
              <a:gd name="connsiteX52" fmla="*/ 211137 w 996950"/>
              <a:gd name="connsiteY52" fmla="*/ 2574925 h 2719387"/>
              <a:gd name="connsiteX53" fmla="*/ 271462 w 996950"/>
              <a:gd name="connsiteY53" fmla="*/ 2532062 h 2719387"/>
              <a:gd name="connsiteX54" fmla="*/ 330200 w 996950"/>
              <a:gd name="connsiteY54" fmla="*/ 2486025 h 2719387"/>
              <a:gd name="connsiteX55" fmla="*/ 390525 w 996950"/>
              <a:gd name="connsiteY55" fmla="*/ 2438400 h 2719387"/>
              <a:gd name="connsiteX56" fmla="*/ 444500 w 996950"/>
              <a:gd name="connsiteY56" fmla="*/ 2387600 h 2719387"/>
              <a:gd name="connsiteX57" fmla="*/ 496887 w 996950"/>
              <a:gd name="connsiteY57" fmla="*/ 2336800 h 2719387"/>
              <a:gd name="connsiteX58" fmla="*/ 547687 w 996950"/>
              <a:gd name="connsiteY58" fmla="*/ 2281237 h 2719387"/>
              <a:gd name="connsiteX59" fmla="*/ 598488 w 996950"/>
              <a:gd name="connsiteY59" fmla="*/ 2217737 h 2719387"/>
              <a:gd name="connsiteX60" fmla="*/ 649288 w 996950"/>
              <a:gd name="connsiteY60" fmla="*/ 2154237 h 2719387"/>
              <a:gd name="connsiteX61" fmla="*/ 692150 w 996950"/>
              <a:gd name="connsiteY61" fmla="*/ 2090737 h 2719387"/>
              <a:gd name="connsiteX62" fmla="*/ 733425 w 996950"/>
              <a:gd name="connsiteY62" fmla="*/ 2024062 h 2719387"/>
              <a:gd name="connsiteX63" fmla="*/ 771525 w 996950"/>
              <a:gd name="connsiteY63" fmla="*/ 1955800 h 2719387"/>
              <a:gd name="connsiteX64" fmla="*/ 806450 w 996950"/>
              <a:gd name="connsiteY64" fmla="*/ 1887537 h 2719387"/>
              <a:gd name="connsiteX65" fmla="*/ 835025 w 996950"/>
              <a:gd name="connsiteY65" fmla="*/ 1816100 h 2719387"/>
              <a:gd name="connsiteX66" fmla="*/ 865188 w 996950"/>
              <a:gd name="connsiteY66" fmla="*/ 1743075 h 2719387"/>
              <a:gd name="connsiteX67" fmla="*/ 885825 w 996950"/>
              <a:gd name="connsiteY67" fmla="*/ 1671637 h 2719387"/>
              <a:gd name="connsiteX68" fmla="*/ 908050 w 996950"/>
              <a:gd name="connsiteY68" fmla="*/ 1595437 h 2719387"/>
              <a:gd name="connsiteX69" fmla="*/ 925513 w 996950"/>
              <a:gd name="connsiteY69" fmla="*/ 1522412 h 2719387"/>
              <a:gd name="connsiteX70" fmla="*/ 938213 w 996950"/>
              <a:gd name="connsiteY70" fmla="*/ 1446212 h 2719387"/>
              <a:gd name="connsiteX71" fmla="*/ 950913 w 996950"/>
              <a:gd name="connsiteY71" fmla="*/ 1370012 h 2719387"/>
              <a:gd name="connsiteX72" fmla="*/ 954088 w 996950"/>
              <a:gd name="connsiteY72" fmla="*/ 1293812 h 2719387"/>
              <a:gd name="connsiteX73" fmla="*/ 958850 w 996950"/>
              <a:gd name="connsiteY73" fmla="*/ 1217612 h 2719387"/>
              <a:gd name="connsiteX74" fmla="*/ 958850 w 996950"/>
              <a:gd name="connsiteY74" fmla="*/ 1141412 h 2719387"/>
              <a:gd name="connsiteX75" fmla="*/ 954088 w 996950"/>
              <a:gd name="connsiteY75" fmla="*/ 1065212 h 2719387"/>
              <a:gd name="connsiteX76" fmla="*/ 950913 w 996950"/>
              <a:gd name="connsiteY76" fmla="*/ 989012 h 2719387"/>
              <a:gd name="connsiteX77" fmla="*/ 938213 w 996950"/>
              <a:gd name="connsiteY77" fmla="*/ 915987 h 2719387"/>
              <a:gd name="connsiteX78" fmla="*/ 925513 w 996950"/>
              <a:gd name="connsiteY78" fmla="*/ 839787 h 2719387"/>
              <a:gd name="connsiteX79" fmla="*/ 908050 w 996950"/>
              <a:gd name="connsiteY79" fmla="*/ 763588 h 2719387"/>
              <a:gd name="connsiteX80" fmla="*/ 885825 w 996950"/>
              <a:gd name="connsiteY80" fmla="*/ 692150 h 2719387"/>
              <a:gd name="connsiteX81" fmla="*/ 865188 w 996950"/>
              <a:gd name="connsiteY81" fmla="*/ 619125 h 2719387"/>
              <a:gd name="connsiteX82" fmla="*/ 835025 w 996950"/>
              <a:gd name="connsiteY82" fmla="*/ 547688 h 2719387"/>
              <a:gd name="connsiteX83" fmla="*/ 806450 w 996950"/>
              <a:gd name="connsiteY83" fmla="*/ 474663 h 2719387"/>
              <a:gd name="connsiteX84" fmla="*/ 771525 w 996950"/>
              <a:gd name="connsiteY84" fmla="*/ 407988 h 2719387"/>
              <a:gd name="connsiteX85" fmla="*/ 733425 w 996950"/>
              <a:gd name="connsiteY85" fmla="*/ 339725 h 2719387"/>
              <a:gd name="connsiteX86" fmla="*/ 695325 w 996950"/>
              <a:gd name="connsiteY86" fmla="*/ 271463 h 2719387"/>
              <a:gd name="connsiteX87" fmla="*/ 649288 w 996950"/>
              <a:gd name="connsiteY87" fmla="*/ 207963 h 2719387"/>
              <a:gd name="connsiteX88" fmla="*/ 601663 w 996950"/>
              <a:gd name="connsiteY88" fmla="*/ 144463 h 2719387"/>
              <a:gd name="connsiteX89" fmla="*/ 550862 w 996950"/>
              <a:gd name="connsiteY89" fmla="*/ 80963 h 2719387"/>
              <a:gd name="connsiteX90" fmla="*/ 496887 w 996950"/>
              <a:gd name="connsiteY90" fmla="*/ 22225 h 2719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996950" h="2719387">
                <a:moveTo>
                  <a:pt x="522287" y="0"/>
                </a:moveTo>
                <a:lnTo>
                  <a:pt x="576263" y="60325"/>
                </a:lnTo>
                <a:lnTo>
                  <a:pt x="627063" y="119063"/>
                </a:lnTo>
                <a:lnTo>
                  <a:pt x="674688" y="182563"/>
                </a:lnTo>
                <a:lnTo>
                  <a:pt x="717550" y="246063"/>
                </a:lnTo>
                <a:lnTo>
                  <a:pt x="758825" y="314325"/>
                </a:lnTo>
                <a:lnTo>
                  <a:pt x="796925" y="382588"/>
                </a:lnTo>
                <a:lnTo>
                  <a:pt x="835025" y="449263"/>
                </a:lnTo>
                <a:lnTo>
                  <a:pt x="865188" y="522288"/>
                </a:lnTo>
                <a:lnTo>
                  <a:pt x="895350" y="593725"/>
                </a:lnTo>
                <a:lnTo>
                  <a:pt x="920750" y="669925"/>
                </a:lnTo>
                <a:lnTo>
                  <a:pt x="941388" y="746125"/>
                </a:lnTo>
                <a:lnTo>
                  <a:pt x="958850" y="823913"/>
                </a:lnTo>
                <a:lnTo>
                  <a:pt x="976313" y="900112"/>
                </a:lnTo>
                <a:lnTo>
                  <a:pt x="984250" y="979487"/>
                </a:lnTo>
                <a:lnTo>
                  <a:pt x="992188" y="1055687"/>
                </a:lnTo>
                <a:lnTo>
                  <a:pt x="996950" y="1136650"/>
                </a:lnTo>
                <a:lnTo>
                  <a:pt x="996950" y="1217612"/>
                </a:lnTo>
                <a:lnTo>
                  <a:pt x="992188" y="1298575"/>
                </a:lnTo>
                <a:lnTo>
                  <a:pt x="984250" y="1374775"/>
                </a:lnTo>
                <a:lnTo>
                  <a:pt x="976313" y="1455737"/>
                </a:lnTo>
                <a:lnTo>
                  <a:pt x="958850" y="1531937"/>
                </a:lnTo>
                <a:lnTo>
                  <a:pt x="941388" y="1608137"/>
                </a:lnTo>
                <a:lnTo>
                  <a:pt x="920750" y="1684337"/>
                </a:lnTo>
                <a:lnTo>
                  <a:pt x="895350" y="1760537"/>
                </a:lnTo>
                <a:lnTo>
                  <a:pt x="865188" y="1831975"/>
                </a:lnTo>
                <a:lnTo>
                  <a:pt x="835025" y="1905000"/>
                </a:lnTo>
                <a:lnTo>
                  <a:pt x="796925" y="1976437"/>
                </a:lnTo>
                <a:lnTo>
                  <a:pt x="758825" y="2044700"/>
                </a:lnTo>
                <a:lnTo>
                  <a:pt x="717550" y="2112962"/>
                </a:lnTo>
                <a:lnTo>
                  <a:pt x="674688" y="2179637"/>
                </a:lnTo>
                <a:lnTo>
                  <a:pt x="623888" y="2243137"/>
                </a:lnTo>
                <a:lnTo>
                  <a:pt x="573088" y="2303462"/>
                </a:lnTo>
                <a:lnTo>
                  <a:pt x="522287" y="2359025"/>
                </a:lnTo>
                <a:lnTo>
                  <a:pt x="466725" y="2413000"/>
                </a:lnTo>
                <a:lnTo>
                  <a:pt x="411162" y="2463800"/>
                </a:lnTo>
                <a:lnTo>
                  <a:pt x="352425" y="2514600"/>
                </a:lnTo>
                <a:lnTo>
                  <a:pt x="292100" y="2557462"/>
                </a:lnTo>
                <a:lnTo>
                  <a:pt x="228600" y="2603500"/>
                </a:lnTo>
                <a:lnTo>
                  <a:pt x="165100" y="2643187"/>
                </a:lnTo>
                <a:lnTo>
                  <a:pt x="115939" y="2672684"/>
                </a:lnTo>
                <a:lnTo>
                  <a:pt x="165100" y="2719387"/>
                </a:lnTo>
                <a:lnTo>
                  <a:pt x="127000" y="2709862"/>
                </a:lnTo>
                <a:lnTo>
                  <a:pt x="84138" y="2706687"/>
                </a:lnTo>
                <a:lnTo>
                  <a:pt x="41275" y="2706687"/>
                </a:lnTo>
                <a:lnTo>
                  <a:pt x="0" y="2709862"/>
                </a:lnTo>
                <a:lnTo>
                  <a:pt x="25400" y="2681287"/>
                </a:lnTo>
                <a:lnTo>
                  <a:pt x="53975" y="2646362"/>
                </a:lnTo>
                <a:lnTo>
                  <a:pt x="76200" y="2608263"/>
                </a:lnTo>
                <a:lnTo>
                  <a:pt x="93663" y="2574925"/>
                </a:lnTo>
                <a:lnTo>
                  <a:pt x="99956" y="2641633"/>
                </a:lnTo>
                <a:lnTo>
                  <a:pt x="147637" y="2613025"/>
                </a:lnTo>
                <a:lnTo>
                  <a:pt x="211137" y="2574925"/>
                </a:lnTo>
                <a:lnTo>
                  <a:pt x="271462" y="2532062"/>
                </a:lnTo>
                <a:lnTo>
                  <a:pt x="330200" y="2486025"/>
                </a:lnTo>
                <a:lnTo>
                  <a:pt x="390525" y="2438400"/>
                </a:lnTo>
                <a:lnTo>
                  <a:pt x="444500" y="2387600"/>
                </a:lnTo>
                <a:lnTo>
                  <a:pt x="496887" y="2336800"/>
                </a:lnTo>
                <a:lnTo>
                  <a:pt x="547687" y="2281237"/>
                </a:lnTo>
                <a:lnTo>
                  <a:pt x="598488" y="2217737"/>
                </a:lnTo>
                <a:lnTo>
                  <a:pt x="649288" y="2154237"/>
                </a:lnTo>
                <a:lnTo>
                  <a:pt x="692150" y="2090737"/>
                </a:lnTo>
                <a:lnTo>
                  <a:pt x="733425" y="2024062"/>
                </a:lnTo>
                <a:lnTo>
                  <a:pt x="771525" y="1955800"/>
                </a:lnTo>
                <a:lnTo>
                  <a:pt x="806450" y="1887537"/>
                </a:lnTo>
                <a:lnTo>
                  <a:pt x="835025" y="1816100"/>
                </a:lnTo>
                <a:lnTo>
                  <a:pt x="865188" y="1743075"/>
                </a:lnTo>
                <a:lnTo>
                  <a:pt x="885825" y="1671637"/>
                </a:lnTo>
                <a:lnTo>
                  <a:pt x="908050" y="1595437"/>
                </a:lnTo>
                <a:lnTo>
                  <a:pt x="925513" y="1522412"/>
                </a:lnTo>
                <a:lnTo>
                  <a:pt x="938213" y="1446212"/>
                </a:lnTo>
                <a:lnTo>
                  <a:pt x="950913" y="1370012"/>
                </a:lnTo>
                <a:lnTo>
                  <a:pt x="954088" y="1293812"/>
                </a:lnTo>
                <a:lnTo>
                  <a:pt x="958850" y="1217612"/>
                </a:lnTo>
                <a:lnTo>
                  <a:pt x="958850" y="1141412"/>
                </a:lnTo>
                <a:lnTo>
                  <a:pt x="954088" y="1065212"/>
                </a:lnTo>
                <a:lnTo>
                  <a:pt x="950913" y="989012"/>
                </a:lnTo>
                <a:lnTo>
                  <a:pt x="938213" y="915987"/>
                </a:lnTo>
                <a:lnTo>
                  <a:pt x="925513" y="839787"/>
                </a:lnTo>
                <a:lnTo>
                  <a:pt x="908050" y="763588"/>
                </a:lnTo>
                <a:lnTo>
                  <a:pt x="885825" y="692150"/>
                </a:lnTo>
                <a:lnTo>
                  <a:pt x="865188" y="619125"/>
                </a:lnTo>
                <a:lnTo>
                  <a:pt x="835025" y="547688"/>
                </a:lnTo>
                <a:lnTo>
                  <a:pt x="806450" y="474663"/>
                </a:lnTo>
                <a:lnTo>
                  <a:pt x="771525" y="407988"/>
                </a:lnTo>
                <a:lnTo>
                  <a:pt x="733425" y="339725"/>
                </a:lnTo>
                <a:lnTo>
                  <a:pt x="695325" y="271463"/>
                </a:lnTo>
                <a:lnTo>
                  <a:pt x="649288" y="207963"/>
                </a:lnTo>
                <a:lnTo>
                  <a:pt x="601663" y="144463"/>
                </a:lnTo>
                <a:lnTo>
                  <a:pt x="550862" y="80963"/>
                </a:lnTo>
                <a:lnTo>
                  <a:pt x="496887" y="22225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65000">
                <a:srgbClr val="0D66BF"/>
              </a:gs>
            </a:gsLst>
            <a:lin ang="60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sp>
        <p:nvSpPr>
          <p:cNvPr id="303" name="자유형 302"/>
          <p:cNvSpPr>
            <a:spLocks/>
          </p:cNvSpPr>
          <p:nvPr/>
        </p:nvSpPr>
        <p:spPr bwMode="auto">
          <a:xfrm>
            <a:off x="4510086" y="3781425"/>
            <a:ext cx="2203450" cy="1938337"/>
          </a:xfrm>
          <a:custGeom>
            <a:avLst/>
            <a:gdLst>
              <a:gd name="connsiteX0" fmla="*/ 93663 w 2203450"/>
              <a:gd name="connsiteY0" fmla="*/ 0 h 1938337"/>
              <a:gd name="connsiteX1" fmla="*/ 106363 w 2203450"/>
              <a:gd name="connsiteY1" fmla="*/ 42863 h 1938337"/>
              <a:gd name="connsiteX2" fmla="*/ 123825 w 2203450"/>
              <a:gd name="connsiteY2" fmla="*/ 80963 h 1938337"/>
              <a:gd name="connsiteX3" fmla="*/ 139700 w 2203450"/>
              <a:gd name="connsiteY3" fmla="*/ 119063 h 1938337"/>
              <a:gd name="connsiteX4" fmla="*/ 161925 w 2203450"/>
              <a:gd name="connsiteY4" fmla="*/ 152400 h 1938337"/>
              <a:gd name="connsiteX5" fmla="*/ 100808 w 2203450"/>
              <a:gd name="connsiteY5" fmla="*/ 122465 h 1938337"/>
              <a:gd name="connsiteX6" fmla="*/ 96838 w 2203450"/>
              <a:gd name="connsiteY6" fmla="*/ 203200 h 1938337"/>
              <a:gd name="connsiteX7" fmla="*/ 96838 w 2203450"/>
              <a:gd name="connsiteY7" fmla="*/ 301625 h 1938337"/>
              <a:gd name="connsiteX8" fmla="*/ 101600 w 2203450"/>
              <a:gd name="connsiteY8" fmla="*/ 398463 h 1938337"/>
              <a:gd name="connsiteX9" fmla="*/ 114300 w 2203450"/>
              <a:gd name="connsiteY9" fmla="*/ 496888 h 1938337"/>
              <a:gd name="connsiteX10" fmla="*/ 131763 w 2203450"/>
              <a:gd name="connsiteY10" fmla="*/ 588963 h 1938337"/>
              <a:gd name="connsiteX11" fmla="*/ 157163 w 2203450"/>
              <a:gd name="connsiteY11" fmla="*/ 682625 h 1938337"/>
              <a:gd name="connsiteX12" fmla="*/ 182563 w 2203450"/>
              <a:gd name="connsiteY12" fmla="*/ 771525 h 1938337"/>
              <a:gd name="connsiteX13" fmla="*/ 215900 w 2203450"/>
              <a:gd name="connsiteY13" fmla="*/ 865188 h 1938337"/>
              <a:gd name="connsiteX14" fmla="*/ 254000 w 2203450"/>
              <a:gd name="connsiteY14" fmla="*/ 949325 h 1938337"/>
              <a:gd name="connsiteX15" fmla="*/ 301625 w 2203450"/>
              <a:gd name="connsiteY15" fmla="*/ 1035050 h 1938337"/>
              <a:gd name="connsiteX16" fmla="*/ 347663 w 2203450"/>
              <a:gd name="connsiteY16" fmla="*/ 1119187 h 1938337"/>
              <a:gd name="connsiteX17" fmla="*/ 403225 w 2203450"/>
              <a:gd name="connsiteY17" fmla="*/ 1200150 h 1938337"/>
              <a:gd name="connsiteX18" fmla="*/ 458788 w 2203450"/>
              <a:gd name="connsiteY18" fmla="*/ 1276350 h 1938337"/>
              <a:gd name="connsiteX19" fmla="*/ 522288 w 2203450"/>
              <a:gd name="connsiteY19" fmla="*/ 1347787 h 1938337"/>
              <a:gd name="connsiteX20" fmla="*/ 590550 w 2203450"/>
              <a:gd name="connsiteY20" fmla="*/ 1420812 h 1938337"/>
              <a:gd name="connsiteX21" fmla="*/ 661988 w 2203450"/>
              <a:gd name="connsiteY21" fmla="*/ 1489075 h 1938337"/>
              <a:gd name="connsiteX22" fmla="*/ 742950 w 2203450"/>
              <a:gd name="connsiteY22" fmla="*/ 1552575 h 1938337"/>
              <a:gd name="connsiteX23" fmla="*/ 827088 w 2203450"/>
              <a:gd name="connsiteY23" fmla="*/ 1616075 h 1938337"/>
              <a:gd name="connsiteX24" fmla="*/ 912813 w 2203450"/>
              <a:gd name="connsiteY24" fmla="*/ 1671637 h 1938337"/>
              <a:gd name="connsiteX25" fmla="*/ 1006475 w 2203450"/>
              <a:gd name="connsiteY25" fmla="*/ 1717675 h 1938337"/>
              <a:gd name="connsiteX26" fmla="*/ 1095375 w 2203450"/>
              <a:gd name="connsiteY26" fmla="*/ 1763712 h 1938337"/>
              <a:gd name="connsiteX27" fmla="*/ 1189038 w 2203450"/>
              <a:gd name="connsiteY27" fmla="*/ 1801812 h 1938337"/>
              <a:gd name="connsiteX28" fmla="*/ 1285875 w 2203450"/>
              <a:gd name="connsiteY28" fmla="*/ 1831975 h 1938337"/>
              <a:gd name="connsiteX29" fmla="*/ 1384300 w 2203450"/>
              <a:gd name="connsiteY29" fmla="*/ 1857375 h 1938337"/>
              <a:gd name="connsiteX30" fmla="*/ 1485900 w 2203450"/>
              <a:gd name="connsiteY30" fmla="*/ 1878012 h 1938337"/>
              <a:gd name="connsiteX31" fmla="*/ 1582738 w 2203450"/>
              <a:gd name="connsiteY31" fmla="*/ 1890712 h 1938337"/>
              <a:gd name="connsiteX32" fmla="*/ 1684338 w 2203450"/>
              <a:gd name="connsiteY32" fmla="*/ 1900237 h 1938337"/>
              <a:gd name="connsiteX33" fmla="*/ 1787525 w 2203450"/>
              <a:gd name="connsiteY33" fmla="*/ 1903412 h 1938337"/>
              <a:gd name="connsiteX34" fmla="*/ 1889125 w 2203450"/>
              <a:gd name="connsiteY34" fmla="*/ 1900237 h 1938337"/>
              <a:gd name="connsiteX35" fmla="*/ 1990725 w 2203450"/>
              <a:gd name="connsiteY35" fmla="*/ 1887537 h 1938337"/>
              <a:gd name="connsiteX36" fmla="*/ 2092325 w 2203450"/>
              <a:gd name="connsiteY36" fmla="*/ 1870075 h 1938337"/>
              <a:gd name="connsiteX37" fmla="*/ 2193925 w 2203450"/>
              <a:gd name="connsiteY37" fmla="*/ 1849437 h 1938337"/>
              <a:gd name="connsiteX38" fmla="*/ 2203450 w 2203450"/>
              <a:gd name="connsiteY38" fmla="*/ 1878012 h 1938337"/>
              <a:gd name="connsiteX39" fmla="*/ 2097088 w 2203450"/>
              <a:gd name="connsiteY39" fmla="*/ 1903412 h 1938337"/>
              <a:gd name="connsiteX40" fmla="*/ 1985963 w 2203450"/>
              <a:gd name="connsiteY40" fmla="*/ 1920875 h 1938337"/>
              <a:gd name="connsiteX41" fmla="*/ 1876425 w 2203450"/>
              <a:gd name="connsiteY41" fmla="*/ 1933575 h 1938337"/>
              <a:gd name="connsiteX42" fmla="*/ 1765300 w 2203450"/>
              <a:gd name="connsiteY42" fmla="*/ 1938337 h 1938337"/>
              <a:gd name="connsiteX43" fmla="*/ 1689100 w 2203450"/>
              <a:gd name="connsiteY43" fmla="*/ 1933575 h 1938337"/>
              <a:gd name="connsiteX44" fmla="*/ 1612900 w 2203450"/>
              <a:gd name="connsiteY44" fmla="*/ 1928812 h 1938337"/>
              <a:gd name="connsiteX45" fmla="*/ 1536700 w 2203450"/>
              <a:gd name="connsiteY45" fmla="*/ 1920875 h 1938337"/>
              <a:gd name="connsiteX46" fmla="*/ 1460500 w 2203450"/>
              <a:gd name="connsiteY46" fmla="*/ 1908175 h 1938337"/>
              <a:gd name="connsiteX47" fmla="*/ 1387475 w 2203450"/>
              <a:gd name="connsiteY47" fmla="*/ 1895475 h 1938337"/>
              <a:gd name="connsiteX48" fmla="*/ 1311275 w 2203450"/>
              <a:gd name="connsiteY48" fmla="*/ 1874837 h 1938337"/>
              <a:gd name="connsiteX49" fmla="*/ 1239838 w 2203450"/>
              <a:gd name="connsiteY49" fmla="*/ 1852612 h 1938337"/>
              <a:gd name="connsiteX50" fmla="*/ 1166813 w 2203450"/>
              <a:gd name="connsiteY50" fmla="*/ 1827212 h 1938337"/>
              <a:gd name="connsiteX51" fmla="*/ 1098550 w 2203450"/>
              <a:gd name="connsiteY51" fmla="*/ 1801812 h 1938337"/>
              <a:gd name="connsiteX52" fmla="*/ 1027113 w 2203450"/>
              <a:gd name="connsiteY52" fmla="*/ 1768475 h 1938337"/>
              <a:gd name="connsiteX53" fmla="*/ 958850 w 2203450"/>
              <a:gd name="connsiteY53" fmla="*/ 1735137 h 1938337"/>
              <a:gd name="connsiteX54" fmla="*/ 890588 w 2203450"/>
              <a:gd name="connsiteY54" fmla="*/ 1697037 h 1938337"/>
              <a:gd name="connsiteX55" fmla="*/ 827088 w 2203450"/>
              <a:gd name="connsiteY55" fmla="*/ 1654175 h 1938337"/>
              <a:gd name="connsiteX56" fmla="*/ 763588 w 2203450"/>
              <a:gd name="connsiteY56" fmla="*/ 1611312 h 1938337"/>
              <a:gd name="connsiteX57" fmla="*/ 700088 w 2203450"/>
              <a:gd name="connsiteY57" fmla="*/ 1565275 h 1938337"/>
              <a:gd name="connsiteX58" fmla="*/ 641350 w 2203450"/>
              <a:gd name="connsiteY58" fmla="*/ 1514475 h 1938337"/>
              <a:gd name="connsiteX59" fmla="*/ 568325 w 2203450"/>
              <a:gd name="connsiteY59" fmla="*/ 1446212 h 1938337"/>
              <a:gd name="connsiteX60" fmla="*/ 496888 w 2203450"/>
              <a:gd name="connsiteY60" fmla="*/ 1374775 h 1938337"/>
              <a:gd name="connsiteX61" fmla="*/ 433388 w 2203450"/>
              <a:gd name="connsiteY61" fmla="*/ 1296987 h 1938337"/>
              <a:gd name="connsiteX62" fmla="*/ 373063 w 2203450"/>
              <a:gd name="connsiteY62" fmla="*/ 1217612 h 1938337"/>
              <a:gd name="connsiteX63" fmla="*/ 319088 w 2203450"/>
              <a:gd name="connsiteY63" fmla="*/ 1136650 h 1938337"/>
              <a:gd name="connsiteX64" fmla="*/ 271463 w 2203450"/>
              <a:gd name="connsiteY64" fmla="*/ 1050925 h 1938337"/>
              <a:gd name="connsiteX65" fmla="*/ 225425 w 2203450"/>
              <a:gd name="connsiteY65" fmla="*/ 966787 h 1938337"/>
              <a:gd name="connsiteX66" fmla="*/ 187325 w 2203450"/>
              <a:gd name="connsiteY66" fmla="*/ 877888 h 1938337"/>
              <a:gd name="connsiteX67" fmla="*/ 152400 w 2203450"/>
              <a:gd name="connsiteY67" fmla="*/ 784225 h 1938337"/>
              <a:gd name="connsiteX68" fmla="*/ 123825 w 2203450"/>
              <a:gd name="connsiteY68" fmla="*/ 690563 h 1938337"/>
              <a:gd name="connsiteX69" fmla="*/ 101600 w 2203450"/>
              <a:gd name="connsiteY69" fmla="*/ 598488 h 1938337"/>
              <a:gd name="connsiteX70" fmla="*/ 80963 w 2203450"/>
              <a:gd name="connsiteY70" fmla="*/ 500063 h 1938337"/>
              <a:gd name="connsiteX71" fmla="*/ 68263 w 2203450"/>
              <a:gd name="connsiteY71" fmla="*/ 403225 h 1938337"/>
              <a:gd name="connsiteX72" fmla="*/ 63500 w 2203450"/>
              <a:gd name="connsiteY72" fmla="*/ 301625 h 1938337"/>
              <a:gd name="connsiteX73" fmla="*/ 63500 w 2203450"/>
              <a:gd name="connsiteY73" fmla="*/ 203200 h 1938337"/>
              <a:gd name="connsiteX74" fmla="*/ 67476 w 2203450"/>
              <a:gd name="connsiteY74" fmla="*/ 118387 h 1938337"/>
              <a:gd name="connsiteX75" fmla="*/ 0 w 2203450"/>
              <a:gd name="connsiteY75" fmla="*/ 134938 h 1938337"/>
              <a:gd name="connsiteX76" fmla="*/ 25400 w 2203450"/>
              <a:gd name="connsiteY76" fmla="*/ 109538 h 1938337"/>
              <a:gd name="connsiteX77" fmla="*/ 50800 w 2203450"/>
              <a:gd name="connsiteY77" fmla="*/ 71438 h 1938337"/>
              <a:gd name="connsiteX78" fmla="*/ 76200 w 2203450"/>
              <a:gd name="connsiteY78" fmla="*/ 38100 h 1938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2203450" h="1938337">
                <a:moveTo>
                  <a:pt x="93663" y="0"/>
                </a:moveTo>
                <a:lnTo>
                  <a:pt x="106363" y="42863"/>
                </a:lnTo>
                <a:lnTo>
                  <a:pt x="123825" y="80963"/>
                </a:lnTo>
                <a:lnTo>
                  <a:pt x="139700" y="119063"/>
                </a:lnTo>
                <a:lnTo>
                  <a:pt x="161925" y="152400"/>
                </a:lnTo>
                <a:lnTo>
                  <a:pt x="100808" y="122465"/>
                </a:lnTo>
                <a:lnTo>
                  <a:pt x="96838" y="203200"/>
                </a:lnTo>
                <a:lnTo>
                  <a:pt x="96838" y="301625"/>
                </a:lnTo>
                <a:lnTo>
                  <a:pt x="101600" y="398463"/>
                </a:lnTo>
                <a:lnTo>
                  <a:pt x="114300" y="496888"/>
                </a:lnTo>
                <a:lnTo>
                  <a:pt x="131763" y="588963"/>
                </a:lnTo>
                <a:lnTo>
                  <a:pt x="157163" y="682625"/>
                </a:lnTo>
                <a:lnTo>
                  <a:pt x="182563" y="771525"/>
                </a:lnTo>
                <a:lnTo>
                  <a:pt x="215900" y="865188"/>
                </a:lnTo>
                <a:lnTo>
                  <a:pt x="254000" y="949325"/>
                </a:lnTo>
                <a:lnTo>
                  <a:pt x="301625" y="1035050"/>
                </a:lnTo>
                <a:lnTo>
                  <a:pt x="347663" y="1119187"/>
                </a:lnTo>
                <a:lnTo>
                  <a:pt x="403225" y="1200150"/>
                </a:lnTo>
                <a:lnTo>
                  <a:pt x="458788" y="1276350"/>
                </a:lnTo>
                <a:lnTo>
                  <a:pt x="522288" y="1347787"/>
                </a:lnTo>
                <a:lnTo>
                  <a:pt x="590550" y="1420812"/>
                </a:lnTo>
                <a:lnTo>
                  <a:pt x="661988" y="1489075"/>
                </a:lnTo>
                <a:lnTo>
                  <a:pt x="742950" y="1552575"/>
                </a:lnTo>
                <a:lnTo>
                  <a:pt x="827088" y="1616075"/>
                </a:lnTo>
                <a:lnTo>
                  <a:pt x="912813" y="1671637"/>
                </a:lnTo>
                <a:lnTo>
                  <a:pt x="1006475" y="1717675"/>
                </a:lnTo>
                <a:lnTo>
                  <a:pt x="1095375" y="1763712"/>
                </a:lnTo>
                <a:lnTo>
                  <a:pt x="1189038" y="1801812"/>
                </a:lnTo>
                <a:lnTo>
                  <a:pt x="1285875" y="1831975"/>
                </a:lnTo>
                <a:lnTo>
                  <a:pt x="1384300" y="1857375"/>
                </a:lnTo>
                <a:lnTo>
                  <a:pt x="1485900" y="1878012"/>
                </a:lnTo>
                <a:lnTo>
                  <a:pt x="1582738" y="1890712"/>
                </a:lnTo>
                <a:lnTo>
                  <a:pt x="1684338" y="1900237"/>
                </a:lnTo>
                <a:lnTo>
                  <a:pt x="1787525" y="1903412"/>
                </a:lnTo>
                <a:lnTo>
                  <a:pt x="1889125" y="1900237"/>
                </a:lnTo>
                <a:lnTo>
                  <a:pt x="1990725" y="1887537"/>
                </a:lnTo>
                <a:lnTo>
                  <a:pt x="2092325" y="1870075"/>
                </a:lnTo>
                <a:lnTo>
                  <a:pt x="2193925" y="1849437"/>
                </a:lnTo>
                <a:lnTo>
                  <a:pt x="2203450" y="1878012"/>
                </a:lnTo>
                <a:lnTo>
                  <a:pt x="2097088" y="1903412"/>
                </a:lnTo>
                <a:lnTo>
                  <a:pt x="1985963" y="1920875"/>
                </a:lnTo>
                <a:lnTo>
                  <a:pt x="1876425" y="1933575"/>
                </a:lnTo>
                <a:lnTo>
                  <a:pt x="1765300" y="1938337"/>
                </a:lnTo>
                <a:lnTo>
                  <a:pt x="1689100" y="1933575"/>
                </a:lnTo>
                <a:lnTo>
                  <a:pt x="1612900" y="1928812"/>
                </a:lnTo>
                <a:lnTo>
                  <a:pt x="1536700" y="1920875"/>
                </a:lnTo>
                <a:lnTo>
                  <a:pt x="1460500" y="1908175"/>
                </a:lnTo>
                <a:lnTo>
                  <a:pt x="1387475" y="1895475"/>
                </a:lnTo>
                <a:lnTo>
                  <a:pt x="1311275" y="1874837"/>
                </a:lnTo>
                <a:lnTo>
                  <a:pt x="1239838" y="1852612"/>
                </a:lnTo>
                <a:lnTo>
                  <a:pt x="1166813" y="1827212"/>
                </a:lnTo>
                <a:lnTo>
                  <a:pt x="1098550" y="1801812"/>
                </a:lnTo>
                <a:lnTo>
                  <a:pt x="1027113" y="1768475"/>
                </a:lnTo>
                <a:lnTo>
                  <a:pt x="958850" y="1735137"/>
                </a:lnTo>
                <a:lnTo>
                  <a:pt x="890588" y="1697037"/>
                </a:lnTo>
                <a:lnTo>
                  <a:pt x="827088" y="1654175"/>
                </a:lnTo>
                <a:lnTo>
                  <a:pt x="763588" y="1611312"/>
                </a:lnTo>
                <a:lnTo>
                  <a:pt x="700088" y="1565275"/>
                </a:lnTo>
                <a:lnTo>
                  <a:pt x="641350" y="1514475"/>
                </a:lnTo>
                <a:lnTo>
                  <a:pt x="568325" y="1446212"/>
                </a:lnTo>
                <a:lnTo>
                  <a:pt x="496888" y="1374775"/>
                </a:lnTo>
                <a:lnTo>
                  <a:pt x="433388" y="1296987"/>
                </a:lnTo>
                <a:lnTo>
                  <a:pt x="373063" y="1217612"/>
                </a:lnTo>
                <a:lnTo>
                  <a:pt x="319088" y="1136650"/>
                </a:lnTo>
                <a:lnTo>
                  <a:pt x="271463" y="1050925"/>
                </a:lnTo>
                <a:lnTo>
                  <a:pt x="225425" y="966787"/>
                </a:lnTo>
                <a:lnTo>
                  <a:pt x="187325" y="877888"/>
                </a:lnTo>
                <a:lnTo>
                  <a:pt x="152400" y="784225"/>
                </a:lnTo>
                <a:lnTo>
                  <a:pt x="123825" y="690563"/>
                </a:lnTo>
                <a:lnTo>
                  <a:pt x="101600" y="598488"/>
                </a:lnTo>
                <a:lnTo>
                  <a:pt x="80963" y="500063"/>
                </a:lnTo>
                <a:lnTo>
                  <a:pt x="68263" y="403225"/>
                </a:lnTo>
                <a:lnTo>
                  <a:pt x="63500" y="301625"/>
                </a:lnTo>
                <a:lnTo>
                  <a:pt x="63500" y="203200"/>
                </a:lnTo>
                <a:lnTo>
                  <a:pt x="67476" y="118387"/>
                </a:lnTo>
                <a:lnTo>
                  <a:pt x="0" y="134938"/>
                </a:lnTo>
                <a:lnTo>
                  <a:pt x="25400" y="109538"/>
                </a:lnTo>
                <a:lnTo>
                  <a:pt x="50800" y="71438"/>
                </a:lnTo>
                <a:lnTo>
                  <a:pt x="76200" y="38100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65000">
                <a:srgbClr val="0D66BF"/>
              </a:gs>
            </a:gsLst>
            <a:lin ang="132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sp>
        <p:nvSpPr>
          <p:cNvPr id="301" name="자유형 300"/>
          <p:cNvSpPr>
            <a:spLocks/>
          </p:cNvSpPr>
          <p:nvPr/>
        </p:nvSpPr>
        <p:spPr bwMode="auto">
          <a:xfrm rot="207798">
            <a:off x="4649787" y="2271712"/>
            <a:ext cx="2624138" cy="1200150"/>
          </a:xfrm>
          <a:custGeom>
            <a:avLst/>
            <a:gdLst>
              <a:gd name="connsiteX0" fmla="*/ 1625600 w 2624138"/>
              <a:gd name="connsiteY0" fmla="*/ 0 h 1200150"/>
              <a:gd name="connsiteX1" fmla="*/ 1698625 w 2624138"/>
              <a:gd name="connsiteY1" fmla="*/ 4762 h 1200150"/>
              <a:gd name="connsiteX2" fmla="*/ 1774825 w 2624138"/>
              <a:gd name="connsiteY2" fmla="*/ 7937 h 1200150"/>
              <a:gd name="connsiteX3" fmla="*/ 1851025 w 2624138"/>
              <a:gd name="connsiteY3" fmla="*/ 17462 h 1200150"/>
              <a:gd name="connsiteX4" fmla="*/ 1922462 w 2624138"/>
              <a:gd name="connsiteY4" fmla="*/ 25400 h 1200150"/>
              <a:gd name="connsiteX5" fmla="*/ 1995487 w 2624138"/>
              <a:gd name="connsiteY5" fmla="*/ 42862 h 1200150"/>
              <a:gd name="connsiteX6" fmla="*/ 2071687 w 2624138"/>
              <a:gd name="connsiteY6" fmla="*/ 58737 h 1200150"/>
              <a:gd name="connsiteX7" fmla="*/ 2139950 w 2624138"/>
              <a:gd name="connsiteY7" fmla="*/ 80962 h 1200150"/>
              <a:gd name="connsiteX8" fmla="*/ 2211387 w 2624138"/>
              <a:gd name="connsiteY8" fmla="*/ 106362 h 1200150"/>
              <a:gd name="connsiteX9" fmla="*/ 2284412 w 2624138"/>
              <a:gd name="connsiteY9" fmla="*/ 131762 h 1200150"/>
              <a:gd name="connsiteX10" fmla="*/ 2351087 w 2624138"/>
              <a:gd name="connsiteY10" fmla="*/ 161925 h 1200150"/>
              <a:gd name="connsiteX11" fmla="*/ 2419350 w 2624138"/>
              <a:gd name="connsiteY11" fmla="*/ 195263 h 1200150"/>
              <a:gd name="connsiteX12" fmla="*/ 2482850 w 2624138"/>
              <a:gd name="connsiteY12" fmla="*/ 233363 h 1200150"/>
              <a:gd name="connsiteX13" fmla="*/ 2534209 w 2624138"/>
              <a:gd name="connsiteY13" fmla="*/ 264178 h 1200150"/>
              <a:gd name="connsiteX14" fmla="*/ 2551113 w 2624138"/>
              <a:gd name="connsiteY14" fmla="*/ 195262 h 1200150"/>
              <a:gd name="connsiteX15" fmla="*/ 2563813 w 2624138"/>
              <a:gd name="connsiteY15" fmla="*/ 233362 h 1200150"/>
              <a:gd name="connsiteX16" fmla="*/ 2581276 w 2624138"/>
              <a:gd name="connsiteY16" fmla="*/ 271462 h 1200150"/>
              <a:gd name="connsiteX17" fmla="*/ 2601913 w 2624138"/>
              <a:gd name="connsiteY17" fmla="*/ 309562 h 1200150"/>
              <a:gd name="connsiteX18" fmla="*/ 2624138 w 2624138"/>
              <a:gd name="connsiteY18" fmla="*/ 342899 h 1200150"/>
              <a:gd name="connsiteX19" fmla="*/ 2584451 w 2624138"/>
              <a:gd name="connsiteY19" fmla="*/ 334962 h 1200150"/>
              <a:gd name="connsiteX20" fmla="*/ 2543176 w 2624138"/>
              <a:gd name="connsiteY20" fmla="*/ 330199 h 1200150"/>
              <a:gd name="connsiteX21" fmla="*/ 2500313 w 2624138"/>
              <a:gd name="connsiteY21" fmla="*/ 327024 h 1200150"/>
              <a:gd name="connsiteX22" fmla="*/ 2457450 w 2624138"/>
              <a:gd name="connsiteY22" fmla="*/ 330199 h 1200150"/>
              <a:gd name="connsiteX23" fmla="*/ 2514260 w 2624138"/>
              <a:gd name="connsiteY23" fmla="*/ 290680 h 1200150"/>
              <a:gd name="connsiteX24" fmla="*/ 2466975 w 2624138"/>
              <a:gd name="connsiteY24" fmla="*/ 258763 h 1200150"/>
              <a:gd name="connsiteX25" fmla="*/ 2398712 w 2624138"/>
              <a:gd name="connsiteY25" fmla="*/ 225425 h 1200150"/>
              <a:gd name="connsiteX26" fmla="*/ 2330450 w 2624138"/>
              <a:gd name="connsiteY26" fmla="*/ 190500 h 1200150"/>
              <a:gd name="connsiteX27" fmla="*/ 2262187 w 2624138"/>
              <a:gd name="connsiteY27" fmla="*/ 161925 h 1200150"/>
              <a:gd name="connsiteX28" fmla="*/ 2190750 w 2624138"/>
              <a:gd name="connsiteY28" fmla="*/ 134937 h 1200150"/>
              <a:gd name="connsiteX29" fmla="*/ 2122487 w 2624138"/>
              <a:gd name="connsiteY29" fmla="*/ 109537 h 1200150"/>
              <a:gd name="connsiteX30" fmla="*/ 2051050 w 2624138"/>
              <a:gd name="connsiteY30" fmla="*/ 88900 h 1200150"/>
              <a:gd name="connsiteX31" fmla="*/ 1978025 w 2624138"/>
              <a:gd name="connsiteY31" fmla="*/ 71437 h 1200150"/>
              <a:gd name="connsiteX32" fmla="*/ 1906587 w 2624138"/>
              <a:gd name="connsiteY32" fmla="*/ 58737 h 1200150"/>
              <a:gd name="connsiteX33" fmla="*/ 1833562 w 2624138"/>
              <a:gd name="connsiteY33" fmla="*/ 50800 h 1200150"/>
              <a:gd name="connsiteX34" fmla="*/ 1762125 w 2624138"/>
              <a:gd name="connsiteY34" fmla="*/ 42862 h 1200150"/>
              <a:gd name="connsiteX35" fmla="*/ 1689100 w 2624138"/>
              <a:gd name="connsiteY35" fmla="*/ 38100 h 1200150"/>
              <a:gd name="connsiteX36" fmla="*/ 1612900 w 2624138"/>
              <a:gd name="connsiteY36" fmla="*/ 38100 h 1200150"/>
              <a:gd name="connsiteX37" fmla="*/ 1541462 w 2624138"/>
              <a:gd name="connsiteY37" fmla="*/ 38100 h 1200150"/>
              <a:gd name="connsiteX38" fmla="*/ 1468437 w 2624138"/>
              <a:gd name="connsiteY38" fmla="*/ 46037 h 1200150"/>
              <a:gd name="connsiteX39" fmla="*/ 1397000 w 2624138"/>
              <a:gd name="connsiteY39" fmla="*/ 55562 h 1200150"/>
              <a:gd name="connsiteX40" fmla="*/ 1323975 w 2624138"/>
              <a:gd name="connsiteY40" fmla="*/ 68262 h 1200150"/>
              <a:gd name="connsiteX41" fmla="*/ 1252537 w 2624138"/>
              <a:gd name="connsiteY41" fmla="*/ 80962 h 1200150"/>
              <a:gd name="connsiteX42" fmla="*/ 1179512 w 2624138"/>
              <a:gd name="connsiteY42" fmla="*/ 96837 h 1200150"/>
              <a:gd name="connsiteX43" fmla="*/ 1112837 w 2624138"/>
              <a:gd name="connsiteY43" fmla="*/ 119062 h 1200150"/>
              <a:gd name="connsiteX44" fmla="*/ 1039812 w 2624138"/>
              <a:gd name="connsiteY44" fmla="*/ 144462 h 1200150"/>
              <a:gd name="connsiteX45" fmla="*/ 971550 w 2624138"/>
              <a:gd name="connsiteY45" fmla="*/ 169862 h 1200150"/>
              <a:gd name="connsiteX46" fmla="*/ 908050 w 2624138"/>
              <a:gd name="connsiteY46" fmla="*/ 200025 h 1200150"/>
              <a:gd name="connsiteX47" fmla="*/ 841375 w 2624138"/>
              <a:gd name="connsiteY47" fmla="*/ 233363 h 1200150"/>
              <a:gd name="connsiteX48" fmla="*/ 776287 w 2624138"/>
              <a:gd name="connsiteY48" fmla="*/ 266700 h 1200150"/>
              <a:gd name="connsiteX49" fmla="*/ 712787 w 2624138"/>
              <a:gd name="connsiteY49" fmla="*/ 309563 h 1200150"/>
              <a:gd name="connsiteX50" fmla="*/ 649287 w 2624138"/>
              <a:gd name="connsiteY50" fmla="*/ 352425 h 1200150"/>
              <a:gd name="connsiteX51" fmla="*/ 590550 w 2624138"/>
              <a:gd name="connsiteY51" fmla="*/ 393700 h 1200150"/>
              <a:gd name="connsiteX52" fmla="*/ 534987 w 2624138"/>
              <a:gd name="connsiteY52" fmla="*/ 441325 h 1200150"/>
              <a:gd name="connsiteX53" fmla="*/ 476250 w 2624138"/>
              <a:gd name="connsiteY53" fmla="*/ 492125 h 1200150"/>
              <a:gd name="connsiteX54" fmla="*/ 425450 w 2624138"/>
              <a:gd name="connsiteY54" fmla="*/ 547688 h 1200150"/>
              <a:gd name="connsiteX55" fmla="*/ 374650 w 2624138"/>
              <a:gd name="connsiteY55" fmla="*/ 601663 h 1200150"/>
              <a:gd name="connsiteX56" fmla="*/ 314325 w 2624138"/>
              <a:gd name="connsiteY56" fmla="*/ 669925 h 1200150"/>
              <a:gd name="connsiteX57" fmla="*/ 263525 w 2624138"/>
              <a:gd name="connsiteY57" fmla="*/ 738188 h 1200150"/>
              <a:gd name="connsiteX58" fmla="*/ 217487 w 2624138"/>
              <a:gd name="connsiteY58" fmla="*/ 809625 h 1200150"/>
              <a:gd name="connsiteX59" fmla="*/ 169862 w 2624138"/>
              <a:gd name="connsiteY59" fmla="*/ 885825 h 1200150"/>
              <a:gd name="connsiteX60" fmla="*/ 131762 w 2624138"/>
              <a:gd name="connsiteY60" fmla="*/ 962025 h 1200150"/>
              <a:gd name="connsiteX61" fmla="*/ 93662 w 2624138"/>
              <a:gd name="connsiteY61" fmla="*/ 1038225 h 1200150"/>
              <a:gd name="connsiteX62" fmla="*/ 63500 w 2624138"/>
              <a:gd name="connsiteY62" fmla="*/ 1119188 h 1200150"/>
              <a:gd name="connsiteX63" fmla="*/ 34925 w 2624138"/>
              <a:gd name="connsiteY63" fmla="*/ 1200150 h 1200150"/>
              <a:gd name="connsiteX64" fmla="*/ 0 w 2624138"/>
              <a:gd name="connsiteY64" fmla="*/ 1192213 h 1200150"/>
              <a:gd name="connsiteX65" fmla="*/ 30162 w 2624138"/>
              <a:gd name="connsiteY65" fmla="*/ 1106488 h 1200150"/>
              <a:gd name="connsiteX66" fmla="*/ 63500 w 2624138"/>
              <a:gd name="connsiteY66" fmla="*/ 1025525 h 1200150"/>
              <a:gd name="connsiteX67" fmla="*/ 101600 w 2624138"/>
              <a:gd name="connsiteY67" fmla="*/ 946150 h 1200150"/>
              <a:gd name="connsiteX68" fmla="*/ 139700 w 2624138"/>
              <a:gd name="connsiteY68" fmla="*/ 869950 h 1200150"/>
              <a:gd name="connsiteX69" fmla="*/ 187325 w 2624138"/>
              <a:gd name="connsiteY69" fmla="*/ 793750 h 1200150"/>
              <a:gd name="connsiteX70" fmla="*/ 238125 w 2624138"/>
              <a:gd name="connsiteY70" fmla="*/ 720725 h 1200150"/>
              <a:gd name="connsiteX71" fmla="*/ 288925 w 2624138"/>
              <a:gd name="connsiteY71" fmla="*/ 649288 h 1200150"/>
              <a:gd name="connsiteX72" fmla="*/ 344487 w 2624138"/>
              <a:gd name="connsiteY72" fmla="*/ 581025 h 1200150"/>
              <a:gd name="connsiteX73" fmla="*/ 400050 w 2624138"/>
              <a:gd name="connsiteY73" fmla="*/ 525463 h 1200150"/>
              <a:gd name="connsiteX74" fmla="*/ 454025 w 2624138"/>
              <a:gd name="connsiteY74" fmla="*/ 471488 h 1200150"/>
              <a:gd name="connsiteX75" fmla="*/ 509587 w 2624138"/>
              <a:gd name="connsiteY75" fmla="*/ 419100 h 1200150"/>
              <a:gd name="connsiteX76" fmla="*/ 568325 w 2624138"/>
              <a:gd name="connsiteY76" fmla="*/ 368300 h 1200150"/>
              <a:gd name="connsiteX77" fmla="*/ 628650 w 2624138"/>
              <a:gd name="connsiteY77" fmla="*/ 322263 h 1200150"/>
              <a:gd name="connsiteX78" fmla="*/ 692150 w 2624138"/>
              <a:gd name="connsiteY78" fmla="*/ 279400 h 1200150"/>
              <a:gd name="connsiteX79" fmla="*/ 755650 w 2624138"/>
              <a:gd name="connsiteY79" fmla="*/ 241300 h 1200150"/>
              <a:gd name="connsiteX80" fmla="*/ 819150 w 2624138"/>
              <a:gd name="connsiteY80" fmla="*/ 203200 h 1200150"/>
              <a:gd name="connsiteX81" fmla="*/ 887412 w 2624138"/>
              <a:gd name="connsiteY81" fmla="*/ 169862 h 1200150"/>
              <a:gd name="connsiteX82" fmla="*/ 958850 w 2624138"/>
              <a:gd name="connsiteY82" fmla="*/ 139700 h 1200150"/>
              <a:gd name="connsiteX83" fmla="*/ 1027112 w 2624138"/>
              <a:gd name="connsiteY83" fmla="*/ 109537 h 1200150"/>
              <a:gd name="connsiteX84" fmla="*/ 1100137 w 2624138"/>
              <a:gd name="connsiteY84" fmla="*/ 84137 h 1200150"/>
              <a:gd name="connsiteX85" fmla="*/ 1171575 w 2624138"/>
              <a:gd name="connsiteY85" fmla="*/ 63500 h 1200150"/>
              <a:gd name="connsiteX86" fmla="*/ 1247775 w 2624138"/>
              <a:gd name="connsiteY86" fmla="*/ 42862 h 1200150"/>
              <a:gd name="connsiteX87" fmla="*/ 1320800 w 2624138"/>
              <a:gd name="connsiteY87" fmla="*/ 30162 h 1200150"/>
              <a:gd name="connsiteX88" fmla="*/ 1397000 w 2624138"/>
              <a:gd name="connsiteY88" fmla="*/ 17462 h 1200150"/>
              <a:gd name="connsiteX89" fmla="*/ 1473200 w 2624138"/>
              <a:gd name="connsiteY89" fmla="*/ 7937 h 1200150"/>
              <a:gd name="connsiteX90" fmla="*/ 1549400 w 2624138"/>
              <a:gd name="connsiteY90" fmla="*/ 4762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624138" h="1200150">
                <a:moveTo>
                  <a:pt x="1625600" y="0"/>
                </a:moveTo>
                <a:lnTo>
                  <a:pt x="1698625" y="4762"/>
                </a:lnTo>
                <a:lnTo>
                  <a:pt x="1774825" y="7937"/>
                </a:lnTo>
                <a:lnTo>
                  <a:pt x="1851025" y="17462"/>
                </a:lnTo>
                <a:lnTo>
                  <a:pt x="1922462" y="25400"/>
                </a:lnTo>
                <a:lnTo>
                  <a:pt x="1995487" y="42862"/>
                </a:lnTo>
                <a:lnTo>
                  <a:pt x="2071687" y="58737"/>
                </a:lnTo>
                <a:lnTo>
                  <a:pt x="2139950" y="80962"/>
                </a:lnTo>
                <a:lnTo>
                  <a:pt x="2211387" y="106362"/>
                </a:lnTo>
                <a:lnTo>
                  <a:pt x="2284412" y="131762"/>
                </a:lnTo>
                <a:lnTo>
                  <a:pt x="2351087" y="161925"/>
                </a:lnTo>
                <a:lnTo>
                  <a:pt x="2419350" y="195263"/>
                </a:lnTo>
                <a:lnTo>
                  <a:pt x="2482850" y="233363"/>
                </a:lnTo>
                <a:lnTo>
                  <a:pt x="2534209" y="264178"/>
                </a:lnTo>
                <a:lnTo>
                  <a:pt x="2551113" y="195262"/>
                </a:lnTo>
                <a:lnTo>
                  <a:pt x="2563813" y="233362"/>
                </a:lnTo>
                <a:lnTo>
                  <a:pt x="2581276" y="271462"/>
                </a:lnTo>
                <a:lnTo>
                  <a:pt x="2601913" y="309562"/>
                </a:lnTo>
                <a:lnTo>
                  <a:pt x="2624138" y="342899"/>
                </a:lnTo>
                <a:lnTo>
                  <a:pt x="2584451" y="334962"/>
                </a:lnTo>
                <a:lnTo>
                  <a:pt x="2543176" y="330199"/>
                </a:lnTo>
                <a:lnTo>
                  <a:pt x="2500313" y="327024"/>
                </a:lnTo>
                <a:lnTo>
                  <a:pt x="2457450" y="330199"/>
                </a:lnTo>
                <a:lnTo>
                  <a:pt x="2514260" y="290680"/>
                </a:lnTo>
                <a:lnTo>
                  <a:pt x="2466975" y="258763"/>
                </a:lnTo>
                <a:lnTo>
                  <a:pt x="2398712" y="225425"/>
                </a:lnTo>
                <a:lnTo>
                  <a:pt x="2330450" y="190500"/>
                </a:lnTo>
                <a:lnTo>
                  <a:pt x="2262187" y="161925"/>
                </a:lnTo>
                <a:lnTo>
                  <a:pt x="2190750" y="134937"/>
                </a:lnTo>
                <a:lnTo>
                  <a:pt x="2122487" y="109537"/>
                </a:lnTo>
                <a:lnTo>
                  <a:pt x="2051050" y="88900"/>
                </a:lnTo>
                <a:lnTo>
                  <a:pt x="1978025" y="71437"/>
                </a:lnTo>
                <a:lnTo>
                  <a:pt x="1906587" y="58737"/>
                </a:lnTo>
                <a:lnTo>
                  <a:pt x="1833562" y="50800"/>
                </a:lnTo>
                <a:lnTo>
                  <a:pt x="1762125" y="42862"/>
                </a:lnTo>
                <a:lnTo>
                  <a:pt x="1689100" y="38100"/>
                </a:lnTo>
                <a:lnTo>
                  <a:pt x="1612900" y="38100"/>
                </a:lnTo>
                <a:lnTo>
                  <a:pt x="1541462" y="38100"/>
                </a:lnTo>
                <a:lnTo>
                  <a:pt x="1468437" y="46037"/>
                </a:lnTo>
                <a:lnTo>
                  <a:pt x="1397000" y="55562"/>
                </a:lnTo>
                <a:lnTo>
                  <a:pt x="1323975" y="68262"/>
                </a:lnTo>
                <a:lnTo>
                  <a:pt x="1252537" y="80962"/>
                </a:lnTo>
                <a:lnTo>
                  <a:pt x="1179512" y="96837"/>
                </a:lnTo>
                <a:lnTo>
                  <a:pt x="1112837" y="119062"/>
                </a:lnTo>
                <a:lnTo>
                  <a:pt x="1039812" y="144462"/>
                </a:lnTo>
                <a:lnTo>
                  <a:pt x="971550" y="169862"/>
                </a:lnTo>
                <a:lnTo>
                  <a:pt x="908050" y="200025"/>
                </a:lnTo>
                <a:lnTo>
                  <a:pt x="841375" y="233363"/>
                </a:lnTo>
                <a:lnTo>
                  <a:pt x="776287" y="266700"/>
                </a:lnTo>
                <a:lnTo>
                  <a:pt x="712787" y="309563"/>
                </a:lnTo>
                <a:lnTo>
                  <a:pt x="649287" y="352425"/>
                </a:lnTo>
                <a:lnTo>
                  <a:pt x="590550" y="393700"/>
                </a:lnTo>
                <a:lnTo>
                  <a:pt x="534987" y="441325"/>
                </a:lnTo>
                <a:lnTo>
                  <a:pt x="476250" y="492125"/>
                </a:lnTo>
                <a:lnTo>
                  <a:pt x="425450" y="547688"/>
                </a:lnTo>
                <a:lnTo>
                  <a:pt x="374650" y="601663"/>
                </a:lnTo>
                <a:lnTo>
                  <a:pt x="314325" y="669925"/>
                </a:lnTo>
                <a:lnTo>
                  <a:pt x="263525" y="738188"/>
                </a:lnTo>
                <a:lnTo>
                  <a:pt x="217487" y="809625"/>
                </a:lnTo>
                <a:lnTo>
                  <a:pt x="169862" y="885825"/>
                </a:lnTo>
                <a:lnTo>
                  <a:pt x="131762" y="962025"/>
                </a:lnTo>
                <a:lnTo>
                  <a:pt x="93662" y="1038225"/>
                </a:lnTo>
                <a:lnTo>
                  <a:pt x="63500" y="1119188"/>
                </a:lnTo>
                <a:lnTo>
                  <a:pt x="34925" y="1200150"/>
                </a:lnTo>
                <a:lnTo>
                  <a:pt x="0" y="1192213"/>
                </a:lnTo>
                <a:lnTo>
                  <a:pt x="30162" y="1106488"/>
                </a:lnTo>
                <a:lnTo>
                  <a:pt x="63500" y="1025525"/>
                </a:lnTo>
                <a:lnTo>
                  <a:pt x="101600" y="946150"/>
                </a:lnTo>
                <a:lnTo>
                  <a:pt x="139700" y="869950"/>
                </a:lnTo>
                <a:lnTo>
                  <a:pt x="187325" y="793750"/>
                </a:lnTo>
                <a:lnTo>
                  <a:pt x="238125" y="720725"/>
                </a:lnTo>
                <a:lnTo>
                  <a:pt x="288925" y="649288"/>
                </a:lnTo>
                <a:lnTo>
                  <a:pt x="344487" y="581025"/>
                </a:lnTo>
                <a:lnTo>
                  <a:pt x="400050" y="525463"/>
                </a:lnTo>
                <a:lnTo>
                  <a:pt x="454025" y="471488"/>
                </a:lnTo>
                <a:lnTo>
                  <a:pt x="509587" y="419100"/>
                </a:lnTo>
                <a:lnTo>
                  <a:pt x="568325" y="368300"/>
                </a:lnTo>
                <a:lnTo>
                  <a:pt x="628650" y="322263"/>
                </a:lnTo>
                <a:lnTo>
                  <a:pt x="692150" y="279400"/>
                </a:lnTo>
                <a:lnTo>
                  <a:pt x="755650" y="241300"/>
                </a:lnTo>
                <a:lnTo>
                  <a:pt x="819150" y="203200"/>
                </a:lnTo>
                <a:lnTo>
                  <a:pt x="887412" y="169862"/>
                </a:lnTo>
                <a:lnTo>
                  <a:pt x="958850" y="139700"/>
                </a:lnTo>
                <a:lnTo>
                  <a:pt x="1027112" y="109537"/>
                </a:lnTo>
                <a:lnTo>
                  <a:pt x="1100137" y="84137"/>
                </a:lnTo>
                <a:lnTo>
                  <a:pt x="1171575" y="63500"/>
                </a:lnTo>
                <a:lnTo>
                  <a:pt x="1247775" y="42862"/>
                </a:lnTo>
                <a:lnTo>
                  <a:pt x="1320800" y="30162"/>
                </a:lnTo>
                <a:lnTo>
                  <a:pt x="1397000" y="17462"/>
                </a:lnTo>
                <a:lnTo>
                  <a:pt x="1473200" y="7937"/>
                </a:lnTo>
                <a:lnTo>
                  <a:pt x="1549400" y="476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92000">
                <a:srgbClr val="0D66BF"/>
              </a:gs>
            </a:gsLst>
            <a:lin ang="189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sp>
        <p:nvSpPr>
          <p:cNvPr id="207" name="모서리가 둥근 직사각형 206"/>
          <p:cNvSpPr/>
          <p:nvPr/>
        </p:nvSpPr>
        <p:spPr>
          <a:xfrm>
            <a:off x="1046762" y="2111670"/>
            <a:ext cx="2411345" cy="357289"/>
          </a:xfrm>
          <a:prstGeom prst="roundRect">
            <a:avLst>
              <a:gd name="adj" fmla="val 16496"/>
            </a:avLst>
          </a:prstGeom>
          <a:solidFill>
            <a:srgbClr val="215BA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8" name="TextBox 207"/>
          <p:cNvSpPr txBox="1"/>
          <p:nvPr/>
        </p:nvSpPr>
        <p:spPr>
          <a:xfrm>
            <a:off x="1258661" y="2138501"/>
            <a:ext cx="2000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클라우드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 </a:t>
            </a:r>
            <a:r>
              <a:rPr lang="ko-KR" altLang="en-US" sz="1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보안 솔루션</a:t>
            </a:r>
            <a:endParaRPr lang="ko-KR" altLang="en-US" sz="1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JP Variable SemiBold" panose="02000003000000020004" pitchFamily="2" charset="-128"/>
            </a:endParaRPr>
          </a:p>
        </p:txBody>
      </p:sp>
      <p:sp>
        <p:nvSpPr>
          <p:cNvPr id="203" name="모서리가 둥근 직사각형 202"/>
          <p:cNvSpPr/>
          <p:nvPr/>
        </p:nvSpPr>
        <p:spPr>
          <a:xfrm>
            <a:off x="9018748" y="2111670"/>
            <a:ext cx="2426739" cy="357289"/>
          </a:xfrm>
          <a:prstGeom prst="roundRect">
            <a:avLst>
              <a:gd name="adj" fmla="val 16496"/>
            </a:avLst>
          </a:prstGeom>
          <a:solidFill>
            <a:srgbClr val="40BDB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4" name="TextBox 203"/>
          <p:cNvSpPr txBox="1"/>
          <p:nvPr/>
        </p:nvSpPr>
        <p:spPr>
          <a:xfrm>
            <a:off x="9118705" y="2138501"/>
            <a:ext cx="224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클라우드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 서비스</a:t>
            </a:r>
          </a:p>
        </p:txBody>
      </p:sp>
      <p:sp>
        <p:nvSpPr>
          <p:cNvPr id="69" name="직사각형 68"/>
          <p:cNvSpPr/>
          <p:nvPr/>
        </p:nvSpPr>
        <p:spPr>
          <a:xfrm>
            <a:off x="414382" y="370859"/>
            <a:ext cx="214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클라우드</a:t>
            </a:r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서비스</a:t>
            </a:r>
            <a:endParaRPr lang="ko-KR" altLang="en-US" sz="2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3E8B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248" name="텍스트 개체 틀 12"/>
          <p:cNvSpPr txBox="1">
            <a:spLocks/>
          </p:cNvSpPr>
          <p:nvPr/>
        </p:nvSpPr>
        <p:spPr>
          <a:xfrm>
            <a:off x="3943350" y="1386558"/>
            <a:ext cx="4068984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맞춤형 인프라 </a:t>
            </a:r>
            <a:r>
              <a:rPr lang="ko-KR" altLang="en-US" sz="2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구축 </a:t>
            </a:r>
            <a:r>
              <a:rPr lang="en-US" altLang="ko-KR" sz="2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ONE-STOP</a:t>
            </a:r>
            <a:endParaRPr lang="ko-KR" altLang="en-US" sz="24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3E8B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229" name="모서리가 둥근 직사각형 228"/>
          <p:cNvSpPr/>
          <p:nvPr/>
        </p:nvSpPr>
        <p:spPr>
          <a:xfrm>
            <a:off x="7865300" y="5440300"/>
            <a:ext cx="4151643" cy="846199"/>
          </a:xfrm>
          <a:prstGeom prst="roundRect">
            <a:avLst>
              <a:gd name="adj" fmla="val 5383"/>
            </a:avLst>
          </a:prstGeom>
          <a:solidFill>
            <a:schemeClr val="bg1"/>
          </a:solidFill>
          <a:ln w="19050">
            <a:solidFill>
              <a:srgbClr val="3BB07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231" name="양쪽 모서리가 둥근 사각형 230"/>
          <p:cNvSpPr/>
          <p:nvPr/>
        </p:nvSpPr>
        <p:spPr>
          <a:xfrm rot="16200000">
            <a:off x="8022016" y="5283587"/>
            <a:ext cx="846199" cy="1159626"/>
          </a:xfrm>
          <a:prstGeom prst="round2SameRect">
            <a:avLst>
              <a:gd name="adj1" fmla="val 3871"/>
              <a:gd name="adj2" fmla="val 0"/>
            </a:avLst>
          </a:prstGeom>
          <a:solidFill>
            <a:srgbClr val="3BB07C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 smtClean="0"/>
          </a:p>
        </p:txBody>
      </p:sp>
      <p:sp>
        <p:nvSpPr>
          <p:cNvPr id="232" name="TextBox 231"/>
          <p:cNvSpPr txBox="1"/>
          <p:nvPr/>
        </p:nvSpPr>
        <p:spPr>
          <a:xfrm>
            <a:off x="7909134" y="5518213"/>
            <a:ext cx="1002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Pretendard Variable SemiBold" panose="02000003000000020004" pitchFamily="2" charset="-127"/>
              </a:rPr>
              <a:t>CSP </a:t>
            </a:r>
          </a:p>
          <a:p>
            <a:pPr algn="ctr"/>
            <a:r>
              <a:rPr lang="ko-KR" altLang="en-US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Pretendard Variable SemiBold" panose="02000003000000020004" pitchFamily="2" charset="-127"/>
              </a:rPr>
              <a:t>파트너쉽</a:t>
            </a:r>
            <a:endParaRPr lang="ko-KR" altLang="en-US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Pretendard Variable SemiBold" panose="02000003000000020004" pitchFamily="2" charset="-127"/>
            </a:endParaRPr>
          </a:p>
        </p:txBody>
      </p:sp>
      <p:pic>
        <p:nvPicPr>
          <p:cNvPr id="234" name="그림 233">
            <a:extLst>
              <a:ext uri="{FF2B5EF4-FFF2-40B4-BE49-F238E27FC236}">
                <a16:creationId xmlns:a16="http://schemas.microsoft.com/office/drawing/2014/main" xmlns="" id="{219FD15D-A1A0-41A4-BEC4-4447C6C90D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9421" y="5668468"/>
            <a:ext cx="619473" cy="158937"/>
          </a:xfrm>
          <a:prstGeom prst="rect">
            <a:avLst/>
          </a:prstGeom>
        </p:spPr>
      </p:pic>
      <p:pic>
        <p:nvPicPr>
          <p:cNvPr id="239" name="Picture 2" descr="카카오엔터프라이즈, 공공기관용 &amp;#39;카카오 i 클라우드&amp;#39; 출시 - 데이터넷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4" t="33820" r="8482" b="28859"/>
          <a:stretch/>
        </p:blipFill>
        <p:spPr bwMode="auto">
          <a:xfrm>
            <a:off x="10674862" y="5662893"/>
            <a:ext cx="1292206" cy="14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" name="Picture 4" descr="디지털서비스 이용지원시스템 - 디지털서비스 찾기 : 홈 &gt; 디지털서비스 찾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598" y="5928015"/>
            <a:ext cx="1217713" cy="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" name="Picture 4" descr="클라우드 서비스 | 클라우드 컴퓨팅 솔루션| Amazon Web Services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8" t="19448" r="23393" b="19841"/>
          <a:stretch/>
        </p:blipFill>
        <p:spPr bwMode="auto">
          <a:xfrm>
            <a:off x="9120461" y="5715376"/>
            <a:ext cx="659676" cy="35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7" name="그림 2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0480" y="6001239"/>
            <a:ext cx="914621" cy="126285"/>
          </a:xfrm>
          <a:prstGeom prst="rect">
            <a:avLst/>
          </a:prstGeom>
        </p:spPr>
      </p:pic>
      <p:grpSp>
        <p:nvGrpSpPr>
          <p:cNvPr id="46" name="그룹 45"/>
          <p:cNvGrpSpPr/>
          <p:nvPr/>
        </p:nvGrpSpPr>
        <p:grpSpPr>
          <a:xfrm>
            <a:off x="9076262" y="3503374"/>
            <a:ext cx="2513478" cy="575866"/>
            <a:chOff x="8902090" y="3409394"/>
            <a:chExt cx="2513478" cy="575866"/>
          </a:xfrm>
        </p:grpSpPr>
        <p:sp>
          <p:nvSpPr>
            <p:cNvPr id="223" name="직사각형 222"/>
            <p:cNvSpPr/>
            <p:nvPr/>
          </p:nvSpPr>
          <p:spPr>
            <a:xfrm>
              <a:off x="9553863" y="3578827"/>
              <a:ext cx="1861705" cy="276999"/>
            </a:xfrm>
            <a:prstGeom prst="rect">
              <a:avLst/>
            </a:prstGeom>
            <a:noFill/>
            <a:effectLst>
              <a:softEdge rad="76200"/>
            </a:effectLst>
          </p:spPr>
          <p:txBody>
            <a:bodyPr wrap="square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lvl="0" fontAlgn="base" latinLnBrk="0">
                <a:buSzPct val="80000"/>
                <a:defRPr/>
              </a:pPr>
              <a:r>
                <a:rPr kumimoji="1" lang="ko-KR" altLang="en-US" sz="1200" err="1" smtClean="0">
                  <a:ln w="11430"/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클라우드</a:t>
              </a:r>
              <a:r>
                <a:rPr kumimoji="1" lang="ko-KR" altLang="en-US" sz="1200" smtClean="0">
                  <a:ln w="11430"/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 컨설팅</a:t>
              </a:r>
              <a:r>
                <a:rPr kumimoji="1" lang="en-US" altLang="ko-KR" sz="1200" dirty="0" smtClean="0">
                  <a:ln w="11430"/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/</a:t>
              </a:r>
              <a:r>
                <a:rPr kumimoji="1" lang="ko-KR" altLang="en-US" sz="1200" smtClean="0">
                  <a:ln w="11430"/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구축</a:t>
              </a:r>
              <a:endParaRPr kumimoji="1" lang="ko-KR" altLang="en-US" sz="1200" dirty="0">
                <a:ln w="11430"/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225" name="타원 224"/>
            <p:cNvSpPr/>
            <p:nvPr/>
          </p:nvSpPr>
          <p:spPr>
            <a:xfrm>
              <a:off x="8902090" y="3409394"/>
              <a:ext cx="575866" cy="575866"/>
            </a:xfrm>
            <a:prstGeom prst="ellipse">
              <a:avLst/>
            </a:prstGeom>
            <a:solidFill>
              <a:srgbClr val="1BB5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grpSp>
          <p:nvGrpSpPr>
            <p:cNvPr id="43" name="그룹 42"/>
            <p:cNvGrpSpPr/>
            <p:nvPr/>
          </p:nvGrpSpPr>
          <p:grpSpPr>
            <a:xfrm>
              <a:off x="9031288" y="3543301"/>
              <a:ext cx="338138" cy="327025"/>
              <a:chOff x="10504488" y="1295401"/>
              <a:chExt cx="338138" cy="327025"/>
            </a:xfrm>
            <a:solidFill>
              <a:schemeClr val="bg1"/>
            </a:solidFill>
          </p:grpSpPr>
          <p:sp>
            <p:nvSpPr>
              <p:cNvPr id="8" name="Freeform 5"/>
              <p:cNvSpPr>
                <a:spLocks/>
              </p:cNvSpPr>
              <p:nvPr/>
            </p:nvSpPr>
            <p:spPr bwMode="auto">
              <a:xfrm>
                <a:off x="10504488" y="1295401"/>
                <a:ext cx="338138" cy="200025"/>
              </a:xfrm>
              <a:custGeom>
                <a:avLst/>
                <a:gdLst>
                  <a:gd name="T0" fmla="*/ 34 w 425"/>
                  <a:gd name="T1" fmla="*/ 0 h 252"/>
                  <a:gd name="T2" fmla="*/ 27 w 425"/>
                  <a:gd name="T3" fmla="*/ 0 h 252"/>
                  <a:gd name="T4" fmla="*/ 15 w 425"/>
                  <a:gd name="T5" fmla="*/ 6 h 252"/>
                  <a:gd name="T6" fmla="*/ 5 w 425"/>
                  <a:gd name="T7" fmla="*/ 15 h 252"/>
                  <a:gd name="T8" fmla="*/ 1 w 425"/>
                  <a:gd name="T9" fmla="*/ 29 h 252"/>
                  <a:gd name="T10" fmla="*/ 0 w 425"/>
                  <a:gd name="T11" fmla="*/ 216 h 252"/>
                  <a:gd name="T12" fmla="*/ 1 w 425"/>
                  <a:gd name="T13" fmla="*/ 220 h 252"/>
                  <a:gd name="T14" fmla="*/ 5 w 425"/>
                  <a:gd name="T15" fmla="*/ 224 h 252"/>
                  <a:gd name="T16" fmla="*/ 9 w 425"/>
                  <a:gd name="T17" fmla="*/ 226 h 252"/>
                  <a:gd name="T18" fmla="*/ 16 w 425"/>
                  <a:gd name="T19" fmla="*/ 223 h 252"/>
                  <a:gd name="T20" fmla="*/ 18 w 425"/>
                  <a:gd name="T21" fmla="*/ 216 h 252"/>
                  <a:gd name="T22" fmla="*/ 18 w 425"/>
                  <a:gd name="T23" fmla="*/ 36 h 252"/>
                  <a:gd name="T24" fmla="*/ 23 w 425"/>
                  <a:gd name="T25" fmla="*/ 23 h 252"/>
                  <a:gd name="T26" fmla="*/ 31 w 425"/>
                  <a:gd name="T27" fmla="*/ 19 h 252"/>
                  <a:gd name="T28" fmla="*/ 391 w 425"/>
                  <a:gd name="T29" fmla="*/ 19 h 252"/>
                  <a:gd name="T30" fmla="*/ 394 w 425"/>
                  <a:gd name="T31" fmla="*/ 19 h 252"/>
                  <a:gd name="T32" fmla="*/ 402 w 425"/>
                  <a:gd name="T33" fmla="*/ 23 h 252"/>
                  <a:gd name="T34" fmla="*/ 407 w 425"/>
                  <a:gd name="T35" fmla="*/ 36 h 252"/>
                  <a:gd name="T36" fmla="*/ 407 w 425"/>
                  <a:gd name="T37" fmla="*/ 216 h 252"/>
                  <a:gd name="T38" fmla="*/ 402 w 425"/>
                  <a:gd name="T39" fmla="*/ 229 h 252"/>
                  <a:gd name="T40" fmla="*/ 394 w 425"/>
                  <a:gd name="T41" fmla="*/ 234 h 252"/>
                  <a:gd name="T42" fmla="*/ 217 w 425"/>
                  <a:gd name="T43" fmla="*/ 234 h 252"/>
                  <a:gd name="T44" fmla="*/ 214 w 425"/>
                  <a:gd name="T45" fmla="*/ 235 h 252"/>
                  <a:gd name="T46" fmla="*/ 208 w 425"/>
                  <a:gd name="T47" fmla="*/ 239 h 252"/>
                  <a:gd name="T48" fmla="*/ 208 w 425"/>
                  <a:gd name="T49" fmla="*/ 243 h 252"/>
                  <a:gd name="T50" fmla="*/ 210 w 425"/>
                  <a:gd name="T51" fmla="*/ 250 h 252"/>
                  <a:gd name="T52" fmla="*/ 217 w 425"/>
                  <a:gd name="T53" fmla="*/ 252 h 252"/>
                  <a:gd name="T54" fmla="*/ 391 w 425"/>
                  <a:gd name="T55" fmla="*/ 252 h 252"/>
                  <a:gd name="T56" fmla="*/ 405 w 425"/>
                  <a:gd name="T57" fmla="*/ 250 h 252"/>
                  <a:gd name="T58" fmla="*/ 415 w 425"/>
                  <a:gd name="T59" fmla="*/ 242 h 252"/>
                  <a:gd name="T60" fmla="*/ 423 w 425"/>
                  <a:gd name="T61" fmla="*/ 230 h 252"/>
                  <a:gd name="T62" fmla="*/ 425 w 425"/>
                  <a:gd name="T63" fmla="*/ 216 h 252"/>
                  <a:gd name="T64" fmla="*/ 425 w 425"/>
                  <a:gd name="T65" fmla="*/ 36 h 252"/>
                  <a:gd name="T66" fmla="*/ 423 w 425"/>
                  <a:gd name="T67" fmla="*/ 22 h 252"/>
                  <a:gd name="T68" fmla="*/ 415 w 425"/>
                  <a:gd name="T69" fmla="*/ 11 h 252"/>
                  <a:gd name="T70" fmla="*/ 405 w 425"/>
                  <a:gd name="T71" fmla="*/ 3 h 252"/>
                  <a:gd name="T72" fmla="*/ 391 w 425"/>
                  <a:gd name="T73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25" h="252">
                    <a:moveTo>
                      <a:pt x="391" y="0"/>
                    </a:moveTo>
                    <a:lnTo>
                      <a:pt x="34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0" y="3"/>
                    </a:lnTo>
                    <a:lnTo>
                      <a:pt x="15" y="6"/>
                    </a:lnTo>
                    <a:lnTo>
                      <a:pt x="10" y="11"/>
                    </a:lnTo>
                    <a:lnTo>
                      <a:pt x="5" y="15"/>
                    </a:lnTo>
                    <a:lnTo>
                      <a:pt x="2" y="22"/>
                    </a:lnTo>
                    <a:lnTo>
                      <a:pt x="1" y="29"/>
                    </a:lnTo>
                    <a:lnTo>
                      <a:pt x="0" y="36"/>
                    </a:lnTo>
                    <a:lnTo>
                      <a:pt x="0" y="216"/>
                    </a:lnTo>
                    <a:lnTo>
                      <a:pt x="0" y="216"/>
                    </a:lnTo>
                    <a:lnTo>
                      <a:pt x="1" y="220"/>
                    </a:lnTo>
                    <a:lnTo>
                      <a:pt x="3" y="223"/>
                    </a:lnTo>
                    <a:lnTo>
                      <a:pt x="5" y="224"/>
                    </a:lnTo>
                    <a:lnTo>
                      <a:pt x="9" y="226"/>
                    </a:lnTo>
                    <a:lnTo>
                      <a:pt x="9" y="226"/>
                    </a:lnTo>
                    <a:lnTo>
                      <a:pt x="12" y="224"/>
                    </a:lnTo>
                    <a:lnTo>
                      <a:pt x="16" y="223"/>
                    </a:lnTo>
                    <a:lnTo>
                      <a:pt x="18" y="220"/>
                    </a:lnTo>
                    <a:lnTo>
                      <a:pt x="18" y="21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9" y="29"/>
                    </a:lnTo>
                    <a:lnTo>
                      <a:pt x="23" y="23"/>
                    </a:lnTo>
                    <a:lnTo>
                      <a:pt x="27" y="20"/>
                    </a:lnTo>
                    <a:lnTo>
                      <a:pt x="31" y="19"/>
                    </a:lnTo>
                    <a:lnTo>
                      <a:pt x="34" y="19"/>
                    </a:lnTo>
                    <a:lnTo>
                      <a:pt x="391" y="19"/>
                    </a:lnTo>
                    <a:lnTo>
                      <a:pt x="391" y="19"/>
                    </a:lnTo>
                    <a:lnTo>
                      <a:pt x="394" y="19"/>
                    </a:lnTo>
                    <a:lnTo>
                      <a:pt x="398" y="20"/>
                    </a:lnTo>
                    <a:lnTo>
                      <a:pt x="402" y="23"/>
                    </a:lnTo>
                    <a:lnTo>
                      <a:pt x="406" y="29"/>
                    </a:lnTo>
                    <a:lnTo>
                      <a:pt x="407" y="36"/>
                    </a:lnTo>
                    <a:lnTo>
                      <a:pt x="407" y="216"/>
                    </a:lnTo>
                    <a:lnTo>
                      <a:pt x="407" y="216"/>
                    </a:lnTo>
                    <a:lnTo>
                      <a:pt x="406" y="223"/>
                    </a:lnTo>
                    <a:lnTo>
                      <a:pt x="402" y="229"/>
                    </a:lnTo>
                    <a:lnTo>
                      <a:pt x="398" y="233"/>
                    </a:lnTo>
                    <a:lnTo>
                      <a:pt x="394" y="234"/>
                    </a:lnTo>
                    <a:lnTo>
                      <a:pt x="391" y="234"/>
                    </a:lnTo>
                    <a:lnTo>
                      <a:pt x="217" y="234"/>
                    </a:lnTo>
                    <a:lnTo>
                      <a:pt x="217" y="234"/>
                    </a:lnTo>
                    <a:lnTo>
                      <a:pt x="214" y="235"/>
                    </a:lnTo>
                    <a:lnTo>
                      <a:pt x="210" y="236"/>
                    </a:lnTo>
                    <a:lnTo>
                      <a:pt x="208" y="239"/>
                    </a:lnTo>
                    <a:lnTo>
                      <a:pt x="208" y="243"/>
                    </a:lnTo>
                    <a:lnTo>
                      <a:pt x="208" y="243"/>
                    </a:lnTo>
                    <a:lnTo>
                      <a:pt x="208" y="246"/>
                    </a:lnTo>
                    <a:lnTo>
                      <a:pt x="210" y="250"/>
                    </a:lnTo>
                    <a:lnTo>
                      <a:pt x="214" y="251"/>
                    </a:lnTo>
                    <a:lnTo>
                      <a:pt x="217" y="252"/>
                    </a:lnTo>
                    <a:lnTo>
                      <a:pt x="391" y="252"/>
                    </a:lnTo>
                    <a:lnTo>
                      <a:pt x="391" y="252"/>
                    </a:lnTo>
                    <a:lnTo>
                      <a:pt x="398" y="251"/>
                    </a:lnTo>
                    <a:lnTo>
                      <a:pt x="405" y="250"/>
                    </a:lnTo>
                    <a:lnTo>
                      <a:pt x="411" y="246"/>
                    </a:lnTo>
                    <a:lnTo>
                      <a:pt x="415" y="242"/>
                    </a:lnTo>
                    <a:lnTo>
                      <a:pt x="420" y="236"/>
                    </a:lnTo>
                    <a:lnTo>
                      <a:pt x="423" y="230"/>
                    </a:lnTo>
                    <a:lnTo>
                      <a:pt x="424" y="223"/>
                    </a:lnTo>
                    <a:lnTo>
                      <a:pt x="425" y="216"/>
                    </a:lnTo>
                    <a:lnTo>
                      <a:pt x="425" y="36"/>
                    </a:lnTo>
                    <a:lnTo>
                      <a:pt x="425" y="36"/>
                    </a:lnTo>
                    <a:lnTo>
                      <a:pt x="424" y="29"/>
                    </a:lnTo>
                    <a:lnTo>
                      <a:pt x="423" y="22"/>
                    </a:lnTo>
                    <a:lnTo>
                      <a:pt x="420" y="15"/>
                    </a:lnTo>
                    <a:lnTo>
                      <a:pt x="415" y="11"/>
                    </a:lnTo>
                    <a:lnTo>
                      <a:pt x="411" y="6"/>
                    </a:lnTo>
                    <a:lnTo>
                      <a:pt x="405" y="3"/>
                    </a:lnTo>
                    <a:lnTo>
                      <a:pt x="398" y="0"/>
                    </a:lnTo>
                    <a:lnTo>
                      <a:pt x="391" y="0"/>
                    </a:lnTo>
                    <a:lnTo>
                      <a:pt x="39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9" name="Freeform 6"/>
              <p:cNvSpPr>
                <a:spLocks/>
              </p:cNvSpPr>
              <p:nvPr/>
            </p:nvSpPr>
            <p:spPr bwMode="auto">
              <a:xfrm>
                <a:off x="10644188" y="1566863"/>
                <a:ext cx="92075" cy="55563"/>
              </a:xfrm>
              <a:custGeom>
                <a:avLst/>
                <a:gdLst>
                  <a:gd name="T0" fmla="*/ 73 w 115"/>
                  <a:gd name="T1" fmla="*/ 0 h 70"/>
                  <a:gd name="T2" fmla="*/ 69 w 115"/>
                  <a:gd name="T3" fmla="*/ 1 h 70"/>
                  <a:gd name="T4" fmla="*/ 57 w 115"/>
                  <a:gd name="T5" fmla="*/ 18 h 70"/>
                  <a:gd name="T6" fmla="*/ 48 w 115"/>
                  <a:gd name="T7" fmla="*/ 4 h 70"/>
                  <a:gd name="T8" fmla="*/ 40 w 115"/>
                  <a:gd name="T9" fmla="*/ 0 h 70"/>
                  <a:gd name="T10" fmla="*/ 35 w 115"/>
                  <a:gd name="T11" fmla="*/ 0 h 70"/>
                  <a:gd name="T12" fmla="*/ 22 w 115"/>
                  <a:gd name="T13" fmla="*/ 4 h 70"/>
                  <a:gd name="T14" fmla="*/ 10 w 115"/>
                  <a:gd name="T15" fmla="*/ 12 h 70"/>
                  <a:gd name="T16" fmla="*/ 3 w 115"/>
                  <a:gd name="T17" fmla="*/ 23 h 70"/>
                  <a:gd name="T18" fmla="*/ 0 w 115"/>
                  <a:gd name="T19" fmla="*/ 38 h 70"/>
                  <a:gd name="T20" fmla="*/ 0 w 115"/>
                  <a:gd name="T21" fmla="*/ 60 h 70"/>
                  <a:gd name="T22" fmla="*/ 3 w 115"/>
                  <a:gd name="T23" fmla="*/ 66 h 70"/>
                  <a:gd name="T24" fmla="*/ 9 w 115"/>
                  <a:gd name="T25" fmla="*/ 70 h 70"/>
                  <a:gd name="T26" fmla="*/ 12 w 115"/>
                  <a:gd name="T27" fmla="*/ 68 h 70"/>
                  <a:gd name="T28" fmla="*/ 18 w 115"/>
                  <a:gd name="T29" fmla="*/ 64 h 70"/>
                  <a:gd name="T30" fmla="*/ 18 w 115"/>
                  <a:gd name="T31" fmla="*/ 38 h 70"/>
                  <a:gd name="T32" fmla="*/ 19 w 115"/>
                  <a:gd name="T33" fmla="*/ 35 h 70"/>
                  <a:gd name="T34" fmla="*/ 24 w 115"/>
                  <a:gd name="T35" fmla="*/ 25 h 70"/>
                  <a:gd name="T36" fmla="*/ 32 w 115"/>
                  <a:gd name="T37" fmla="*/ 19 h 70"/>
                  <a:gd name="T38" fmla="*/ 50 w 115"/>
                  <a:gd name="T39" fmla="*/ 41 h 70"/>
                  <a:gd name="T40" fmla="*/ 54 w 115"/>
                  <a:gd name="T41" fmla="*/ 43 h 70"/>
                  <a:gd name="T42" fmla="*/ 58 w 115"/>
                  <a:gd name="T43" fmla="*/ 44 h 70"/>
                  <a:gd name="T44" fmla="*/ 66 w 115"/>
                  <a:gd name="T45" fmla="*/ 40 h 70"/>
                  <a:gd name="T46" fmla="*/ 78 w 115"/>
                  <a:gd name="T47" fmla="*/ 19 h 70"/>
                  <a:gd name="T48" fmla="*/ 85 w 115"/>
                  <a:gd name="T49" fmla="*/ 20 h 70"/>
                  <a:gd name="T50" fmla="*/ 91 w 115"/>
                  <a:gd name="T51" fmla="*/ 25 h 70"/>
                  <a:gd name="T52" fmla="*/ 95 w 115"/>
                  <a:gd name="T53" fmla="*/ 34 h 70"/>
                  <a:gd name="T54" fmla="*/ 96 w 115"/>
                  <a:gd name="T55" fmla="*/ 60 h 70"/>
                  <a:gd name="T56" fmla="*/ 96 w 115"/>
                  <a:gd name="T57" fmla="*/ 64 h 70"/>
                  <a:gd name="T58" fmla="*/ 102 w 115"/>
                  <a:gd name="T59" fmla="*/ 68 h 70"/>
                  <a:gd name="T60" fmla="*/ 106 w 115"/>
                  <a:gd name="T61" fmla="*/ 70 h 70"/>
                  <a:gd name="T62" fmla="*/ 111 w 115"/>
                  <a:gd name="T63" fmla="*/ 66 h 70"/>
                  <a:gd name="T64" fmla="*/ 115 w 115"/>
                  <a:gd name="T65" fmla="*/ 60 h 70"/>
                  <a:gd name="T66" fmla="*/ 115 w 115"/>
                  <a:gd name="T67" fmla="*/ 38 h 70"/>
                  <a:gd name="T68" fmla="*/ 111 w 115"/>
                  <a:gd name="T69" fmla="*/ 23 h 70"/>
                  <a:gd name="T70" fmla="*/ 103 w 115"/>
                  <a:gd name="T71" fmla="*/ 12 h 70"/>
                  <a:gd name="T72" fmla="*/ 93 w 115"/>
                  <a:gd name="T73" fmla="*/ 4 h 70"/>
                  <a:gd name="T74" fmla="*/ 78 w 115"/>
                  <a:gd name="T75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5" h="70">
                    <a:moveTo>
                      <a:pt x="78" y="0"/>
                    </a:moveTo>
                    <a:lnTo>
                      <a:pt x="73" y="0"/>
                    </a:lnTo>
                    <a:lnTo>
                      <a:pt x="73" y="0"/>
                    </a:lnTo>
                    <a:lnTo>
                      <a:pt x="69" y="1"/>
                    </a:lnTo>
                    <a:lnTo>
                      <a:pt x="65" y="5"/>
                    </a:lnTo>
                    <a:lnTo>
                      <a:pt x="57" y="18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5" y="1"/>
                    </a:lnTo>
                    <a:lnTo>
                      <a:pt x="40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28" y="1"/>
                    </a:lnTo>
                    <a:lnTo>
                      <a:pt x="22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7" y="18"/>
                    </a:lnTo>
                    <a:lnTo>
                      <a:pt x="3" y="23"/>
                    </a:lnTo>
                    <a:lnTo>
                      <a:pt x="1" y="30"/>
                    </a:lnTo>
                    <a:lnTo>
                      <a:pt x="0" y="38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1" y="64"/>
                    </a:lnTo>
                    <a:lnTo>
                      <a:pt x="3" y="66"/>
                    </a:lnTo>
                    <a:lnTo>
                      <a:pt x="5" y="68"/>
                    </a:lnTo>
                    <a:lnTo>
                      <a:pt x="9" y="70"/>
                    </a:lnTo>
                    <a:lnTo>
                      <a:pt x="9" y="70"/>
                    </a:lnTo>
                    <a:lnTo>
                      <a:pt x="12" y="68"/>
                    </a:lnTo>
                    <a:lnTo>
                      <a:pt x="16" y="66"/>
                    </a:lnTo>
                    <a:lnTo>
                      <a:pt x="18" y="64"/>
                    </a:lnTo>
                    <a:lnTo>
                      <a:pt x="18" y="60"/>
                    </a:lnTo>
                    <a:lnTo>
                      <a:pt x="18" y="38"/>
                    </a:lnTo>
                    <a:lnTo>
                      <a:pt x="18" y="38"/>
                    </a:lnTo>
                    <a:lnTo>
                      <a:pt x="19" y="35"/>
                    </a:lnTo>
                    <a:lnTo>
                      <a:pt x="19" y="30"/>
                    </a:lnTo>
                    <a:lnTo>
                      <a:pt x="24" y="25"/>
                    </a:lnTo>
                    <a:lnTo>
                      <a:pt x="28" y="20"/>
                    </a:lnTo>
                    <a:lnTo>
                      <a:pt x="32" y="19"/>
                    </a:lnTo>
                    <a:lnTo>
                      <a:pt x="35" y="19"/>
                    </a:lnTo>
                    <a:lnTo>
                      <a:pt x="50" y="41"/>
                    </a:lnTo>
                    <a:lnTo>
                      <a:pt x="50" y="41"/>
                    </a:lnTo>
                    <a:lnTo>
                      <a:pt x="54" y="43"/>
                    </a:lnTo>
                    <a:lnTo>
                      <a:pt x="58" y="44"/>
                    </a:lnTo>
                    <a:lnTo>
                      <a:pt x="58" y="44"/>
                    </a:lnTo>
                    <a:lnTo>
                      <a:pt x="63" y="43"/>
                    </a:lnTo>
                    <a:lnTo>
                      <a:pt x="66" y="40"/>
                    </a:lnTo>
                    <a:lnTo>
                      <a:pt x="78" y="19"/>
                    </a:lnTo>
                    <a:lnTo>
                      <a:pt x="78" y="19"/>
                    </a:lnTo>
                    <a:lnTo>
                      <a:pt x="83" y="19"/>
                    </a:lnTo>
                    <a:lnTo>
                      <a:pt x="85" y="20"/>
                    </a:lnTo>
                    <a:lnTo>
                      <a:pt x="88" y="22"/>
                    </a:lnTo>
                    <a:lnTo>
                      <a:pt x="91" y="25"/>
                    </a:lnTo>
                    <a:lnTo>
                      <a:pt x="94" y="30"/>
                    </a:lnTo>
                    <a:lnTo>
                      <a:pt x="95" y="34"/>
                    </a:lnTo>
                    <a:lnTo>
                      <a:pt x="96" y="38"/>
                    </a:lnTo>
                    <a:lnTo>
                      <a:pt x="96" y="60"/>
                    </a:lnTo>
                    <a:lnTo>
                      <a:pt x="96" y="60"/>
                    </a:lnTo>
                    <a:lnTo>
                      <a:pt x="96" y="64"/>
                    </a:lnTo>
                    <a:lnTo>
                      <a:pt x="99" y="66"/>
                    </a:lnTo>
                    <a:lnTo>
                      <a:pt x="102" y="68"/>
                    </a:lnTo>
                    <a:lnTo>
                      <a:pt x="106" y="70"/>
                    </a:lnTo>
                    <a:lnTo>
                      <a:pt x="106" y="70"/>
                    </a:lnTo>
                    <a:lnTo>
                      <a:pt x="109" y="68"/>
                    </a:lnTo>
                    <a:lnTo>
                      <a:pt x="111" y="66"/>
                    </a:lnTo>
                    <a:lnTo>
                      <a:pt x="114" y="64"/>
                    </a:lnTo>
                    <a:lnTo>
                      <a:pt x="115" y="60"/>
                    </a:lnTo>
                    <a:lnTo>
                      <a:pt x="115" y="38"/>
                    </a:lnTo>
                    <a:lnTo>
                      <a:pt x="115" y="38"/>
                    </a:lnTo>
                    <a:lnTo>
                      <a:pt x="114" y="30"/>
                    </a:lnTo>
                    <a:lnTo>
                      <a:pt x="111" y="23"/>
                    </a:lnTo>
                    <a:lnTo>
                      <a:pt x="108" y="18"/>
                    </a:lnTo>
                    <a:lnTo>
                      <a:pt x="103" y="12"/>
                    </a:lnTo>
                    <a:lnTo>
                      <a:pt x="99" y="7"/>
                    </a:lnTo>
                    <a:lnTo>
                      <a:pt x="93" y="4"/>
                    </a:lnTo>
                    <a:lnTo>
                      <a:pt x="86" y="1"/>
                    </a:lnTo>
                    <a:lnTo>
                      <a:pt x="78" y="0"/>
                    </a:lnTo>
                    <a:lnTo>
                      <a:pt x="7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10" name="Freeform 7"/>
              <p:cNvSpPr>
                <a:spLocks noEditPoints="1"/>
              </p:cNvSpPr>
              <p:nvPr/>
            </p:nvSpPr>
            <p:spPr bwMode="auto">
              <a:xfrm>
                <a:off x="10663238" y="1509713"/>
                <a:ext cx="53975" cy="55563"/>
              </a:xfrm>
              <a:custGeom>
                <a:avLst/>
                <a:gdLst>
                  <a:gd name="T0" fmla="*/ 69 w 69"/>
                  <a:gd name="T1" fmla="*/ 34 h 69"/>
                  <a:gd name="T2" fmla="*/ 69 w 69"/>
                  <a:gd name="T3" fmla="*/ 34 h 69"/>
                  <a:gd name="T4" fmla="*/ 69 w 69"/>
                  <a:gd name="T5" fmla="*/ 27 h 69"/>
                  <a:gd name="T6" fmla="*/ 66 w 69"/>
                  <a:gd name="T7" fmla="*/ 20 h 69"/>
                  <a:gd name="T8" fmla="*/ 63 w 69"/>
                  <a:gd name="T9" fmla="*/ 15 h 69"/>
                  <a:gd name="T10" fmla="*/ 58 w 69"/>
                  <a:gd name="T11" fmla="*/ 9 h 69"/>
                  <a:gd name="T12" fmla="*/ 54 w 69"/>
                  <a:gd name="T13" fmla="*/ 5 h 69"/>
                  <a:gd name="T14" fmla="*/ 48 w 69"/>
                  <a:gd name="T15" fmla="*/ 2 h 69"/>
                  <a:gd name="T16" fmla="*/ 41 w 69"/>
                  <a:gd name="T17" fmla="*/ 0 h 69"/>
                  <a:gd name="T18" fmla="*/ 34 w 69"/>
                  <a:gd name="T19" fmla="*/ 0 h 69"/>
                  <a:gd name="T20" fmla="*/ 34 w 69"/>
                  <a:gd name="T21" fmla="*/ 0 h 69"/>
                  <a:gd name="T22" fmla="*/ 27 w 69"/>
                  <a:gd name="T23" fmla="*/ 0 h 69"/>
                  <a:gd name="T24" fmla="*/ 20 w 69"/>
                  <a:gd name="T25" fmla="*/ 2 h 69"/>
                  <a:gd name="T26" fmla="*/ 15 w 69"/>
                  <a:gd name="T27" fmla="*/ 5 h 69"/>
                  <a:gd name="T28" fmla="*/ 10 w 69"/>
                  <a:gd name="T29" fmla="*/ 9 h 69"/>
                  <a:gd name="T30" fmla="*/ 5 w 69"/>
                  <a:gd name="T31" fmla="*/ 15 h 69"/>
                  <a:gd name="T32" fmla="*/ 2 w 69"/>
                  <a:gd name="T33" fmla="*/ 20 h 69"/>
                  <a:gd name="T34" fmla="*/ 1 w 69"/>
                  <a:gd name="T35" fmla="*/ 27 h 69"/>
                  <a:gd name="T36" fmla="*/ 0 w 69"/>
                  <a:gd name="T37" fmla="*/ 34 h 69"/>
                  <a:gd name="T38" fmla="*/ 0 w 69"/>
                  <a:gd name="T39" fmla="*/ 34 h 69"/>
                  <a:gd name="T40" fmla="*/ 1 w 69"/>
                  <a:gd name="T41" fmla="*/ 41 h 69"/>
                  <a:gd name="T42" fmla="*/ 2 w 69"/>
                  <a:gd name="T43" fmla="*/ 47 h 69"/>
                  <a:gd name="T44" fmla="*/ 5 w 69"/>
                  <a:gd name="T45" fmla="*/ 54 h 69"/>
                  <a:gd name="T46" fmla="*/ 10 w 69"/>
                  <a:gd name="T47" fmla="*/ 59 h 69"/>
                  <a:gd name="T48" fmla="*/ 15 w 69"/>
                  <a:gd name="T49" fmla="*/ 63 h 69"/>
                  <a:gd name="T50" fmla="*/ 20 w 69"/>
                  <a:gd name="T51" fmla="*/ 66 h 69"/>
                  <a:gd name="T52" fmla="*/ 27 w 69"/>
                  <a:gd name="T53" fmla="*/ 68 h 69"/>
                  <a:gd name="T54" fmla="*/ 34 w 69"/>
                  <a:gd name="T55" fmla="*/ 69 h 69"/>
                  <a:gd name="T56" fmla="*/ 34 w 69"/>
                  <a:gd name="T57" fmla="*/ 69 h 69"/>
                  <a:gd name="T58" fmla="*/ 41 w 69"/>
                  <a:gd name="T59" fmla="*/ 68 h 69"/>
                  <a:gd name="T60" fmla="*/ 48 w 69"/>
                  <a:gd name="T61" fmla="*/ 66 h 69"/>
                  <a:gd name="T62" fmla="*/ 54 w 69"/>
                  <a:gd name="T63" fmla="*/ 63 h 69"/>
                  <a:gd name="T64" fmla="*/ 58 w 69"/>
                  <a:gd name="T65" fmla="*/ 59 h 69"/>
                  <a:gd name="T66" fmla="*/ 63 w 69"/>
                  <a:gd name="T67" fmla="*/ 54 h 69"/>
                  <a:gd name="T68" fmla="*/ 66 w 69"/>
                  <a:gd name="T69" fmla="*/ 47 h 69"/>
                  <a:gd name="T70" fmla="*/ 69 w 69"/>
                  <a:gd name="T71" fmla="*/ 41 h 69"/>
                  <a:gd name="T72" fmla="*/ 69 w 69"/>
                  <a:gd name="T73" fmla="*/ 34 h 69"/>
                  <a:gd name="T74" fmla="*/ 69 w 69"/>
                  <a:gd name="T75" fmla="*/ 34 h 69"/>
                  <a:gd name="T76" fmla="*/ 18 w 69"/>
                  <a:gd name="T77" fmla="*/ 34 h 69"/>
                  <a:gd name="T78" fmla="*/ 18 w 69"/>
                  <a:gd name="T79" fmla="*/ 34 h 69"/>
                  <a:gd name="T80" fmla="*/ 19 w 69"/>
                  <a:gd name="T81" fmla="*/ 27 h 69"/>
                  <a:gd name="T82" fmla="*/ 23 w 69"/>
                  <a:gd name="T83" fmla="*/ 23 h 69"/>
                  <a:gd name="T84" fmla="*/ 28 w 69"/>
                  <a:gd name="T85" fmla="*/ 19 h 69"/>
                  <a:gd name="T86" fmla="*/ 34 w 69"/>
                  <a:gd name="T87" fmla="*/ 18 h 69"/>
                  <a:gd name="T88" fmla="*/ 34 w 69"/>
                  <a:gd name="T89" fmla="*/ 18 h 69"/>
                  <a:gd name="T90" fmla="*/ 41 w 69"/>
                  <a:gd name="T91" fmla="*/ 19 h 69"/>
                  <a:gd name="T92" fmla="*/ 46 w 69"/>
                  <a:gd name="T93" fmla="*/ 23 h 69"/>
                  <a:gd name="T94" fmla="*/ 49 w 69"/>
                  <a:gd name="T95" fmla="*/ 27 h 69"/>
                  <a:gd name="T96" fmla="*/ 50 w 69"/>
                  <a:gd name="T97" fmla="*/ 34 h 69"/>
                  <a:gd name="T98" fmla="*/ 50 w 69"/>
                  <a:gd name="T99" fmla="*/ 34 h 69"/>
                  <a:gd name="T100" fmla="*/ 49 w 69"/>
                  <a:gd name="T101" fmla="*/ 40 h 69"/>
                  <a:gd name="T102" fmla="*/ 46 w 69"/>
                  <a:gd name="T103" fmla="*/ 46 h 69"/>
                  <a:gd name="T104" fmla="*/ 41 w 69"/>
                  <a:gd name="T105" fmla="*/ 49 h 69"/>
                  <a:gd name="T106" fmla="*/ 34 w 69"/>
                  <a:gd name="T107" fmla="*/ 50 h 69"/>
                  <a:gd name="T108" fmla="*/ 34 w 69"/>
                  <a:gd name="T109" fmla="*/ 50 h 69"/>
                  <a:gd name="T110" fmla="*/ 28 w 69"/>
                  <a:gd name="T111" fmla="*/ 49 h 69"/>
                  <a:gd name="T112" fmla="*/ 23 w 69"/>
                  <a:gd name="T113" fmla="*/ 46 h 69"/>
                  <a:gd name="T114" fmla="*/ 19 w 69"/>
                  <a:gd name="T115" fmla="*/ 40 h 69"/>
                  <a:gd name="T116" fmla="*/ 18 w 69"/>
                  <a:gd name="T117" fmla="*/ 34 h 69"/>
                  <a:gd name="T118" fmla="*/ 18 w 69"/>
                  <a:gd name="T119" fmla="*/ 3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9" h="69">
                    <a:moveTo>
                      <a:pt x="69" y="34"/>
                    </a:moveTo>
                    <a:lnTo>
                      <a:pt x="69" y="34"/>
                    </a:lnTo>
                    <a:lnTo>
                      <a:pt x="69" y="27"/>
                    </a:lnTo>
                    <a:lnTo>
                      <a:pt x="66" y="20"/>
                    </a:lnTo>
                    <a:lnTo>
                      <a:pt x="63" y="15"/>
                    </a:lnTo>
                    <a:lnTo>
                      <a:pt x="58" y="9"/>
                    </a:lnTo>
                    <a:lnTo>
                      <a:pt x="54" y="5"/>
                    </a:lnTo>
                    <a:lnTo>
                      <a:pt x="48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0" y="2"/>
                    </a:lnTo>
                    <a:lnTo>
                      <a:pt x="15" y="5"/>
                    </a:lnTo>
                    <a:lnTo>
                      <a:pt x="10" y="9"/>
                    </a:lnTo>
                    <a:lnTo>
                      <a:pt x="5" y="15"/>
                    </a:lnTo>
                    <a:lnTo>
                      <a:pt x="2" y="20"/>
                    </a:lnTo>
                    <a:lnTo>
                      <a:pt x="1" y="27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1" y="41"/>
                    </a:lnTo>
                    <a:lnTo>
                      <a:pt x="2" y="47"/>
                    </a:lnTo>
                    <a:lnTo>
                      <a:pt x="5" y="54"/>
                    </a:lnTo>
                    <a:lnTo>
                      <a:pt x="10" y="59"/>
                    </a:lnTo>
                    <a:lnTo>
                      <a:pt x="15" y="63"/>
                    </a:lnTo>
                    <a:lnTo>
                      <a:pt x="20" y="66"/>
                    </a:lnTo>
                    <a:lnTo>
                      <a:pt x="27" y="68"/>
                    </a:lnTo>
                    <a:lnTo>
                      <a:pt x="34" y="69"/>
                    </a:lnTo>
                    <a:lnTo>
                      <a:pt x="34" y="69"/>
                    </a:lnTo>
                    <a:lnTo>
                      <a:pt x="41" y="68"/>
                    </a:lnTo>
                    <a:lnTo>
                      <a:pt x="48" y="66"/>
                    </a:lnTo>
                    <a:lnTo>
                      <a:pt x="54" y="63"/>
                    </a:lnTo>
                    <a:lnTo>
                      <a:pt x="58" y="59"/>
                    </a:lnTo>
                    <a:lnTo>
                      <a:pt x="63" y="54"/>
                    </a:lnTo>
                    <a:lnTo>
                      <a:pt x="66" y="47"/>
                    </a:lnTo>
                    <a:lnTo>
                      <a:pt x="69" y="41"/>
                    </a:lnTo>
                    <a:lnTo>
                      <a:pt x="69" y="34"/>
                    </a:lnTo>
                    <a:lnTo>
                      <a:pt x="69" y="34"/>
                    </a:lnTo>
                    <a:close/>
                    <a:moveTo>
                      <a:pt x="18" y="34"/>
                    </a:moveTo>
                    <a:lnTo>
                      <a:pt x="18" y="34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8" y="19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41" y="19"/>
                    </a:lnTo>
                    <a:lnTo>
                      <a:pt x="46" y="23"/>
                    </a:lnTo>
                    <a:lnTo>
                      <a:pt x="49" y="27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49" y="40"/>
                    </a:lnTo>
                    <a:lnTo>
                      <a:pt x="46" y="46"/>
                    </a:lnTo>
                    <a:lnTo>
                      <a:pt x="41" y="49"/>
                    </a:lnTo>
                    <a:lnTo>
                      <a:pt x="34" y="50"/>
                    </a:lnTo>
                    <a:lnTo>
                      <a:pt x="34" y="50"/>
                    </a:lnTo>
                    <a:lnTo>
                      <a:pt x="28" y="49"/>
                    </a:lnTo>
                    <a:lnTo>
                      <a:pt x="23" y="46"/>
                    </a:lnTo>
                    <a:lnTo>
                      <a:pt x="19" y="40"/>
                    </a:lnTo>
                    <a:lnTo>
                      <a:pt x="18" y="34"/>
                    </a:lnTo>
                    <a:lnTo>
                      <a:pt x="18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10742613" y="1566863"/>
                <a:ext cx="90488" cy="55563"/>
              </a:xfrm>
              <a:custGeom>
                <a:avLst/>
                <a:gdLst>
                  <a:gd name="T0" fmla="*/ 72 w 114"/>
                  <a:gd name="T1" fmla="*/ 0 h 70"/>
                  <a:gd name="T2" fmla="*/ 68 w 114"/>
                  <a:gd name="T3" fmla="*/ 1 h 70"/>
                  <a:gd name="T4" fmla="*/ 57 w 114"/>
                  <a:gd name="T5" fmla="*/ 18 h 70"/>
                  <a:gd name="T6" fmla="*/ 47 w 114"/>
                  <a:gd name="T7" fmla="*/ 4 h 70"/>
                  <a:gd name="T8" fmla="*/ 40 w 114"/>
                  <a:gd name="T9" fmla="*/ 0 h 70"/>
                  <a:gd name="T10" fmla="*/ 36 w 114"/>
                  <a:gd name="T11" fmla="*/ 0 h 70"/>
                  <a:gd name="T12" fmla="*/ 22 w 114"/>
                  <a:gd name="T13" fmla="*/ 4 h 70"/>
                  <a:gd name="T14" fmla="*/ 10 w 114"/>
                  <a:gd name="T15" fmla="*/ 12 h 70"/>
                  <a:gd name="T16" fmla="*/ 2 w 114"/>
                  <a:gd name="T17" fmla="*/ 23 h 70"/>
                  <a:gd name="T18" fmla="*/ 0 w 114"/>
                  <a:gd name="T19" fmla="*/ 38 h 70"/>
                  <a:gd name="T20" fmla="*/ 0 w 114"/>
                  <a:gd name="T21" fmla="*/ 60 h 70"/>
                  <a:gd name="T22" fmla="*/ 2 w 114"/>
                  <a:gd name="T23" fmla="*/ 66 h 70"/>
                  <a:gd name="T24" fmla="*/ 9 w 114"/>
                  <a:gd name="T25" fmla="*/ 70 h 70"/>
                  <a:gd name="T26" fmla="*/ 13 w 114"/>
                  <a:gd name="T27" fmla="*/ 68 h 70"/>
                  <a:gd name="T28" fmla="*/ 17 w 114"/>
                  <a:gd name="T29" fmla="*/ 64 h 70"/>
                  <a:gd name="T30" fmla="*/ 18 w 114"/>
                  <a:gd name="T31" fmla="*/ 38 h 70"/>
                  <a:gd name="T32" fmla="*/ 18 w 114"/>
                  <a:gd name="T33" fmla="*/ 35 h 70"/>
                  <a:gd name="T34" fmla="*/ 23 w 114"/>
                  <a:gd name="T35" fmla="*/ 25 h 70"/>
                  <a:gd name="T36" fmla="*/ 32 w 114"/>
                  <a:gd name="T37" fmla="*/ 19 h 70"/>
                  <a:gd name="T38" fmla="*/ 49 w 114"/>
                  <a:gd name="T39" fmla="*/ 41 h 70"/>
                  <a:gd name="T40" fmla="*/ 53 w 114"/>
                  <a:gd name="T41" fmla="*/ 43 h 70"/>
                  <a:gd name="T42" fmla="*/ 57 w 114"/>
                  <a:gd name="T43" fmla="*/ 44 h 70"/>
                  <a:gd name="T44" fmla="*/ 65 w 114"/>
                  <a:gd name="T45" fmla="*/ 40 h 70"/>
                  <a:gd name="T46" fmla="*/ 78 w 114"/>
                  <a:gd name="T47" fmla="*/ 19 h 70"/>
                  <a:gd name="T48" fmla="*/ 85 w 114"/>
                  <a:gd name="T49" fmla="*/ 20 h 70"/>
                  <a:gd name="T50" fmla="*/ 91 w 114"/>
                  <a:gd name="T51" fmla="*/ 25 h 70"/>
                  <a:gd name="T52" fmla="*/ 95 w 114"/>
                  <a:gd name="T53" fmla="*/ 34 h 70"/>
                  <a:gd name="T54" fmla="*/ 95 w 114"/>
                  <a:gd name="T55" fmla="*/ 60 h 70"/>
                  <a:gd name="T56" fmla="*/ 97 w 114"/>
                  <a:gd name="T57" fmla="*/ 64 h 70"/>
                  <a:gd name="T58" fmla="*/ 101 w 114"/>
                  <a:gd name="T59" fmla="*/ 68 h 70"/>
                  <a:gd name="T60" fmla="*/ 105 w 114"/>
                  <a:gd name="T61" fmla="*/ 70 h 70"/>
                  <a:gd name="T62" fmla="*/ 112 w 114"/>
                  <a:gd name="T63" fmla="*/ 66 h 70"/>
                  <a:gd name="T64" fmla="*/ 114 w 114"/>
                  <a:gd name="T65" fmla="*/ 60 h 70"/>
                  <a:gd name="T66" fmla="*/ 114 w 114"/>
                  <a:gd name="T67" fmla="*/ 38 h 70"/>
                  <a:gd name="T68" fmla="*/ 112 w 114"/>
                  <a:gd name="T69" fmla="*/ 23 h 70"/>
                  <a:gd name="T70" fmla="*/ 103 w 114"/>
                  <a:gd name="T71" fmla="*/ 12 h 70"/>
                  <a:gd name="T72" fmla="*/ 92 w 114"/>
                  <a:gd name="T73" fmla="*/ 4 h 70"/>
                  <a:gd name="T74" fmla="*/ 78 w 114"/>
                  <a:gd name="T75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4" h="70">
                    <a:moveTo>
                      <a:pt x="78" y="0"/>
                    </a:moveTo>
                    <a:lnTo>
                      <a:pt x="72" y="0"/>
                    </a:lnTo>
                    <a:lnTo>
                      <a:pt x="72" y="0"/>
                    </a:lnTo>
                    <a:lnTo>
                      <a:pt x="68" y="1"/>
                    </a:lnTo>
                    <a:lnTo>
                      <a:pt x="65" y="5"/>
                    </a:lnTo>
                    <a:lnTo>
                      <a:pt x="57" y="18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4" y="1"/>
                    </a:lnTo>
                    <a:lnTo>
                      <a:pt x="40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2" y="4"/>
                    </a:lnTo>
                    <a:lnTo>
                      <a:pt x="15" y="7"/>
                    </a:lnTo>
                    <a:lnTo>
                      <a:pt x="10" y="12"/>
                    </a:lnTo>
                    <a:lnTo>
                      <a:pt x="6" y="18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38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2" y="66"/>
                    </a:lnTo>
                    <a:lnTo>
                      <a:pt x="6" y="68"/>
                    </a:lnTo>
                    <a:lnTo>
                      <a:pt x="9" y="70"/>
                    </a:lnTo>
                    <a:lnTo>
                      <a:pt x="9" y="70"/>
                    </a:lnTo>
                    <a:lnTo>
                      <a:pt x="13" y="68"/>
                    </a:lnTo>
                    <a:lnTo>
                      <a:pt x="15" y="66"/>
                    </a:lnTo>
                    <a:lnTo>
                      <a:pt x="17" y="64"/>
                    </a:lnTo>
                    <a:lnTo>
                      <a:pt x="18" y="60"/>
                    </a:lnTo>
                    <a:lnTo>
                      <a:pt x="18" y="38"/>
                    </a:lnTo>
                    <a:lnTo>
                      <a:pt x="18" y="38"/>
                    </a:lnTo>
                    <a:lnTo>
                      <a:pt x="18" y="35"/>
                    </a:lnTo>
                    <a:lnTo>
                      <a:pt x="19" y="30"/>
                    </a:lnTo>
                    <a:lnTo>
                      <a:pt x="23" y="25"/>
                    </a:lnTo>
                    <a:lnTo>
                      <a:pt x="29" y="20"/>
                    </a:lnTo>
                    <a:lnTo>
                      <a:pt x="32" y="19"/>
                    </a:lnTo>
                    <a:lnTo>
                      <a:pt x="36" y="19"/>
                    </a:lnTo>
                    <a:lnTo>
                      <a:pt x="49" y="41"/>
                    </a:lnTo>
                    <a:lnTo>
                      <a:pt x="49" y="41"/>
                    </a:lnTo>
                    <a:lnTo>
                      <a:pt x="53" y="43"/>
                    </a:lnTo>
                    <a:lnTo>
                      <a:pt x="57" y="44"/>
                    </a:lnTo>
                    <a:lnTo>
                      <a:pt x="57" y="44"/>
                    </a:lnTo>
                    <a:lnTo>
                      <a:pt x="62" y="43"/>
                    </a:lnTo>
                    <a:lnTo>
                      <a:pt x="65" y="40"/>
                    </a:lnTo>
                    <a:lnTo>
                      <a:pt x="78" y="19"/>
                    </a:lnTo>
                    <a:lnTo>
                      <a:pt x="78" y="19"/>
                    </a:lnTo>
                    <a:lnTo>
                      <a:pt x="82" y="19"/>
                    </a:lnTo>
                    <a:lnTo>
                      <a:pt x="85" y="20"/>
                    </a:lnTo>
                    <a:lnTo>
                      <a:pt x="87" y="22"/>
                    </a:lnTo>
                    <a:lnTo>
                      <a:pt x="91" y="25"/>
                    </a:lnTo>
                    <a:lnTo>
                      <a:pt x="94" y="30"/>
                    </a:lnTo>
                    <a:lnTo>
                      <a:pt x="95" y="34"/>
                    </a:lnTo>
                    <a:lnTo>
                      <a:pt x="95" y="38"/>
                    </a:lnTo>
                    <a:lnTo>
                      <a:pt x="95" y="60"/>
                    </a:lnTo>
                    <a:lnTo>
                      <a:pt x="95" y="60"/>
                    </a:lnTo>
                    <a:lnTo>
                      <a:pt x="97" y="64"/>
                    </a:lnTo>
                    <a:lnTo>
                      <a:pt x="98" y="66"/>
                    </a:lnTo>
                    <a:lnTo>
                      <a:pt x="101" y="68"/>
                    </a:lnTo>
                    <a:lnTo>
                      <a:pt x="105" y="70"/>
                    </a:lnTo>
                    <a:lnTo>
                      <a:pt x="105" y="70"/>
                    </a:lnTo>
                    <a:lnTo>
                      <a:pt x="108" y="68"/>
                    </a:lnTo>
                    <a:lnTo>
                      <a:pt x="112" y="66"/>
                    </a:lnTo>
                    <a:lnTo>
                      <a:pt x="113" y="64"/>
                    </a:lnTo>
                    <a:lnTo>
                      <a:pt x="114" y="60"/>
                    </a:lnTo>
                    <a:lnTo>
                      <a:pt x="114" y="38"/>
                    </a:lnTo>
                    <a:lnTo>
                      <a:pt x="114" y="38"/>
                    </a:lnTo>
                    <a:lnTo>
                      <a:pt x="113" y="30"/>
                    </a:lnTo>
                    <a:lnTo>
                      <a:pt x="112" y="23"/>
                    </a:lnTo>
                    <a:lnTo>
                      <a:pt x="108" y="18"/>
                    </a:lnTo>
                    <a:lnTo>
                      <a:pt x="103" y="12"/>
                    </a:lnTo>
                    <a:lnTo>
                      <a:pt x="98" y="7"/>
                    </a:lnTo>
                    <a:lnTo>
                      <a:pt x="92" y="4"/>
                    </a:lnTo>
                    <a:lnTo>
                      <a:pt x="85" y="1"/>
                    </a:lnTo>
                    <a:lnTo>
                      <a:pt x="78" y="0"/>
                    </a:lnTo>
                    <a:lnTo>
                      <a:pt x="7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12" name="Freeform 9"/>
              <p:cNvSpPr>
                <a:spLocks noEditPoints="1"/>
              </p:cNvSpPr>
              <p:nvPr/>
            </p:nvSpPr>
            <p:spPr bwMode="auto">
              <a:xfrm>
                <a:off x="10760075" y="1509713"/>
                <a:ext cx="55563" cy="55563"/>
              </a:xfrm>
              <a:custGeom>
                <a:avLst/>
                <a:gdLst>
                  <a:gd name="T0" fmla="*/ 70 w 70"/>
                  <a:gd name="T1" fmla="*/ 34 h 69"/>
                  <a:gd name="T2" fmla="*/ 70 w 70"/>
                  <a:gd name="T3" fmla="*/ 34 h 69"/>
                  <a:gd name="T4" fmla="*/ 69 w 70"/>
                  <a:gd name="T5" fmla="*/ 27 h 69"/>
                  <a:gd name="T6" fmla="*/ 67 w 70"/>
                  <a:gd name="T7" fmla="*/ 20 h 69"/>
                  <a:gd name="T8" fmla="*/ 63 w 70"/>
                  <a:gd name="T9" fmla="*/ 15 h 69"/>
                  <a:gd name="T10" fmla="*/ 60 w 70"/>
                  <a:gd name="T11" fmla="*/ 9 h 69"/>
                  <a:gd name="T12" fmla="*/ 54 w 70"/>
                  <a:gd name="T13" fmla="*/ 5 h 69"/>
                  <a:gd name="T14" fmla="*/ 48 w 70"/>
                  <a:gd name="T15" fmla="*/ 2 h 69"/>
                  <a:gd name="T16" fmla="*/ 42 w 70"/>
                  <a:gd name="T17" fmla="*/ 0 h 69"/>
                  <a:gd name="T18" fmla="*/ 34 w 70"/>
                  <a:gd name="T19" fmla="*/ 0 h 69"/>
                  <a:gd name="T20" fmla="*/ 34 w 70"/>
                  <a:gd name="T21" fmla="*/ 0 h 69"/>
                  <a:gd name="T22" fmla="*/ 27 w 70"/>
                  <a:gd name="T23" fmla="*/ 0 h 69"/>
                  <a:gd name="T24" fmla="*/ 22 w 70"/>
                  <a:gd name="T25" fmla="*/ 2 h 69"/>
                  <a:gd name="T26" fmla="*/ 16 w 70"/>
                  <a:gd name="T27" fmla="*/ 5 h 69"/>
                  <a:gd name="T28" fmla="*/ 10 w 70"/>
                  <a:gd name="T29" fmla="*/ 9 h 69"/>
                  <a:gd name="T30" fmla="*/ 7 w 70"/>
                  <a:gd name="T31" fmla="*/ 15 h 69"/>
                  <a:gd name="T32" fmla="*/ 3 w 70"/>
                  <a:gd name="T33" fmla="*/ 20 h 69"/>
                  <a:gd name="T34" fmla="*/ 1 w 70"/>
                  <a:gd name="T35" fmla="*/ 27 h 69"/>
                  <a:gd name="T36" fmla="*/ 0 w 70"/>
                  <a:gd name="T37" fmla="*/ 34 h 69"/>
                  <a:gd name="T38" fmla="*/ 0 w 70"/>
                  <a:gd name="T39" fmla="*/ 34 h 69"/>
                  <a:gd name="T40" fmla="*/ 1 w 70"/>
                  <a:gd name="T41" fmla="*/ 41 h 69"/>
                  <a:gd name="T42" fmla="*/ 3 w 70"/>
                  <a:gd name="T43" fmla="*/ 47 h 69"/>
                  <a:gd name="T44" fmla="*/ 7 w 70"/>
                  <a:gd name="T45" fmla="*/ 54 h 69"/>
                  <a:gd name="T46" fmla="*/ 10 w 70"/>
                  <a:gd name="T47" fmla="*/ 59 h 69"/>
                  <a:gd name="T48" fmla="*/ 16 w 70"/>
                  <a:gd name="T49" fmla="*/ 63 h 69"/>
                  <a:gd name="T50" fmla="*/ 22 w 70"/>
                  <a:gd name="T51" fmla="*/ 66 h 69"/>
                  <a:gd name="T52" fmla="*/ 27 w 70"/>
                  <a:gd name="T53" fmla="*/ 68 h 69"/>
                  <a:gd name="T54" fmla="*/ 34 w 70"/>
                  <a:gd name="T55" fmla="*/ 69 h 69"/>
                  <a:gd name="T56" fmla="*/ 34 w 70"/>
                  <a:gd name="T57" fmla="*/ 69 h 69"/>
                  <a:gd name="T58" fmla="*/ 42 w 70"/>
                  <a:gd name="T59" fmla="*/ 68 h 69"/>
                  <a:gd name="T60" fmla="*/ 48 w 70"/>
                  <a:gd name="T61" fmla="*/ 66 h 69"/>
                  <a:gd name="T62" fmla="*/ 54 w 70"/>
                  <a:gd name="T63" fmla="*/ 63 h 69"/>
                  <a:gd name="T64" fmla="*/ 60 w 70"/>
                  <a:gd name="T65" fmla="*/ 59 h 69"/>
                  <a:gd name="T66" fmla="*/ 63 w 70"/>
                  <a:gd name="T67" fmla="*/ 54 h 69"/>
                  <a:gd name="T68" fmla="*/ 67 w 70"/>
                  <a:gd name="T69" fmla="*/ 47 h 69"/>
                  <a:gd name="T70" fmla="*/ 69 w 70"/>
                  <a:gd name="T71" fmla="*/ 41 h 69"/>
                  <a:gd name="T72" fmla="*/ 70 w 70"/>
                  <a:gd name="T73" fmla="*/ 34 h 69"/>
                  <a:gd name="T74" fmla="*/ 70 w 70"/>
                  <a:gd name="T75" fmla="*/ 34 h 69"/>
                  <a:gd name="T76" fmla="*/ 18 w 70"/>
                  <a:gd name="T77" fmla="*/ 34 h 69"/>
                  <a:gd name="T78" fmla="*/ 18 w 70"/>
                  <a:gd name="T79" fmla="*/ 34 h 69"/>
                  <a:gd name="T80" fmla="*/ 19 w 70"/>
                  <a:gd name="T81" fmla="*/ 27 h 69"/>
                  <a:gd name="T82" fmla="*/ 24 w 70"/>
                  <a:gd name="T83" fmla="*/ 23 h 69"/>
                  <a:gd name="T84" fmla="*/ 29 w 70"/>
                  <a:gd name="T85" fmla="*/ 19 h 69"/>
                  <a:gd name="T86" fmla="*/ 34 w 70"/>
                  <a:gd name="T87" fmla="*/ 18 h 69"/>
                  <a:gd name="T88" fmla="*/ 34 w 70"/>
                  <a:gd name="T89" fmla="*/ 18 h 69"/>
                  <a:gd name="T90" fmla="*/ 41 w 70"/>
                  <a:gd name="T91" fmla="*/ 19 h 69"/>
                  <a:gd name="T92" fmla="*/ 46 w 70"/>
                  <a:gd name="T93" fmla="*/ 23 h 69"/>
                  <a:gd name="T94" fmla="*/ 50 w 70"/>
                  <a:gd name="T95" fmla="*/ 27 h 69"/>
                  <a:gd name="T96" fmla="*/ 52 w 70"/>
                  <a:gd name="T97" fmla="*/ 34 h 69"/>
                  <a:gd name="T98" fmla="*/ 52 w 70"/>
                  <a:gd name="T99" fmla="*/ 34 h 69"/>
                  <a:gd name="T100" fmla="*/ 50 w 70"/>
                  <a:gd name="T101" fmla="*/ 40 h 69"/>
                  <a:gd name="T102" fmla="*/ 46 w 70"/>
                  <a:gd name="T103" fmla="*/ 46 h 69"/>
                  <a:gd name="T104" fmla="*/ 41 w 70"/>
                  <a:gd name="T105" fmla="*/ 49 h 69"/>
                  <a:gd name="T106" fmla="*/ 34 w 70"/>
                  <a:gd name="T107" fmla="*/ 50 h 69"/>
                  <a:gd name="T108" fmla="*/ 34 w 70"/>
                  <a:gd name="T109" fmla="*/ 50 h 69"/>
                  <a:gd name="T110" fmla="*/ 29 w 70"/>
                  <a:gd name="T111" fmla="*/ 49 h 69"/>
                  <a:gd name="T112" fmla="*/ 24 w 70"/>
                  <a:gd name="T113" fmla="*/ 46 h 69"/>
                  <a:gd name="T114" fmla="*/ 19 w 70"/>
                  <a:gd name="T115" fmla="*/ 40 h 69"/>
                  <a:gd name="T116" fmla="*/ 18 w 70"/>
                  <a:gd name="T117" fmla="*/ 34 h 69"/>
                  <a:gd name="T118" fmla="*/ 18 w 70"/>
                  <a:gd name="T119" fmla="*/ 3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0" h="69">
                    <a:moveTo>
                      <a:pt x="70" y="34"/>
                    </a:moveTo>
                    <a:lnTo>
                      <a:pt x="70" y="34"/>
                    </a:lnTo>
                    <a:lnTo>
                      <a:pt x="69" y="27"/>
                    </a:lnTo>
                    <a:lnTo>
                      <a:pt x="67" y="20"/>
                    </a:lnTo>
                    <a:lnTo>
                      <a:pt x="63" y="15"/>
                    </a:lnTo>
                    <a:lnTo>
                      <a:pt x="60" y="9"/>
                    </a:lnTo>
                    <a:lnTo>
                      <a:pt x="54" y="5"/>
                    </a:lnTo>
                    <a:lnTo>
                      <a:pt x="48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2" y="2"/>
                    </a:lnTo>
                    <a:lnTo>
                      <a:pt x="16" y="5"/>
                    </a:lnTo>
                    <a:lnTo>
                      <a:pt x="10" y="9"/>
                    </a:lnTo>
                    <a:lnTo>
                      <a:pt x="7" y="15"/>
                    </a:lnTo>
                    <a:lnTo>
                      <a:pt x="3" y="20"/>
                    </a:lnTo>
                    <a:lnTo>
                      <a:pt x="1" y="27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1" y="41"/>
                    </a:lnTo>
                    <a:lnTo>
                      <a:pt x="3" y="47"/>
                    </a:lnTo>
                    <a:lnTo>
                      <a:pt x="7" y="54"/>
                    </a:lnTo>
                    <a:lnTo>
                      <a:pt x="10" y="59"/>
                    </a:lnTo>
                    <a:lnTo>
                      <a:pt x="16" y="63"/>
                    </a:lnTo>
                    <a:lnTo>
                      <a:pt x="22" y="66"/>
                    </a:lnTo>
                    <a:lnTo>
                      <a:pt x="27" y="68"/>
                    </a:lnTo>
                    <a:lnTo>
                      <a:pt x="34" y="69"/>
                    </a:lnTo>
                    <a:lnTo>
                      <a:pt x="34" y="69"/>
                    </a:lnTo>
                    <a:lnTo>
                      <a:pt x="42" y="68"/>
                    </a:lnTo>
                    <a:lnTo>
                      <a:pt x="48" y="66"/>
                    </a:lnTo>
                    <a:lnTo>
                      <a:pt x="54" y="63"/>
                    </a:lnTo>
                    <a:lnTo>
                      <a:pt x="60" y="59"/>
                    </a:lnTo>
                    <a:lnTo>
                      <a:pt x="63" y="54"/>
                    </a:lnTo>
                    <a:lnTo>
                      <a:pt x="67" y="47"/>
                    </a:lnTo>
                    <a:lnTo>
                      <a:pt x="69" y="41"/>
                    </a:lnTo>
                    <a:lnTo>
                      <a:pt x="70" y="34"/>
                    </a:lnTo>
                    <a:lnTo>
                      <a:pt x="70" y="34"/>
                    </a:lnTo>
                    <a:close/>
                    <a:moveTo>
                      <a:pt x="18" y="34"/>
                    </a:moveTo>
                    <a:lnTo>
                      <a:pt x="18" y="34"/>
                    </a:lnTo>
                    <a:lnTo>
                      <a:pt x="19" y="27"/>
                    </a:lnTo>
                    <a:lnTo>
                      <a:pt x="24" y="23"/>
                    </a:lnTo>
                    <a:lnTo>
                      <a:pt x="29" y="19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41" y="19"/>
                    </a:lnTo>
                    <a:lnTo>
                      <a:pt x="46" y="23"/>
                    </a:lnTo>
                    <a:lnTo>
                      <a:pt x="50" y="27"/>
                    </a:lnTo>
                    <a:lnTo>
                      <a:pt x="52" y="34"/>
                    </a:lnTo>
                    <a:lnTo>
                      <a:pt x="52" y="34"/>
                    </a:lnTo>
                    <a:lnTo>
                      <a:pt x="50" y="40"/>
                    </a:lnTo>
                    <a:lnTo>
                      <a:pt x="46" y="46"/>
                    </a:lnTo>
                    <a:lnTo>
                      <a:pt x="41" y="49"/>
                    </a:lnTo>
                    <a:lnTo>
                      <a:pt x="34" y="50"/>
                    </a:lnTo>
                    <a:lnTo>
                      <a:pt x="34" y="50"/>
                    </a:lnTo>
                    <a:lnTo>
                      <a:pt x="29" y="49"/>
                    </a:lnTo>
                    <a:lnTo>
                      <a:pt x="24" y="46"/>
                    </a:lnTo>
                    <a:lnTo>
                      <a:pt x="19" y="40"/>
                    </a:lnTo>
                    <a:lnTo>
                      <a:pt x="18" y="34"/>
                    </a:lnTo>
                    <a:lnTo>
                      <a:pt x="18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13" name="Freeform 10"/>
              <p:cNvSpPr>
                <a:spLocks noEditPoints="1"/>
              </p:cNvSpPr>
              <p:nvPr/>
            </p:nvSpPr>
            <p:spPr bwMode="auto">
              <a:xfrm>
                <a:off x="10563225" y="1343026"/>
                <a:ext cx="57150" cy="58738"/>
              </a:xfrm>
              <a:custGeom>
                <a:avLst/>
                <a:gdLst>
                  <a:gd name="T0" fmla="*/ 74 w 74"/>
                  <a:gd name="T1" fmla="*/ 37 h 74"/>
                  <a:gd name="T2" fmla="*/ 70 w 74"/>
                  <a:gd name="T3" fmla="*/ 22 h 74"/>
                  <a:gd name="T4" fmla="*/ 62 w 74"/>
                  <a:gd name="T5" fmla="*/ 11 h 74"/>
                  <a:gd name="T6" fmla="*/ 51 w 74"/>
                  <a:gd name="T7" fmla="*/ 3 h 74"/>
                  <a:gd name="T8" fmla="*/ 37 w 74"/>
                  <a:gd name="T9" fmla="*/ 0 h 74"/>
                  <a:gd name="T10" fmla="*/ 29 w 74"/>
                  <a:gd name="T11" fmla="*/ 2 h 74"/>
                  <a:gd name="T12" fmla="*/ 16 w 74"/>
                  <a:gd name="T13" fmla="*/ 6 h 74"/>
                  <a:gd name="T14" fmla="*/ 6 w 74"/>
                  <a:gd name="T15" fmla="*/ 17 h 74"/>
                  <a:gd name="T16" fmla="*/ 0 w 74"/>
                  <a:gd name="T17" fmla="*/ 30 h 74"/>
                  <a:gd name="T18" fmla="*/ 0 w 74"/>
                  <a:gd name="T19" fmla="*/ 37 h 74"/>
                  <a:gd name="T20" fmla="*/ 2 w 74"/>
                  <a:gd name="T21" fmla="*/ 51 h 74"/>
                  <a:gd name="T22" fmla="*/ 10 w 74"/>
                  <a:gd name="T23" fmla="*/ 64 h 74"/>
                  <a:gd name="T24" fmla="*/ 22 w 74"/>
                  <a:gd name="T25" fmla="*/ 72 h 74"/>
                  <a:gd name="T26" fmla="*/ 37 w 74"/>
                  <a:gd name="T27" fmla="*/ 74 h 74"/>
                  <a:gd name="T28" fmla="*/ 44 w 74"/>
                  <a:gd name="T29" fmla="*/ 73 h 74"/>
                  <a:gd name="T30" fmla="*/ 58 w 74"/>
                  <a:gd name="T31" fmla="*/ 69 h 74"/>
                  <a:gd name="T32" fmla="*/ 67 w 74"/>
                  <a:gd name="T33" fmla="*/ 58 h 74"/>
                  <a:gd name="T34" fmla="*/ 73 w 74"/>
                  <a:gd name="T35" fmla="*/ 44 h 74"/>
                  <a:gd name="T36" fmla="*/ 74 w 74"/>
                  <a:gd name="T37" fmla="*/ 37 h 74"/>
                  <a:gd name="T38" fmla="*/ 18 w 74"/>
                  <a:gd name="T39" fmla="*/ 37 h 74"/>
                  <a:gd name="T40" fmla="*/ 20 w 74"/>
                  <a:gd name="T41" fmla="*/ 30 h 74"/>
                  <a:gd name="T42" fmla="*/ 23 w 74"/>
                  <a:gd name="T43" fmla="*/ 25 h 74"/>
                  <a:gd name="T44" fmla="*/ 29 w 74"/>
                  <a:gd name="T45" fmla="*/ 20 h 74"/>
                  <a:gd name="T46" fmla="*/ 37 w 74"/>
                  <a:gd name="T47" fmla="*/ 19 h 74"/>
                  <a:gd name="T48" fmla="*/ 40 w 74"/>
                  <a:gd name="T49" fmla="*/ 19 h 74"/>
                  <a:gd name="T50" fmla="*/ 47 w 74"/>
                  <a:gd name="T51" fmla="*/ 22 h 74"/>
                  <a:gd name="T52" fmla="*/ 52 w 74"/>
                  <a:gd name="T53" fmla="*/ 27 h 74"/>
                  <a:gd name="T54" fmla="*/ 54 w 74"/>
                  <a:gd name="T55" fmla="*/ 34 h 74"/>
                  <a:gd name="T56" fmla="*/ 55 w 74"/>
                  <a:gd name="T57" fmla="*/ 37 h 74"/>
                  <a:gd name="T58" fmla="*/ 54 w 74"/>
                  <a:gd name="T59" fmla="*/ 44 h 74"/>
                  <a:gd name="T60" fmla="*/ 50 w 74"/>
                  <a:gd name="T61" fmla="*/ 50 h 74"/>
                  <a:gd name="T62" fmla="*/ 44 w 74"/>
                  <a:gd name="T63" fmla="*/ 55 h 74"/>
                  <a:gd name="T64" fmla="*/ 37 w 74"/>
                  <a:gd name="T65" fmla="*/ 56 h 74"/>
                  <a:gd name="T66" fmla="*/ 32 w 74"/>
                  <a:gd name="T67" fmla="*/ 56 h 74"/>
                  <a:gd name="T68" fmla="*/ 27 w 74"/>
                  <a:gd name="T69" fmla="*/ 52 h 74"/>
                  <a:gd name="T70" fmla="*/ 21 w 74"/>
                  <a:gd name="T71" fmla="*/ 48 h 74"/>
                  <a:gd name="T72" fmla="*/ 18 w 74"/>
                  <a:gd name="T73" fmla="*/ 41 h 74"/>
                  <a:gd name="T74" fmla="*/ 18 w 74"/>
                  <a:gd name="T75" fmla="*/ 3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4" h="74">
                    <a:moveTo>
                      <a:pt x="74" y="37"/>
                    </a:moveTo>
                    <a:lnTo>
                      <a:pt x="74" y="37"/>
                    </a:lnTo>
                    <a:lnTo>
                      <a:pt x="73" y="30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2" y="11"/>
                    </a:lnTo>
                    <a:lnTo>
                      <a:pt x="58" y="6"/>
                    </a:lnTo>
                    <a:lnTo>
                      <a:pt x="51" y="3"/>
                    </a:lnTo>
                    <a:lnTo>
                      <a:pt x="44" y="2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29" y="2"/>
                    </a:lnTo>
                    <a:lnTo>
                      <a:pt x="22" y="3"/>
                    </a:lnTo>
                    <a:lnTo>
                      <a:pt x="16" y="6"/>
                    </a:lnTo>
                    <a:lnTo>
                      <a:pt x="10" y="11"/>
                    </a:lnTo>
                    <a:lnTo>
                      <a:pt x="6" y="17"/>
                    </a:lnTo>
                    <a:lnTo>
                      <a:pt x="2" y="22"/>
                    </a:lnTo>
                    <a:lnTo>
                      <a:pt x="0" y="3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8"/>
                    </a:lnTo>
                    <a:lnTo>
                      <a:pt x="10" y="64"/>
                    </a:lnTo>
                    <a:lnTo>
                      <a:pt x="16" y="69"/>
                    </a:lnTo>
                    <a:lnTo>
                      <a:pt x="22" y="72"/>
                    </a:lnTo>
                    <a:lnTo>
                      <a:pt x="29" y="73"/>
                    </a:lnTo>
                    <a:lnTo>
                      <a:pt x="37" y="74"/>
                    </a:lnTo>
                    <a:lnTo>
                      <a:pt x="37" y="74"/>
                    </a:lnTo>
                    <a:lnTo>
                      <a:pt x="44" y="73"/>
                    </a:lnTo>
                    <a:lnTo>
                      <a:pt x="51" y="72"/>
                    </a:lnTo>
                    <a:lnTo>
                      <a:pt x="58" y="69"/>
                    </a:lnTo>
                    <a:lnTo>
                      <a:pt x="62" y="64"/>
                    </a:lnTo>
                    <a:lnTo>
                      <a:pt x="67" y="58"/>
                    </a:lnTo>
                    <a:lnTo>
                      <a:pt x="70" y="51"/>
                    </a:lnTo>
                    <a:lnTo>
                      <a:pt x="73" y="44"/>
                    </a:lnTo>
                    <a:lnTo>
                      <a:pt x="74" y="37"/>
                    </a:lnTo>
                    <a:lnTo>
                      <a:pt x="74" y="37"/>
                    </a:lnTo>
                    <a:close/>
                    <a:moveTo>
                      <a:pt x="18" y="37"/>
                    </a:moveTo>
                    <a:lnTo>
                      <a:pt x="18" y="37"/>
                    </a:lnTo>
                    <a:lnTo>
                      <a:pt x="18" y="34"/>
                    </a:lnTo>
                    <a:lnTo>
                      <a:pt x="20" y="30"/>
                    </a:lnTo>
                    <a:lnTo>
                      <a:pt x="21" y="27"/>
                    </a:lnTo>
                    <a:lnTo>
                      <a:pt x="23" y="25"/>
                    </a:lnTo>
                    <a:lnTo>
                      <a:pt x="27" y="22"/>
                    </a:lnTo>
                    <a:lnTo>
                      <a:pt x="29" y="20"/>
                    </a:lnTo>
                    <a:lnTo>
                      <a:pt x="32" y="19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40" y="19"/>
                    </a:lnTo>
                    <a:lnTo>
                      <a:pt x="44" y="20"/>
                    </a:lnTo>
                    <a:lnTo>
                      <a:pt x="47" y="22"/>
                    </a:lnTo>
                    <a:lnTo>
                      <a:pt x="50" y="25"/>
                    </a:lnTo>
                    <a:lnTo>
                      <a:pt x="52" y="27"/>
                    </a:lnTo>
                    <a:lnTo>
                      <a:pt x="54" y="30"/>
                    </a:lnTo>
                    <a:lnTo>
                      <a:pt x="54" y="34"/>
                    </a:lnTo>
                    <a:lnTo>
                      <a:pt x="55" y="37"/>
                    </a:lnTo>
                    <a:lnTo>
                      <a:pt x="55" y="37"/>
                    </a:lnTo>
                    <a:lnTo>
                      <a:pt x="54" y="41"/>
                    </a:lnTo>
                    <a:lnTo>
                      <a:pt x="54" y="44"/>
                    </a:lnTo>
                    <a:lnTo>
                      <a:pt x="52" y="48"/>
                    </a:lnTo>
                    <a:lnTo>
                      <a:pt x="50" y="50"/>
                    </a:lnTo>
                    <a:lnTo>
                      <a:pt x="47" y="52"/>
                    </a:lnTo>
                    <a:lnTo>
                      <a:pt x="44" y="55"/>
                    </a:lnTo>
                    <a:lnTo>
                      <a:pt x="40" y="56"/>
                    </a:lnTo>
                    <a:lnTo>
                      <a:pt x="37" y="56"/>
                    </a:lnTo>
                    <a:lnTo>
                      <a:pt x="37" y="56"/>
                    </a:lnTo>
                    <a:lnTo>
                      <a:pt x="32" y="56"/>
                    </a:lnTo>
                    <a:lnTo>
                      <a:pt x="29" y="55"/>
                    </a:lnTo>
                    <a:lnTo>
                      <a:pt x="27" y="52"/>
                    </a:lnTo>
                    <a:lnTo>
                      <a:pt x="23" y="50"/>
                    </a:lnTo>
                    <a:lnTo>
                      <a:pt x="21" y="48"/>
                    </a:lnTo>
                    <a:lnTo>
                      <a:pt x="20" y="44"/>
                    </a:lnTo>
                    <a:lnTo>
                      <a:pt x="18" y="41"/>
                    </a:lnTo>
                    <a:lnTo>
                      <a:pt x="18" y="37"/>
                    </a:lnTo>
                    <a:lnTo>
                      <a:pt x="18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14" name="Freeform 11"/>
              <p:cNvSpPr>
                <a:spLocks noEditPoints="1"/>
              </p:cNvSpPr>
              <p:nvPr/>
            </p:nvSpPr>
            <p:spPr bwMode="auto">
              <a:xfrm>
                <a:off x="10533063" y="1404938"/>
                <a:ext cx="173038" cy="214313"/>
              </a:xfrm>
              <a:custGeom>
                <a:avLst/>
                <a:gdLst>
                  <a:gd name="T0" fmla="*/ 216 w 218"/>
                  <a:gd name="T1" fmla="*/ 25 h 269"/>
                  <a:gd name="T2" fmla="*/ 217 w 218"/>
                  <a:gd name="T3" fmla="*/ 13 h 269"/>
                  <a:gd name="T4" fmla="*/ 211 w 218"/>
                  <a:gd name="T5" fmla="*/ 5 h 269"/>
                  <a:gd name="T6" fmla="*/ 202 w 218"/>
                  <a:gd name="T7" fmla="*/ 1 h 269"/>
                  <a:gd name="T8" fmla="*/ 91 w 218"/>
                  <a:gd name="T9" fmla="*/ 2 h 269"/>
                  <a:gd name="T10" fmla="*/ 66 w 218"/>
                  <a:gd name="T11" fmla="*/ 5 h 269"/>
                  <a:gd name="T12" fmla="*/ 58 w 218"/>
                  <a:gd name="T13" fmla="*/ 0 h 269"/>
                  <a:gd name="T14" fmla="*/ 26 w 218"/>
                  <a:gd name="T15" fmla="*/ 0 h 269"/>
                  <a:gd name="T16" fmla="*/ 14 w 218"/>
                  <a:gd name="T17" fmla="*/ 6 h 269"/>
                  <a:gd name="T18" fmla="*/ 4 w 218"/>
                  <a:gd name="T19" fmla="*/ 20 h 269"/>
                  <a:gd name="T20" fmla="*/ 0 w 218"/>
                  <a:gd name="T21" fmla="*/ 35 h 269"/>
                  <a:gd name="T22" fmla="*/ 0 w 218"/>
                  <a:gd name="T23" fmla="*/ 114 h 269"/>
                  <a:gd name="T24" fmla="*/ 4 w 218"/>
                  <a:gd name="T25" fmla="*/ 133 h 269"/>
                  <a:gd name="T26" fmla="*/ 8 w 218"/>
                  <a:gd name="T27" fmla="*/ 141 h 269"/>
                  <a:gd name="T28" fmla="*/ 27 w 218"/>
                  <a:gd name="T29" fmla="*/ 151 h 269"/>
                  <a:gd name="T30" fmla="*/ 35 w 218"/>
                  <a:gd name="T31" fmla="*/ 244 h 269"/>
                  <a:gd name="T32" fmla="*/ 39 w 218"/>
                  <a:gd name="T33" fmla="*/ 258 h 269"/>
                  <a:gd name="T34" fmla="*/ 51 w 218"/>
                  <a:gd name="T35" fmla="*/ 267 h 269"/>
                  <a:gd name="T36" fmla="*/ 61 w 218"/>
                  <a:gd name="T37" fmla="*/ 269 h 269"/>
                  <a:gd name="T38" fmla="*/ 76 w 218"/>
                  <a:gd name="T39" fmla="*/ 266 h 269"/>
                  <a:gd name="T40" fmla="*/ 87 w 218"/>
                  <a:gd name="T41" fmla="*/ 266 h 269"/>
                  <a:gd name="T42" fmla="*/ 99 w 218"/>
                  <a:gd name="T43" fmla="*/ 267 h 269"/>
                  <a:gd name="T44" fmla="*/ 112 w 218"/>
                  <a:gd name="T45" fmla="*/ 260 h 269"/>
                  <a:gd name="T46" fmla="*/ 119 w 218"/>
                  <a:gd name="T47" fmla="*/ 247 h 269"/>
                  <a:gd name="T48" fmla="*/ 209 w 218"/>
                  <a:gd name="T49" fmla="*/ 33 h 269"/>
                  <a:gd name="T50" fmla="*/ 212 w 218"/>
                  <a:gd name="T51" fmla="*/ 30 h 269"/>
                  <a:gd name="T52" fmla="*/ 106 w 218"/>
                  <a:gd name="T53" fmla="*/ 57 h 269"/>
                  <a:gd name="T54" fmla="*/ 100 w 218"/>
                  <a:gd name="T55" fmla="*/ 62 h 269"/>
                  <a:gd name="T56" fmla="*/ 100 w 218"/>
                  <a:gd name="T57" fmla="*/ 243 h 269"/>
                  <a:gd name="T58" fmla="*/ 97 w 218"/>
                  <a:gd name="T59" fmla="*/ 248 h 269"/>
                  <a:gd name="T60" fmla="*/ 92 w 218"/>
                  <a:gd name="T61" fmla="*/ 248 h 269"/>
                  <a:gd name="T62" fmla="*/ 88 w 218"/>
                  <a:gd name="T63" fmla="*/ 243 h 269"/>
                  <a:gd name="T64" fmla="*/ 88 w 218"/>
                  <a:gd name="T65" fmla="*/ 132 h 269"/>
                  <a:gd name="T66" fmla="*/ 79 w 218"/>
                  <a:gd name="T67" fmla="*/ 126 h 269"/>
                  <a:gd name="T68" fmla="*/ 73 w 218"/>
                  <a:gd name="T69" fmla="*/ 128 h 269"/>
                  <a:gd name="T70" fmla="*/ 69 w 218"/>
                  <a:gd name="T71" fmla="*/ 243 h 269"/>
                  <a:gd name="T72" fmla="*/ 70 w 218"/>
                  <a:gd name="T73" fmla="*/ 246 h 269"/>
                  <a:gd name="T74" fmla="*/ 66 w 218"/>
                  <a:gd name="T75" fmla="*/ 250 h 269"/>
                  <a:gd name="T76" fmla="*/ 58 w 218"/>
                  <a:gd name="T77" fmla="*/ 250 h 269"/>
                  <a:gd name="T78" fmla="*/ 53 w 218"/>
                  <a:gd name="T79" fmla="*/ 244 h 269"/>
                  <a:gd name="T80" fmla="*/ 52 w 218"/>
                  <a:gd name="T81" fmla="*/ 60 h 269"/>
                  <a:gd name="T82" fmla="*/ 44 w 218"/>
                  <a:gd name="T83" fmla="*/ 55 h 269"/>
                  <a:gd name="T84" fmla="*/ 37 w 218"/>
                  <a:gd name="T85" fmla="*/ 58 h 269"/>
                  <a:gd name="T86" fmla="*/ 35 w 218"/>
                  <a:gd name="T87" fmla="*/ 133 h 269"/>
                  <a:gd name="T88" fmla="*/ 24 w 218"/>
                  <a:gd name="T89" fmla="*/ 131 h 269"/>
                  <a:gd name="T90" fmla="*/ 20 w 218"/>
                  <a:gd name="T91" fmla="*/ 126 h 269"/>
                  <a:gd name="T92" fmla="*/ 19 w 218"/>
                  <a:gd name="T93" fmla="*/ 117 h 269"/>
                  <a:gd name="T94" fmla="*/ 19 w 218"/>
                  <a:gd name="T95" fmla="*/ 83 h 269"/>
                  <a:gd name="T96" fmla="*/ 21 w 218"/>
                  <a:gd name="T97" fmla="*/ 28 h 269"/>
                  <a:gd name="T98" fmla="*/ 29 w 218"/>
                  <a:gd name="T99" fmla="*/ 18 h 269"/>
                  <a:gd name="T100" fmla="*/ 69 w 218"/>
                  <a:gd name="T101" fmla="*/ 45 h 269"/>
                  <a:gd name="T102" fmla="*/ 77 w 218"/>
                  <a:gd name="T103" fmla="*/ 48 h 269"/>
                  <a:gd name="T104" fmla="*/ 100 w 218"/>
                  <a:gd name="T105" fmla="*/ 20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8" h="269">
                    <a:moveTo>
                      <a:pt x="212" y="30"/>
                    </a:moveTo>
                    <a:lnTo>
                      <a:pt x="212" y="30"/>
                    </a:lnTo>
                    <a:lnTo>
                      <a:pt x="216" y="25"/>
                    </a:lnTo>
                    <a:lnTo>
                      <a:pt x="217" y="21"/>
                    </a:lnTo>
                    <a:lnTo>
                      <a:pt x="218" y="16"/>
                    </a:lnTo>
                    <a:lnTo>
                      <a:pt x="217" y="13"/>
                    </a:lnTo>
                    <a:lnTo>
                      <a:pt x="217" y="13"/>
                    </a:lnTo>
                    <a:lnTo>
                      <a:pt x="214" y="8"/>
                    </a:lnTo>
                    <a:lnTo>
                      <a:pt x="211" y="5"/>
                    </a:lnTo>
                    <a:lnTo>
                      <a:pt x="205" y="1"/>
                    </a:lnTo>
                    <a:lnTo>
                      <a:pt x="205" y="1"/>
                    </a:lnTo>
                    <a:lnTo>
                      <a:pt x="202" y="1"/>
                    </a:lnTo>
                    <a:lnTo>
                      <a:pt x="96" y="1"/>
                    </a:lnTo>
                    <a:lnTo>
                      <a:pt x="96" y="1"/>
                    </a:lnTo>
                    <a:lnTo>
                      <a:pt x="91" y="2"/>
                    </a:lnTo>
                    <a:lnTo>
                      <a:pt x="88" y="6"/>
                    </a:lnTo>
                    <a:lnTo>
                      <a:pt x="77" y="22"/>
                    </a:lnTo>
                    <a:lnTo>
                      <a:pt x="66" y="5"/>
                    </a:lnTo>
                    <a:lnTo>
                      <a:pt x="66" y="5"/>
                    </a:lnTo>
                    <a:lnTo>
                      <a:pt x="62" y="1"/>
                    </a:lnTo>
                    <a:lnTo>
                      <a:pt x="58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9" y="3"/>
                    </a:lnTo>
                    <a:lnTo>
                      <a:pt x="14" y="6"/>
                    </a:lnTo>
                    <a:lnTo>
                      <a:pt x="11" y="9"/>
                    </a:lnTo>
                    <a:lnTo>
                      <a:pt x="7" y="14"/>
                    </a:lnTo>
                    <a:lnTo>
                      <a:pt x="4" y="20"/>
                    </a:lnTo>
                    <a:lnTo>
                      <a:pt x="1" y="27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0" y="8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119"/>
                    </a:lnTo>
                    <a:lnTo>
                      <a:pt x="1" y="126"/>
                    </a:lnTo>
                    <a:lnTo>
                      <a:pt x="4" y="133"/>
                    </a:lnTo>
                    <a:lnTo>
                      <a:pt x="5" y="137"/>
                    </a:lnTo>
                    <a:lnTo>
                      <a:pt x="8" y="141"/>
                    </a:lnTo>
                    <a:lnTo>
                      <a:pt x="8" y="141"/>
                    </a:lnTo>
                    <a:lnTo>
                      <a:pt x="13" y="146"/>
                    </a:lnTo>
                    <a:lnTo>
                      <a:pt x="20" y="149"/>
                    </a:lnTo>
                    <a:lnTo>
                      <a:pt x="27" y="151"/>
                    </a:lnTo>
                    <a:lnTo>
                      <a:pt x="35" y="151"/>
                    </a:lnTo>
                    <a:lnTo>
                      <a:pt x="35" y="244"/>
                    </a:lnTo>
                    <a:lnTo>
                      <a:pt x="35" y="244"/>
                    </a:lnTo>
                    <a:lnTo>
                      <a:pt x="35" y="250"/>
                    </a:lnTo>
                    <a:lnTo>
                      <a:pt x="37" y="254"/>
                    </a:lnTo>
                    <a:lnTo>
                      <a:pt x="39" y="258"/>
                    </a:lnTo>
                    <a:lnTo>
                      <a:pt x="43" y="262"/>
                    </a:lnTo>
                    <a:lnTo>
                      <a:pt x="46" y="265"/>
                    </a:lnTo>
                    <a:lnTo>
                      <a:pt x="51" y="267"/>
                    </a:lnTo>
                    <a:lnTo>
                      <a:pt x="57" y="268"/>
                    </a:lnTo>
                    <a:lnTo>
                      <a:pt x="61" y="269"/>
                    </a:lnTo>
                    <a:lnTo>
                      <a:pt x="61" y="269"/>
                    </a:lnTo>
                    <a:lnTo>
                      <a:pt x="67" y="268"/>
                    </a:lnTo>
                    <a:lnTo>
                      <a:pt x="72" y="267"/>
                    </a:lnTo>
                    <a:lnTo>
                      <a:pt x="76" y="266"/>
                    </a:lnTo>
                    <a:lnTo>
                      <a:pt x="80" y="262"/>
                    </a:lnTo>
                    <a:lnTo>
                      <a:pt x="80" y="262"/>
                    </a:lnTo>
                    <a:lnTo>
                      <a:pt x="87" y="266"/>
                    </a:lnTo>
                    <a:lnTo>
                      <a:pt x="95" y="267"/>
                    </a:lnTo>
                    <a:lnTo>
                      <a:pt x="95" y="267"/>
                    </a:lnTo>
                    <a:lnTo>
                      <a:pt x="99" y="267"/>
                    </a:lnTo>
                    <a:lnTo>
                      <a:pt x="104" y="266"/>
                    </a:lnTo>
                    <a:lnTo>
                      <a:pt x="108" y="263"/>
                    </a:lnTo>
                    <a:lnTo>
                      <a:pt x="112" y="260"/>
                    </a:lnTo>
                    <a:lnTo>
                      <a:pt x="114" y="256"/>
                    </a:lnTo>
                    <a:lnTo>
                      <a:pt x="117" y="252"/>
                    </a:lnTo>
                    <a:lnTo>
                      <a:pt x="119" y="247"/>
                    </a:lnTo>
                    <a:lnTo>
                      <a:pt x="119" y="243"/>
                    </a:lnTo>
                    <a:lnTo>
                      <a:pt x="119" y="70"/>
                    </a:lnTo>
                    <a:lnTo>
                      <a:pt x="209" y="33"/>
                    </a:lnTo>
                    <a:lnTo>
                      <a:pt x="209" y="33"/>
                    </a:lnTo>
                    <a:lnTo>
                      <a:pt x="212" y="30"/>
                    </a:lnTo>
                    <a:lnTo>
                      <a:pt x="212" y="30"/>
                    </a:lnTo>
                    <a:close/>
                    <a:moveTo>
                      <a:pt x="110" y="54"/>
                    </a:moveTo>
                    <a:lnTo>
                      <a:pt x="106" y="57"/>
                    </a:lnTo>
                    <a:lnTo>
                      <a:pt x="106" y="57"/>
                    </a:lnTo>
                    <a:lnTo>
                      <a:pt x="104" y="58"/>
                    </a:lnTo>
                    <a:lnTo>
                      <a:pt x="102" y="60"/>
                    </a:lnTo>
                    <a:lnTo>
                      <a:pt x="100" y="62"/>
                    </a:lnTo>
                    <a:lnTo>
                      <a:pt x="100" y="65"/>
                    </a:lnTo>
                    <a:lnTo>
                      <a:pt x="100" y="243"/>
                    </a:lnTo>
                    <a:lnTo>
                      <a:pt x="100" y="243"/>
                    </a:lnTo>
                    <a:lnTo>
                      <a:pt x="100" y="245"/>
                    </a:lnTo>
                    <a:lnTo>
                      <a:pt x="98" y="247"/>
                    </a:lnTo>
                    <a:lnTo>
                      <a:pt x="97" y="248"/>
                    </a:lnTo>
                    <a:lnTo>
                      <a:pt x="95" y="248"/>
                    </a:lnTo>
                    <a:lnTo>
                      <a:pt x="95" y="248"/>
                    </a:lnTo>
                    <a:lnTo>
                      <a:pt x="92" y="248"/>
                    </a:lnTo>
                    <a:lnTo>
                      <a:pt x="90" y="247"/>
                    </a:lnTo>
                    <a:lnTo>
                      <a:pt x="89" y="245"/>
                    </a:lnTo>
                    <a:lnTo>
                      <a:pt x="88" y="243"/>
                    </a:lnTo>
                    <a:lnTo>
                      <a:pt x="88" y="135"/>
                    </a:lnTo>
                    <a:lnTo>
                      <a:pt x="88" y="135"/>
                    </a:lnTo>
                    <a:lnTo>
                      <a:pt x="88" y="132"/>
                    </a:lnTo>
                    <a:lnTo>
                      <a:pt x="85" y="128"/>
                    </a:lnTo>
                    <a:lnTo>
                      <a:pt x="82" y="126"/>
                    </a:lnTo>
                    <a:lnTo>
                      <a:pt x="79" y="126"/>
                    </a:lnTo>
                    <a:lnTo>
                      <a:pt x="79" y="126"/>
                    </a:lnTo>
                    <a:lnTo>
                      <a:pt x="75" y="126"/>
                    </a:lnTo>
                    <a:lnTo>
                      <a:pt x="73" y="128"/>
                    </a:lnTo>
                    <a:lnTo>
                      <a:pt x="70" y="132"/>
                    </a:lnTo>
                    <a:lnTo>
                      <a:pt x="69" y="135"/>
                    </a:lnTo>
                    <a:lnTo>
                      <a:pt x="69" y="243"/>
                    </a:lnTo>
                    <a:lnTo>
                      <a:pt x="69" y="243"/>
                    </a:lnTo>
                    <a:lnTo>
                      <a:pt x="70" y="246"/>
                    </a:lnTo>
                    <a:lnTo>
                      <a:pt x="70" y="246"/>
                    </a:lnTo>
                    <a:lnTo>
                      <a:pt x="69" y="247"/>
                    </a:lnTo>
                    <a:lnTo>
                      <a:pt x="69" y="247"/>
                    </a:lnTo>
                    <a:lnTo>
                      <a:pt x="66" y="250"/>
                    </a:lnTo>
                    <a:lnTo>
                      <a:pt x="61" y="251"/>
                    </a:lnTo>
                    <a:lnTo>
                      <a:pt x="61" y="251"/>
                    </a:lnTo>
                    <a:lnTo>
                      <a:pt x="58" y="250"/>
                    </a:lnTo>
                    <a:lnTo>
                      <a:pt x="55" y="248"/>
                    </a:lnTo>
                    <a:lnTo>
                      <a:pt x="54" y="246"/>
                    </a:lnTo>
                    <a:lnTo>
                      <a:pt x="53" y="244"/>
                    </a:lnTo>
                    <a:lnTo>
                      <a:pt x="53" y="65"/>
                    </a:lnTo>
                    <a:lnTo>
                      <a:pt x="53" y="65"/>
                    </a:lnTo>
                    <a:lnTo>
                      <a:pt x="52" y="60"/>
                    </a:lnTo>
                    <a:lnTo>
                      <a:pt x="51" y="58"/>
                    </a:lnTo>
                    <a:lnTo>
                      <a:pt x="47" y="55"/>
                    </a:lnTo>
                    <a:lnTo>
                      <a:pt x="44" y="55"/>
                    </a:lnTo>
                    <a:lnTo>
                      <a:pt x="44" y="55"/>
                    </a:lnTo>
                    <a:lnTo>
                      <a:pt x="41" y="55"/>
                    </a:lnTo>
                    <a:lnTo>
                      <a:pt x="37" y="58"/>
                    </a:lnTo>
                    <a:lnTo>
                      <a:pt x="36" y="60"/>
                    </a:lnTo>
                    <a:lnTo>
                      <a:pt x="35" y="65"/>
                    </a:lnTo>
                    <a:lnTo>
                      <a:pt x="35" y="133"/>
                    </a:lnTo>
                    <a:lnTo>
                      <a:pt x="35" y="133"/>
                    </a:lnTo>
                    <a:lnTo>
                      <a:pt x="27" y="133"/>
                    </a:lnTo>
                    <a:lnTo>
                      <a:pt x="24" y="131"/>
                    </a:lnTo>
                    <a:lnTo>
                      <a:pt x="22" y="129"/>
                    </a:lnTo>
                    <a:lnTo>
                      <a:pt x="22" y="129"/>
                    </a:lnTo>
                    <a:lnTo>
                      <a:pt x="20" y="126"/>
                    </a:lnTo>
                    <a:lnTo>
                      <a:pt x="19" y="122"/>
                    </a:lnTo>
                    <a:lnTo>
                      <a:pt x="19" y="117"/>
                    </a:lnTo>
                    <a:lnTo>
                      <a:pt x="19" y="117"/>
                    </a:lnTo>
                    <a:lnTo>
                      <a:pt x="19" y="114"/>
                    </a:lnTo>
                    <a:lnTo>
                      <a:pt x="19" y="114"/>
                    </a:lnTo>
                    <a:lnTo>
                      <a:pt x="19" y="83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21" y="28"/>
                    </a:lnTo>
                    <a:lnTo>
                      <a:pt x="23" y="23"/>
                    </a:lnTo>
                    <a:lnTo>
                      <a:pt x="27" y="20"/>
                    </a:lnTo>
                    <a:lnTo>
                      <a:pt x="29" y="18"/>
                    </a:lnTo>
                    <a:lnTo>
                      <a:pt x="53" y="18"/>
                    </a:lnTo>
                    <a:lnTo>
                      <a:pt x="69" y="45"/>
                    </a:lnTo>
                    <a:lnTo>
                      <a:pt x="69" y="45"/>
                    </a:lnTo>
                    <a:lnTo>
                      <a:pt x="73" y="47"/>
                    </a:lnTo>
                    <a:lnTo>
                      <a:pt x="77" y="48"/>
                    </a:lnTo>
                    <a:lnTo>
                      <a:pt x="77" y="48"/>
                    </a:lnTo>
                    <a:lnTo>
                      <a:pt x="82" y="47"/>
                    </a:lnTo>
                    <a:lnTo>
                      <a:pt x="85" y="44"/>
                    </a:lnTo>
                    <a:lnTo>
                      <a:pt x="100" y="20"/>
                    </a:lnTo>
                    <a:lnTo>
                      <a:pt x="194" y="20"/>
                    </a:lnTo>
                    <a:lnTo>
                      <a:pt x="110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auto">
              <a:xfrm>
                <a:off x="10636250" y="1336676"/>
                <a:ext cx="134938" cy="14288"/>
              </a:xfrm>
              <a:custGeom>
                <a:avLst/>
                <a:gdLst>
                  <a:gd name="T0" fmla="*/ 160 w 170"/>
                  <a:gd name="T1" fmla="*/ 0 h 19"/>
                  <a:gd name="T2" fmla="*/ 10 w 170"/>
                  <a:gd name="T3" fmla="*/ 0 h 19"/>
                  <a:gd name="T4" fmla="*/ 10 w 170"/>
                  <a:gd name="T5" fmla="*/ 0 h 19"/>
                  <a:gd name="T6" fmla="*/ 6 w 170"/>
                  <a:gd name="T7" fmla="*/ 1 h 19"/>
                  <a:gd name="T8" fmla="*/ 4 w 170"/>
                  <a:gd name="T9" fmla="*/ 4 h 19"/>
                  <a:gd name="T10" fmla="*/ 1 w 170"/>
                  <a:gd name="T11" fmla="*/ 6 h 19"/>
                  <a:gd name="T12" fmla="*/ 0 w 170"/>
                  <a:gd name="T13" fmla="*/ 9 h 19"/>
                  <a:gd name="T14" fmla="*/ 0 w 170"/>
                  <a:gd name="T15" fmla="*/ 9 h 19"/>
                  <a:gd name="T16" fmla="*/ 1 w 170"/>
                  <a:gd name="T17" fmla="*/ 13 h 19"/>
                  <a:gd name="T18" fmla="*/ 4 w 170"/>
                  <a:gd name="T19" fmla="*/ 16 h 19"/>
                  <a:gd name="T20" fmla="*/ 6 w 170"/>
                  <a:gd name="T21" fmla="*/ 19 h 19"/>
                  <a:gd name="T22" fmla="*/ 10 w 170"/>
                  <a:gd name="T23" fmla="*/ 19 h 19"/>
                  <a:gd name="T24" fmla="*/ 160 w 170"/>
                  <a:gd name="T25" fmla="*/ 19 h 19"/>
                  <a:gd name="T26" fmla="*/ 160 w 170"/>
                  <a:gd name="T27" fmla="*/ 19 h 19"/>
                  <a:gd name="T28" fmla="*/ 164 w 170"/>
                  <a:gd name="T29" fmla="*/ 19 h 19"/>
                  <a:gd name="T30" fmla="*/ 167 w 170"/>
                  <a:gd name="T31" fmla="*/ 16 h 19"/>
                  <a:gd name="T32" fmla="*/ 170 w 170"/>
                  <a:gd name="T33" fmla="*/ 13 h 19"/>
                  <a:gd name="T34" fmla="*/ 170 w 170"/>
                  <a:gd name="T35" fmla="*/ 9 h 19"/>
                  <a:gd name="T36" fmla="*/ 170 w 170"/>
                  <a:gd name="T37" fmla="*/ 9 h 19"/>
                  <a:gd name="T38" fmla="*/ 170 w 170"/>
                  <a:gd name="T39" fmla="*/ 6 h 19"/>
                  <a:gd name="T40" fmla="*/ 167 w 170"/>
                  <a:gd name="T41" fmla="*/ 4 h 19"/>
                  <a:gd name="T42" fmla="*/ 164 w 170"/>
                  <a:gd name="T43" fmla="*/ 1 h 19"/>
                  <a:gd name="T44" fmla="*/ 160 w 170"/>
                  <a:gd name="T45" fmla="*/ 0 h 19"/>
                  <a:gd name="T46" fmla="*/ 160 w 170"/>
                  <a:gd name="T4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0" h="19">
                    <a:moveTo>
                      <a:pt x="160" y="0"/>
                    </a:moveTo>
                    <a:lnTo>
                      <a:pt x="10" y="0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" y="13"/>
                    </a:lnTo>
                    <a:lnTo>
                      <a:pt x="4" y="16"/>
                    </a:lnTo>
                    <a:lnTo>
                      <a:pt x="6" y="19"/>
                    </a:lnTo>
                    <a:lnTo>
                      <a:pt x="10" y="19"/>
                    </a:lnTo>
                    <a:lnTo>
                      <a:pt x="160" y="19"/>
                    </a:lnTo>
                    <a:lnTo>
                      <a:pt x="160" y="19"/>
                    </a:lnTo>
                    <a:lnTo>
                      <a:pt x="164" y="19"/>
                    </a:lnTo>
                    <a:lnTo>
                      <a:pt x="167" y="16"/>
                    </a:lnTo>
                    <a:lnTo>
                      <a:pt x="170" y="13"/>
                    </a:lnTo>
                    <a:lnTo>
                      <a:pt x="170" y="9"/>
                    </a:lnTo>
                    <a:lnTo>
                      <a:pt x="170" y="9"/>
                    </a:lnTo>
                    <a:lnTo>
                      <a:pt x="170" y="6"/>
                    </a:lnTo>
                    <a:lnTo>
                      <a:pt x="167" y="4"/>
                    </a:lnTo>
                    <a:lnTo>
                      <a:pt x="164" y="1"/>
                    </a:lnTo>
                    <a:lnTo>
                      <a:pt x="160" y="0"/>
                    </a:lnTo>
                    <a:lnTo>
                      <a:pt x="1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auto">
              <a:xfrm>
                <a:off x="10780713" y="1335088"/>
                <a:ext cx="36513" cy="14288"/>
              </a:xfrm>
              <a:custGeom>
                <a:avLst/>
                <a:gdLst>
                  <a:gd name="T0" fmla="*/ 36 w 45"/>
                  <a:gd name="T1" fmla="*/ 18 h 18"/>
                  <a:gd name="T2" fmla="*/ 36 w 45"/>
                  <a:gd name="T3" fmla="*/ 18 h 18"/>
                  <a:gd name="T4" fmla="*/ 39 w 45"/>
                  <a:gd name="T5" fmla="*/ 17 h 18"/>
                  <a:gd name="T6" fmla="*/ 43 w 45"/>
                  <a:gd name="T7" fmla="*/ 15 h 18"/>
                  <a:gd name="T8" fmla="*/ 45 w 45"/>
                  <a:gd name="T9" fmla="*/ 13 h 18"/>
                  <a:gd name="T10" fmla="*/ 45 w 45"/>
                  <a:gd name="T11" fmla="*/ 9 h 18"/>
                  <a:gd name="T12" fmla="*/ 45 w 45"/>
                  <a:gd name="T13" fmla="*/ 9 h 18"/>
                  <a:gd name="T14" fmla="*/ 45 w 45"/>
                  <a:gd name="T15" fmla="*/ 6 h 18"/>
                  <a:gd name="T16" fmla="*/ 43 w 45"/>
                  <a:gd name="T17" fmla="*/ 2 h 18"/>
                  <a:gd name="T18" fmla="*/ 39 w 45"/>
                  <a:gd name="T19" fmla="*/ 0 h 18"/>
                  <a:gd name="T20" fmla="*/ 36 w 45"/>
                  <a:gd name="T21" fmla="*/ 0 h 18"/>
                  <a:gd name="T22" fmla="*/ 9 w 45"/>
                  <a:gd name="T23" fmla="*/ 0 h 18"/>
                  <a:gd name="T24" fmla="*/ 9 w 45"/>
                  <a:gd name="T25" fmla="*/ 0 h 18"/>
                  <a:gd name="T26" fmla="*/ 6 w 45"/>
                  <a:gd name="T27" fmla="*/ 0 h 18"/>
                  <a:gd name="T28" fmla="*/ 3 w 45"/>
                  <a:gd name="T29" fmla="*/ 2 h 18"/>
                  <a:gd name="T30" fmla="*/ 0 w 45"/>
                  <a:gd name="T31" fmla="*/ 6 h 18"/>
                  <a:gd name="T32" fmla="*/ 0 w 45"/>
                  <a:gd name="T33" fmla="*/ 9 h 18"/>
                  <a:gd name="T34" fmla="*/ 0 w 45"/>
                  <a:gd name="T35" fmla="*/ 9 h 18"/>
                  <a:gd name="T36" fmla="*/ 0 w 45"/>
                  <a:gd name="T37" fmla="*/ 13 h 18"/>
                  <a:gd name="T38" fmla="*/ 3 w 45"/>
                  <a:gd name="T39" fmla="*/ 15 h 18"/>
                  <a:gd name="T40" fmla="*/ 6 w 45"/>
                  <a:gd name="T41" fmla="*/ 17 h 18"/>
                  <a:gd name="T42" fmla="*/ 9 w 45"/>
                  <a:gd name="T43" fmla="*/ 18 h 18"/>
                  <a:gd name="T44" fmla="*/ 36 w 45"/>
                  <a:gd name="T4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5" h="18">
                    <a:moveTo>
                      <a:pt x="36" y="18"/>
                    </a:moveTo>
                    <a:lnTo>
                      <a:pt x="36" y="18"/>
                    </a:lnTo>
                    <a:lnTo>
                      <a:pt x="39" y="17"/>
                    </a:lnTo>
                    <a:lnTo>
                      <a:pt x="43" y="15"/>
                    </a:lnTo>
                    <a:lnTo>
                      <a:pt x="45" y="13"/>
                    </a:lnTo>
                    <a:lnTo>
                      <a:pt x="45" y="9"/>
                    </a:lnTo>
                    <a:lnTo>
                      <a:pt x="45" y="9"/>
                    </a:lnTo>
                    <a:lnTo>
                      <a:pt x="45" y="6"/>
                    </a:lnTo>
                    <a:lnTo>
                      <a:pt x="43" y="2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3" y="15"/>
                    </a:lnTo>
                    <a:lnTo>
                      <a:pt x="6" y="17"/>
                    </a:lnTo>
                    <a:lnTo>
                      <a:pt x="9" y="18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auto">
              <a:xfrm>
                <a:off x="10633075" y="1360488"/>
                <a:ext cx="77788" cy="14288"/>
              </a:xfrm>
              <a:custGeom>
                <a:avLst/>
                <a:gdLst>
                  <a:gd name="T0" fmla="*/ 0 w 99"/>
                  <a:gd name="T1" fmla="*/ 10 h 19"/>
                  <a:gd name="T2" fmla="*/ 0 w 99"/>
                  <a:gd name="T3" fmla="*/ 10 h 19"/>
                  <a:gd name="T4" fmla="*/ 1 w 99"/>
                  <a:gd name="T5" fmla="*/ 13 h 19"/>
                  <a:gd name="T6" fmla="*/ 3 w 99"/>
                  <a:gd name="T7" fmla="*/ 15 h 19"/>
                  <a:gd name="T8" fmla="*/ 5 w 99"/>
                  <a:gd name="T9" fmla="*/ 18 h 19"/>
                  <a:gd name="T10" fmla="*/ 9 w 99"/>
                  <a:gd name="T11" fmla="*/ 19 h 19"/>
                  <a:gd name="T12" fmla="*/ 90 w 99"/>
                  <a:gd name="T13" fmla="*/ 19 h 19"/>
                  <a:gd name="T14" fmla="*/ 90 w 99"/>
                  <a:gd name="T15" fmla="*/ 19 h 19"/>
                  <a:gd name="T16" fmla="*/ 93 w 99"/>
                  <a:gd name="T17" fmla="*/ 18 h 19"/>
                  <a:gd name="T18" fmla="*/ 96 w 99"/>
                  <a:gd name="T19" fmla="*/ 15 h 19"/>
                  <a:gd name="T20" fmla="*/ 98 w 99"/>
                  <a:gd name="T21" fmla="*/ 13 h 19"/>
                  <a:gd name="T22" fmla="*/ 99 w 99"/>
                  <a:gd name="T23" fmla="*/ 10 h 19"/>
                  <a:gd name="T24" fmla="*/ 99 w 99"/>
                  <a:gd name="T25" fmla="*/ 10 h 19"/>
                  <a:gd name="T26" fmla="*/ 98 w 99"/>
                  <a:gd name="T27" fmla="*/ 6 h 19"/>
                  <a:gd name="T28" fmla="*/ 96 w 99"/>
                  <a:gd name="T29" fmla="*/ 3 h 19"/>
                  <a:gd name="T30" fmla="*/ 93 w 99"/>
                  <a:gd name="T31" fmla="*/ 0 h 19"/>
                  <a:gd name="T32" fmla="*/ 90 w 99"/>
                  <a:gd name="T33" fmla="*/ 0 h 19"/>
                  <a:gd name="T34" fmla="*/ 9 w 99"/>
                  <a:gd name="T35" fmla="*/ 0 h 19"/>
                  <a:gd name="T36" fmla="*/ 9 w 99"/>
                  <a:gd name="T37" fmla="*/ 0 h 19"/>
                  <a:gd name="T38" fmla="*/ 5 w 99"/>
                  <a:gd name="T39" fmla="*/ 0 h 19"/>
                  <a:gd name="T40" fmla="*/ 3 w 99"/>
                  <a:gd name="T41" fmla="*/ 3 h 19"/>
                  <a:gd name="T42" fmla="*/ 1 w 99"/>
                  <a:gd name="T43" fmla="*/ 6 h 19"/>
                  <a:gd name="T44" fmla="*/ 0 w 99"/>
                  <a:gd name="T45" fmla="*/ 10 h 19"/>
                  <a:gd name="T46" fmla="*/ 0 w 99"/>
                  <a:gd name="T4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9" h="19">
                    <a:moveTo>
                      <a:pt x="0" y="10"/>
                    </a:moveTo>
                    <a:lnTo>
                      <a:pt x="0" y="10"/>
                    </a:lnTo>
                    <a:lnTo>
                      <a:pt x="1" y="13"/>
                    </a:lnTo>
                    <a:lnTo>
                      <a:pt x="3" y="15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90" y="19"/>
                    </a:lnTo>
                    <a:lnTo>
                      <a:pt x="90" y="19"/>
                    </a:lnTo>
                    <a:lnTo>
                      <a:pt x="93" y="18"/>
                    </a:lnTo>
                    <a:lnTo>
                      <a:pt x="96" y="15"/>
                    </a:lnTo>
                    <a:lnTo>
                      <a:pt x="98" y="13"/>
                    </a:lnTo>
                    <a:lnTo>
                      <a:pt x="99" y="10"/>
                    </a:lnTo>
                    <a:lnTo>
                      <a:pt x="99" y="10"/>
                    </a:lnTo>
                    <a:lnTo>
                      <a:pt x="98" y="6"/>
                    </a:lnTo>
                    <a:lnTo>
                      <a:pt x="96" y="3"/>
                    </a:lnTo>
                    <a:lnTo>
                      <a:pt x="93" y="0"/>
                    </a:lnTo>
                    <a:lnTo>
                      <a:pt x="90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6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19" name="Freeform 15"/>
              <p:cNvSpPr>
                <a:spLocks noEditPoints="1"/>
              </p:cNvSpPr>
              <p:nvPr/>
            </p:nvSpPr>
            <p:spPr bwMode="auto">
              <a:xfrm>
                <a:off x="10729913" y="1381126"/>
                <a:ext cx="76200" cy="85725"/>
              </a:xfrm>
              <a:custGeom>
                <a:avLst/>
                <a:gdLst>
                  <a:gd name="T0" fmla="*/ 53 w 95"/>
                  <a:gd name="T1" fmla="*/ 2 h 108"/>
                  <a:gd name="T2" fmla="*/ 48 w 95"/>
                  <a:gd name="T3" fmla="*/ 0 h 108"/>
                  <a:gd name="T4" fmla="*/ 45 w 95"/>
                  <a:gd name="T5" fmla="*/ 1 h 108"/>
                  <a:gd name="T6" fmla="*/ 42 w 95"/>
                  <a:gd name="T7" fmla="*/ 2 h 108"/>
                  <a:gd name="T8" fmla="*/ 27 w 95"/>
                  <a:gd name="T9" fmla="*/ 11 h 108"/>
                  <a:gd name="T10" fmla="*/ 19 w 95"/>
                  <a:gd name="T11" fmla="*/ 12 h 108"/>
                  <a:gd name="T12" fmla="*/ 9 w 95"/>
                  <a:gd name="T13" fmla="*/ 12 h 108"/>
                  <a:gd name="T14" fmla="*/ 3 w 95"/>
                  <a:gd name="T15" fmla="*/ 14 h 108"/>
                  <a:gd name="T16" fmla="*/ 1 w 95"/>
                  <a:gd name="T17" fmla="*/ 18 h 108"/>
                  <a:gd name="T18" fmla="*/ 0 w 95"/>
                  <a:gd name="T19" fmla="*/ 29 h 108"/>
                  <a:gd name="T20" fmla="*/ 2 w 95"/>
                  <a:gd name="T21" fmla="*/ 53 h 108"/>
                  <a:gd name="T22" fmla="*/ 7 w 95"/>
                  <a:gd name="T23" fmla="*/ 68 h 108"/>
                  <a:gd name="T24" fmla="*/ 15 w 95"/>
                  <a:gd name="T25" fmla="*/ 82 h 108"/>
                  <a:gd name="T26" fmla="*/ 27 w 95"/>
                  <a:gd name="T27" fmla="*/ 96 h 108"/>
                  <a:gd name="T28" fmla="*/ 45 w 95"/>
                  <a:gd name="T29" fmla="*/ 108 h 108"/>
                  <a:gd name="T30" fmla="*/ 48 w 95"/>
                  <a:gd name="T31" fmla="*/ 108 h 108"/>
                  <a:gd name="T32" fmla="*/ 50 w 95"/>
                  <a:gd name="T33" fmla="*/ 108 h 108"/>
                  <a:gd name="T34" fmla="*/ 61 w 95"/>
                  <a:gd name="T35" fmla="*/ 103 h 108"/>
                  <a:gd name="T36" fmla="*/ 76 w 95"/>
                  <a:gd name="T37" fmla="*/ 90 h 108"/>
                  <a:gd name="T38" fmla="*/ 86 w 95"/>
                  <a:gd name="T39" fmla="*/ 75 h 108"/>
                  <a:gd name="T40" fmla="*/ 92 w 95"/>
                  <a:gd name="T41" fmla="*/ 60 h 108"/>
                  <a:gd name="T42" fmla="*/ 95 w 95"/>
                  <a:gd name="T43" fmla="*/ 39 h 108"/>
                  <a:gd name="T44" fmla="*/ 94 w 95"/>
                  <a:gd name="T45" fmla="*/ 18 h 108"/>
                  <a:gd name="T46" fmla="*/ 93 w 95"/>
                  <a:gd name="T47" fmla="*/ 16 h 108"/>
                  <a:gd name="T48" fmla="*/ 90 w 95"/>
                  <a:gd name="T49" fmla="*/ 12 h 108"/>
                  <a:gd name="T50" fmla="*/ 87 w 95"/>
                  <a:gd name="T51" fmla="*/ 12 h 108"/>
                  <a:gd name="T52" fmla="*/ 77 w 95"/>
                  <a:gd name="T53" fmla="*/ 12 h 108"/>
                  <a:gd name="T54" fmla="*/ 69 w 95"/>
                  <a:gd name="T55" fmla="*/ 11 h 108"/>
                  <a:gd name="T56" fmla="*/ 63 w 95"/>
                  <a:gd name="T57" fmla="*/ 9 h 108"/>
                  <a:gd name="T58" fmla="*/ 53 w 95"/>
                  <a:gd name="T59" fmla="*/ 2 h 108"/>
                  <a:gd name="T60" fmla="*/ 76 w 95"/>
                  <a:gd name="T61" fmla="*/ 26 h 108"/>
                  <a:gd name="T62" fmla="*/ 81 w 95"/>
                  <a:gd name="T63" fmla="*/ 26 h 108"/>
                  <a:gd name="T64" fmla="*/ 81 w 95"/>
                  <a:gd name="T65" fmla="*/ 40 h 108"/>
                  <a:gd name="T66" fmla="*/ 78 w 95"/>
                  <a:gd name="T67" fmla="*/ 59 h 108"/>
                  <a:gd name="T68" fmla="*/ 68 w 95"/>
                  <a:gd name="T69" fmla="*/ 77 h 108"/>
                  <a:gd name="T70" fmla="*/ 54 w 95"/>
                  <a:gd name="T71" fmla="*/ 90 h 108"/>
                  <a:gd name="T72" fmla="*/ 48 w 95"/>
                  <a:gd name="T73" fmla="*/ 94 h 108"/>
                  <a:gd name="T74" fmla="*/ 37 w 95"/>
                  <a:gd name="T75" fmla="*/ 86 h 108"/>
                  <a:gd name="T76" fmla="*/ 22 w 95"/>
                  <a:gd name="T77" fmla="*/ 68 h 108"/>
                  <a:gd name="T78" fmla="*/ 15 w 95"/>
                  <a:gd name="T79" fmla="*/ 49 h 108"/>
                  <a:gd name="T80" fmla="*/ 14 w 95"/>
                  <a:gd name="T81" fmla="*/ 26 h 108"/>
                  <a:gd name="T82" fmla="*/ 23 w 95"/>
                  <a:gd name="T83" fmla="*/ 26 h 108"/>
                  <a:gd name="T84" fmla="*/ 31 w 95"/>
                  <a:gd name="T85" fmla="*/ 24 h 108"/>
                  <a:gd name="T86" fmla="*/ 48 w 95"/>
                  <a:gd name="T87" fmla="*/ 16 h 108"/>
                  <a:gd name="T88" fmla="*/ 53 w 95"/>
                  <a:gd name="T89" fmla="*/ 19 h 108"/>
                  <a:gd name="T90" fmla="*/ 58 w 95"/>
                  <a:gd name="T91" fmla="*/ 22 h 108"/>
                  <a:gd name="T92" fmla="*/ 67 w 95"/>
                  <a:gd name="T93" fmla="*/ 25 h 108"/>
                  <a:gd name="T94" fmla="*/ 76 w 95"/>
                  <a:gd name="T95" fmla="*/ 2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5" h="108">
                    <a:moveTo>
                      <a:pt x="53" y="2"/>
                    </a:moveTo>
                    <a:lnTo>
                      <a:pt x="53" y="2"/>
                    </a:lnTo>
                    <a:lnTo>
                      <a:pt x="50" y="1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5" y="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35" y="8"/>
                    </a:lnTo>
                    <a:lnTo>
                      <a:pt x="27" y="11"/>
                    </a:lnTo>
                    <a:lnTo>
                      <a:pt x="27" y="11"/>
                    </a:lnTo>
                    <a:lnTo>
                      <a:pt x="19" y="12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6" y="12"/>
                    </a:lnTo>
                    <a:lnTo>
                      <a:pt x="3" y="14"/>
                    </a:lnTo>
                    <a:lnTo>
                      <a:pt x="2" y="16"/>
                    </a:lnTo>
                    <a:lnTo>
                      <a:pt x="1" y="18"/>
                    </a:lnTo>
                    <a:lnTo>
                      <a:pt x="1" y="18"/>
                    </a:lnTo>
                    <a:lnTo>
                      <a:pt x="0" y="29"/>
                    </a:lnTo>
                    <a:lnTo>
                      <a:pt x="0" y="39"/>
                    </a:lnTo>
                    <a:lnTo>
                      <a:pt x="2" y="53"/>
                    </a:lnTo>
                    <a:lnTo>
                      <a:pt x="4" y="60"/>
                    </a:lnTo>
                    <a:lnTo>
                      <a:pt x="7" y="68"/>
                    </a:lnTo>
                    <a:lnTo>
                      <a:pt x="10" y="75"/>
                    </a:lnTo>
                    <a:lnTo>
                      <a:pt x="15" y="82"/>
                    </a:lnTo>
                    <a:lnTo>
                      <a:pt x="20" y="90"/>
                    </a:lnTo>
                    <a:lnTo>
                      <a:pt x="27" y="96"/>
                    </a:lnTo>
                    <a:lnTo>
                      <a:pt x="35" y="103"/>
                    </a:lnTo>
                    <a:lnTo>
                      <a:pt x="45" y="108"/>
                    </a:lnTo>
                    <a:lnTo>
                      <a:pt x="45" y="108"/>
                    </a:lnTo>
                    <a:lnTo>
                      <a:pt x="48" y="108"/>
                    </a:lnTo>
                    <a:lnTo>
                      <a:pt x="48" y="108"/>
                    </a:lnTo>
                    <a:lnTo>
                      <a:pt x="50" y="108"/>
                    </a:lnTo>
                    <a:lnTo>
                      <a:pt x="50" y="108"/>
                    </a:lnTo>
                    <a:lnTo>
                      <a:pt x="61" y="103"/>
                    </a:lnTo>
                    <a:lnTo>
                      <a:pt x="69" y="96"/>
                    </a:lnTo>
                    <a:lnTo>
                      <a:pt x="76" y="90"/>
                    </a:lnTo>
                    <a:lnTo>
                      <a:pt x="81" y="82"/>
                    </a:lnTo>
                    <a:lnTo>
                      <a:pt x="86" y="75"/>
                    </a:lnTo>
                    <a:lnTo>
                      <a:pt x="90" y="68"/>
                    </a:lnTo>
                    <a:lnTo>
                      <a:pt x="92" y="60"/>
                    </a:lnTo>
                    <a:lnTo>
                      <a:pt x="93" y="53"/>
                    </a:lnTo>
                    <a:lnTo>
                      <a:pt x="95" y="39"/>
                    </a:lnTo>
                    <a:lnTo>
                      <a:pt x="95" y="29"/>
                    </a:lnTo>
                    <a:lnTo>
                      <a:pt x="94" y="18"/>
                    </a:lnTo>
                    <a:lnTo>
                      <a:pt x="94" y="18"/>
                    </a:lnTo>
                    <a:lnTo>
                      <a:pt x="93" y="16"/>
                    </a:lnTo>
                    <a:lnTo>
                      <a:pt x="92" y="14"/>
                    </a:lnTo>
                    <a:lnTo>
                      <a:pt x="90" y="12"/>
                    </a:lnTo>
                    <a:lnTo>
                      <a:pt x="87" y="12"/>
                    </a:lnTo>
                    <a:lnTo>
                      <a:pt x="87" y="12"/>
                    </a:lnTo>
                    <a:lnTo>
                      <a:pt x="77" y="12"/>
                    </a:lnTo>
                    <a:lnTo>
                      <a:pt x="77" y="12"/>
                    </a:lnTo>
                    <a:lnTo>
                      <a:pt x="69" y="11"/>
                    </a:lnTo>
                    <a:lnTo>
                      <a:pt x="69" y="11"/>
                    </a:lnTo>
                    <a:lnTo>
                      <a:pt x="63" y="9"/>
                    </a:lnTo>
                    <a:lnTo>
                      <a:pt x="63" y="9"/>
                    </a:lnTo>
                    <a:lnTo>
                      <a:pt x="58" y="7"/>
                    </a:lnTo>
                    <a:lnTo>
                      <a:pt x="53" y="2"/>
                    </a:lnTo>
                    <a:lnTo>
                      <a:pt x="53" y="2"/>
                    </a:lnTo>
                    <a:close/>
                    <a:moveTo>
                      <a:pt x="76" y="26"/>
                    </a:moveTo>
                    <a:lnTo>
                      <a:pt x="76" y="26"/>
                    </a:lnTo>
                    <a:lnTo>
                      <a:pt x="81" y="26"/>
                    </a:lnTo>
                    <a:lnTo>
                      <a:pt x="81" y="26"/>
                    </a:lnTo>
                    <a:lnTo>
                      <a:pt x="81" y="40"/>
                    </a:lnTo>
                    <a:lnTo>
                      <a:pt x="80" y="49"/>
                    </a:lnTo>
                    <a:lnTo>
                      <a:pt x="78" y="59"/>
                    </a:lnTo>
                    <a:lnTo>
                      <a:pt x="73" y="68"/>
                    </a:lnTo>
                    <a:lnTo>
                      <a:pt x="68" y="77"/>
                    </a:lnTo>
                    <a:lnTo>
                      <a:pt x="58" y="86"/>
                    </a:lnTo>
                    <a:lnTo>
                      <a:pt x="54" y="90"/>
                    </a:lnTo>
                    <a:lnTo>
                      <a:pt x="48" y="94"/>
                    </a:lnTo>
                    <a:lnTo>
                      <a:pt x="48" y="94"/>
                    </a:lnTo>
                    <a:lnTo>
                      <a:pt x="42" y="90"/>
                    </a:lnTo>
                    <a:lnTo>
                      <a:pt x="37" y="86"/>
                    </a:lnTo>
                    <a:lnTo>
                      <a:pt x="29" y="77"/>
                    </a:lnTo>
                    <a:lnTo>
                      <a:pt x="22" y="68"/>
                    </a:lnTo>
                    <a:lnTo>
                      <a:pt x="18" y="59"/>
                    </a:lnTo>
                    <a:lnTo>
                      <a:pt x="15" y="49"/>
                    </a:lnTo>
                    <a:lnTo>
                      <a:pt x="14" y="40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23" y="26"/>
                    </a:lnTo>
                    <a:lnTo>
                      <a:pt x="31" y="24"/>
                    </a:lnTo>
                    <a:lnTo>
                      <a:pt x="31" y="24"/>
                    </a:lnTo>
                    <a:lnTo>
                      <a:pt x="40" y="22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53" y="19"/>
                    </a:lnTo>
                    <a:lnTo>
                      <a:pt x="58" y="22"/>
                    </a:lnTo>
                    <a:lnTo>
                      <a:pt x="58" y="22"/>
                    </a:lnTo>
                    <a:lnTo>
                      <a:pt x="67" y="25"/>
                    </a:lnTo>
                    <a:lnTo>
                      <a:pt x="67" y="25"/>
                    </a:lnTo>
                    <a:lnTo>
                      <a:pt x="76" y="26"/>
                    </a:lnTo>
                    <a:lnTo>
                      <a:pt x="76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10758488" y="1406526"/>
                <a:ext cx="19050" cy="34925"/>
              </a:xfrm>
              <a:custGeom>
                <a:avLst/>
                <a:gdLst>
                  <a:gd name="T0" fmla="*/ 11 w 23"/>
                  <a:gd name="T1" fmla="*/ 0 h 44"/>
                  <a:gd name="T2" fmla="*/ 11 w 23"/>
                  <a:gd name="T3" fmla="*/ 0 h 44"/>
                  <a:gd name="T4" fmla="*/ 6 w 23"/>
                  <a:gd name="T5" fmla="*/ 1 h 44"/>
                  <a:gd name="T6" fmla="*/ 3 w 23"/>
                  <a:gd name="T7" fmla="*/ 4 h 44"/>
                  <a:gd name="T8" fmla="*/ 0 w 23"/>
                  <a:gd name="T9" fmla="*/ 7 h 44"/>
                  <a:gd name="T10" fmla="*/ 0 w 23"/>
                  <a:gd name="T11" fmla="*/ 12 h 44"/>
                  <a:gd name="T12" fmla="*/ 0 w 23"/>
                  <a:gd name="T13" fmla="*/ 12 h 44"/>
                  <a:gd name="T14" fmla="*/ 0 w 23"/>
                  <a:gd name="T15" fmla="*/ 15 h 44"/>
                  <a:gd name="T16" fmla="*/ 1 w 23"/>
                  <a:gd name="T17" fmla="*/ 17 h 44"/>
                  <a:gd name="T18" fmla="*/ 3 w 23"/>
                  <a:gd name="T19" fmla="*/ 20 h 44"/>
                  <a:gd name="T20" fmla="*/ 6 w 23"/>
                  <a:gd name="T21" fmla="*/ 22 h 44"/>
                  <a:gd name="T22" fmla="*/ 6 w 23"/>
                  <a:gd name="T23" fmla="*/ 39 h 44"/>
                  <a:gd name="T24" fmla="*/ 6 w 23"/>
                  <a:gd name="T25" fmla="*/ 39 h 44"/>
                  <a:gd name="T26" fmla="*/ 6 w 23"/>
                  <a:gd name="T27" fmla="*/ 41 h 44"/>
                  <a:gd name="T28" fmla="*/ 8 w 23"/>
                  <a:gd name="T29" fmla="*/ 42 h 44"/>
                  <a:gd name="T30" fmla="*/ 9 w 23"/>
                  <a:gd name="T31" fmla="*/ 43 h 44"/>
                  <a:gd name="T32" fmla="*/ 11 w 23"/>
                  <a:gd name="T33" fmla="*/ 44 h 44"/>
                  <a:gd name="T34" fmla="*/ 11 w 23"/>
                  <a:gd name="T35" fmla="*/ 44 h 44"/>
                  <a:gd name="T36" fmla="*/ 12 w 23"/>
                  <a:gd name="T37" fmla="*/ 43 h 44"/>
                  <a:gd name="T38" fmla="*/ 13 w 23"/>
                  <a:gd name="T39" fmla="*/ 42 h 44"/>
                  <a:gd name="T40" fmla="*/ 15 w 23"/>
                  <a:gd name="T41" fmla="*/ 41 h 44"/>
                  <a:gd name="T42" fmla="*/ 15 w 23"/>
                  <a:gd name="T43" fmla="*/ 39 h 44"/>
                  <a:gd name="T44" fmla="*/ 15 w 23"/>
                  <a:gd name="T45" fmla="*/ 22 h 44"/>
                  <a:gd name="T46" fmla="*/ 15 w 23"/>
                  <a:gd name="T47" fmla="*/ 22 h 44"/>
                  <a:gd name="T48" fmla="*/ 18 w 23"/>
                  <a:gd name="T49" fmla="*/ 20 h 44"/>
                  <a:gd name="T50" fmla="*/ 20 w 23"/>
                  <a:gd name="T51" fmla="*/ 17 h 44"/>
                  <a:gd name="T52" fmla="*/ 21 w 23"/>
                  <a:gd name="T53" fmla="*/ 15 h 44"/>
                  <a:gd name="T54" fmla="*/ 23 w 23"/>
                  <a:gd name="T55" fmla="*/ 12 h 44"/>
                  <a:gd name="T56" fmla="*/ 23 w 23"/>
                  <a:gd name="T57" fmla="*/ 12 h 44"/>
                  <a:gd name="T58" fmla="*/ 21 w 23"/>
                  <a:gd name="T59" fmla="*/ 7 h 44"/>
                  <a:gd name="T60" fmla="*/ 19 w 23"/>
                  <a:gd name="T61" fmla="*/ 4 h 44"/>
                  <a:gd name="T62" fmla="*/ 15 w 23"/>
                  <a:gd name="T63" fmla="*/ 1 h 44"/>
                  <a:gd name="T64" fmla="*/ 11 w 23"/>
                  <a:gd name="T65" fmla="*/ 0 h 44"/>
                  <a:gd name="T66" fmla="*/ 11 w 23"/>
                  <a:gd name="T6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" h="44">
                    <a:moveTo>
                      <a:pt x="11" y="0"/>
                    </a:moveTo>
                    <a:lnTo>
                      <a:pt x="11" y="0"/>
                    </a:lnTo>
                    <a:lnTo>
                      <a:pt x="6" y="1"/>
                    </a:lnTo>
                    <a:lnTo>
                      <a:pt x="3" y="4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1" y="17"/>
                    </a:lnTo>
                    <a:lnTo>
                      <a:pt x="3" y="20"/>
                    </a:lnTo>
                    <a:lnTo>
                      <a:pt x="6" y="22"/>
                    </a:lnTo>
                    <a:lnTo>
                      <a:pt x="6" y="39"/>
                    </a:lnTo>
                    <a:lnTo>
                      <a:pt x="6" y="39"/>
                    </a:lnTo>
                    <a:lnTo>
                      <a:pt x="6" y="41"/>
                    </a:lnTo>
                    <a:lnTo>
                      <a:pt x="8" y="42"/>
                    </a:lnTo>
                    <a:lnTo>
                      <a:pt x="9" y="43"/>
                    </a:lnTo>
                    <a:lnTo>
                      <a:pt x="11" y="44"/>
                    </a:lnTo>
                    <a:lnTo>
                      <a:pt x="11" y="44"/>
                    </a:lnTo>
                    <a:lnTo>
                      <a:pt x="12" y="43"/>
                    </a:lnTo>
                    <a:lnTo>
                      <a:pt x="13" y="42"/>
                    </a:lnTo>
                    <a:lnTo>
                      <a:pt x="15" y="41"/>
                    </a:lnTo>
                    <a:lnTo>
                      <a:pt x="15" y="39"/>
                    </a:lnTo>
                    <a:lnTo>
                      <a:pt x="15" y="22"/>
                    </a:lnTo>
                    <a:lnTo>
                      <a:pt x="15" y="22"/>
                    </a:lnTo>
                    <a:lnTo>
                      <a:pt x="18" y="20"/>
                    </a:lnTo>
                    <a:lnTo>
                      <a:pt x="20" y="17"/>
                    </a:lnTo>
                    <a:lnTo>
                      <a:pt x="21" y="15"/>
                    </a:lnTo>
                    <a:lnTo>
                      <a:pt x="23" y="12"/>
                    </a:lnTo>
                    <a:lnTo>
                      <a:pt x="23" y="12"/>
                    </a:lnTo>
                    <a:lnTo>
                      <a:pt x="21" y="7"/>
                    </a:lnTo>
                    <a:lnTo>
                      <a:pt x="19" y="4"/>
                    </a:lnTo>
                    <a:lnTo>
                      <a:pt x="15" y="1"/>
                    </a:lnTo>
                    <a:lnTo>
                      <a:pt x="11" y="0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</p:grpSp>
      </p:grpSp>
      <p:grpSp>
        <p:nvGrpSpPr>
          <p:cNvPr id="47" name="그룹 46"/>
          <p:cNvGrpSpPr/>
          <p:nvPr/>
        </p:nvGrpSpPr>
        <p:grpSpPr>
          <a:xfrm>
            <a:off x="9076262" y="4306014"/>
            <a:ext cx="2494430" cy="598726"/>
            <a:chOff x="8902090" y="4102814"/>
            <a:chExt cx="2494430" cy="598726"/>
          </a:xfrm>
        </p:grpSpPr>
        <p:sp>
          <p:nvSpPr>
            <p:cNvPr id="224" name="직사각형 223"/>
            <p:cNvSpPr/>
            <p:nvPr/>
          </p:nvSpPr>
          <p:spPr>
            <a:xfrm>
              <a:off x="9534815" y="4261907"/>
              <a:ext cx="1861705" cy="276999"/>
            </a:xfrm>
            <a:prstGeom prst="rect">
              <a:avLst/>
            </a:prstGeom>
            <a:noFill/>
            <a:effectLst>
              <a:softEdge rad="76200"/>
            </a:effectLst>
          </p:spPr>
          <p:txBody>
            <a:bodyPr wrap="square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lvl="0" fontAlgn="base" latinLnBrk="0">
                <a:buSzPct val="80000"/>
                <a:defRPr/>
              </a:pPr>
              <a:r>
                <a:rPr kumimoji="1" lang="ko-KR" altLang="en-US" sz="1200" dirty="0" err="1" smtClean="0">
                  <a:ln w="11430"/>
                  <a:solidFill>
                    <a:srgbClr val="1BB5B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클라우드</a:t>
              </a:r>
              <a:r>
                <a:rPr kumimoji="1" lang="ko-KR" altLang="en-US" sz="1200" dirty="0" smtClean="0">
                  <a:ln w="11430"/>
                  <a:solidFill>
                    <a:srgbClr val="1BB5B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 보안 관제</a:t>
              </a:r>
              <a:endParaRPr kumimoji="1" lang="ko-KR" altLang="en-US" sz="1200" dirty="0">
                <a:ln w="11430"/>
                <a:solidFill>
                  <a:srgbClr val="1BB5B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226" name="타원 225"/>
            <p:cNvSpPr/>
            <p:nvPr/>
          </p:nvSpPr>
          <p:spPr>
            <a:xfrm>
              <a:off x="8902090" y="4125674"/>
              <a:ext cx="575866" cy="5758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20" name="타원 119"/>
            <p:cNvSpPr/>
            <p:nvPr/>
          </p:nvSpPr>
          <p:spPr>
            <a:xfrm>
              <a:off x="8902090" y="4102814"/>
              <a:ext cx="575866" cy="575866"/>
            </a:xfrm>
            <a:prstGeom prst="ellipse">
              <a:avLst/>
            </a:prstGeom>
            <a:solidFill>
              <a:srgbClr val="1BB5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grpSp>
          <p:nvGrpSpPr>
            <p:cNvPr id="44" name="그룹 43"/>
            <p:cNvGrpSpPr/>
            <p:nvPr/>
          </p:nvGrpSpPr>
          <p:grpSpPr>
            <a:xfrm>
              <a:off x="9036050" y="4267201"/>
              <a:ext cx="344488" cy="288925"/>
              <a:chOff x="11042650" y="1339851"/>
              <a:chExt cx="344488" cy="288925"/>
            </a:xfrm>
            <a:solidFill>
              <a:schemeClr val="bg1"/>
            </a:solidFill>
          </p:grpSpPr>
          <p:sp>
            <p:nvSpPr>
              <p:cNvPr id="21" name="Freeform 17"/>
              <p:cNvSpPr>
                <a:spLocks noEditPoints="1"/>
              </p:cNvSpPr>
              <p:nvPr/>
            </p:nvSpPr>
            <p:spPr bwMode="auto">
              <a:xfrm>
                <a:off x="11042650" y="1339851"/>
                <a:ext cx="344488" cy="288925"/>
              </a:xfrm>
              <a:custGeom>
                <a:avLst/>
                <a:gdLst>
                  <a:gd name="T0" fmla="*/ 434 w 434"/>
                  <a:gd name="T1" fmla="*/ 54 h 364"/>
                  <a:gd name="T2" fmla="*/ 426 w 434"/>
                  <a:gd name="T3" fmla="*/ 38 h 364"/>
                  <a:gd name="T4" fmla="*/ 350 w 434"/>
                  <a:gd name="T5" fmla="*/ 11 h 364"/>
                  <a:gd name="T6" fmla="*/ 186 w 434"/>
                  <a:gd name="T7" fmla="*/ 1 h 364"/>
                  <a:gd name="T8" fmla="*/ 38 w 434"/>
                  <a:gd name="T9" fmla="*/ 23 h 364"/>
                  <a:gd name="T10" fmla="*/ 0 w 434"/>
                  <a:gd name="T11" fmla="*/ 54 h 364"/>
                  <a:gd name="T12" fmla="*/ 0 w 434"/>
                  <a:gd name="T13" fmla="*/ 56 h 364"/>
                  <a:gd name="T14" fmla="*/ 0 w 434"/>
                  <a:gd name="T15" fmla="*/ 304 h 364"/>
                  <a:gd name="T16" fmla="*/ 4 w 434"/>
                  <a:gd name="T17" fmla="*/ 317 h 364"/>
                  <a:gd name="T18" fmla="*/ 58 w 434"/>
                  <a:gd name="T19" fmla="*/ 344 h 364"/>
                  <a:gd name="T20" fmla="*/ 68 w 434"/>
                  <a:gd name="T21" fmla="*/ 342 h 364"/>
                  <a:gd name="T22" fmla="*/ 123 w 434"/>
                  <a:gd name="T23" fmla="*/ 271 h 364"/>
                  <a:gd name="T24" fmla="*/ 116 w 434"/>
                  <a:gd name="T25" fmla="*/ 354 h 364"/>
                  <a:gd name="T26" fmla="*/ 309 w 434"/>
                  <a:gd name="T27" fmla="*/ 364 h 364"/>
                  <a:gd name="T28" fmla="*/ 318 w 434"/>
                  <a:gd name="T29" fmla="*/ 306 h 364"/>
                  <a:gd name="T30" fmla="*/ 310 w 434"/>
                  <a:gd name="T31" fmla="*/ 271 h 364"/>
                  <a:gd name="T32" fmla="*/ 362 w 434"/>
                  <a:gd name="T33" fmla="*/ 335 h 364"/>
                  <a:gd name="T34" fmla="*/ 371 w 434"/>
                  <a:gd name="T35" fmla="*/ 344 h 364"/>
                  <a:gd name="T36" fmla="*/ 389 w 434"/>
                  <a:gd name="T37" fmla="*/ 339 h 364"/>
                  <a:gd name="T38" fmla="*/ 432 w 434"/>
                  <a:gd name="T39" fmla="*/ 309 h 364"/>
                  <a:gd name="T40" fmla="*/ 434 w 434"/>
                  <a:gd name="T41" fmla="*/ 56 h 364"/>
                  <a:gd name="T42" fmla="*/ 53 w 434"/>
                  <a:gd name="T43" fmla="*/ 322 h 364"/>
                  <a:gd name="T44" fmla="*/ 18 w 434"/>
                  <a:gd name="T45" fmla="*/ 304 h 364"/>
                  <a:gd name="T46" fmla="*/ 260 w 434"/>
                  <a:gd name="T47" fmla="*/ 292 h 364"/>
                  <a:gd name="T48" fmla="*/ 271 w 434"/>
                  <a:gd name="T49" fmla="*/ 345 h 364"/>
                  <a:gd name="T50" fmla="*/ 277 w 434"/>
                  <a:gd name="T51" fmla="*/ 286 h 364"/>
                  <a:gd name="T52" fmla="*/ 167 w 434"/>
                  <a:gd name="T53" fmla="*/ 278 h 364"/>
                  <a:gd name="T54" fmla="*/ 155 w 434"/>
                  <a:gd name="T55" fmla="*/ 294 h 364"/>
                  <a:gd name="T56" fmla="*/ 137 w 434"/>
                  <a:gd name="T57" fmla="*/ 286 h 364"/>
                  <a:gd name="T58" fmla="*/ 163 w 434"/>
                  <a:gd name="T59" fmla="*/ 253 h 364"/>
                  <a:gd name="T60" fmla="*/ 206 w 434"/>
                  <a:gd name="T61" fmla="*/ 267 h 364"/>
                  <a:gd name="T62" fmla="*/ 222 w 434"/>
                  <a:gd name="T63" fmla="*/ 275 h 364"/>
                  <a:gd name="T64" fmla="*/ 253 w 434"/>
                  <a:gd name="T65" fmla="*/ 246 h 364"/>
                  <a:gd name="T66" fmla="*/ 287 w 434"/>
                  <a:gd name="T67" fmla="*/ 269 h 364"/>
                  <a:gd name="T68" fmla="*/ 300 w 434"/>
                  <a:gd name="T69" fmla="*/ 345 h 364"/>
                  <a:gd name="T70" fmla="*/ 270 w 434"/>
                  <a:gd name="T71" fmla="*/ 232 h 364"/>
                  <a:gd name="T72" fmla="*/ 236 w 434"/>
                  <a:gd name="T73" fmla="*/ 225 h 364"/>
                  <a:gd name="T74" fmla="*/ 217 w 434"/>
                  <a:gd name="T75" fmla="*/ 248 h 364"/>
                  <a:gd name="T76" fmla="*/ 196 w 434"/>
                  <a:gd name="T77" fmla="*/ 225 h 364"/>
                  <a:gd name="T78" fmla="*/ 156 w 434"/>
                  <a:gd name="T79" fmla="*/ 235 h 364"/>
                  <a:gd name="T80" fmla="*/ 71 w 434"/>
                  <a:gd name="T81" fmla="*/ 261 h 364"/>
                  <a:gd name="T82" fmla="*/ 64 w 434"/>
                  <a:gd name="T83" fmla="*/ 77 h 364"/>
                  <a:gd name="T84" fmla="*/ 63 w 434"/>
                  <a:gd name="T85" fmla="*/ 77 h 364"/>
                  <a:gd name="T86" fmla="*/ 18 w 434"/>
                  <a:gd name="T87" fmla="*/ 56 h 364"/>
                  <a:gd name="T88" fmla="*/ 31 w 434"/>
                  <a:gd name="T89" fmla="*/ 45 h 364"/>
                  <a:gd name="T90" fmla="*/ 217 w 434"/>
                  <a:gd name="T91" fmla="*/ 18 h 364"/>
                  <a:gd name="T92" fmla="*/ 385 w 434"/>
                  <a:gd name="T93" fmla="*/ 38 h 364"/>
                  <a:gd name="T94" fmla="*/ 415 w 434"/>
                  <a:gd name="T95" fmla="*/ 56 h 364"/>
                  <a:gd name="T96" fmla="*/ 370 w 434"/>
                  <a:gd name="T97" fmla="*/ 77 h 364"/>
                  <a:gd name="T98" fmla="*/ 366 w 434"/>
                  <a:gd name="T99" fmla="*/ 79 h 364"/>
                  <a:gd name="T100" fmla="*/ 365 w 434"/>
                  <a:gd name="T101" fmla="*/ 81 h 364"/>
                  <a:gd name="T102" fmla="*/ 363 w 434"/>
                  <a:gd name="T103" fmla="*/ 83 h 364"/>
                  <a:gd name="T104" fmla="*/ 362 w 434"/>
                  <a:gd name="T105" fmla="*/ 261 h 364"/>
                  <a:gd name="T106" fmla="*/ 381 w 434"/>
                  <a:gd name="T107" fmla="*/ 95 h 364"/>
                  <a:gd name="T108" fmla="*/ 415 w 434"/>
                  <a:gd name="T109" fmla="*/ 304 h 364"/>
                  <a:gd name="T110" fmla="*/ 398 w 434"/>
                  <a:gd name="T111" fmla="*/ 316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34" h="364">
                    <a:moveTo>
                      <a:pt x="434" y="56"/>
                    </a:moveTo>
                    <a:lnTo>
                      <a:pt x="434" y="56"/>
                    </a:lnTo>
                    <a:lnTo>
                      <a:pt x="434" y="56"/>
                    </a:lnTo>
                    <a:lnTo>
                      <a:pt x="434" y="56"/>
                    </a:lnTo>
                    <a:lnTo>
                      <a:pt x="434" y="55"/>
                    </a:lnTo>
                    <a:lnTo>
                      <a:pt x="434" y="54"/>
                    </a:lnTo>
                    <a:lnTo>
                      <a:pt x="434" y="54"/>
                    </a:lnTo>
                    <a:lnTo>
                      <a:pt x="434" y="52"/>
                    </a:lnTo>
                    <a:lnTo>
                      <a:pt x="434" y="52"/>
                    </a:lnTo>
                    <a:lnTo>
                      <a:pt x="432" y="48"/>
                    </a:lnTo>
                    <a:lnTo>
                      <a:pt x="431" y="45"/>
                    </a:lnTo>
                    <a:lnTo>
                      <a:pt x="426" y="38"/>
                    </a:lnTo>
                    <a:lnTo>
                      <a:pt x="418" y="32"/>
                    </a:lnTo>
                    <a:lnTo>
                      <a:pt x="407" y="26"/>
                    </a:lnTo>
                    <a:lnTo>
                      <a:pt x="394" y="22"/>
                    </a:lnTo>
                    <a:lnTo>
                      <a:pt x="381" y="18"/>
                    </a:lnTo>
                    <a:lnTo>
                      <a:pt x="366" y="14"/>
                    </a:lnTo>
                    <a:lnTo>
                      <a:pt x="350" y="11"/>
                    </a:lnTo>
                    <a:lnTo>
                      <a:pt x="315" y="6"/>
                    </a:lnTo>
                    <a:lnTo>
                      <a:pt x="281" y="2"/>
                    </a:lnTo>
                    <a:lnTo>
                      <a:pt x="247" y="1"/>
                    </a:lnTo>
                    <a:lnTo>
                      <a:pt x="217" y="0"/>
                    </a:lnTo>
                    <a:lnTo>
                      <a:pt x="217" y="0"/>
                    </a:lnTo>
                    <a:lnTo>
                      <a:pt x="186" y="1"/>
                    </a:lnTo>
                    <a:lnTo>
                      <a:pt x="153" y="2"/>
                    </a:lnTo>
                    <a:lnTo>
                      <a:pt x="117" y="6"/>
                    </a:lnTo>
                    <a:lnTo>
                      <a:pt x="82" y="11"/>
                    </a:lnTo>
                    <a:lnTo>
                      <a:pt x="66" y="15"/>
                    </a:lnTo>
                    <a:lnTo>
                      <a:pt x="51" y="18"/>
                    </a:lnTo>
                    <a:lnTo>
                      <a:pt x="38" y="23"/>
                    </a:lnTo>
                    <a:lnTo>
                      <a:pt x="25" y="27"/>
                    </a:lnTo>
                    <a:lnTo>
                      <a:pt x="16" y="33"/>
                    </a:lnTo>
                    <a:lnTo>
                      <a:pt x="8" y="39"/>
                    </a:lnTo>
                    <a:lnTo>
                      <a:pt x="2" y="46"/>
                    </a:lnTo>
                    <a:lnTo>
                      <a:pt x="1" y="49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304"/>
                    </a:lnTo>
                    <a:lnTo>
                      <a:pt x="0" y="304"/>
                    </a:lnTo>
                    <a:lnTo>
                      <a:pt x="0" y="304"/>
                    </a:lnTo>
                    <a:lnTo>
                      <a:pt x="0" y="304"/>
                    </a:lnTo>
                    <a:lnTo>
                      <a:pt x="0" y="304"/>
                    </a:lnTo>
                    <a:lnTo>
                      <a:pt x="0" y="305"/>
                    </a:lnTo>
                    <a:lnTo>
                      <a:pt x="0" y="305"/>
                    </a:lnTo>
                    <a:lnTo>
                      <a:pt x="0" y="306"/>
                    </a:lnTo>
                    <a:lnTo>
                      <a:pt x="0" y="306"/>
                    </a:lnTo>
                    <a:lnTo>
                      <a:pt x="1" y="312"/>
                    </a:lnTo>
                    <a:lnTo>
                      <a:pt x="4" y="317"/>
                    </a:lnTo>
                    <a:lnTo>
                      <a:pt x="9" y="322"/>
                    </a:lnTo>
                    <a:lnTo>
                      <a:pt x="16" y="327"/>
                    </a:lnTo>
                    <a:lnTo>
                      <a:pt x="24" y="331"/>
                    </a:lnTo>
                    <a:lnTo>
                      <a:pt x="34" y="336"/>
                    </a:lnTo>
                    <a:lnTo>
                      <a:pt x="46" y="339"/>
                    </a:lnTo>
                    <a:lnTo>
                      <a:pt x="58" y="344"/>
                    </a:lnTo>
                    <a:lnTo>
                      <a:pt x="58" y="344"/>
                    </a:lnTo>
                    <a:lnTo>
                      <a:pt x="62" y="344"/>
                    </a:lnTo>
                    <a:lnTo>
                      <a:pt x="62" y="344"/>
                    </a:lnTo>
                    <a:lnTo>
                      <a:pt x="62" y="344"/>
                    </a:lnTo>
                    <a:lnTo>
                      <a:pt x="65" y="343"/>
                    </a:lnTo>
                    <a:lnTo>
                      <a:pt x="68" y="342"/>
                    </a:lnTo>
                    <a:lnTo>
                      <a:pt x="70" y="338"/>
                    </a:lnTo>
                    <a:lnTo>
                      <a:pt x="71" y="335"/>
                    </a:lnTo>
                    <a:lnTo>
                      <a:pt x="71" y="281"/>
                    </a:lnTo>
                    <a:lnTo>
                      <a:pt x="71" y="281"/>
                    </a:lnTo>
                    <a:lnTo>
                      <a:pt x="95" y="276"/>
                    </a:lnTo>
                    <a:lnTo>
                      <a:pt x="123" y="271"/>
                    </a:lnTo>
                    <a:lnTo>
                      <a:pt x="123" y="271"/>
                    </a:lnTo>
                    <a:lnTo>
                      <a:pt x="120" y="279"/>
                    </a:lnTo>
                    <a:lnTo>
                      <a:pt x="117" y="289"/>
                    </a:lnTo>
                    <a:lnTo>
                      <a:pt x="116" y="297"/>
                    </a:lnTo>
                    <a:lnTo>
                      <a:pt x="116" y="306"/>
                    </a:lnTo>
                    <a:lnTo>
                      <a:pt x="116" y="354"/>
                    </a:lnTo>
                    <a:lnTo>
                      <a:pt x="116" y="354"/>
                    </a:lnTo>
                    <a:lnTo>
                      <a:pt x="116" y="358"/>
                    </a:lnTo>
                    <a:lnTo>
                      <a:pt x="118" y="361"/>
                    </a:lnTo>
                    <a:lnTo>
                      <a:pt x="122" y="363"/>
                    </a:lnTo>
                    <a:lnTo>
                      <a:pt x="125" y="364"/>
                    </a:lnTo>
                    <a:lnTo>
                      <a:pt x="309" y="364"/>
                    </a:lnTo>
                    <a:lnTo>
                      <a:pt x="309" y="364"/>
                    </a:lnTo>
                    <a:lnTo>
                      <a:pt x="313" y="363"/>
                    </a:lnTo>
                    <a:lnTo>
                      <a:pt x="315" y="361"/>
                    </a:lnTo>
                    <a:lnTo>
                      <a:pt x="317" y="358"/>
                    </a:lnTo>
                    <a:lnTo>
                      <a:pt x="318" y="354"/>
                    </a:lnTo>
                    <a:lnTo>
                      <a:pt x="318" y="306"/>
                    </a:lnTo>
                    <a:lnTo>
                      <a:pt x="318" y="306"/>
                    </a:lnTo>
                    <a:lnTo>
                      <a:pt x="317" y="297"/>
                    </a:lnTo>
                    <a:lnTo>
                      <a:pt x="316" y="289"/>
                    </a:lnTo>
                    <a:lnTo>
                      <a:pt x="314" y="279"/>
                    </a:lnTo>
                    <a:lnTo>
                      <a:pt x="310" y="271"/>
                    </a:lnTo>
                    <a:lnTo>
                      <a:pt x="310" y="271"/>
                    </a:lnTo>
                    <a:lnTo>
                      <a:pt x="338" y="276"/>
                    </a:lnTo>
                    <a:lnTo>
                      <a:pt x="362" y="281"/>
                    </a:lnTo>
                    <a:lnTo>
                      <a:pt x="362" y="335"/>
                    </a:lnTo>
                    <a:lnTo>
                      <a:pt x="362" y="335"/>
                    </a:lnTo>
                    <a:lnTo>
                      <a:pt x="362" y="335"/>
                    </a:lnTo>
                    <a:lnTo>
                      <a:pt x="362" y="335"/>
                    </a:lnTo>
                    <a:lnTo>
                      <a:pt x="362" y="336"/>
                    </a:lnTo>
                    <a:lnTo>
                      <a:pt x="362" y="336"/>
                    </a:lnTo>
                    <a:lnTo>
                      <a:pt x="363" y="339"/>
                    </a:lnTo>
                    <a:lnTo>
                      <a:pt x="366" y="342"/>
                    </a:lnTo>
                    <a:lnTo>
                      <a:pt x="368" y="344"/>
                    </a:lnTo>
                    <a:lnTo>
                      <a:pt x="371" y="344"/>
                    </a:lnTo>
                    <a:lnTo>
                      <a:pt x="371" y="344"/>
                    </a:lnTo>
                    <a:lnTo>
                      <a:pt x="371" y="344"/>
                    </a:lnTo>
                    <a:lnTo>
                      <a:pt x="371" y="344"/>
                    </a:lnTo>
                    <a:lnTo>
                      <a:pt x="375" y="343"/>
                    </a:lnTo>
                    <a:lnTo>
                      <a:pt x="375" y="343"/>
                    </a:lnTo>
                    <a:lnTo>
                      <a:pt x="389" y="339"/>
                    </a:lnTo>
                    <a:lnTo>
                      <a:pt x="401" y="335"/>
                    </a:lnTo>
                    <a:lnTo>
                      <a:pt x="411" y="331"/>
                    </a:lnTo>
                    <a:lnTo>
                      <a:pt x="420" y="326"/>
                    </a:lnTo>
                    <a:lnTo>
                      <a:pt x="426" y="321"/>
                    </a:lnTo>
                    <a:lnTo>
                      <a:pt x="430" y="315"/>
                    </a:lnTo>
                    <a:lnTo>
                      <a:pt x="432" y="309"/>
                    </a:lnTo>
                    <a:lnTo>
                      <a:pt x="434" y="304"/>
                    </a:lnTo>
                    <a:lnTo>
                      <a:pt x="434" y="304"/>
                    </a:lnTo>
                    <a:lnTo>
                      <a:pt x="434" y="304"/>
                    </a:lnTo>
                    <a:lnTo>
                      <a:pt x="434" y="304"/>
                    </a:lnTo>
                    <a:lnTo>
                      <a:pt x="434" y="304"/>
                    </a:lnTo>
                    <a:lnTo>
                      <a:pt x="434" y="56"/>
                    </a:lnTo>
                    <a:close/>
                    <a:moveTo>
                      <a:pt x="18" y="304"/>
                    </a:moveTo>
                    <a:lnTo>
                      <a:pt x="18" y="81"/>
                    </a:lnTo>
                    <a:lnTo>
                      <a:pt x="18" y="81"/>
                    </a:lnTo>
                    <a:lnTo>
                      <a:pt x="33" y="88"/>
                    </a:lnTo>
                    <a:lnTo>
                      <a:pt x="53" y="93"/>
                    </a:lnTo>
                    <a:lnTo>
                      <a:pt x="53" y="322"/>
                    </a:lnTo>
                    <a:lnTo>
                      <a:pt x="53" y="322"/>
                    </a:lnTo>
                    <a:lnTo>
                      <a:pt x="35" y="316"/>
                    </a:lnTo>
                    <a:lnTo>
                      <a:pt x="25" y="311"/>
                    </a:lnTo>
                    <a:lnTo>
                      <a:pt x="19" y="307"/>
                    </a:lnTo>
                    <a:lnTo>
                      <a:pt x="18" y="304"/>
                    </a:lnTo>
                    <a:lnTo>
                      <a:pt x="18" y="304"/>
                    </a:lnTo>
                    <a:close/>
                    <a:moveTo>
                      <a:pt x="178" y="345"/>
                    </a:moveTo>
                    <a:lnTo>
                      <a:pt x="170" y="293"/>
                    </a:lnTo>
                    <a:lnTo>
                      <a:pt x="170" y="293"/>
                    </a:lnTo>
                    <a:lnTo>
                      <a:pt x="171" y="292"/>
                    </a:lnTo>
                    <a:lnTo>
                      <a:pt x="173" y="292"/>
                    </a:lnTo>
                    <a:lnTo>
                      <a:pt x="260" y="292"/>
                    </a:lnTo>
                    <a:lnTo>
                      <a:pt x="260" y="292"/>
                    </a:lnTo>
                    <a:lnTo>
                      <a:pt x="263" y="293"/>
                    </a:lnTo>
                    <a:lnTo>
                      <a:pt x="256" y="345"/>
                    </a:lnTo>
                    <a:lnTo>
                      <a:pt x="178" y="345"/>
                    </a:lnTo>
                    <a:close/>
                    <a:moveTo>
                      <a:pt x="300" y="345"/>
                    </a:moveTo>
                    <a:lnTo>
                      <a:pt x="271" y="345"/>
                    </a:lnTo>
                    <a:lnTo>
                      <a:pt x="278" y="294"/>
                    </a:lnTo>
                    <a:lnTo>
                      <a:pt x="278" y="294"/>
                    </a:lnTo>
                    <a:lnTo>
                      <a:pt x="278" y="293"/>
                    </a:lnTo>
                    <a:lnTo>
                      <a:pt x="278" y="293"/>
                    </a:lnTo>
                    <a:lnTo>
                      <a:pt x="278" y="290"/>
                    </a:lnTo>
                    <a:lnTo>
                      <a:pt x="277" y="286"/>
                    </a:lnTo>
                    <a:lnTo>
                      <a:pt x="274" y="282"/>
                    </a:lnTo>
                    <a:lnTo>
                      <a:pt x="268" y="278"/>
                    </a:lnTo>
                    <a:lnTo>
                      <a:pt x="260" y="276"/>
                    </a:lnTo>
                    <a:lnTo>
                      <a:pt x="173" y="276"/>
                    </a:lnTo>
                    <a:lnTo>
                      <a:pt x="173" y="276"/>
                    </a:lnTo>
                    <a:lnTo>
                      <a:pt x="167" y="278"/>
                    </a:lnTo>
                    <a:lnTo>
                      <a:pt x="160" y="282"/>
                    </a:lnTo>
                    <a:lnTo>
                      <a:pt x="156" y="286"/>
                    </a:lnTo>
                    <a:lnTo>
                      <a:pt x="155" y="290"/>
                    </a:lnTo>
                    <a:lnTo>
                      <a:pt x="155" y="293"/>
                    </a:lnTo>
                    <a:lnTo>
                      <a:pt x="155" y="293"/>
                    </a:lnTo>
                    <a:lnTo>
                      <a:pt x="155" y="294"/>
                    </a:lnTo>
                    <a:lnTo>
                      <a:pt x="162" y="345"/>
                    </a:lnTo>
                    <a:lnTo>
                      <a:pt x="134" y="345"/>
                    </a:lnTo>
                    <a:lnTo>
                      <a:pt x="134" y="306"/>
                    </a:lnTo>
                    <a:lnTo>
                      <a:pt x="134" y="306"/>
                    </a:lnTo>
                    <a:lnTo>
                      <a:pt x="134" y="297"/>
                    </a:lnTo>
                    <a:lnTo>
                      <a:pt x="137" y="286"/>
                    </a:lnTo>
                    <a:lnTo>
                      <a:pt x="141" y="278"/>
                    </a:lnTo>
                    <a:lnTo>
                      <a:pt x="146" y="269"/>
                    </a:lnTo>
                    <a:lnTo>
                      <a:pt x="146" y="269"/>
                    </a:lnTo>
                    <a:lnTo>
                      <a:pt x="150" y="263"/>
                    </a:lnTo>
                    <a:lnTo>
                      <a:pt x="156" y="257"/>
                    </a:lnTo>
                    <a:lnTo>
                      <a:pt x="163" y="253"/>
                    </a:lnTo>
                    <a:lnTo>
                      <a:pt x="170" y="249"/>
                    </a:lnTo>
                    <a:lnTo>
                      <a:pt x="170" y="249"/>
                    </a:lnTo>
                    <a:lnTo>
                      <a:pt x="180" y="246"/>
                    </a:lnTo>
                    <a:lnTo>
                      <a:pt x="193" y="244"/>
                    </a:lnTo>
                    <a:lnTo>
                      <a:pt x="195" y="248"/>
                    </a:lnTo>
                    <a:lnTo>
                      <a:pt x="206" y="267"/>
                    </a:lnTo>
                    <a:lnTo>
                      <a:pt x="209" y="271"/>
                    </a:lnTo>
                    <a:lnTo>
                      <a:pt x="209" y="271"/>
                    </a:lnTo>
                    <a:lnTo>
                      <a:pt x="213" y="275"/>
                    </a:lnTo>
                    <a:lnTo>
                      <a:pt x="217" y="276"/>
                    </a:lnTo>
                    <a:lnTo>
                      <a:pt x="217" y="276"/>
                    </a:lnTo>
                    <a:lnTo>
                      <a:pt x="222" y="275"/>
                    </a:lnTo>
                    <a:lnTo>
                      <a:pt x="225" y="271"/>
                    </a:lnTo>
                    <a:lnTo>
                      <a:pt x="228" y="267"/>
                    </a:lnTo>
                    <a:lnTo>
                      <a:pt x="238" y="248"/>
                    </a:lnTo>
                    <a:lnTo>
                      <a:pt x="241" y="244"/>
                    </a:lnTo>
                    <a:lnTo>
                      <a:pt x="241" y="244"/>
                    </a:lnTo>
                    <a:lnTo>
                      <a:pt x="253" y="246"/>
                    </a:lnTo>
                    <a:lnTo>
                      <a:pt x="264" y="249"/>
                    </a:lnTo>
                    <a:lnTo>
                      <a:pt x="264" y="249"/>
                    </a:lnTo>
                    <a:lnTo>
                      <a:pt x="271" y="253"/>
                    </a:lnTo>
                    <a:lnTo>
                      <a:pt x="277" y="257"/>
                    </a:lnTo>
                    <a:lnTo>
                      <a:pt x="283" y="263"/>
                    </a:lnTo>
                    <a:lnTo>
                      <a:pt x="287" y="269"/>
                    </a:lnTo>
                    <a:lnTo>
                      <a:pt x="287" y="269"/>
                    </a:lnTo>
                    <a:lnTo>
                      <a:pt x="293" y="278"/>
                    </a:lnTo>
                    <a:lnTo>
                      <a:pt x="297" y="286"/>
                    </a:lnTo>
                    <a:lnTo>
                      <a:pt x="299" y="297"/>
                    </a:lnTo>
                    <a:lnTo>
                      <a:pt x="300" y="306"/>
                    </a:lnTo>
                    <a:lnTo>
                      <a:pt x="300" y="345"/>
                    </a:lnTo>
                    <a:close/>
                    <a:moveTo>
                      <a:pt x="297" y="252"/>
                    </a:moveTo>
                    <a:lnTo>
                      <a:pt x="297" y="252"/>
                    </a:lnTo>
                    <a:lnTo>
                      <a:pt x="291" y="246"/>
                    </a:lnTo>
                    <a:lnTo>
                      <a:pt x="285" y="240"/>
                    </a:lnTo>
                    <a:lnTo>
                      <a:pt x="278" y="235"/>
                    </a:lnTo>
                    <a:lnTo>
                      <a:pt x="270" y="232"/>
                    </a:lnTo>
                    <a:lnTo>
                      <a:pt x="262" y="229"/>
                    </a:lnTo>
                    <a:lnTo>
                      <a:pt x="254" y="226"/>
                    </a:lnTo>
                    <a:lnTo>
                      <a:pt x="246" y="225"/>
                    </a:lnTo>
                    <a:lnTo>
                      <a:pt x="237" y="225"/>
                    </a:lnTo>
                    <a:lnTo>
                      <a:pt x="236" y="225"/>
                    </a:lnTo>
                    <a:lnTo>
                      <a:pt x="236" y="225"/>
                    </a:lnTo>
                    <a:lnTo>
                      <a:pt x="231" y="226"/>
                    </a:lnTo>
                    <a:lnTo>
                      <a:pt x="228" y="230"/>
                    </a:lnTo>
                    <a:lnTo>
                      <a:pt x="217" y="248"/>
                    </a:lnTo>
                    <a:lnTo>
                      <a:pt x="217" y="248"/>
                    </a:lnTo>
                    <a:lnTo>
                      <a:pt x="217" y="248"/>
                    </a:lnTo>
                    <a:lnTo>
                      <a:pt x="217" y="248"/>
                    </a:lnTo>
                    <a:lnTo>
                      <a:pt x="217" y="248"/>
                    </a:lnTo>
                    <a:lnTo>
                      <a:pt x="206" y="230"/>
                    </a:lnTo>
                    <a:lnTo>
                      <a:pt x="206" y="230"/>
                    </a:lnTo>
                    <a:lnTo>
                      <a:pt x="202" y="226"/>
                    </a:lnTo>
                    <a:lnTo>
                      <a:pt x="198" y="225"/>
                    </a:lnTo>
                    <a:lnTo>
                      <a:pt x="196" y="225"/>
                    </a:lnTo>
                    <a:lnTo>
                      <a:pt x="196" y="225"/>
                    </a:lnTo>
                    <a:lnTo>
                      <a:pt x="187" y="225"/>
                    </a:lnTo>
                    <a:lnTo>
                      <a:pt x="179" y="226"/>
                    </a:lnTo>
                    <a:lnTo>
                      <a:pt x="171" y="229"/>
                    </a:lnTo>
                    <a:lnTo>
                      <a:pt x="163" y="232"/>
                    </a:lnTo>
                    <a:lnTo>
                      <a:pt x="156" y="235"/>
                    </a:lnTo>
                    <a:lnTo>
                      <a:pt x="149" y="240"/>
                    </a:lnTo>
                    <a:lnTo>
                      <a:pt x="142" y="246"/>
                    </a:lnTo>
                    <a:lnTo>
                      <a:pt x="137" y="252"/>
                    </a:lnTo>
                    <a:lnTo>
                      <a:pt x="137" y="252"/>
                    </a:lnTo>
                    <a:lnTo>
                      <a:pt x="102" y="256"/>
                    </a:lnTo>
                    <a:lnTo>
                      <a:pt x="71" y="261"/>
                    </a:lnTo>
                    <a:lnTo>
                      <a:pt x="71" y="86"/>
                    </a:lnTo>
                    <a:lnTo>
                      <a:pt x="71" y="86"/>
                    </a:lnTo>
                    <a:lnTo>
                      <a:pt x="70" y="83"/>
                    </a:lnTo>
                    <a:lnTo>
                      <a:pt x="69" y="81"/>
                    </a:lnTo>
                    <a:lnTo>
                      <a:pt x="66" y="78"/>
                    </a:lnTo>
                    <a:lnTo>
                      <a:pt x="64" y="77"/>
                    </a:lnTo>
                    <a:lnTo>
                      <a:pt x="64" y="77"/>
                    </a:lnTo>
                    <a:lnTo>
                      <a:pt x="64" y="77"/>
                    </a:lnTo>
                    <a:lnTo>
                      <a:pt x="64" y="77"/>
                    </a:lnTo>
                    <a:lnTo>
                      <a:pt x="64" y="77"/>
                    </a:lnTo>
                    <a:lnTo>
                      <a:pt x="64" y="77"/>
                    </a:lnTo>
                    <a:lnTo>
                      <a:pt x="63" y="77"/>
                    </a:lnTo>
                    <a:lnTo>
                      <a:pt x="63" y="77"/>
                    </a:lnTo>
                    <a:lnTo>
                      <a:pt x="50" y="74"/>
                    </a:lnTo>
                    <a:lnTo>
                      <a:pt x="41" y="70"/>
                    </a:lnTo>
                    <a:lnTo>
                      <a:pt x="27" y="64"/>
                    </a:lnTo>
                    <a:lnTo>
                      <a:pt x="20" y="59"/>
                    </a:lnTo>
                    <a:lnTo>
                      <a:pt x="18" y="56"/>
                    </a:lnTo>
                    <a:lnTo>
                      <a:pt x="18" y="55"/>
                    </a:lnTo>
                    <a:lnTo>
                      <a:pt x="18" y="55"/>
                    </a:lnTo>
                    <a:lnTo>
                      <a:pt x="19" y="53"/>
                    </a:lnTo>
                    <a:lnTo>
                      <a:pt x="21" y="51"/>
                    </a:lnTo>
                    <a:lnTo>
                      <a:pt x="25" y="47"/>
                    </a:lnTo>
                    <a:lnTo>
                      <a:pt x="31" y="45"/>
                    </a:lnTo>
                    <a:lnTo>
                      <a:pt x="47" y="39"/>
                    </a:lnTo>
                    <a:lnTo>
                      <a:pt x="70" y="32"/>
                    </a:lnTo>
                    <a:lnTo>
                      <a:pt x="97" y="27"/>
                    </a:lnTo>
                    <a:lnTo>
                      <a:pt x="132" y="23"/>
                    </a:lnTo>
                    <a:lnTo>
                      <a:pt x="171" y="19"/>
                    </a:lnTo>
                    <a:lnTo>
                      <a:pt x="217" y="18"/>
                    </a:lnTo>
                    <a:lnTo>
                      <a:pt x="217" y="18"/>
                    </a:lnTo>
                    <a:lnTo>
                      <a:pt x="262" y="19"/>
                    </a:lnTo>
                    <a:lnTo>
                      <a:pt x="301" y="23"/>
                    </a:lnTo>
                    <a:lnTo>
                      <a:pt x="335" y="27"/>
                    </a:lnTo>
                    <a:lnTo>
                      <a:pt x="363" y="32"/>
                    </a:lnTo>
                    <a:lnTo>
                      <a:pt x="385" y="38"/>
                    </a:lnTo>
                    <a:lnTo>
                      <a:pt x="401" y="45"/>
                    </a:lnTo>
                    <a:lnTo>
                      <a:pt x="407" y="47"/>
                    </a:lnTo>
                    <a:lnTo>
                      <a:pt x="412" y="51"/>
                    </a:lnTo>
                    <a:lnTo>
                      <a:pt x="414" y="53"/>
                    </a:lnTo>
                    <a:lnTo>
                      <a:pt x="415" y="55"/>
                    </a:lnTo>
                    <a:lnTo>
                      <a:pt x="415" y="56"/>
                    </a:lnTo>
                    <a:lnTo>
                      <a:pt x="415" y="56"/>
                    </a:lnTo>
                    <a:lnTo>
                      <a:pt x="413" y="60"/>
                    </a:lnTo>
                    <a:lnTo>
                      <a:pt x="406" y="64"/>
                    </a:lnTo>
                    <a:lnTo>
                      <a:pt x="392" y="71"/>
                    </a:lnTo>
                    <a:lnTo>
                      <a:pt x="370" y="77"/>
                    </a:lnTo>
                    <a:lnTo>
                      <a:pt x="370" y="77"/>
                    </a:lnTo>
                    <a:lnTo>
                      <a:pt x="368" y="78"/>
                    </a:lnTo>
                    <a:lnTo>
                      <a:pt x="368" y="78"/>
                    </a:lnTo>
                    <a:lnTo>
                      <a:pt x="367" y="78"/>
                    </a:lnTo>
                    <a:lnTo>
                      <a:pt x="367" y="78"/>
                    </a:lnTo>
                    <a:lnTo>
                      <a:pt x="366" y="79"/>
                    </a:lnTo>
                    <a:lnTo>
                      <a:pt x="366" y="79"/>
                    </a:lnTo>
                    <a:lnTo>
                      <a:pt x="366" y="79"/>
                    </a:lnTo>
                    <a:lnTo>
                      <a:pt x="366" y="79"/>
                    </a:lnTo>
                    <a:lnTo>
                      <a:pt x="365" y="81"/>
                    </a:lnTo>
                    <a:lnTo>
                      <a:pt x="365" y="81"/>
                    </a:lnTo>
                    <a:lnTo>
                      <a:pt x="365" y="81"/>
                    </a:lnTo>
                    <a:lnTo>
                      <a:pt x="365" y="81"/>
                    </a:lnTo>
                    <a:lnTo>
                      <a:pt x="363" y="82"/>
                    </a:lnTo>
                    <a:lnTo>
                      <a:pt x="363" y="82"/>
                    </a:lnTo>
                    <a:lnTo>
                      <a:pt x="363" y="83"/>
                    </a:lnTo>
                    <a:lnTo>
                      <a:pt x="363" y="83"/>
                    </a:lnTo>
                    <a:lnTo>
                      <a:pt x="363" y="83"/>
                    </a:lnTo>
                    <a:lnTo>
                      <a:pt x="363" y="83"/>
                    </a:lnTo>
                    <a:lnTo>
                      <a:pt x="362" y="85"/>
                    </a:lnTo>
                    <a:lnTo>
                      <a:pt x="362" y="85"/>
                    </a:lnTo>
                    <a:lnTo>
                      <a:pt x="362" y="85"/>
                    </a:lnTo>
                    <a:lnTo>
                      <a:pt x="362" y="85"/>
                    </a:lnTo>
                    <a:lnTo>
                      <a:pt x="362" y="88"/>
                    </a:lnTo>
                    <a:lnTo>
                      <a:pt x="362" y="261"/>
                    </a:lnTo>
                    <a:lnTo>
                      <a:pt x="362" y="261"/>
                    </a:lnTo>
                    <a:lnTo>
                      <a:pt x="331" y="256"/>
                    </a:lnTo>
                    <a:lnTo>
                      <a:pt x="297" y="252"/>
                    </a:lnTo>
                    <a:lnTo>
                      <a:pt x="297" y="252"/>
                    </a:lnTo>
                    <a:close/>
                    <a:moveTo>
                      <a:pt x="381" y="323"/>
                    </a:moveTo>
                    <a:lnTo>
                      <a:pt x="381" y="95"/>
                    </a:lnTo>
                    <a:lnTo>
                      <a:pt x="381" y="95"/>
                    </a:lnTo>
                    <a:lnTo>
                      <a:pt x="400" y="88"/>
                    </a:lnTo>
                    <a:lnTo>
                      <a:pt x="415" y="81"/>
                    </a:lnTo>
                    <a:lnTo>
                      <a:pt x="415" y="304"/>
                    </a:lnTo>
                    <a:lnTo>
                      <a:pt x="415" y="304"/>
                    </a:lnTo>
                    <a:lnTo>
                      <a:pt x="415" y="304"/>
                    </a:lnTo>
                    <a:lnTo>
                      <a:pt x="415" y="304"/>
                    </a:lnTo>
                    <a:lnTo>
                      <a:pt x="415" y="304"/>
                    </a:lnTo>
                    <a:lnTo>
                      <a:pt x="415" y="304"/>
                    </a:lnTo>
                    <a:lnTo>
                      <a:pt x="414" y="307"/>
                    </a:lnTo>
                    <a:lnTo>
                      <a:pt x="408" y="311"/>
                    </a:lnTo>
                    <a:lnTo>
                      <a:pt x="398" y="316"/>
                    </a:lnTo>
                    <a:lnTo>
                      <a:pt x="381" y="323"/>
                    </a:lnTo>
                    <a:lnTo>
                      <a:pt x="381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22" name="Freeform 18"/>
              <p:cNvSpPr>
                <a:spLocks noEditPoints="1"/>
              </p:cNvSpPr>
              <p:nvPr/>
            </p:nvSpPr>
            <p:spPr bwMode="auto">
              <a:xfrm>
                <a:off x="11176000" y="1436688"/>
                <a:ext cx="79375" cy="79375"/>
              </a:xfrm>
              <a:custGeom>
                <a:avLst/>
                <a:gdLst>
                  <a:gd name="T0" fmla="*/ 49 w 100"/>
                  <a:gd name="T1" fmla="*/ 0 h 101"/>
                  <a:gd name="T2" fmla="*/ 31 w 100"/>
                  <a:gd name="T3" fmla="*/ 5 h 101"/>
                  <a:gd name="T4" fmla="*/ 15 w 100"/>
                  <a:gd name="T5" fmla="*/ 15 h 101"/>
                  <a:gd name="T6" fmla="*/ 4 w 100"/>
                  <a:gd name="T7" fmla="*/ 31 h 101"/>
                  <a:gd name="T8" fmla="*/ 0 w 100"/>
                  <a:gd name="T9" fmla="*/ 50 h 101"/>
                  <a:gd name="T10" fmla="*/ 1 w 100"/>
                  <a:gd name="T11" fmla="*/ 60 h 101"/>
                  <a:gd name="T12" fmla="*/ 9 w 100"/>
                  <a:gd name="T13" fmla="*/ 79 h 101"/>
                  <a:gd name="T14" fmla="*/ 22 w 100"/>
                  <a:gd name="T15" fmla="*/ 91 h 101"/>
                  <a:gd name="T16" fmla="*/ 40 w 100"/>
                  <a:gd name="T17" fmla="*/ 99 h 101"/>
                  <a:gd name="T18" fmla="*/ 49 w 100"/>
                  <a:gd name="T19" fmla="*/ 101 h 101"/>
                  <a:gd name="T20" fmla="*/ 69 w 100"/>
                  <a:gd name="T21" fmla="*/ 96 h 101"/>
                  <a:gd name="T22" fmla="*/ 85 w 100"/>
                  <a:gd name="T23" fmla="*/ 86 h 101"/>
                  <a:gd name="T24" fmla="*/ 95 w 100"/>
                  <a:gd name="T25" fmla="*/ 69 h 101"/>
                  <a:gd name="T26" fmla="*/ 100 w 100"/>
                  <a:gd name="T27" fmla="*/ 50 h 101"/>
                  <a:gd name="T28" fmla="*/ 99 w 100"/>
                  <a:gd name="T29" fmla="*/ 41 h 101"/>
                  <a:gd name="T30" fmla="*/ 91 w 100"/>
                  <a:gd name="T31" fmla="*/ 22 h 101"/>
                  <a:gd name="T32" fmla="*/ 78 w 100"/>
                  <a:gd name="T33" fmla="*/ 9 h 101"/>
                  <a:gd name="T34" fmla="*/ 60 w 100"/>
                  <a:gd name="T35" fmla="*/ 1 h 101"/>
                  <a:gd name="T36" fmla="*/ 49 w 100"/>
                  <a:gd name="T37" fmla="*/ 0 h 101"/>
                  <a:gd name="T38" fmla="*/ 49 w 100"/>
                  <a:gd name="T39" fmla="*/ 82 h 101"/>
                  <a:gd name="T40" fmla="*/ 38 w 100"/>
                  <a:gd name="T41" fmla="*/ 79 h 101"/>
                  <a:gd name="T42" fmla="*/ 27 w 100"/>
                  <a:gd name="T43" fmla="*/ 73 h 101"/>
                  <a:gd name="T44" fmla="*/ 22 w 100"/>
                  <a:gd name="T45" fmla="*/ 62 h 101"/>
                  <a:gd name="T46" fmla="*/ 18 w 100"/>
                  <a:gd name="T47" fmla="*/ 50 h 101"/>
                  <a:gd name="T48" fmla="*/ 19 w 100"/>
                  <a:gd name="T49" fmla="*/ 44 h 101"/>
                  <a:gd name="T50" fmla="*/ 24 w 100"/>
                  <a:gd name="T51" fmla="*/ 32 h 101"/>
                  <a:gd name="T52" fmla="*/ 32 w 100"/>
                  <a:gd name="T53" fmla="*/ 24 h 101"/>
                  <a:gd name="T54" fmla="*/ 43 w 100"/>
                  <a:gd name="T55" fmla="*/ 20 h 101"/>
                  <a:gd name="T56" fmla="*/ 49 w 100"/>
                  <a:gd name="T57" fmla="*/ 19 h 101"/>
                  <a:gd name="T58" fmla="*/ 62 w 100"/>
                  <a:gd name="T59" fmla="*/ 22 h 101"/>
                  <a:gd name="T60" fmla="*/ 72 w 100"/>
                  <a:gd name="T61" fmla="*/ 28 h 101"/>
                  <a:gd name="T62" fmla="*/ 78 w 100"/>
                  <a:gd name="T63" fmla="*/ 38 h 101"/>
                  <a:gd name="T64" fmla="*/ 81 w 100"/>
                  <a:gd name="T65" fmla="*/ 50 h 101"/>
                  <a:gd name="T66" fmla="*/ 80 w 100"/>
                  <a:gd name="T67" fmla="*/ 57 h 101"/>
                  <a:gd name="T68" fmla="*/ 76 w 100"/>
                  <a:gd name="T69" fmla="*/ 68 h 101"/>
                  <a:gd name="T70" fmla="*/ 68 w 100"/>
                  <a:gd name="T71" fmla="*/ 76 h 101"/>
                  <a:gd name="T72" fmla="*/ 56 w 100"/>
                  <a:gd name="T73" fmla="*/ 81 h 101"/>
                  <a:gd name="T74" fmla="*/ 49 w 100"/>
                  <a:gd name="T75" fmla="*/ 82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0" h="101">
                    <a:moveTo>
                      <a:pt x="49" y="0"/>
                    </a:moveTo>
                    <a:lnTo>
                      <a:pt x="49" y="0"/>
                    </a:lnTo>
                    <a:lnTo>
                      <a:pt x="40" y="1"/>
                    </a:lnTo>
                    <a:lnTo>
                      <a:pt x="31" y="5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2"/>
                    </a:lnTo>
                    <a:lnTo>
                      <a:pt x="4" y="31"/>
                    </a:lnTo>
                    <a:lnTo>
                      <a:pt x="1" y="41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1" y="60"/>
                    </a:lnTo>
                    <a:lnTo>
                      <a:pt x="4" y="69"/>
                    </a:lnTo>
                    <a:lnTo>
                      <a:pt x="9" y="79"/>
                    </a:lnTo>
                    <a:lnTo>
                      <a:pt x="15" y="86"/>
                    </a:lnTo>
                    <a:lnTo>
                      <a:pt x="22" y="91"/>
                    </a:lnTo>
                    <a:lnTo>
                      <a:pt x="31" y="96"/>
                    </a:lnTo>
                    <a:lnTo>
                      <a:pt x="40" y="99"/>
                    </a:lnTo>
                    <a:lnTo>
                      <a:pt x="49" y="101"/>
                    </a:lnTo>
                    <a:lnTo>
                      <a:pt x="49" y="101"/>
                    </a:lnTo>
                    <a:lnTo>
                      <a:pt x="60" y="99"/>
                    </a:lnTo>
                    <a:lnTo>
                      <a:pt x="69" y="96"/>
                    </a:lnTo>
                    <a:lnTo>
                      <a:pt x="78" y="91"/>
                    </a:lnTo>
                    <a:lnTo>
                      <a:pt x="85" y="86"/>
                    </a:lnTo>
                    <a:lnTo>
                      <a:pt x="91" y="79"/>
                    </a:lnTo>
                    <a:lnTo>
                      <a:pt x="95" y="69"/>
                    </a:lnTo>
                    <a:lnTo>
                      <a:pt x="99" y="60"/>
                    </a:lnTo>
                    <a:lnTo>
                      <a:pt x="100" y="50"/>
                    </a:lnTo>
                    <a:lnTo>
                      <a:pt x="100" y="50"/>
                    </a:lnTo>
                    <a:lnTo>
                      <a:pt x="99" y="41"/>
                    </a:lnTo>
                    <a:lnTo>
                      <a:pt x="95" y="31"/>
                    </a:lnTo>
                    <a:lnTo>
                      <a:pt x="91" y="22"/>
                    </a:lnTo>
                    <a:lnTo>
                      <a:pt x="85" y="15"/>
                    </a:lnTo>
                    <a:lnTo>
                      <a:pt x="78" y="9"/>
                    </a:lnTo>
                    <a:lnTo>
                      <a:pt x="69" y="5"/>
                    </a:lnTo>
                    <a:lnTo>
                      <a:pt x="60" y="1"/>
                    </a:lnTo>
                    <a:lnTo>
                      <a:pt x="49" y="0"/>
                    </a:lnTo>
                    <a:lnTo>
                      <a:pt x="49" y="0"/>
                    </a:lnTo>
                    <a:close/>
                    <a:moveTo>
                      <a:pt x="49" y="82"/>
                    </a:moveTo>
                    <a:lnTo>
                      <a:pt x="49" y="82"/>
                    </a:lnTo>
                    <a:lnTo>
                      <a:pt x="43" y="81"/>
                    </a:lnTo>
                    <a:lnTo>
                      <a:pt x="38" y="79"/>
                    </a:lnTo>
                    <a:lnTo>
                      <a:pt x="32" y="76"/>
                    </a:lnTo>
                    <a:lnTo>
                      <a:pt x="27" y="73"/>
                    </a:lnTo>
                    <a:lnTo>
                      <a:pt x="24" y="68"/>
                    </a:lnTo>
                    <a:lnTo>
                      <a:pt x="22" y="62"/>
                    </a:lnTo>
                    <a:lnTo>
                      <a:pt x="19" y="57"/>
                    </a:lnTo>
                    <a:lnTo>
                      <a:pt x="18" y="50"/>
                    </a:lnTo>
                    <a:lnTo>
                      <a:pt x="18" y="50"/>
                    </a:lnTo>
                    <a:lnTo>
                      <a:pt x="19" y="44"/>
                    </a:lnTo>
                    <a:lnTo>
                      <a:pt x="22" y="38"/>
                    </a:lnTo>
                    <a:lnTo>
                      <a:pt x="24" y="32"/>
                    </a:lnTo>
                    <a:lnTo>
                      <a:pt x="27" y="28"/>
                    </a:lnTo>
                    <a:lnTo>
                      <a:pt x="32" y="24"/>
                    </a:lnTo>
                    <a:lnTo>
                      <a:pt x="38" y="22"/>
                    </a:lnTo>
                    <a:lnTo>
                      <a:pt x="43" y="20"/>
                    </a:lnTo>
                    <a:lnTo>
                      <a:pt x="49" y="19"/>
                    </a:lnTo>
                    <a:lnTo>
                      <a:pt x="49" y="19"/>
                    </a:lnTo>
                    <a:lnTo>
                      <a:pt x="56" y="20"/>
                    </a:lnTo>
                    <a:lnTo>
                      <a:pt x="62" y="22"/>
                    </a:lnTo>
                    <a:lnTo>
                      <a:pt x="68" y="24"/>
                    </a:lnTo>
                    <a:lnTo>
                      <a:pt x="72" y="28"/>
                    </a:lnTo>
                    <a:lnTo>
                      <a:pt x="76" y="32"/>
                    </a:lnTo>
                    <a:lnTo>
                      <a:pt x="78" y="38"/>
                    </a:lnTo>
                    <a:lnTo>
                      <a:pt x="80" y="44"/>
                    </a:lnTo>
                    <a:lnTo>
                      <a:pt x="81" y="50"/>
                    </a:lnTo>
                    <a:lnTo>
                      <a:pt x="81" y="50"/>
                    </a:lnTo>
                    <a:lnTo>
                      <a:pt x="80" y="57"/>
                    </a:lnTo>
                    <a:lnTo>
                      <a:pt x="78" y="62"/>
                    </a:lnTo>
                    <a:lnTo>
                      <a:pt x="76" y="68"/>
                    </a:lnTo>
                    <a:lnTo>
                      <a:pt x="72" y="73"/>
                    </a:lnTo>
                    <a:lnTo>
                      <a:pt x="68" y="76"/>
                    </a:lnTo>
                    <a:lnTo>
                      <a:pt x="62" y="79"/>
                    </a:lnTo>
                    <a:lnTo>
                      <a:pt x="56" y="81"/>
                    </a:lnTo>
                    <a:lnTo>
                      <a:pt x="49" y="82"/>
                    </a:lnTo>
                    <a:lnTo>
                      <a:pt x="49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11107738" y="1384301"/>
                <a:ext cx="204788" cy="14288"/>
              </a:xfrm>
              <a:custGeom>
                <a:avLst/>
                <a:gdLst>
                  <a:gd name="T0" fmla="*/ 10 w 258"/>
                  <a:gd name="T1" fmla="*/ 19 h 19"/>
                  <a:gd name="T2" fmla="*/ 249 w 258"/>
                  <a:gd name="T3" fmla="*/ 19 h 19"/>
                  <a:gd name="T4" fmla="*/ 249 w 258"/>
                  <a:gd name="T5" fmla="*/ 19 h 19"/>
                  <a:gd name="T6" fmla="*/ 252 w 258"/>
                  <a:gd name="T7" fmla="*/ 18 h 19"/>
                  <a:gd name="T8" fmla="*/ 256 w 258"/>
                  <a:gd name="T9" fmla="*/ 16 h 19"/>
                  <a:gd name="T10" fmla="*/ 257 w 258"/>
                  <a:gd name="T11" fmla="*/ 13 h 19"/>
                  <a:gd name="T12" fmla="*/ 258 w 258"/>
                  <a:gd name="T13" fmla="*/ 9 h 19"/>
                  <a:gd name="T14" fmla="*/ 258 w 258"/>
                  <a:gd name="T15" fmla="*/ 9 h 19"/>
                  <a:gd name="T16" fmla="*/ 257 w 258"/>
                  <a:gd name="T17" fmla="*/ 6 h 19"/>
                  <a:gd name="T18" fmla="*/ 256 w 258"/>
                  <a:gd name="T19" fmla="*/ 3 h 19"/>
                  <a:gd name="T20" fmla="*/ 252 w 258"/>
                  <a:gd name="T21" fmla="*/ 1 h 19"/>
                  <a:gd name="T22" fmla="*/ 249 w 258"/>
                  <a:gd name="T23" fmla="*/ 0 h 19"/>
                  <a:gd name="T24" fmla="*/ 10 w 258"/>
                  <a:gd name="T25" fmla="*/ 0 h 19"/>
                  <a:gd name="T26" fmla="*/ 10 w 258"/>
                  <a:gd name="T27" fmla="*/ 0 h 19"/>
                  <a:gd name="T28" fmla="*/ 6 w 258"/>
                  <a:gd name="T29" fmla="*/ 1 h 19"/>
                  <a:gd name="T30" fmla="*/ 4 w 258"/>
                  <a:gd name="T31" fmla="*/ 3 h 19"/>
                  <a:gd name="T32" fmla="*/ 1 w 258"/>
                  <a:gd name="T33" fmla="*/ 6 h 19"/>
                  <a:gd name="T34" fmla="*/ 0 w 258"/>
                  <a:gd name="T35" fmla="*/ 9 h 19"/>
                  <a:gd name="T36" fmla="*/ 0 w 258"/>
                  <a:gd name="T37" fmla="*/ 9 h 19"/>
                  <a:gd name="T38" fmla="*/ 1 w 258"/>
                  <a:gd name="T39" fmla="*/ 13 h 19"/>
                  <a:gd name="T40" fmla="*/ 4 w 258"/>
                  <a:gd name="T41" fmla="*/ 16 h 19"/>
                  <a:gd name="T42" fmla="*/ 6 w 258"/>
                  <a:gd name="T43" fmla="*/ 18 h 19"/>
                  <a:gd name="T44" fmla="*/ 10 w 258"/>
                  <a:gd name="T45" fmla="*/ 19 h 19"/>
                  <a:gd name="T46" fmla="*/ 10 w 258"/>
                  <a:gd name="T4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8" h="19">
                    <a:moveTo>
                      <a:pt x="10" y="19"/>
                    </a:moveTo>
                    <a:lnTo>
                      <a:pt x="249" y="19"/>
                    </a:lnTo>
                    <a:lnTo>
                      <a:pt x="249" y="19"/>
                    </a:lnTo>
                    <a:lnTo>
                      <a:pt x="252" y="18"/>
                    </a:lnTo>
                    <a:lnTo>
                      <a:pt x="256" y="16"/>
                    </a:lnTo>
                    <a:lnTo>
                      <a:pt x="257" y="13"/>
                    </a:lnTo>
                    <a:lnTo>
                      <a:pt x="258" y="9"/>
                    </a:lnTo>
                    <a:lnTo>
                      <a:pt x="258" y="9"/>
                    </a:lnTo>
                    <a:lnTo>
                      <a:pt x="257" y="6"/>
                    </a:lnTo>
                    <a:lnTo>
                      <a:pt x="256" y="3"/>
                    </a:lnTo>
                    <a:lnTo>
                      <a:pt x="252" y="1"/>
                    </a:lnTo>
                    <a:lnTo>
                      <a:pt x="249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4" y="3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" y="13"/>
                    </a:lnTo>
                    <a:lnTo>
                      <a:pt x="4" y="16"/>
                    </a:lnTo>
                    <a:lnTo>
                      <a:pt x="6" y="18"/>
                    </a:lnTo>
                    <a:lnTo>
                      <a:pt x="10" y="19"/>
                    </a:lnTo>
                    <a:lnTo>
                      <a:pt x="1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11107738" y="1411288"/>
                <a:ext cx="122238" cy="14288"/>
              </a:xfrm>
              <a:custGeom>
                <a:avLst/>
                <a:gdLst>
                  <a:gd name="T0" fmla="*/ 153 w 153"/>
                  <a:gd name="T1" fmla="*/ 9 h 18"/>
                  <a:gd name="T2" fmla="*/ 153 w 153"/>
                  <a:gd name="T3" fmla="*/ 9 h 18"/>
                  <a:gd name="T4" fmla="*/ 153 w 153"/>
                  <a:gd name="T5" fmla="*/ 6 h 18"/>
                  <a:gd name="T6" fmla="*/ 151 w 153"/>
                  <a:gd name="T7" fmla="*/ 3 h 18"/>
                  <a:gd name="T8" fmla="*/ 148 w 153"/>
                  <a:gd name="T9" fmla="*/ 1 h 18"/>
                  <a:gd name="T10" fmla="*/ 144 w 153"/>
                  <a:gd name="T11" fmla="*/ 0 h 18"/>
                  <a:gd name="T12" fmla="*/ 10 w 153"/>
                  <a:gd name="T13" fmla="*/ 0 h 18"/>
                  <a:gd name="T14" fmla="*/ 10 w 153"/>
                  <a:gd name="T15" fmla="*/ 0 h 18"/>
                  <a:gd name="T16" fmla="*/ 6 w 153"/>
                  <a:gd name="T17" fmla="*/ 1 h 18"/>
                  <a:gd name="T18" fmla="*/ 4 w 153"/>
                  <a:gd name="T19" fmla="*/ 3 h 18"/>
                  <a:gd name="T20" fmla="*/ 1 w 153"/>
                  <a:gd name="T21" fmla="*/ 6 h 18"/>
                  <a:gd name="T22" fmla="*/ 0 w 153"/>
                  <a:gd name="T23" fmla="*/ 9 h 18"/>
                  <a:gd name="T24" fmla="*/ 0 w 153"/>
                  <a:gd name="T25" fmla="*/ 9 h 18"/>
                  <a:gd name="T26" fmla="*/ 1 w 153"/>
                  <a:gd name="T27" fmla="*/ 13 h 18"/>
                  <a:gd name="T28" fmla="*/ 4 w 153"/>
                  <a:gd name="T29" fmla="*/ 16 h 18"/>
                  <a:gd name="T30" fmla="*/ 6 w 153"/>
                  <a:gd name="T31" fmla="*/ 18 h 18"/>
                  <a:gd name="T32" fmla="*/ 10 w 153"/>
                  <a:gd name="T33" fmla="*/ 18 h 18"/>
                  <a:gd name="T34" fmla="*/ 144 w 153"/>
                  <a:gd name="T35" fmla="*/ 18 h 18"/>
                  <a:gd name="T36" fmla="*/ 144 w 153"/>
                  <a:gd name="T37" fmla="*/ 18 h 18"/>
                  <a:gd name="T38" fmla="*/ 148 w 153"/>
                  <a:gd name="T39" fmla="*/ 18 h 18"/>
                  <a:gd name="T40" fmla="*/ 151 w 153"/>
                  <a:gd name="T41" fmla="*/ 16 h 18"/>
                  <a:gd name="T42" fmla="*/ 153 w 153"/>
                  <a:gd name="T43" fmla="*/ 13 h 18"/>
                  <a:gd name="T44" fmla="*/ 153 w 153"/>
                  <a:gd name="T45" fmla="*/ 9 h 18"/>
                  <a:gd name="T46" fmla="*/ 153 w 153"/>
                  <a:gd name="T4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3" h="18">
                    <a:moveTo>
                      <a:pt x="153" y="9"/>
                    </a:moveTo>
                    <a:lnTo>
                      <a:pt x="153" y="9"/>
                    </a:lnTo>
                    <a:lnTo>
                      <a:pt x="153" y="6"/>
                    </a:lnTo>
                    <a:lnTo>
                      <a:pt x="151" y="3"/>
                    </a:lnTo>
                    <a:lnTo>
                      <a:pt x="148" y="1"/>
                    </a:lnTo>
                    <a:lnTo>
                      <a:pt x="14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4" y="3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" y="13"/>
                    </a:lnTo>
                    <a:lnTo>
                      <a:pt x="4" y="16"/>
                    </a:lnTo>
                    <a:lnTo>
                      <a:pt x="6" y="18"/>
                    </a:lnTo>
                    <a:lnTo>
                      <a:pt x="10" y="18"/>
                    </a:lnTo>
                    <a:lnTo>
                      <a:pt x="144" y="18"/>
                    </a:lnTo>
                    <a:lnTo>
                      <a:pt x="144" y="18"/>
                    </a:lnTo>
                    <a:lnTo>
                      <a:pt x="148" y="18"/>
                    </a:lnTo>
                    <a:lnTo>
                      <a:pt x="151" y="16"/>
                    </a:lnTo>
                    <a:lnTo>
                      <a:pt x="153" y="13"/>
                    </a:lnTo>
                    <a:lnTo>
                      <a:pt x="153" y="9"/>
                    </a:lnTo>
                    <a:lnTo>
                      <a:pt x="153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11258550" y="1411288"/>
                <a:ext cx="55563" cy="14288"/>
              </a:xfrm>
              <a:custGeom>
                <a:avLst/>
                <a:gdLst>
                  <a:gd name="T0" fmla="*/ 61 w 70"/>
                  <a:gd name="T1" fmla="*/ 0 h 18"/>
                  <a:gd name="T2" fmla="*/ 9 w 70"/>
                  <a:gd name="T3" fmla="*/ 0 h 18"/>
                  <a:gd name="T4" fmla="*/ 9 w 70"/>
                  <a:gd name="T5" fmla="*/ 0 h 18"/>
                  <a:gd name="T6" fmla="*/ 6 w 70"/>
                  <a:gd name="T7" fmla="*/ 1 h 18"/>
                  <a:gd name="T8" fmla="*/ 4 w 70"/>
                  <a:gd name="T9" fmla="*/ 3 h 18"/>
                  <a:gd name="T10" fmla="*/ 1 w 70"/>
                  <a:gd name="T11" fmla="*/ 6 h 18"/>
                  <a:gd name="T12" fmla="*/ 0 w 70"/>
                  <a:gd name="T13" fmla="*/ 9 h 18"/>
                  <a:gd name="T14" fmla="*/ 0 w 70"/>
                  <a:gd name="T15" fmla="*/ 9 h 18"/>
                  <a:gd name="T16" fmla="*/ 1 w 70"/>
                  <a:gd name="T17" fmla="*/ 13 h 18"/>
                  <a:gd name="T18" fmla="*/ 4 w 70"/>
                  <a:gd name="T19" fmla="*/ 16 h 18"/>
                  <a:gd name="T20" fmla="*/ 6 w 70"/>
                  <a:gd name="T21" fmla="*/ 18 h 18"/>
                  <a:gd name="T22" fmla="*/ 9 w 70"/>
                  <a:gd name="T23" fmla="*/ 18 h 18"/>
                  <a:gd name="T24" fmla="*/ 61 w 70"/>
                  <a:gd name="T25" fmla="*/ 18 h 18"/>
                  <a:gd name="T26" fmla="*/ 61 w 70"/>
                  <a:gd name="T27" fmla="*/ 18 h 18"/>
                  <a:gd name="T28" fmla="*/ 65 w 70"/>
                  <a:gd name="T29" fmla="*/ 18 h 18"/>
                  <a:gd name="T30" fmla="*/ 68 w 70"/>
                  <a:gd name="T31" fmla="*/ 16 h 18"/>
                  <a:gd name="T32" fmla="*/ 69 w 70"/>
                  <a:gd name="T33" fmla="*/ 13 h 18"/>
                  <a:gd name="T34" fmla="*/ 70 w 70"/>
                  <a:gd name="T35" fmla="*/ 9 h 18"/>
                  <a:gd name="T36" fmla="*/ 70 w 70"/>
                  <a:gd name="T37" fmla="*/ 9 h 18"/>
                  <a:gd name="T38" fmla="*/ 69 w 70"/>
                  <a:gd name="T39" fmla="*/ 6 h 18"/>
                  <a:gd name="T40" fmla="*/ 68 w 70"/>
                  <a:gd name="T41" fmla="*/ 3 h 18"/>
                  <a:gd name="T42" fmla="*/ 65 w 70"/>
                  <a:gd name="T43" fmla="*/ 1 h 18"/>
                  <a:gd name="T44" fmla="*/ 61 w 70"/>
                  <a:gd name="T45" fmla="*/ 0 h 18"/>
                  <a:gd name="T46" fmla="*/ 61 w 70"/>
                  <a:gd name="T4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0" h="18">
                    <a:moveTo>
                      <a:pt x="61" y="0"/>
                    </a:moveTo>
                    <a:lnTo>
                      <a:pt x="9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3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" y="13"/>
                    </a:lnTo>
                    <a:lnTo>
                      <a:pt x="4" y="16"/>
                    </a:lnTo>
                    <a:lnTo>
                      <a:pt x="6" y="18"/>
                    </a:lnTo>
                    <a:lnTo>
                      <a:pt x="9" y="18"/>
                    </a:lnTo>
                    <a:lnTo>
                      <a:pt x="61" y="18"/>
                    </a:lnTo>
                    <a:lnTo>
                      <a:pt x="61" y="18"/>
                    </a:lnTo>
                    <a:lnTo>
                      <a:pt x="65" y="18"/>
                    </a:lnTo>
                    <a:lnTo>
                      <a:pt x="68" y="16"/>
                    </a:lnTo>
                    <a:lnTo>
                      <a:pt x="69" y="13"/>
                    </a:lnTo>
                    <a:lnTo>
                      <a:pt x="70" y="9"/>
                    </a:lnTo>
                    <a:lnTo>
                      <a:pt x="70" y="9"/>
                    </a:lnTo>
                    <a:lnTo>
                      <a:pt x="69" y="6"/>
                    </a:lnTo>
                    <a:lnTo>
                      <a:pt x="68" y="3"/>
                    </a:lnTo>
                    <a:lnTo>
                      <a:pt x="65" y="1"/>
                    </a:lnTo>
                    <a:lnTo>
                      <a:pt x="61" y="0"/>
                    </a:lnTo>
                    <a:lnTo>
                      <a:pt x="6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</p:grpSp>
      </p:grpSp>
      <p:grpSp>
        <p:nvGrpSpPr>
          <p:cNvPr id="48" name="그룹 47"/>
          <p:cNvGrpSpPr/>
          <p:nvPr/>
        </p:nvGrpSpPr>
        <p:grpSpPr>
          <a:xfrm>
            <a:off x="9076262" y="2700734"/>
            <a:ext cx="2522164" cy="575866"/>
            <a:chOff x="8902090" y="2700734"/>
            <a:chExt cx="2522164" cy="575866"/>
          </a:xfrm>
        </p:grpSpPr>
        <p:sp>
          <p:nvSpPr>
            <p:cNvPr id="220" name="직사각형 219"/>
            <p:cNvSpPr/>
            <p:nvPr/>
          </p:nvSpPr>
          <p:spPr>
            <a:xfrm>
              <a:off x="9562549" y="2823177"/>
              <a:ext cx="1861705" cy="276999"/>
            </a:xfrm>
            <a:prstGeom prst="rect">
              <a:avLst/>
            </a:prstGeom>
            <a:noFill/>
            <a:effectLst>
              <a:softEdge rad="76200"/>
            </a:effectLst>
          </p:spPr>
          <p:txBody>
            <a:bodyPr wrap="square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fontAlgn="base" latinLnBrk="0">
                <a:buSzPct val="80000"/>
                <a:defRPr/>
              </a:pPr>
              <a:r>
                <a:rPr kumimoji="1" lang="ko-KR" altLang="en-US" sz="1200" err="1" smtClean="0">
                  <a:ln w="11430"/>
                  <a:solidFill>
                    <a:srgbClr val="1BB5B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클라우드</a:t>
              </a:r>
              <a:r>
                <a:rPr kumimoji="1" lang="ko-KR" altLang="en-US" sz="1200" smtClean="0">
                  <a:ln w="11430"/>
                  <a:solidFill>
                    <a:srgbClr val="1BB5B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 </a:t>
              </a:r>
              <a:r>
                <a:rPr kumimoji="1" lang="en-US" altLang="ko-KR" sz="1200" dirty="0" smtClean="0">
                  <a:ln w="11430"/>
                  <a:solidFill>
                    <a:srgbClr val="1BB5B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MSP</a:t>
              </a:r>
              <a:endParaRPr kumimoji="1" lang="en-US" altLang="ko-KR" sz="1200" dirty="0">
                <a:ln w="11430"/>
                <a:solidFill>
                  <a:srgbClr val="1BB5B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221" name="타원 220"/>
            <p:cNvSpPr/>
            <p:nvPr/>
          </p:nvSpPr>
          <p:spPr>
            <a:xfrm>
              <a:off x="8902090" y="2700734"/>
              <a:ext cx="575866" cy="575866"/>
            </a:xfrm>
            <a:prstGeom prst="ellipse">
              <a:avLst/>
            </a:prstGeom>
            <a:solidFill>
              <a:srgbClr val="1BB5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grpSp>
          <p:nvGrpSpPr>
            <p:cNvPr id="45" name="그룹 44"/>
            <p:cNvGrpSpPr/>
            <p:nvPr/>
          </p:nvGrpSpPr>
          <p:grpSpPr>
            <a:xfrm>
              <a:off x="9047163" y="2817813"/>
              <a:ext cx="388938" cy="258763"/>
              <a:chOff x="11587163" y="1338263"/>
              <a:chExt cx="388938" cy="258763"/>
            </a:xfrm>
            <a:solidFill>
              <a:schemeClr val="bg1"/>
            </a:solidFill>
          </p:grpSpPr>
          <p:sp>
            <p:nvSpPr>
              <p:cNvPr id="39" name="Freeform 35"/>
              <p:cNvSpPr>
                <a:spLocks noEditPoints="1"/>
              </p:cNvSpPr>
              <p:nvPr/>
            </p:nvSpPr>
            <p:spPr bwMode="auto">
              <a:xfrm>
                <a:off x="11587163" y="1423988"/>
                <a:ext cx="304800" cy="173038"/>
              </a:xfrm>
              <a:custGeom>
                <a:avLst/>
                <a:gdLst>
                  <a:gd name="T0" fmla="*/ 278 w 383"/>
                  <a:gd name="T1" fmla="*/ 154 h 217"/>
                  <a:gd name="T2" fmla="*/ 276 w 383"/>
                  <a:gd name="T3" fmla="*/ 142 h 217"/>
                  <a:gd name="T4" fmla="*/ 266 w 383"/>
                  <a:gd name="T5" fmla="*/ 127 h 217"/>
                  <a:gd name="T6" fmla="*/ 190 w 383"/>
                  <a:gd name="T7" fmla="*/ 67 h 217"/>
                  <a:gd name="T8" fmla="*/ 163 w 383"/>
                  <a:gd name="T9" fmla="*/ 47 h 217"/>
                  <a:gd name="T10" fmla="*/ 129 w 383"/>
                  <a:gd name="T11" fmla="*/ 35 h 217"/>
                  <a:gd name="T12" fmla="*/ 113 w 383"/>
                  <a:gd name="T13" fmla="*/ 31 h 217"/>
                  <a:gd name="T14" fmla="*/ 80 w 383"/>
                  <a:gd name="T15" fmla="*/ 9 h 217"/>
                  <a:gd name="T16" fmla="*/ 77 w 383"/>
                  <a:gd name="T17" fmla="*/ 2 h 217"/>
                  <a:gd name="T18" fmla="*/ 9 w 383"/>
                  <a:gd name="T19" fmla="*/ 0 h 217"/>
                  <a:gd name="T20" fmla="*/ 3 w 383"/>
                  <a:gd name="T21" fmla="*/ 2 h 217"/>
                  <a:gd name="T22" fmla="*/ 0 w 383"/>
                  <a:gd name="T23" fmla="*/ 175 h 217"/>
                  <a:gd name="T24" fmla="*/ 3 w 383"/>
                  <a:gd name="T25" fmla="*/ 181 h 217"/>
                  <a:gd name="T26" fmla="*/ 71 w 383"/>
                  <a:gd name="T27" fmla="*/ 184 h 217"/>
                  <a:gd name="T28" fmla="*/ 77 w 383"/>
                  <a:gd name="T29" fmla="*/ 181 h 217"/>
                  <a:gd name="T30" fmla="*/ 80 w 383"/>
                  <a:gd name="T31" fmla="*/ 140 h 217"/>
                  <a:gd name="T32" fmla="*/ 123 w 383"/>
                  <a:gd name="T33" fmla="*/ 162 h 217"/>
                  <a:gd name="T34" fmla="*/ 154 w 383"/>
                  <a:gd name="T35" fmla="*/ 194 h 217"/>
                  <a:gd name="T36" fmla="*/ 170 w 383"/>
                  <a:gd name="T37" fmla="*/ 201 h 217"/>
                  <a:gd name="T38" fmla="*/ 251 w 383"/>
                  <a:gd name="T39" fmla="*/ 217 h 217"/>
                  <a:gd name="T40" fmla="*/ 358 w 383"/>
                  <a:gd name="T41" fmla="*/ 216 h 217"/>
                  <a:gd name="T42" fmla="*/ 374 w 383"/>
                  <a:gd name="T43" fmla="*/ 208 h 217"/>
                  <a:gd name="T44" fmla="*/ 382 w 383"/>
                  <a:gd name="T45" fmla="*/ 192 h 217"/>
                  <a:gd name="T46" fmla="*/ 382 w 383"/>
                  <a:gd name="T47" fmla="*/ 179 h 217"/>
                  <a:gd name="T48" fmla="*/ 374 w 383"/>
                  <a:gd name="T49" fmla="*/ 163 h 217"/>
                  <a:gd name="T50" fmla="*/ 358 w 383"/>
                  <a:gd name="T51" fmla="*/ 155 h 217"/>
                  <a:gd name="T52" fmla="*/ 352 w 383"/>
                  <a:gd name="T53" fmla="*/ 199 h 217"/>
                  <a:gd name="T54" fmla="*/ 174 w 383"/>
                  <a:gd name="T55" fmla="*/ 184 h 217"/>
                  <a:gd name="T56" fmla="*/ 156 w 383"/>
                  <a:gd name="T57" fmla="*/ 172 h 217"/>
                  <a:gd name="T58" fmla="*/ 114 w 383"/>
                  <a:gd name="T59" fmla="*/ 125 h 217"/>
                  <a:gd name="T60" fmla="*/ 107 w 383"/>
                  <a:gd name="T61" fmla="*/ 121 h 217"/>
                  <a:gd name="T62" fmla="*/ 111 w 383"/>
                  <a:gd name="T63" fmla="*/ 50 h 217"/>
                  <a:gd name="T64" fmla="*/ 137 w 383"/>
                  <a:gd name="T65" fmla="*/ 56 h 217"/>
                  <a:gd name="T66" fmla="*/ 169 w 383"/>
                  <a:gd name="T67" fmla="*/ 74 h 217"/>
                  <a:gd name="T68" fmla="*/ 206 w 383"/>
                  <a:gd name="T69" fmla="*/ 103 h 217"/>
                  <a:gd name="T70" fmla="*/ 254 w 383"/>
                  <a:gd name="T71" fmla="*/ 141 h 217"/>
                  <a:gd name="T72" fmla="*/ 260 w 383"/>
                  <a:gd name="T73" fmla="*/ 150 h 217"/>
                  <a:gd name="T74" fmla="*/ 259 w 383"/>
                  <a:gd name="T75" fmla="*/ 157 h 217"/>
                  <a:gd name="T76" fmla="*/ 253 w 383"/>
                  <a:gd name="T77" fmla="*/ 163 h 217"/>
                  <a:gd name="T78" fmla="*/ 246 w 383"/>
                  <a:gd name="T79" fmla="*/ 164 h 217"/>
                  <a:gd name="T80" fmla="*/ 238 w 383"/>
                  <a:gd name="T81" fmla="*/ 162 h 217"/>
                  <a:gd name="T82" fmla="*/ 164 w 383"/>
                  <a:gd name="T83" fmla="*/ 103 h 217"/>
                  <a:gd name="T84" fmla="*/ 154 w 383"/>
                  <a:gd name="T85" fmla="*/ 102 h 217"/>
                  <a:gd name="T86" fmla="*/ 149 w 383"/>
                  <a:gd name="T87" fmla="*/ 108 h 217"/>
                  <a:gd name="T88" fmla="*/ 153 w 383"/>
                  <a:gd name="T89" fmla="*/ 117 h 217"/>
                  <a:gd name="T90" fmla="*/ 231 w 383"/>
                  <a:gd name="T91" fmla="*/ 179 h 217"/>
                  <a:gd name="T92" fmla="*/ 246 w 383"/>
                  <a:gd name="T93" fmla="*/ 183 h 217"/>
                  <a:gd name="T94" fmla="*/ 260 w 383"/>
                  <a:gd name="T95" fmla="*/ 180 h 217"/>
                  <a:gd name="T96" fmla="*/ 352 w 383"/>
                  <a:gd name="T97" fmla="*/ 172 h 217"/>
                  <a:gd name="T98" fmla="*/ 361 w 383"/>
                  <a:gd name="T99" fmla="*/ 176 h 217"/>
                  <a:gd name="T100" fmla="*/ 365 w 383"/>
                  <a:gd name="T101" fmla="*/ 185 h 217"/>
                  <a:gd name="T102" fmla="*/ 357 w 383"/>
                  <a:gd name="T103" fmla="*/ 198 h 217"/>
                  <a:gd name="T104" fmla="*/ 18 w 383"/>
                  <a:gd name="T105" fmla="*/ 19 h 217"/>
                  <a:gd name="T106" fmla="*/ 62 w 383"/>
                  <a:gd name="T107" fmla="*/ 140 h 217"/>
                  <a:gd name="T108" fmla="*/ 18 w 383"/>
                  <a:gd name="T109" fmla="*/ 19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83" h="217">
                    <a:moveTo>
                      <a:pt x="352" y="154"/>
                    </a:moveTo>
                    <a:lnTo>
                      <a:pt x="278" y="154"/>
                    </a:lnTo>
                    <a:lnTo>
                      <a:pt x="278" y="154"/>
                    </a:lnTo>
                    <a:lnTo>
                      <a:pt x="277" y="148"/>
                    </a:lnTo>
                    <a:lnTo>
                      <a:pt x="277" y="148"/>
                    </a:lnTo>
                    <a:lnTo>
                      <a:pt x="276" y="142"/>
                    </a:lnTo>
                    <a:lnTo>
                      <a:pt x="274" y="136"/>
                    </a:lnTo>
                    <a:lnTo>
                      <a:pt x="270" y="132"/>
                    </a:lnTo>
                    <a:lnTo>
                      <a:pt x="266" y="127"/>
                    </a:lnTo>
                    <a:lnTo>
                      <a:pt x="191" y="68"/>
                    </a:lnTo>
                    <a:lnTo>
                      <a:pt x="191" y="68"/>
                    </a:lnTo>
                    <a:lnTo>
                      <a:pt x="190" y="67"/>
                    </a:lnTo>
                    <a:lnTo>
                      <a:pt x="190" y="67"/>
                    </a:lnTo>
                    <a:lnTo>
                      <a:pt x="177" y="57"/>
                    </a:lnTo>
                    <a:lnTo>
                      <a:pt x="163" y="47"/>
                    </a:lnTo>
                    <a:lnTo>
                      <a:pt x="151" y="42"/>
                    </a:lnTo>
                    <a:lnTo>
                      <a:pt x="139" y="37"/>
                    </a:lnTo>
                    <a:lnTo>
                      <a:pt x="129" y="35"/>
                    </a:lnTo>
                    <a:lnTo>
                      <a:pt x="121" y="32"/>
                    </a:lnTo>
                    <a:lnTo>
                      <a:pt x="113" y="31"/>
                    </a:lnTo>
                    <a:lnTo>
                      <a:pt x="113" y="31"/>
                    </a:lnTo>
                    <a:lnTo>
                      <a:pt x="113" y="31"/>
                    </a:lnTo>
                    <a:lnTo>
                      <a:pt x="80" y="31"/>
                    </a:lnTo>
                    <a:lnTo>
                      <a:pt x="80" y="9"/>
                    </a:lnTo>
                    <a:lnTo>
                      <a:pt x="80" y="9"/>
                    </a:lnTo>
                    <a:lnTo>
                      <a:pt x="79" y="6"/>
                    </a:lnTo>
                    <a:lnTo>
                      <a:pt x="77" y="2"/>
                    </a:lnTo>
                    <a:lnTo>
                      <a:pt x="75" y="1"/>
                    </a:lnTo>
                    <a:lnTo>
                      <a:pt x="71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0" y="175"/>
                    </a:lnTo>
                    <a:lnTo>
                      <a:pt x="0" y="175"/>
                    </a:lnTo>
                    <a:lnTo>
                      <a:pt x="1" y="178"/>
                    </a:lnTo>
                    <a:lnTo>
                      <a:pt x="3" y="181"/>
                    </a:lnTo>
                    <a:lnTo>
                      <a:pt x="5" y="184"/>
                    </a:lnTo>
                    <a:lnTo>
                      <a:pt x="9" y="184"/>
                    </a:lnTo>
                    <a:lnTo>
                      <a:pt x="71" y="184"/>
                    </a:lnTo>
                    <a:lnTo>
                      <a:pt x="71" y="184"/>
                    </a:lnTo>
                    <a:lnTo>
                      <a:pt x="75" y="184"/>
                    </a:lnTo>
                    <a:lnTo>
                      <a:pt x="77" y="181"/>
                    </a:lnTo>
                    <a:lnTo>
                      <a:pt x="79" y="178"/>
                    </a:lnTo>
                    <a:lnTo>
                      <a:pt x="80" y="175"/>
                    </a:lnTo>
                    <a:lnTo>
                      <a:pt x="80" y="140"/>
                    </a:lnTo>
                    <a:lnTo>
                      <a:pt x="102" y="140"/>
                    </a:lnTo>
                    <a:lnTo>
                      <a:pt x="102" y="140"/>
                    </a:lnTo>
                    <a:lnTo>
                      <a:pt x="123" y="162"/>
                    </a:lnTo>
                    <a:lnTo>
                      <a:pt x="144" y="185"/>
                    </a:lnTo>
                    <a:lnTo>
                      <a:pt x="144" y="185"/>
                    </a:lnTo>
                    <a:lnTo>
                      <a:pt x="154" y="194"/>
                    </a:lnTo>
                    <a:lnTo>
                      <a:pt x="162" y="199"/>
                    </a:lnTo>
                    <a:lnTo>
                      <a:pt x="168" y="201"/>
                    </a:lnTo>
                    <a:lnTo>
                      <a:pt x="170" y="201"/>
                    </a:lnTo>
                    <a:lnTo>
                      <a:pt x="248" y="216"/>
                    </a:lnTo>
                    <a:lnTo>
                      <a:pt x="248" y="216"/>
                    </a:lnTo>
                    <a:lnTo>
                      <a:pt x="251" y="217"/>
                    </a:lnTo>
                    <a:lnTo>
                      <a:pt x="352" y="217"/>
                    </a:lnTo>
                    <a:lnTo>
                      <a:pt x="352" y="217"/>
                    </a:lnTo>
                    <a:lnTo>
                      <a:pt x="358" y="216"/>
                    </a:lnTo>
                    <a:lnTo>
                      <a:pt x="364" y="214"/>
                    </a:lnTo>
                    <a:lnTo>
                      <a:pt x="369" y="211"/>
                    </a:lnTo>
                    <a:lnTo>
                      <a:pt x="374" y="208"/>
                    </a:lnTo>
                    <a:lnTo>
                      <a:pt x="377" y="203"/>
                    </a:lnTo>
                    <a:lnTo>
                      <a:pt x="381" y="198"/>
                    </a:lnTo>
                    <a:lnTo>
                      <a:pt x="382" y="192"/>
                    </a:lnTo>
                    <a:lnTo>
                      <a:pt x="383" y="185"/>
                    </a:lnTo>
                    <a:lnTo>
                      <a:pt x="383" y="185"/>
                    </a:lnTo>
                    <a:lnTo>
                      <a:pt x="382" y="179"/>
                    </a:lnTo>
                    <a:lnTo>
                      <a:pt x="381" y="173"/>
                    </a:lnTo>
                    <a:lnTo>
                      <a:pt x="377" y="168"/>
                    </a:lnTo>
                    <a:lnTo>
                      <a:pt x="374" y="163"/>
                    </a:lnTo>
                    <a:lnTo>
                      <a:pt x="369" y="159"/>
                    </a:lnTo>
                    <a:lnTo>
                      <a:pt x="364" y="156"/>
                    </a:lnTo>
                    <a:lnTo>
                      <a:pt x="358" y="155"/>
                    </a:lnTo>
                    <a:lnTo>
                      <a:pt x="352" y="154"/>
                    </a:lnTo>
                    <a:lnTo>
                      <a:pt x="352" y="154"/>
                    </a:lnTo>
                    <a:close/>
                    <a:moveTo>
                      <a:pt x="352" y="199"/>
                    </a:moveTo>
                    <a:lnTo>
                      <a:pt x="252" y="199"/>
                    </a:lnTo>
                    <a:lnTo>
                      <a:pt x="174" y="184"/>
                    </a:lnTo>
                    <a:lnTo>
                      <a:pt x="174" y="184"/>
                    </a:lnTo>
                    <a:lnTo>
                      <a:pt x="169" y="181"/>
                    </a:lnTo>
                    <a:lnTo>
                      <a:pt x="163" y="178"/>
                    </a:lnTo>
                    <a:lnTo>
                      <a:pt x="156" y="172"/>
                    </a:lnTo>
                    <a:lnTo>
                      <a:pt x="156" y="172"/>
                    </a:lnTo>
                    <a:lnTo>
                      <a:pt x="131" y="144"/>
                    </a:lnTo>
                    <a:lnTo>
                      <a:pt x="114" y="125"/>
                    </a:lnTo>
                    <a:lnTo>
                      <a:pt x="114" y="125"/>
                    </a:lnTo>
                    <a:lnTo>
                      <a:pt x="110" y="123"/>
                    </a:lnTo>
                    <a:lnTo>
                      <a:pt x="107" y="121"/>
                    </a:lnTo>
                    <a:lnTo>
                      <a:pt x="80" y="121"/>
                    </a:lnTo>
                    <a:lnTo>
                      <a:pt x="80" y="50"/>
                    </a:lnTo>
                    <a:lnTo>
                      <a:pt x="111" y="50"/>
                    </a:lnTo>
                    <a:lnTo>
                      <a:pt x="111" y="50"/>
                    </a:lnTo>
                    <a:lnTo>
                      <a:pt x="119" y="51"/>
                    </a:lnTo>
                    <a:lnTo>
                      <a:pt x="137" y="56"/>
                    </a:lnTo>
                    <a:lnTo>
                      <a:pt x="147" y="60"/>
                    </a:lnTo>
                    <a:lnTo>
                      <a:pt x="157" y="66"/>
                    </a:lnTo>
                    <a:lnTo>
                      <a:pt x="169" y="74"/>
                    </a:lnTo>
                    <a:lnTo>
                      <a:pt x="179" y="83"/>
                    </a:lnTo>
                    <a:lnTo>
                      <a:pt x="180" y="82"/>
                    </a:lnTo>
                    <a:lnTo>
                      <a:pt x="206" y="103"/>
                    </a:lnTo>
                    <a:lnTo>
                      <a:pt x="233" y="125"/>
                    </a:lnTo>
                    <a:lnTo>
                      <a:pt x="254" y="141"/>
                    </a:lnTo>
                    <a:lnTo>
                      <a:pt x="254" y="141"/>
                    </a:lnTo>
                    <a:lnTo>
                      <a:pt x="258" y="146"/>
                    </a:lnTo>
                    <a:lnTo>
                      <a:pt x="260" y="150"/>
                    </a:lnTo>
                    <a:lnTo>
                      <a:pt x="260" y="150"/>
                    </a:lnTo>
                    <a:lnTo>
                      <a:pt x="259" y="154"/>
                    </a:lnTo>
                    <a:lnTo>
                      <a:pt x="259" y="154"/>
                    </a:lnTo>
                    <a:lnTo>
                      <a:pt x="259" y="157"/>
                    </a:lnTo>
                    <a:lnTo>
                      <a:pt x="256" y="159"/>
                    </a:lnTo>
                    <a:lnTo>
                      <a:pt x="256" y="159"/>
                    </a:lnTo>
                    <a:lnTo>
                      <a:pt x="253" y="163"/>
                    </a:lnTo>
                    <a:lnTo>
                      <a:pt x="253" y="163"/>
                    </a:lnTo>
                    <a:lnTo>
                      <a:pt x="250" y="164"/>
                    </a:lnTo>
                    <a:lnTo>
                      <a:pt x="246" y="164"/>
                    </a:lnTo>
                    <a:lnTo>
                      <a:pt x="241" y="164"/>
                    </a:lnTo>
                    <a:lnTo>
                      <a:pt x="238" y="162"/>
                    </a:lnTo>
                    <a:lnTo>
                      <a:pt x="238" y="162"/>
                    </a:lnTo>
                    <a:lnTo>
                      <a:pt x="164" y="103"/>
                    </a:lnTo>
                    <a:lnTo>
                      <a:pt x="164" y="103"/>
                    </a:lnTo>
                    <a:lnTo>
                      <a:pt x="164" y="103"/>
                    </a:lnTo>
                    <a:lnTo>
                      <a:pt x="161" y="101"/>
                    </a:lnTo>
                    <a:lnTo>
                      <a:pt x="157" y="101"/>
                    </a:lnTo>
                    <a:lnTo>
                      <a:pt x="154" y="102"/>
                    </a:lnTo>
                    <a:lnTo>
                      <a:pt x="151" y="104"/>
                    </a:lnTo>
                    <a:lnTo>
                      <a:pt x="151" y="104"/>
                    </a:lnTo>
                    <a:lnTo>
                      <a:pt x="149" y="108"/>
                    </a:lnTo>
                    <a:lnTo>
                      <a:pt x="149" y="111"/>
                    </a:lnTo>
                    <a:lnTo>
                      <a:pt x="151" y="114"/>
                    </a:lnTo>
                    <a:lnTo>
                      <a:pt x="153" y="117"/>
                    </a:lnTo>
                    <a:lnTo>
                      <a:pt x="228" y="177"/>
                    </a:lnTo>
                    <a:lnTo>
                      <a:pt x="228" y="177"/>
                    </a:lnTo>
                    <a:lnTo>
                      <a:pt x="231" y="179"/>
                    </a:lnTo>
                    <a:lnTo>
                      <a:pt x="237" y="181"/>
                    </a:lnTo>
                    <a:lnTo>
                      <a:pt x="241" y="183"/>
                    </a:lnTo>
                    <a:lnTo>
                      <a:pt x="246" y="183"/>
                    </a:lnTo>
                    <a:lnTo>
                      <a:pt x="246" y="183"/>
                    </a:lnTo>
                    <a:lnTo>
                      <a:pt x="253" y="183"/>
                    </a:lnTo>
                    <a:lnTo>
                      <a:pt x="260" y="180"/>
                    </a:lnTo>
                    <a:lnTo>
                      <a:pt x="266" y="177"/>
                    </a:lnTo>
                    <a:lnTo>
                      <a:pt x="270" y="172"/>
                    </a:lnTo>
                    <a:lnTo>
                      <a:pt x="352" y="172"/>
                    </a:lnTo>
                    <a:lnTo>
                      <a:pt x="352" y="172"/>
                    </a:lnTo>
                    <a:lnTo>
                      <a:pt x="357" y="173"/>
                    </a:lnTo>
                    <a:lnTo>
                      <a:pt x="361" y="176"/>
                    </a:lnTo>
                    <a:lnTo>
                      <a:pt x="364" y="180"/>
                    </a:lnTo>
                    <a:lnTo>
                      <a:pt x="365" y="185"/>
                    </a:lnTo>
                    <a:lnTo>
                      <a:pt x="365" y="185"/>
                    </a:lnTo>
                    <a:lnTo>
                      <a:pt x="364" y="191"/>
                    </a:lnTo>
                    <a:lnTo>
                      <a:pt x="361" y="194"/>
                    </a:lnTo>
                    <a:lnTo>
                      <a:pt x="357" y="198"/>
                    </a:lnTo>
                    <a:lnTo>
                      <a:pt x="352" y="199"/>
                    </a:lnTo>
                    <a:lnTo>
                      <a:pt x="352" y="199"/>
                    </a:lnTo>
                    <a:close/>
                    <a:moveTo>
                      <a:pt x="18" y="19"/>
                    </a:moveTo>
                    <a:lnTo>
                      <a:pt x="62" y="19"/>
                    </a:lnTo>
                    <a:lnTo>
                      <a:pt x="62" y="31"/>
                    </a:lnTo>
                    <a:lnTo>
                      <a:pt x="62" y="140"/>
                    </a:lnTo>
                    <a:lnTo>
                      <a:pt x="62" y="165"/>
                    </a:lnTo>
                    <a:lnTo>
                      <a:pt x="18" y="165"/>
                    </a:lnTo>
                    <a:lnTo>
                      <a:pt x="18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40" name="Freeform 36"/>
              <p:cNvSpPr>
                <a:spLocks noEditPoints="1"/>
              </p:cNvSpPr>
              <p:nvPr/>
            </p:nvSpPr>
            <p:spPr bwMode="auto">
              <a:xfrm>
                <a:off x="11682413" y="1338263"/>
                <a:ext cx="293688" cy="169863"/>
              </a:xfrm>
              <a:custGeom>
                <a:avLst/>
                <a:gdLst>
                  <a:gd name="T0" fmla="*/ 321 w 371"/>
                  <a:gd name="T1" fmla="*/ 104 h 212"/>
                  <a:gd name="T2" fmla="*/ 289 w 371"/>
                  <a:gd name="T3" fmla="*/ 90 h 212"/>
                  <a:gd name="T4" fmla="*/ 271 w 371"/>
                  <a:gd name="T5" fmla="*/ 72 h 212"/>
                  <a:gd name="T6" fmla="*/ 228 w 371"/>
                  <a:gd name="T7" fmla="*/ 46 h 212"/>
                  <a:gd name="T8" fmla="*/ 194 w 371"/>
                  <a:gd name="T9" fmla="*/ 49 h 212"/>
                  <a:gd name="T10" fmla="*/ 178 w 371"/>
                  <a:gd name="T11" fmla="*/ 38 h 212"/>
                  <a:gd name="T12" fmla="*/ 145 w 371"/>
                  <a:gd name="T13" fmla="*/ 3 h 212"/>
                  <a:gd name="T14" fmla="*/ 109 w 371"/>
                  <a:gd name="T15" fmla="*/ 2 h 212"/>
                  <a:gd name="T16" fmla="*/ 77 w 371"/>
                  <a:gd name="T17" fmla="*/ 28 h 212"/>
                  <a:gd name="T18" fmla="*/ 61 w 371"/>
                  <a:gd name="T19" fmla="*/ 37 h 212"/>
                  <a:gd name="T20" fmla="*/ 37 w 371"/>
                  <a:gd name="T21" fmla="*/ 50 h 212"/>
                  <a:gd name="T22" fmla="*/ 19 w 371"/>
                  <a:gd name="T23" fmla="*/ 65 h 212"/>
                  <a:gd name="T24" fmla="*/ 0 w 371"/>
                  <a:gd name="T25" fmla="*/ 92 h 212"/>
                  <a:gd name="T26" fmla="*/ 6 w 371"/>
                  <a:gd name="T27" fmla="*/ 121 h 212"/>
                  <a:gd name="T28" fmla="*/ 38 w 371"/>
                  <a:gd name="T29" fmla="*/ 137 h 212"/>
                  <a:gd name="T30" fmla="*/ 123 w 371"/>
                  <a:gd name="T31" fmla="*/ 154 h 212"/>
                  <a:gd name="T32" fmla="*/ 149 w 371"/>
                  <a:gd name="T33" fmla="*/ 202 h 212"/>
                  <a:gd name="T34" fmla="*/ 325 w 371"/>
                  <a:gd name="T35" fmla="*/ 212 h 212"/>
                  <a:gd name="T36" fmla="*/ 363 w 371"/>
                  <a:gd name="T37" fmla="*/ 191 h 212"/>
                  <a:gd name="T38" fmla="*/ 370 w 371"/>
                  <a:gd name="T39" fmla="*/ 158 h 212"/>
                  <a:gd name="T40" fmla="*/ 348 w 371"/>
                  <a:gd name="T41" fmla="*/ 127 h 212"/>
                  <a:gd name="T42" fmla="*/ 180 w 371"/>
                  <a:gd name="T43" fmla="*/ 194 h 212"/>
                  <a:gd name="T44" fmla="*/ 153 w 371"/>
                  <a:gd name="T45" fmla="*/ 182 h 212"/>
                  <a:gd name="T46" fmla="*/ 142 w 371"/>
                  <a:gd name="T47" fmla="*/ 154 h 212"/>
                  <a:gd name="T48" fmla="*/ 165 w 371"/>
                  <a:gd name="T49" fmla="*/ 137 h 212"/>
                  <a:gd name="T50" fmla="*/ 199 w 371"/>
                  <a:gd name="T51" fmla="*/ 108 h 212"/>
                  <a:gd name="T52" fmla="*/ 202 w 371"/>
                  <a:gd name="T53" fmla="*/ 78 h 212"/>
                  <a:gd name="T54" fmla="*/ 218 w 371"/>
                  <a:gd name="T55" fmla="*/ 63 h 212"/>
                  <a:gd name="T56" fmla="*/ 254 w 371"/>
                  <a:gd name="T57" fmla="*/ 80 h 212"/>
                  <a:gd name="T58" fmla="*/ 265 w 371"/>
                  <a:gd name="T59" fmla="*/ 108 h 212"/>
                  <a:gd name="T60" fmla="*/ 278 w 371"/>
                  <a:gd name="T61" fmla="*/ 111 h 212"/>
                  <a:gd name="T62" fmla="*/ 298 w 371"/>
                  <a:gd name="T63" fmla="*/ 109 h 212"/>
                  <a:gd name="T64" fmla="*/ 315 w 371"/>
                  <a:gd name="T65" fmla="*/ 127 h 212"/>
                  <a:gd name="T66" fmla="*/ 323 w 371"/>
                  <a:gd name="T67" fmla="*/ 138 h 212"/>
                  <a:gd name="T68" fmla="*/ 341 w 371"/>
                  <a:gd name="T69" fmla="*/ 144 h 212"/>
                  <a:gd name="T70" fmla="*/ 353 w 371"/>
                  <a:gd name="T71" fmla="*/ 166 h 212"/>
                  <a:gd name="T72" fmla="*/ 345 w 371"/>
                  <a:gd name="T73" fmla="*/ 186 h 212"/>
                  <a:gd name="T74" fmla="*/ 325 w 371"/>
                  <a:gd name="T75" fmla="*/ 194 h 212"/>
                  <a:gd name="T76" fmla="*/ 21 w 371"/>
                  <a:gd name="T77" fmla="*/ 87 h 212"/>
                  <a:gd name="T78" fmla="*/ 37 w 371"/>
                  <a:gd name="T79" fmla="*/ 79 h 212"/>
                  <a:gd name="T80" fmla="*/ 48 w 371"/>
                  <a:gd name="T81" fmla="*/ 71 h 212"/>
                  <a:gd name="T82" fmla="*/ 67 w 371"/>
                  <a:gd name="T83" fmla="*/ 54 h 212"/>
                  <a:gd name="T84" fmla="*/ 81 w 371"/>
                  <a:gd name="T85" fmla="*/ 57 h 212"/>
                  <a:gd name="T86" fmla="*/ 89 w 371"/>
                  <a:gd name="T87" fmla="*/ 49 h 212"/>
                  <a:gd name="T88" fmla="*/ 106 w 371"/>
                  <a:gd name="T89" fmla="*/ 24 h 212"/>
                  <a:gd name="T90" fmla="*/ 133 w 371"/>
                  <a:gd name="T91" fmla="*/ 19 h 212"/>
                  <a:gd name="T92" fmla="*/ 158 w 371"/>
                  <a:gd name="T93" fmla="*/ 40 h 212"/>
                  <a:gd name="T94" fmla="*/ 163 w 371"/>
                  <a:gd name="T95" fmla="*/ 59 h 212"/>
                  <a:gd name="T96" fmla="*/ 171 w 371"/>
                  <a:gd name="T97" fmla="*/ 64 h 212"/>
                  <a:gd name="T98" fmla="*/ 182 w 371"/>
                  <a:gd name="T99" fmla="*/ 79 h 212"/>
                  <a:gd name="T100" fmla="*/ 183 w 371"/>
                  <a:gd name="T101" fmla="*/ 98 h 212"/>
                  <a:gd name="T102" fmla="*/ 161 w 371"/>
                  <a:gd name="T103" fmla="*/ 119 h 212"/>
                  <a:gd name="T104" fmla="*/ 38 w 371"/>
                  <a:gd name="T105" fmla="*/ 119 h 212"/>
                  <a:gd name="T106" fmla="*/ 22 w 371"/>
                  <a:gd name="T107" fmla="*/ 111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1" h="212">
                    <a:moveTo>
                      <a:pt x="332" y="121"/>
                    </a:moveTo>
                    <a:lnTo>
                      <a:pt x="332" y="121"/>
                    </a:lnTo>
                    <a:lnTo>
                      <a:pt x="330" y="114"/>
                    </a:lnTo>
                    <a:lnTo>
                      <a:pt x="326" y="108"/>
                    </a:lnTo>
                    <a:lnTo>
                      <a:pt x="321" y="104"/>
                    </a:lnTo>
                    <a:lnTo>
                      <a:pt x="316" y="99"/>
                    </a:lnTo>
                    <a:lnTo>
                      <a:pt x="310" y="94"/>
                    </a:lnTo>
                    <a:lnTo>
                      <a:pt x="303" y="92"/>
                    </a:lnTo>
                    <a:lnTo>
                      <a:pt x="296" y="90"/>
                    </a:lnTo>
                    <a:lnTo>
                      <a:pt x="289" y="90"/>
                    </a:lnTo>
                    <a:lnTo>
                      <a:pt x="289" y="90"/>
                    </a:lnTo>
                    <a:lnTo>
                      <a:pt x="280" y="91"/>
                    </a:lnTo>
                    <a:lnTo>
                      <a:pt x="280" y="91"/>
                    </a:lnTo>
                    <a:lnTo>
                      <a:pt x="275" y="80"/>
                    </a:lnTo>
                    <a:lnTo>
                      <a:pt x="271" y="72"/>
                    </a:lnTo>
                    <a:lnTo>
                      <a:pt x="264" y="64"/>
                    </a:lnTo>
                    <a:lnTo>
                      <a:pt x="256" y="57"/>
                    </a:lnTo>
                    <a:lnTo>
                      <a:pt x="248" y="53"/>
                    </a:lnTo>
                    <a:lnTo>
                      <a:pt x="237" y="48"/>
                    </a:lnTo>
                    <a:lnTo>
                      <a:pt x="228" y="46"/>
                    </a:lnTo>
                    <a:lnTo>
                      <a:pt x="218" y="45"/>
                    </a:lnTo>
                    <a:lnTo>
                      <a:pt x="218" y="45"/>
                    </a:lnTo>
                    <a:lnTo>
                      <a:pt x="209" y="46"/>
                    </a:lnTo>
                    <a:lnTo>
                      <a:pt x="201" y="47"/>
                    </a:lnTo>
                    <a:lnTo>
                      <a:pt x="194" y="49"/>
                    </a:lnTo>
                    <a:lnTo>
                      <a:pt x="187" y="53"/>
                    </a:lnTo>
                    <a:lnTo>
                      <a:pt x="187" y="53"/>
                    </a:lnTo>
                    <a:lnTo>
                      <a:pt x="180" y="48"/>
                    </a:lnTo>
                    <a:lnTo>
                      <a:pt x="180" y="48"/>
                    </a:lnTo>
                    <a:lnTo>
                      <a:pt x="178" y="38"/>
                    </a:lnTo>
                    <a:lnTo>
                      <a:pt x="173" y="28"/>
                    </a:lnTo>
                    <a:lnTo>
                      <a:pt x="168" y="20"/>
                    </a:lnTo>
                    <a:lnTo>
                      <a:pt x="161" y="13"/>
                    </a:lnTo>
                    <a:lnTo>
                      <a:pt x="153" y="8"/>
                    </a:lnTo>
                    <a:lnTo>
                      <a:pt x="145" y="3"/>
                    </a:lnTo>
                    <a:lnTo>
                      <a:pt x="135" y="1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17" y="1"/>
                    </a:lnTo>
                    <a:lnTo>
                      <a:pt x="109" y="2"/>
                    </a:lnTo>
                    <a:lnTo>
                      <a:pt x="100" y="5"/>
                    </a:lnTo>
                    <a:lnTo>
                      <a:pt x="94" y="10"/>
                    </a:lnTo>
                    <a:lnTo>
                      <a:pt x="88" y="16"/>
                    </a:lnTo>
                    <a:lnTo>
                      <a:pt x="82" y="22"/>
                    </a:lnTo>
                    <a:lnTo>
                      <a:pt x="77" y="28"/>
                    </a:lnTo>
                    <a:lnTo>
                      <a:pt x="74" y="37"/>
                    </a:lnTo>
                    <a:lnTo>
                      <a:pt x="74" y="37"/>
                    </a:lnTo>
                    <a:lnTo>
                      <a:pt x="67" y="35"/>
                    </a:lnTo>
                    <a:lnTo>
                      <a:pt x="67" y="35"/>
                    </a:lnTo>
                    <a:lnTo>
                      <a:pt x="61" y="37"/>
                    </a:lnTo>
                    <a:lnTo>
                      <a:pt x="56" y="38"/>
                    </a:lnTo>
                    <a:lnTo>
                      <a:pt x="50" y="40"/>
                    </a:lnTo>
                    <a:lnTo>
                      <a:pt x="45" y="42"/>
                    </a:lnTo>
                    <a:lnTo>
                      <a:pt x="41" y="47"/>
                    </a:lnTo>
                    <a:lnTo>
                      <a:pt x="37" y="50"/>
                    </a:lnTo>
                    <a:lnTo>
                      <a:pt x="34" y="56"/>
                    </a:lnTo>
                    <a:lnTo>
                      <a:pt x="31" y="61"/>
                    </a:lnTo>
                    <a:lnTo>
                      <a:pt x="31" y="61"/>
                    </a:lnTo>
                    <a:lnTo>
                      <a:pt x="24" y="63"/>
                    </a:lnTo>
                    <a:lnTo>
                      <a:pt x="19" y="65"/>
                    </a:lnTo>
                    <a:lnTo>
                      <a:pt x="13" y="70"/>
                    </a:lnTo>
                    <a:lnTo>
                      <a:pt x="8" y="75"/>
                    </a:lnTo>
                    <a:lnTo>
                      <a:pt x="5" y="79"/>
                    </a:lnTo>
                    <a:lnTo>
                      <a:pt x="3" y="85"/>
                    </a:lnTo>
                    <a:lnTo>
                      <a:pt x="0" y="92"/>
                    </a:lnTo>
                    <a:lnTo>
                      <a:pt x="0" y="99"/>
                    </a:lnTo>
                    <a:lnTo>
                      <a:pt x="0" y="99"/>
                    </a:lnTo>
                    <a:lnTo>
                      <a:pt x="0" y="107"/>
                    </a:lnTo>
                    <a:lnTo>
                      <a:pt x="3" y="114"/>
                    </a:lnTo>
                    <a:lnTo>
                      <a:pt x="6" y="121"/>
                    </a:lnTo>
                    <a:lnTo>
                      <a:pt x="11" y="127"/>
                    </a:lnTo>
                    <a:lnTo>
                      <a:pt x="16" y="131"/>
                    </a:lnTo>
                    <a:lnTo>
                      <a:pt x="23" y="135"/>
                    </a:lnTo>
                    <a:lnTo>
                      <a:pt x="30" y="137"/>
                    </a:lnTo>
                    <a:lnTo>
                      <a:pt x="38" y="137"/>
                    </a:lnTo>
                    <a:lnTo>
                      <a:pt x="126" y="137"/>
                    </a:lnTo>
                    <a:lnTo>
                      <a:pt x="126" y="137"/>
                    </a:lnTo>
                    <a:lnTo>
                      <a:pt x="123" y="145"/>
                    </a:lnTo>
                    <a:lnTo>
                      <a:pt x="123" y="154"/>
                    </a:lnTo>
                    <a:lnTo>
                      <a:pt x="123" y="154"/>
                    </a:lnTo>
                    <a:lnTo>
                      <a:pt x="125" y="166"/>
                    </a:lnTo>
                    <a:lnTo>
                      <a:pt x="128" y="176"/>
                    </a:lnTo>
                    <a:lnTo>
                      <a:pt x="133" y="187"/>
                    </a:lnTo>
                    <a:lnTo>
                      <a:pt x="140" y="195"/>
                    </a:lnTo>
                    <a:lnTo>
                      <a:pt x="149" y="202"/>
                    </a:lnTo>
                    <a:lnTo>
                      <a:pt x="158" y="208"/>
                    </a:lnTo>
                    <a:lnTo>
                      <a:pt x="168" y="211"/>
                    </a:lnTo>
                    <a:lnTo>
                      <a:pt x="180" y="212"/>
                    </a:lnTo>
                    <a:lnTo>
                      <a:pt x="325" y="212"/>
                    </a:lnTo>
                    <a:lnTo>
                      <a:pt x="325" y="212"/>
                    </a:lnTo>
                    <a:lnTo>
                      <a:pt x="334" y="211"/>
                    </a:lnTo>
                    <a:lnTo>
                      <a:pt x="343" y="209"/>
                    </a:lnTo>
                    <a:lnTo>
                      <a:pt x="350" y="204"/>
                    </a:lnTo>
                    <a:lnTo>
                      <a:pt x="357" y="198"/>
                    </a:lnTo>
                    <a:lnTo>
                      <a:pt x="363" y="191"/>
                    </a:lnTo>
                    <a:lnTo>
                      <a:pt x="368" y="184"/>
                    </a:lnTo>
                    <a:lnTo>
                      <a:pt x="370" y="175"/>
                    </a:lnTo>
                    <a:lnTo>
                      <a:pt x="371" y="166"/>
                    </a:lnTo>
                    <a:lnTo>
                      <a:pt x="371" y="166"/>
                    </a:lnTo>
                    <a:lnTo>
                      <a:pt x="370" y="158"/>
                    </a:lnTo>
                    <a:lnTo>
                      <a:pt x="368" y="150"/>
                    </a:lnTo>
                    <a:lnTo>
                      <a:pt x="364" y="143"/>
                    </a:lnTo>
                    <a:lnTo>
                      <a:pt x="359" y="136"/>
                    </a:lnTo>
                    <a:lnTo>
                      <a:pt x="354" y="131"/>
                    </a:lnTo>
                    <a:lnTo>
                      <a:pt x="348" y="127"/>
                    </a:lnTo>
                    <a:lnTo>
                      <a:pt x="340" y="123"/>
                    </a:lnTo>
                    <a:lnTo>
                      <a:pt x="332" y="121"/>
                    </a:lnTo>
                    <a:lnTo>
                      <a:pt x="332" y="121"/>
                    </a:lnTo>
                    <a:close/>
                    <a:moveTo>
                      <a:pt x="325" y="194"/>
                    </a:moveTo>
                    <a:lnTo>
                      <a:pt x="180" y="194"/>
                    </a:lnTo>
                    <a:lnTo>
                      <a:pt x="180" y="194"/>
                    </a:lnTo>
                    <a:lnTo>
                      <a:pt x="173" y="193"/>
                    </a:lnTo>
                    <a:lnTo>
                      <a:pt x="165" y="190"/>
                    </a:lnTo>
                    <a:lnTo>
                      <a:pt x="159" y="187"/>
                    </a:lnTo>
                    <a:lnTo>
                      <a:pt x="153" y="182"/>
                    </a:lnTo>
                    <a:lnTo>
                      <a:pt x="148" y="176"/>
                    </a:lnTo>
                    <a:lnTo>
                      <a:pt x="144" y="169"/>
                    </a:lnTo>
                    <a:lnTo>
                      <a:pt x="142" y="163"/>
                    </a:lnTo>
                    <a:lnTo>
                      <a:pt x="142" y="154"/>
                    </a:lnTo>
                    <a:lnTo>
                      <a:pt x="142" y="154"/>
                    </a:lnTo>
                    <a:lnTo>
                      <a:pt x="142" y="145"/>
                    </a:lnTo>
                    <a:lnTo>
                      <a:pt x="145" y="137"/>
                    </a:lnTo>
                    <a:lnTo>
                      <a:pt x="155" y="137"/>
                    </a:lnTo>
                    <a:lnTo>
                      <a:pt x="155" y="137"/>
                    </a:lnTo>
                    <a:lnTo>
                      <a:pt x="165" y="137"/>
                    </a:lnTo>
                    <a:lnTo>
                      <a:pt x="174" y="134"/>
                    </a:lnTo>
                    <a:lnTo>
                      <a:pt x="182" y="129"/>
                    </a:lnTo>
                    <a:lnTo>
                      <a:pt x="189" y="123"/>
                    </a:lnTo>
                    <a:lnTo>
                      <a:pt x="195" y="116"/>
                    </a:lnTo>
                    <a:lnTo>
                      <a:pt x="199" y="108"/>
                    </a:lnTo>
                    <a:lnTo>
                      <a:pt x="202" y="99"/>
                    </a:lnTo>
                    <a:lnTo>
                      <a:pt x="203" y="90"/>
                    </a:lnTo>
                    <a:lnTo>
                      <a:pt x="203" y="90"/>
                    </a:lnTo>
                    <a:lnTo>
                      <a:pt x="203" y="84"/>
                    </a:lnTo>
                    <a:lnTo>
                      <a:pt x="202" y="78"/>
                    </a:lnTo>
                    <a:lnTo>
                      <a:pt x="198" y="68"/>
                    </a:lnTo>
                    <a:lnTo>
                      <a:pt x="198" y="68"/>
                    </a:lnTo>
                    <a:lnTo>
                      <a:pt x="208" y="64"/>
                    </a:lnTo>
                    <a:lnTo>
                      <a:pt x="218" y="63"/>
                    </a:lnTo>
                    <a:lnTo>
                      <a:pt x="218" y="63"/>
                    </a:lnTo>
                    <a:lnTo>
                      <a:pt x="226" y="64"/>
                    </a:lnTo>
                    <a:lnTo>
                      <a:pt x="234" y="67"/>
                    </a:lnTo>
                    <a:lnTo>
                      <a:pt x="241" y="70"/>
                    </a:lnTo>
                    <a:lnTo>
                      <a:pt x="248" y="75"/>
                    </a:lnTo>
                    <a:lnTo>
                      <a:pt x="254" y="80"/>
                    </a:lnTo>
                    <a:lnTo>
                      <a:pt x="258" y="87"/>
                    </a:lnTo>
                    <a:lnTo>
                      <a:pt x="262" y="96"/>
                    </a:lnTo>
                    <a:lnTo>
                      <a:pt x="264" y="104"/>
                    </a:lnTo>
                    <a:lnTo>
                      <a:pt x="264" y="104"/>
                    </a:lnTo>
                    <a:lnTo>
                      <a:pt x="265" y="108"/>
                    </a:lnTo>
                    <a:lnTo>
                      <a:pt x="269" y="111"/>
                    </a:lnTo>
                    <a:lnTo>
                      <a:pt x="269" y="111"/>
                    </a:lnTo>
                    <a:lnTo>
                      <a:pt x="273" y="112"/>
                    </a:lnTo>
                    <a:lnTo>
                      <a:pt x="278" y="111"/>
                    </a:lnTo>
                    <a:lnTo>
                      <a:pt x="278" y="111"/>
                    </a:lnTo>
                    <a:lnTo>
                      <a:pt x="284" y="108"/>
                    </a:lnTo>
                    <a:lnTo>
                      <a:pt x="289" y="108"/>
                    </a:lnTo>
                    <a:lnTo>
                      <a:pt x="289" y="108"/>
                    </a:lnTo>
                    <a:lnTo>
                      <a:pt x="294" y="108"/>
                    </a:lnTo>
                    <a:lnTo>
                      <a:pt x="298" y="109"/>
                    </a:lnTo>
                    <a:lnTo>
                      <a:pt x="303" y="112"/>
                    </a:lnTo>
                    <a:lnTo>
                      <a:pt x="307" y="115"/>
                    </a:lnTo>
                    <a:lnTo>
                      <a:pt x="310" y="119"/>
                    </a:lnTo>
                    <a:lnTo>
                      <a:pt x="312" y="122"/>
                    </a:lnTo>
                    <a:lnTo>
                      <a:pt x="315" y="127"/>
                    </a:lnTo>
                    <a:lnTo>
                      <a:pt x="316" y="131"/>
                    </a:lnTo>
                    <a:lnTo>
                      <a:pt x="316" y="131"/>
                    </a:lnTo>
                    <a:lnTo>
                      <a:pt x="317" y="135"/>
                    </a:lnTo>
                    <a:lnTo>
                      <a:pt x="319" y="137"/>
                    </a:lnTo>
                    <a:lnTo>
                      <a:pt x="323" y="138"/>
                    </a:lnTo>
                    <a:lnTo>
                      <a:pt x="325" y="139"/>
                    </a:lnTo>
                    <a:lnTo>
                      <a:pt x="325" y="139"/>
                    </a:lnTo>
                    <a:lnTo>
                      <a:pt x="331" y="139"/>
                    </a:lnTo>
                    <a:lnTo>
                      <a:pt x="336" y="142"/>
                    </a:lnTo>
                    <a:lnTo>
                      <a:pt x="341" y="144"/>
                    </a:lnTo>
                    <a:lnTo>
                      <a:pt x="345" y="147"/>
                    </a:lnTo>
                    <a:lnTo>
                      <a:pt x="348" y="151"/>
                    </a:lnTo>
                    <a:lnTo>
                      <a:pt x="350" y="156"/>
                    </a:lnTo>
                    <a:lnTo>
                      <a:pt x="351" y="160"/>
                    </a:lnTo>
                    <a:lnTo>
                      <a:pt x="353" y="166"/>
                    </a:lnTo>
                    <a:lnTo>
                      <a:pt x="353" y="166"/>
                    </a:lnTo>
                    <a:lnTo>
                      <a:pt x="351" y="172"/>
                    </a:lnTo>
                    <a:lnTo>
                      <a:pt x="350" y="176"/>
                    </a:lnTo>
                    <a:lnTo>
                      <a:pt x="348" y="181"/>
                    </a:lnTo>
                    <a:lnTo>
                      <a:pt x="345" y="186"/>
                    </a:lnTo>
                    <a:lnTo>
                      <a:pt x="341" y="189"/>
                    </a:lnTo>
                    <a:lnTo>
                      <a:pt x="336" y="191"/>
                    </a:lnTo>
                    <a:lnTo>
                      <a:pt x="331" y="193"/>
                    </a:lnTo>
                    <a:lnTo>
                      <a:pt x="325" y="194"/>
                    </a:lnTo>
                    <a:lnTo>
                      <a:pt x="325" y="194"/>
                    </a:lnTo>
                    <a:close/>
                    <a:moveTo>
                      <a:pt x="19" y="99"/>
                    </a:moveTo>
                    <a:lnTo>
                      <a:pt x="19" y="99"/>
                    </a:lnTo>
                    <a:lnTo>
                      <a:pt x="19" y="96"/>
                    </a:lnTo>
                    <a:lnTo>
                      <a:pt x="20" y="91"/>
                    </a:lnTo>
                    <a:lnTo>
                      <a:pt x="21" y="87"/>
                    </a:lnTo>
                    <a:lnTo>
                      <a:pt x="24" y="85"/>
                    </a:lnTo>
                    <a:lnTo>
                      <a:pt x="27" y="83"/>
                    </a:lnTo>
                    <a:lnTo>
                      <a:pt x="30" y="80"/>
                    </a:lnTo>
                    <a:lnTo>
                      <a:pt x="34" y="79"/>
                    </a:lnTo>
                    <a:lnTo>
                      <a:pt x="37" y="79"/>
                    </a:lnTo>
                    <a:lnTo>
                      <a:pt x="37" y="79"/>
                    </a:lnTo>
                    <a:lnTo>
                      <a:pt x="41" y="78"/>
                    </a:lnTo>
                    <a:lnTo>
                      <a:pt x="44" y="77"/>
                    </a:lnTo>
                    <a:lnTo>
                      <a:pt x="46" y="75"/>
                    </a:lnTo>
                    <a:lnTo>
                      <a:pt x="48" y="71"/>
                    </a:lnTo>
                    <a:lnTo>
                      <a:pt x="48" y="71"/>
                    </a:lnTo>
                    <a:lnTo>
                      <a:pt x="50" y="64"/>
                    </a:lnTo>
                    <a:lnTo>
                      <a:pt x="54" y="59"/>
                    </a:lnTo>
                    <a:lnTo>
                      <a:pt x="60" y="55"/>
                    </a:lnTo>
                    <a:lnTo>
                      <a:pt x="67" y="54"/>
                    </a:lnTo>
                    <a:lnTo>
                      <a:pt x="67" y="54"/>
                    </a:lnTo>
                    <a:lnTo>
                      <a:pt x="72" y="55"/>
                    </a:lnTo>
                    <a:lnTo>
                      <a:pt x="76" y="56"/>
                    </a:lnTo>
                    <a:lnTo>
                      <a:pt x="76" y="56"/>
                    </a:lnTo>
                    <a:lnTo>
                      <a:pt x="81" y="57"/>
                    </a:lnTo>
                    <a:lnTo>
                      <a:pt x="84" y="56"/>
                    </a:lnTo>
                    <a:lnTo>
                      <a:pt x="84" y="56"/>
                    </a:lnTo>
                    <a:lnTo>
                      <a:pt x="88" y="53"/>
                    </a:lnTo>
                    <a:lnTo>
                      <a:pt x="89" y="49"/>
                    </a:lnTo>
                    <a:lnTo>
                      <a:pt x="89" y="49"/>
                    </a:lnTo>
                    <a:lnTo>
                      <a:pt x="91" y="42"/>
                    </a:lnTo>
                    <a:lnTo>
                      <a:pt x="94" y="37"/>
                    </a:lnTo>
                    <a:lnTo>
                      <a:pt x="97" y="32"/>
                    </a:lnTo>
                    <a:lnTo>
                      <a:pt x="102" y="27"/>
                    </a:lnTo>
                    <a:lnTo>
                      <a:pt x="106" y="24"/>
                    </a:lnTo>
                    <a:lnTo>
                      <a:pt x="112" y="20"/>
                    </a:lnTo>
                    <a:lnTo>
                      <a:pt x="119" y="19"/>
                    </a:lnTo>
                    <a:lnTo>
                      <a:pt x="126" y="18"/>
                    </a:lnTo>
                    <a:lnTo>
                      <a:pt x="126" y="18"/>
                    </a:lnTo>
                    <a:lnTo>
                      <a:pt x="133" y="19"/>
                    </a:lnTo>
                    <a:lnTo>
                      <a:pt x="140" y="22"/>
                    </a:lnTo>
                    <a:lnTo>
                      <a:pt x="145" y="24"/>
                    </a:lnTo>
                    <a:lnTo>
                      <a:pt x="151" y="28"/>
                    </a:lnTo>
                    <a:lnTo>
                      <a:pt x="155" y="34"/>
                    </a:lnTo>
                    <a:lnTo>
                      <a:pt x="158" y="40"/>
                    </a:lnTo>
                    <a:lnTo>
                      <a:pt x="160" y="47"/>
                    </a:lnTo>
                    <a:lnTo>
                      <a:pt x="161" y="54"/>
                    </a:lnTo>
                    <a:lnTo>
                      <a:pt x="161" y="54"/>
                    </a:lnTo>
                    <a:lnTo>
                      <a:pt x="161" y="56"/>
                    </a:lnTo>
                    <a:lnTo>
                      <a:pt x="163" y="59"/>
                    </a:lnTo>
                    <a:lnTo>
                      <a:pt x="165" y="61"/>
                    </a:lnTo>
                    <a:lnTo>
                      <a:pt x="167" y="62"/>
                    </a:lnTo>
                    <a:lnTo>
                      <a:pt x="167" y="62"/>
                    </a:lnTo>
                    <a:lnTo>
                      <a:pt x="171" y="64"/>
                    </a:lnTo>
                    <a:lnTo>
                      <a:pt x="171" y="64"/>
                    </a:lnTo>
                    <a:lnTo>
                      <a:pt x="174" y="68"/>
                    </a:lnTo>
                    <a:lnTo>
                      <a:pt x="178" y="70"/>
                    </a:lnTo>
                    <a:lnTo>
                      <a:pt x="178" y="70"/>
                    </a:lnTo>
                    <a:lnTo>
                      <a:pt x="181" y="75"/>
                    </a:lnTo>
                    <a:lnTo>
                      <a:pt x="182" y="79"/>
                    </a:lnTo>
                    <a:lnTo>
                      <a:pt x="182" y="79"/>
                    </a:lnTo>
                    <a:lnTo>
                      <a:pt x="185" y="84"/>
                    </a:lnTo>
                    <a:lnTo>
                      <a:pt x="185" y="90"/>
                    </a:lnTo>
                    <a:lnTo>
                      <a:pt x="185" y="90"/>
                    </a:lnTo>
                    <a:lnTo>
                      <a:pt x="183" y="98"/>
                    </a:lnTo>
                    <a:lnTo>
                      <a:pt x="180" y="106"/>
                    </a:lnTo>
                    <a:lnTo>
                      <a:pt x="174" y="112"/>
                    </a:lnTo>
                    <a:lnTo>
                      <a:pt x="167" y="116"/>
                    </a:lnTo>
                    <a:lnTo>
                      <a:pt x="167" y="116"/>
                    </a:lnTo>
                    <a:lnTo>
                      <a:pt x="161" y="119"/>
                    </a:lnTo>
                    <a:lnTo>
                      <a:pt x="155" y="119"/>
                    </a:lnTo>
                    <a:lnTo>
                      <a:pt x="148" y="119"/>
                    </a:lnTo>
                    <a:lnTo>
                      <a:pt x="135" y="119"/>
                    </a:lnTo>
                    <a:lnTo>
                      <a:pt x="38" y="119"/>
                    </a:lnTo>
                    <a:lnTo>
                      <a:pt x="38" y="119"/>
                    </a:lnTo>
                    <a:lnTo>
                      <a:pt x="34" y="119"/>
                    </a:lnTo>
                    <a:lnTo>
                      <a:pt x="30" y="117"/>
                    </a:lnTo>
                    <a:lnTo>
                      <a:pt x="27" y="116"/>
                    </a:lnTo>
                    <a:lnTo>
                      <a:pt x="24" y="113"/>
                    </a:lnTo>
                    <a:lnTo>
                      <a:pt x="22" y="111"/>
                    </a:lnTo>
                    <a:lnTo>
                      <a:pt x="20" y="107"/>
                    </a:lnTo>
                    <a:lnTo>
                      <a:pt x="19" y="104"/>
                    </a:lnTo>
                    <a:lnTo>
                      <a:pt x="19" y="99"/>
                    </a:lnTo>
                    <a:lnTo>
                      <a:pt x="19" y="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</p:grpSp>
        <p:grpSp>
          <p:nvGrpSpPr>
            <p:cNvPr id="105" name="그룹 104"/>
            <p:cNvGrpSpPr/>
            <p:nvPr/>
          </p:nvGrpSpPr>
          <p:grpSpPr>
            <a:xfrm>
              <a:off x="10909392" y="2841625"/>
              <a:ext cx="319222" cy="294544"/>
              <a:chOff x="8858250" y="3622676"/>
              <a:chExt cx="636588" cy="587375"/>
            </a:xfrm>
            <a:solidFill>
              <a:schemeClr val="bg1"/>
            </a:solidFill>
          </p:grpSpPr>
          <p:sp>
            <p:nvSpPr>
              <p:cNvPr id="106" name="Freeform 1186"/>
              <p:cNvSpPr>
                <a:spLocks/>
              </p:cNvSpPr>
              <p:nvPr/>
            </p:nvSpPr>
            <p:spPr bwMode="auto">
              <a:xfrm>
                <a:off x="9115425" y="3771901"/>
                <a:ext cx="152400" cy="23813"/>
              </a:xfrm>
              <a:custGeom>
                <a:avLst/>
                <a:gdLst>
                  <a:gd name="T0" fmla="*/ 8 w 96"/>
                  <a:gd name="T1" fmla="*/ 15 h 15"/>
                  <a:gd name="T2" fmla="*/ 89 w 96"/>
                  <a:gd name="T3" fmla="*/ 15 h 15"/>
                  <a:gd name="T4" fmla="*/ 89 w 96"/>
                  <a:gd name="T5" fmla="*/ 15 h 15"/>
                  <a:gd name="T6" fmla="*/ 92 w 96"/>
                  <a:gd name="T7" fmla="*/ 15 h 15"/>
                  <a:gd name="T8" fmla="*/ 95 w 96"/>
                  <a:gd name="T9" fmla="*/ 12 h 15"/>
                  <a:gd name="T10" fmla="*/ 96 w 96"/>
                  <a:gd name="T11" fmla="*/ 10 h 15"/>
                  <a:gd name="T12" fmla="*/ 96 w 96"/>
                  <a:gd name="T13" fmla="*/ 7 h 15"/>
                  <a:gd name="T14" fmla="*/ 96 w 96"/>
                  <a:gd name="T15" fmla="*/ 7 h 15"/>
                  <a:gd name="T16" fmla="*/ 96 w 96"/>
                  <a:gd name="T17" fmla="*/ 5 h 15"/>
                  <a:gd name="T18" fmla="*/ 95 w 96"/>
                  <a:gd name="T19" fmla="*/ 2 h 15"/>
                  <a:gd name="T20" fmla="*/ 92 w 96"/>
                  <a:gd name="T21" fmla="*/ 0 h 15"/>
                  <a:gd name="T22" fmla="*/ 89 w 96"/>
                  <a:gd name="T23" fmla="*/ 0 h 15"/>
                  <a:gd name="T24" fmla="*/ 8 w 96"/>
                  <a:gd name="T25" fmla="*/ 0 h 15"/>
                  <a:gd name="T26" fmla="*/ 8 w 96"/>
                  <a:gd name="T27" fmla="*/ 0 h 15"/>
                  <a:gd name="T28" fmla="*/ 4 w 96"/>
                  <a:gd name="T29" fmla="*/ 0 h 15"/>
                  <a:gd name="T30" fmla="*/ 1 w 96"/>
                  <a:gd name="T31" fmla="*/ 2 h 15"/>
                  <a:gd name="T32" fmla="*/ 0 w 96"/>
                  <a:gd name="T33" fmla="*/ 5 h 15"/>
                  <a:gd name="T34" fmla="*/ 0 w 96"/>
                  <a:gd name="T35" fmla="*/ 7 h 15"/>
                  <a:gd name="T36" fmla="*/ 0 w 96"/>
                  <a:gd name="T37" fmla="*/ 7 h 15"/>
                  <a:gd name="T38" fmla="*/ 0 w 96"/>
                  <a:gd name="T39" fmla="*/ 10 h 15"/>
                  <a:gd name="T40" fmla="*/ 1 w 96"/>
                  <a:gd name="T41" fmla="*/ 12 h 15"/>
                  <a:gd name="T42" fmla="*/ 4 w 96"/>
                  <a:gd name="T43" fmla="*/ 15 h 15"/>
                  <a:gd name="T44" fmla="*/ 8 w 96"/>
                  <a:gd name="T45" fmla="*/ 15 h 15"/>
                  <a:gd name="T46" fmla="*/ 8 w 96"/>
                  <a:gd name="T4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6" h="15">
                    <a:moveTo>
                      <a:pt x="8" y="15"/>
                    </a:moveTo>
                    <a:lnTo>
                      <a:pt x="89" y="15"/>
                    </a:lnTo>
                    <a:lnTo>
                      <a:pt x="89" y="15"/>
                    </a:lnTo>
                    <a:lnTo>
                      <a:pt x="92" y="15"/>
                    </a:lnTo>
                    <a:lnTo>
                      <a:pt x="95" y="12"/>
                    </a:lnTo>
                    <a:lnTo>
                      <a:pt x="96" y="10"/>
                    </a:lnTo>
                    <a:lnTo>
                      <a:pt x="96" y="7"/>
                    </a:lnTo>
                    <a:lnTo>
                      <a:pt x="96" y="7"/>
                    </a:lnTo>
                    <a:lnTo>
                      <a:pt x="96" y="5"/>
                    </a:lnTo>
                    <a:lnTo>
                      <a:pt x="95" y="2"/>
                    </a:lnTo>
                    <a:lnTo>
                      <a:pt x="92" y="0"/>
                    </a:lnTo>
                    <a:lnTo>
                      <a:pt x="8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4" y="15"/>
                    </a:lnTo>
                    <a:lnTo>
                      <a:pt x="8" y="15"/>
                    </a:lnTo>
                    <a:lnTo>
                      <a:pt x="8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107" name="Freeform 1187"/>
              <p:cNvSpPr>
                <a:spLocks/>
              </p:cNvSpPr>
              <p:nvPr/>
            </p:nvSpPr>
            <p:spPr bwMode="auto">
              <a:xfrm>
                <a:off x="9115425" y="3681413"/>
                <a:ext cx="198438" cy="23813"/>
              </a:xfrm>
              <a:custGeom>
                <a:avLst/>
                <a:gdLst>
                  <a:gd name="T0" fmla="*/ 8 w 125"/>
                  <a:gd name="T1" fmla="*/ 15 h 15"/>
                  <a:gd name="T2" fmla="*/ 118 w 125"/>
                  <a:gd name="T3" fmla="*/ 15 h 15"/>
                  <a:gd name="T4" fmla="*/ 118 w 125"/>
                  <a:gd name="T5" fmla="*/ 15 h 15"/>
                  <a:gd name="T6" fmla="*/ 120 w 125"/>
                  <a:gd name="T7" fmla="*/ 15 h 15"/>
                  <a:gd name="T8" fmla="*/ 123 w 125"/>
                  <a:gd name="T9" fmla="*/ 14 h 15"/>
                  <a:gd name="T10" fmla="*/ 124 w 125"/>
                  <a:gd name="T11" fmla="*/ 11 h 15"/>
                  <a:gd name="T12" fmla="*/ 125 w 125"/>
                  <a:gd name="T13" fmla="*/ 7 h 15"/>
                  <a:gd name="T14" fmla="*/ 125 w 125"/>
                  <a:gd name="T15" fmla="*/ 7 h 15"/>
                  <a:gd name="T16" fmla="*/ 124 w 125"/>
                  <a:gd name="T17" fmla="*/ 5 h 15"/>
                  <a:gd name="T18" fmla="*/ 123 w 125"/>
                  <a:gd name="T19" fmla="*/ 2 h 15"/>
                  <a:gd name="T20" fmla="*/ 120 w 125"/>
                  <a:gd name="T21" fmla="*/ 1 h 15"/>
                  <a:gd name="T22" fmla="*/ 118 w 125"/>
                  <a:gd name="T23" fmla="*/ 0 h 15"/>
                  <a:gd name="T24" fmla="*/ 8 w 125"/>
                  <a:gd name="T25" fmla="*/ 0 h 15"/>
                  <a:gd name="T26" fmla="*/ 8 w 125"/>
                  <a:gd name="T27" fmla="*/ 0 h 15"/>
                  <a:gd name="T28" fmla="*/ 4 w 125"/>
                  <a:gd name="T29" fmla="*/ 1 h 15"/>
                  <a:gd name="T30" fmla="*/ 1 w 125"/>
                  <a:gd name="T31" fmla="*/ 2 h 15"/>
                  <a:gd name="T32" fmla="*/ 0 w 125"/>
                  <a:gd name="T33" fmla="*/ 5 h 15"/>
                  <a:gd name="T34" fmla="*/ 0 w 125"/>
                  <a:gd name="T35" fmla="*/ 7 h 15"/>
                  <a:gd name="T36" fmla="*/ 0 w 125"/>
                  <a:gd name="T37" fmla="*/ 7 h 15"/>
                  <a:gd name="T38" fmla="*/ 0 w 125"/>
                  <a:gd name="T39" fmla="*/ 11 h 15"/>
                  <a:gd name="T40" fmla="*/ 1 w 125"/>
                  <a:gd name="T41" fmla="*/ 14 h 15"/>
                  <a:gd name="T42" fmla="*/ 4 w 125"/>
                  <a:gd name="T43" fmla="*/ 15 h 15"/>
                  <a:gd name="T44" fmla="*/ 8 w 125"/>
                  <a:gd name="T45" fmla="*/ 15 h 15"/>
                  <a:gd name="T46" fmla="*/ 8 w 125"/>
                  <a:gd name="T4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5" h="15">
                    <a:moveTo>
                      <a:pt x="8" y="15"/>
                    </a:moveTo>
                    <a:lnTo>
                      <a:pt x="118" y="15"/>
                    </a:lnTo>
                    <a:lnTo>
                      <a:pt x="118" y="15"/>
                    </a:lnTo>
                    <a:lnTo>
                      <a:pt x="120" y="15"/>
                    </a:lnTo>
                    <a:lnTo>
                      <a:pt x="123" y="14"/>
                    </a:lnTo>
                    <a:lnTo>
                      <a:pt x="124" y="11"/>
                    </a:lnTo>
                    <a:lnTo>
                      <a:pt x="125" y="7"/>
                    </a:lnTo>
                    <a:lnTo>
                      <a:pt x="125" y="7"/>
                    </a:lnTo>
                    <a:lnTo>
                      <a:pt x="124" y="5"/>
                    </a:lnTo>
                    <a:lnTo>
                      <a:pt x="123" y="2"/>
                    </a:lnTo>
                    <a:lnTo>
                      <a:pt x="120" y="1"/>
                    </a:lnTo>
                    <a:lnTo>
                      <a:pt x="11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1" y="14"/>
                    </a:lnTo>
                    <a:lnTo>
                      <a:pt x="4" y="15"/>
                    </a:lnTo>
                    <a:lnTo>
                      <a:pt x="8" y="15"/>
                    </a:lnTo>
                    <a:lnTo>
                      <a:pt x="8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108" name="Freeform 1188"/>
              <p:cNvSpPr>
                <a:spLocks/>
              </p:cNvSpPr>
              <p:nvPr/>
            </p:nvSpPr>
            <p:spPr bwMode="auto">
              <a:xfrm>
                <a:off x="9063038" y="3681413"/>
                <a:ext cx="34925" cy="23813"/>
              </a:xfrm>
              <a:custGeom>
                <a:avLst/>
                <a:gdLst>
                  <a:gd name="T0" fmla="*/ 13 w 22"/>
                  <a:gd name="T1" fmla="*/ 0 h 15"/>
                  <a:gd name="T2" fmla="*/ 8 w 22"/>
                  <a:gd name="T3" fmla="*/ 0 h 15"/>
                  <a:gd name="T4" fmla="*/ 8 w 22"/>
                  <a:gd name="T5" fmla="*/ 0 h 15"/>
                  <a:gd name="T6" fmla="*/ 4 w 22"/>
                  <a:gd name="T7" fmla="*/ 1 h 15"/>
                  <a:gd name="T8" fmla="*/ 1 w 22"/>
                  <a:gd name="T9" fmla="*/ 2 h 15"/>
                  <a:gd name="T10" fmla="*/ 0 w 22"/>
                  <a:gd name="T11" fmla="*/ 5 h 15"/>
                  <a:gd name="T12" fmla="*/ 0 w 22"/>
                  <a:gd name="T13" fmla="*/ 7 h 15"/>
                  <a:gd name="T14" fmla="*/ 0 w 22"/>
                  <a:gd name="T15" fmla="*/ 7 h 15"/>
                  <a:gd name="T16" fmla="*/ 0 w 22"/>
                  <a:gd name="T17" fmla="*/ 11 h 15"/>
                  <a:gd name="T18" fmla="*/ 1 w 22"/>
                  <a:gd name="T19" fmla="*/ 14 h 15"/>
                  <a:gd name="T20" fmla="*/ 4 w 22"/>
                  <a:gd name="T21" fmla="*/ 15 h 15"/>
                  <a:gd name="T22" fmla="*/ 8 w 22"/>
                  <a:gd name="T23" fmla="*/ 15 h 15"/>
                  <a:gd name="T24" fmla="*/ 13 w 22"/>
                  <a:gd name="T25" fmla="*/ 15 h 15"/>
                  <a:gd name="T26" fmla="*/ 13 w 22"/>
                  <a:gd name="T27" fmla="*/ 15 h 15"/>
                  <a:gd name="T28" fmla="*/ 17 w 22"/>
                  <a:gd name="T29" fmla="*/ 15 h 15"/>
                  <a:gd name="T30" fmla="*/ 19 w 22"/>
                  <a:gd name="T31" fmla="*/ 14 h 15"/>
                  <a:gd name="T32" fmla="*/ 20 w 22"/>
                  <a:gd name="T33" fmla="*/ 11 h 15"/>
                  <a:gd name="T34" fmla="*/ 22 w 22"/>
                  <a:gd name="T35" fmla="*/ 7 h 15"/>
                  <a:gd name="T36" fmla="*/ 22 w 22"/>
                  <a:gd name="T37" fmla="*/ 7 h 15"/>
                  <a:gd name="T38" fmla="*/ 20 w 22"/>
                  <a:gd name="T39" fmla="*/ 5 h 15"/>
                  <a:gd name="T40" fmla="*/ 19 w 22"/>
                  <a:gd name="T41" fmla="*/ 2 h 15"/>
                  <a:gd name="T42" fmla="*/ 17 w 22"/>
                  <a:gd name="T43" fmla="*/ 1 h 15"/>
                  <a:gd name="T44" fmla="*/ 13 w 22"/>
                  <a:gd name="T45" fmla="*/ 0 h 15"/>
                  <a:gd name="T46" fmla="*/ 13 w 22"/>
                  <a:gd name="T4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2" h="15">
                    <a:moveTo>
                      <a:pt x="13" y="0"/>
                    </a:moveTo>
                    <a:lnTo>
                      <a:pt x="8" y="0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1" y="14"/>
                    </a:lnTo>
                    <a:lnTo>
                      <a:pt x="4" y="15"/>
                    </a:lnTo>
                    <a:lnTo>
                      <a:pt x="8" y="15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7" y="15"/>
                    </a:lnTo>
                    <a:lnTo>
                      <a:pt x="19" y="14"/>
                    </a:lnTo>
                    <a:lnTo>
                      <a:pt x="20" y="11"/>
                    </a:lnTo>
                    <a:lnTo>
                      <a:pt x="22" y="7"/>
                    </a:lnTo>
                    <a:lnTo>
                      <a:pt x="22" y="7"/>
                    </a:lnTo>
                    <a:lnTo>
                      <a:pt x="20" y="5"/>
                    </a:lnTo>
                    <a:lnTo>
                      <a:pt x="19" y="2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109" name="Freeform 1189"/>
              <p:cNvSpPr>
                <a:spLocks/>
              </p:cNvSpPr>
              <p:nvPr/>
            </p:nvSpPr>
            <p:spPr bwMode="auto">
              <a:xfrm>
                <a:off x="9063038" y="3771901"/>
                <a:ext cx="34925" cy="23813"/>
              </a:xfrm>
              <a:custGeom>
                <a:avLst/>
                <a:gdLst>
                  <a:gd name="T0" fmla="*/ 13 w 22"/>
                  <a:gd name="T1" fmla="*/ 0 h 15"/>
                  <a:gd name="T2" fmla="*/ 8 w 22"/>
                  <a:gd name="T3" fmla="*/ 0 h 15"/>
                  <a:gd name="T4" fmla="*/ 8 w 22"/>
                  <a:gd name="T5" fmla="*/ 0 h 15"/>
                  <a:gd name="T6" fmla="*/ 4 w 22"/>
                  <a:gd name="T7" fmla="*/ 0 h 15"/>
                  <a:gd name="T8" fmla="*/ 1 w 22"/>
                  <a:gd name="T9" fmla="*/ 2 h 15"/>
                  <a:gd name="T10" fmla="*/ 0 w 22"/>
                  <a:gd name="T11" fmla="*/ 5 h 15"/>
                  <a:gd name="T12" fmla="*/ 0 w 22"/>
                  <a:gd name="T13" fmla="*/ 7 h 15"/>
                  <a:gd name="T14" fmla="*/ 0 w 22"/>
                  <a:gd name="T15" fmla="*/ 7 h 15"/>
                  <a:gd name="T16" fmla="*/ 0 w 22"/>
                  <a:gd name="T17" fmla="*/ 10 h 15"/>
                  <a:gd name="T18" fmla="*/ 1 w 22"/>
                  <a:gd name="T19" fmla="*/ 12 h 15"/>
                  <a:gd name="T20" fmla="*/ 4 w 22"/>
                  <a:gd name="T21" fmla="*/ 15 h 15"/>
                  <a:gd name="T22" fmla="*/ 8 w 22"/>
                  <a:gd name="T23" fmla="*/ 15 h 15"/>
                  <a:gd name="T24" fmla="*/ 13 w 22"/>
                  <a:gd name="T25" fmla="*/ 15 h 15"/>
                  <a:gd name="T26" fmla="*/ 13 w 22"/>
                  <a:gd name="T27" fmla="*/ 15 h 15"/>
                  <a:gd name="T28" fmla="*/ 17 w 22"/>
                  <a:gd name="T29" fmla="*/ 15 h 15"/>
                  <a:gd name="T30" fmla="*/ 19 w 22"/>
                  <a:gd name="T31" fmla="*/ 12 h 15"/>
                  <a:gd name="T32" fmla="*/ 20 w 22"/>
                  <a:gd name="T33" fmla="*/ 10 h 15"/>
                  <a:gd name="T34" fmla="*/ 22 w 22"/>
                  <a:gd name="T35" fmla="*/ 7 h 15"/>
                  <a:gd name="T36" fmla="*/ 22 w 22"/>
                  <a:gd name="T37" fmla="*/ 7 h 15"/>
                  <a:gd name="T38" fmla="*/ 20 w 22"/>
                  <a:gd name="T39" fmla="*/ 5 h 15"/>
                  <a:gd name="T40" fmla="*/ 19 w 22"/>
                  <a:gd name="T41" fmla="*/ 2 h 15"/>
                  <a:gd name="T42" fmla="*/ 17 w 22"/>
                  <a:gd name="T43" fmla="*/ 0 h 15"/>
                  <a:gd name="T44" fmla="*/ 13 w 22"/>
                  <a:gd name="T45" fmla="*/ 0 h 15"/>
                  <a:gd name="T46" fmla="*/ 13 w 22"/>
                  <a:gd name="T4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2" h="15">
                    <a:moveTo>
                      <a:pt x="13" y="0"/>
                    </a:moveTo>
                    <a:lnTo>
                      <a:pt x="8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4" y="15"/>
                    </a:lnTo>
                    <a:lnTo>
                      <a:pt x="8" y="15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7" y="15"/>
                    </a:lnTo>
                    <a:lnTo>
                      <a:pt x="19" y="12"/>
                    </a:lnTo>
                    <a:lnTo>
                      <a:pt x="20" y="10"/>
                    </a:lnTo>
                    <a:lnTo>
                      <a:pt x="22" y="7"/>
                    </a:lnTo>
                    <a:lnTo>
                      <a:pt x="22" y="7"/>
                    </a:lnTo>
                    <a:lnTo>
                      <a:pt x="20" y="5"/>
                    </a:lnTo>
                    <a:lnTo>
                      <a:pt x="19" y="2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110" name="Freeform 1190"/>
              <p:cNvSpPr>
                <a:spLocks/>
              </p:cNvSpPr>
              <p:nvPr/>
            </p:nvSpPr>
            <p:spPr bwMode="auto">
              <a:xfrm>
                <a:off x="9115425" y="3725863"/>
                <a:ext cx="198438" cy="25400"/>
              </a:xfrm>
              <a:custGeom>
                <a:avLst/>
                <a:gdLst>
                  <a:gd name="T0" fmla="*/ 8 w 125"/>
                  <a:gd name="T1" fmla="*/ 16 h 16"/>
                  <a:gd name="T2" fmla="*/ 118 w 125"/>
                  <a:gd name="T3" fmla="*/ 16 h 16"/>
                  <a:gd name="T4" fmla="*/ 118 w 125"/>
                  <a:gd name="T5" fmla="*/ 16 h 16"/>
                  <a:gd name="T6" fmla="*/ 120 w 125"/>
                  <a:gd name="T7" fmla="*/ 15 h 16"/>
                  <a:gd name="T8" fmla="*/ 123 w 125"/>
                  <a:gd name="T9" fmla="*/ 14 h 16"/>
                  <a:gd name="T10" fmla="*/ 124 w 125"/>
                  <a:gd name="T11" fmla="*/ 11 h 16"/>
                  <a:gd name="T12" fmla="*/ 125 w 125"/>
                  <a:gd name="T13" fmla="*/ 9 h 16"/>
                  <a:gd name="T14" fmla="*/ 125 w 125"/>
                  <a:gd name="T15" fmla="*/ 9 h 16"/>
                  <a:gd name="T16" fmla="*/ 124 w 125"/>
                  <a:gd name="T17" fmla="*/ 5 h 16"/>
                  <a:gd name="T18" fmla="*/ 123 w 125"/>
                  <a:gd name="T19" fmla="*/ 2 h 16"/>
                  <a:gd name="T20" fmla="*/ 120 w 125"/>
                  <a:gd name="T21" fmla="*/ 1 h 16"/>
                  <a:gd name="T22" fmla="*/ 118 w 125"/>
                  <a:gd name="T23" fmla="*/ 0 h 16"/>
                  <a:gd name="T24" fmla="*/ 8 w 125"/>
                  <a:gd name="T25" fmla="*/ 0 h 16"/>
                  <a:gd name="T26" fmla="*/ 8 w 125"/>
                  <a:gd name="T27" fmla="*/ 0 h 16"/>
                  <a:gd name="T28" fmla="*/ 4 w 125"/>
                  <a:gd name="T29" fmla="*/ 1 h 16"/>
                  <a:gd name="T30" fmla="*/ 1 w 125"/>
                  <a:gd name="T31" fmla="*/ 2 h 16"/>
                  <a:gd name="T32" fmla="*/ 0 w 125"/>
                  <a:gd name="T33" fmla="*/ 5 h 16"/>
                  <a:gd name="T34" fmla="*/ 0 w 125"/>
                  <a:gd name="T35" fmla="*/ 9 h 16"/>
                  <a:gd name="T36" fmla="*/ 0 w 125"/>
                  <a:gd name="T37" fmla="*/ 9 h 16"/>
                  <a:gd name="T38" fmla="*/ 0 w 125"/>
                  <a:gd name="T39" fmla="*/ 11 h 16"/>
                  <a:gd name="T40" fmla="*/ 1 w 125"/>
                  <a:gd name="T41" fmla="*/ 14 h 16"/>
                  <a:gd name="T42" fmla="*/ 4 w 125"/>
                  <a:gd name="T43" fmla="*/ 15 h 16"/>
                  <a:gd name="T44" fmla="*/ 8 w 125"/>
                  <a:gd name="T45" fmla="*/ 16 h 16"/>
                  <a:gd name="T46" fmla="*/ 8 w 125"/>
                  <a:gd name="T4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5" h="16">
                    <a:moveTo>
                      <a:pt x="8" y="16"/>
                    </a:moveTo>
                    <a:lnTo>
                      <a:pt x="118" y="16"/>
                    </a:lnTo>
                    <a:lnTo>
                      <a:pt x="118" y="16"/>
                    </a:lnTo>
                    <a:lnTo>
                      <a:pt x="120" y="15"/>
                    </a:lnTo>
                    <a:lnTo>
                      <a:pt x="123" y="14"/>
                    </a:lnTo>
                    <a:lnTo>
                      <a:pt x="124" y="11"/>
                    </a:lnTo>
                    <a:lnTo>
                      <a:pt x="125" y="9"/>
                    </a:lnTo>
                    <a:lnTo>
                      <a:pt x="125" y="9"/>
                    </a:lnTo>
                    <a:lnTo>
                      <a:pt x="124" y="5"/>
                    </a:lnTo>
                    <a:lnTo>
                      <a:pt x="123" y="2"/>
                    </a:lnTo>
                    <a:lnTo>
                      <a:pt x="120" y="1"/>
                    </a:lnTo>
                    <a:lnTo>
                      <a:pt x="11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1" y="14"/>
                    </a:lnTo>
                    <a:lnTo>
                      <a:pt x="4" y="15"/>
                    </a:lnTo>
                    <a:lnTo>
                      <a:pt x="8" y="16"/>
                    </a:lnTo>
                    <a:lnTo>
                      <a:pt x="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111" name="Freeform 1191"/>
              <p:cNvSpPr>
                <a:spLocks/>
              </p:cNvSpPr>
              <p:nvPr/>
            </p:nvSpPr>
            <p:spPr bwMode="auto">
              <a:xfrm>
                <a:off x="9063038" y="3725863"/>
                <a:ext cx="34925" cy="25400"/>
              </a:xfrm>
              <a:custGeom>
                <a:avLst/>
                <a:gdLst>
                  <a:gd name="T0" fmla="*/ 13 w 22"/>
                  <a:gd name="T1" fmla="*/ 0 h 16"/>
                  <a:gd name="T2" fmla="*/ 8 w 22"/>
                  <a:gd name="T3" fmla="*/ 0 h 16"/>
                  <a:gd name="T4" fmla="*/ 8 w 22"/>
                  <a:gd name="T5" fmla="*/ 0 h 16"/>
                  <a:gd name="T6" fmla="*/ 4 w 22"/>
                  <a:gd name="T7" fmla="*/ 1 h 16"/>
                  <a:gd name="T8" fmla="*/ 1 w 22"/>
                  <a:gd name="T9" fmla="*/ 2 h 16"/>
                  <a:gd name="T10" fmla="*/ 0 w 22"/>
                  <a:gd name="T11" fmla="*/ 5 h 16"/>
                  <a:gd name="T12" fmla="*/ 0 w 22"/>
                  <a:gd name="T13" fmla="*/ 9 h 16"/>
                  <a:gd name="T14" fmla="*/ 0 w 22"/>
                  <a:gd name="T15" fmla="*/ 9 h 16"/>
                  <a:gd name="T16" fmla="*/ 0 w 22"/>
                  <a:gd name="T17" fmla="*/ 11 h 16"/>
                  <a:gd name="T18" fmla="*/ 1 w 22"/>
                  <a:gd name="T19" fmla="*/ 14 h 16"/>
                  <a:gd name="T20" fmla="*/ 4 w 22"/>
                  <a:gd name="T21" fmla="*/ 15 h 16"/>
                  <a:gd name="T22" fmla="*/ 8 w 22"/>
                  <a:gd name="T23" fmla="*/ 16 h 16"/>
                  <a:gd name="T24" fmla="*/ 13 w 22"/>
                  <a:gd name="T25" fmla="*/ 16 h 16"/>
                  <a:gd name="T26" fmla="*/ 13 w 22"/>
                  <a:gd name="T27" fmla="*/ 16 h 16"/>
                  <a:gd name="T28" fmla="*/ 17 w 22"/>
                  <a:gd name="T29" fmla="*/ 15 h 16"/>
                  <a:gd name="T30" fmla="*/ 19 w 22"/>
                  <a:gd name="T31" fmla="*/ 14 h 16"/>
                  <a:gd name="T32" fmla="*/ 20 w 22"/>
                  <a:gd name="T33" fmla="*/ 11 h 16"/>
                  <a:gd name="T34" fmla="*/ 22 w 22"/>
                  <a:gd name="T35" fmla="*/ 9 h 16"/>
                  <a:gd name="T36" fmla="*/ 22 w 22"/>
                  <a:gd name="T37" fmla="*/ 9 h 16"/>
                  <a:gd name="T38" fmla="*/ 20 w 22"/>
                  <a:gd name="T39" fmla="*/ 5 h 16"/>
                  <a:gd name="T40" fmla="*/ 19 w 22"/>
                  <a:gd name="T41" fmla="*/ 2 h 16"/>
                  <a:gd name="T42" fmla="*/ 17 w 22"/>
                  <a:gd name="T43" fmla="*/ 1 h 16"/>
                  <a:gd name="T44" fmla="*/ 13 w 22"/>
                  <a:gd name="T45" fmla="*/ 0 h 16"/>
                  <a:gd name="T46" fmla="*/ 13 w 22"/>
                  <a:gd name="T4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2" h="16">
                    <a:moveTo>
                      <a:pt x="13" y="0"/>
                    </a:moveTo>
                    <a:lnTo>
                      <a:pt x="8" y="0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1" y="14"/>
                    </a:lnTo>
                    <a:lnTo>
                      <a:pt x="4" y="15"/>
                    </a:lnTo>
                    <a:lnTo>
                      <a:pt x="8" y="16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17" y="15"/>
                    </a:lnTo>
                    <a:lnTo>
                      <a:pt x="19" y="14"/>
                    </a:lnTo>
                    <a:lnTo>
                      <a:pt x="20" y="11"/>
                    </a:lnTo>
                    <a:lnTo>
                      <a:pt x="22" y="9"/>
                    </a:lnTo>
                    <a:lnTo>
                      <a:pt x="22" y="9"/>
                    </a:lnTo>
                    <a:lnTo>
                      <a:pt x="20" y="5"/>
                    </a:lnTo>
                    <a:lnTo>
                      <a:pt x="19" y="2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112" name="Freeform 1192"/>
              <p:cNvSpPr>
                <a:spLocks noEditPoints="1"/>
              </p:cNvSpPr>
              <p:nvPr/>
            </p:nvSpPr>
            <p:spPr bwMode="auto">
              <a:xfrm>
                <a:off x="9212263" y="3848101"/>
                <a:ext cx="130175" cy="130175"/>
              </a:xfrm>
              <a:custGeom>
                <a:avLst/>
                <a:gdLst>
                  <a:gd name="T0" fmla="*/ 18 w 82"/>
                  <a:gd name="T1" fmla="*/ 76 h 82"/>
                  <a:gd name="T2" fmla="*/ 29 w 82"/>
                  <a:gd name="T3" fmla="*/ 81 h 82"/>
                  <a:gd name="T4" fmla="*/ 42 w 82"/>
                  <a:gd name="T5" fmla="*/ 82 h 82"/>
                  <a:gd name="T6" fmla="*/ 47 w 82"/>
                  <a:gd name="T7" fmla="*/ 82 h 82"/>
                  <a:gd name="T8" fmla="*/ 59 w 82"/>
                  <a:gd name="T9" fmla="*/ 78 h 82"/>
                  <a:gd name="T10" fmla="*/ 64 w 82"/>
                  <a:gd name="T11" fmla="*/ 76 h 82"/>
                  <a:gd name="T12" fmla="*/ 77 w 82"/>
                  <a:gd name="T13" fmla="*/ 61 h 82"/>
                  <a:gd name="T14" fmla="*/ 82 w 82"/>
                  <a:gd name="T15" fmla="*/ 42 h 82"/>
                  <a:gd name="T16" fmla="*/ 82 w 82"/>
                  <a:gd name="T17" fmla="*/ 33 h 82"/>
                  <a:gd name="T18" fmla="*/ 76 w 82"/>
                  <a:gd name="T19" fmla="*/ 18 h 82"/>
                  <a:gd name="T20" fmla="*/ 64 w 82"/>
                  <a:gd name="T21" fmla="*/ 8 h 82"/>
                  <a:gd name="T22" fmla="*/ 49 w 82"/>
                  <a:gd name="T23" fmla="*/ 1 h 82"/>
                  <a:gd name="T24" fmla="*/ 42 w 82"/>
                  <a:gd name="T25" fmla="*/ 0 h 82"/>
                  <a:gd name="T26" fmla="*/ 25 w 82"/>
                  <a:gd name="T27" fmla="*/ 4 h 82"/>
                  <a:gd name="T28" fmla="*/ 11 w 82"/>
                  <a:gd name="T29" fmla="*/ 13 h 82"/>
                  <a:gd name="T30" fmla="*/ 2 w 82"/>
                  <a:gd name="T31" fmla="*/ 25 h 82"/>
                  <a:gd name="T32" fmla="*/ 0 w 82"/>
                  <a:gd name="T33" fmla="*/ 42 h 82"/>
                  <a:gd name="T34" fmla="*/ 1 w 82"/>
                  <a:gd name="T35" fmla="*/ 52 h 82"/>
                  <a:gd name="T36" fmla="*/ 10 w 82"/>
                  <a:gd name="T37" fmla="*/ 70 h 82"/>
                  <a:gd name="T38" fmla="*/ 18 w 82"/>
                  <a:gd name="T39" fmla="*/ 76 h 82"/>
                  <a:gd name="T40" fmla="*/ 42 w 82"/>
                  <a:gd name="T41" fmla="*/ 13 h 82"/>
                  <a:gd name="T42" fmla="*/ 52 w 82"/>
                  <a:gd name="T43" fmla="*/ 15 h 82"/>
                  <a:gd name="T44" fmla="*/ 61 w 82"/>
                  <a:gd name="T45" fmla="*/ 21 h 82"/>
                  <a:gd name="T46" fmla="*/ 67 w 82"/>
                  <a:gd name="T47" fmla="*/ 30 h 82"/>
                  <a:gd name="T48" fmla="*/ 69 w 82"/>
                  <a:gd name="T49" fmla="*/ 42 h 82"/>
                  <a:gd name="T50" fmla="*/ 68 w 82"/>
                  <a:gd name="T51" fmla="*/ 47 h 82"/>
                  <a:gd name="T52" fmla="*/ 64 w 82"/>
                  <a:gd name="T53" fmla="*/ 57 h 82"/>
                  <a:gd name="T54" fmla="*/ 57 w 82"/>
                  <a:gd name="T55" fmla="*/ 64 h 82"/>
                  <a:gd name="T56" fmla="*/ 47 w 82"/>
                  <a:gd name="T57" fmla="*/ 68 h 82"/>
                  <a:gd name="T58" fmla="*/ 42 w 82"/>
                  <a:gd name="T59" fmla="*/ 70 h 82"/>
                  <a:gd name="T60" fmla="*/ 30 w 82"/>
                  <a:gd name="T61" fmla="*/ 67 h 82"/>
                  <a:gd name="T62" fmla="*/ 21 w 82"/>
                  <a:gd name="T63" fmla="*/ 61 h 82"/>
                  <a:gd name="T64" fmla="*/ 15 w 82"/>
                  <a:gd name="T65" fmla="*/ 52 h 82"/>
                  <a:gd name="T66" fmla="*/ 12 w 82"/>
                  <a:gd name="T67" fmla="*/ 42 h 82"/>
                  <a:gd name="T68" fmla="*/ 14 w 82"/>
                  <a:gd name="T69" fmla="*/ 35 h 82"/>
                  <a:gd name="T70" fmla="*/ 18 w 82"/>
                  <a:gd name="T71" fmla="*/ 25 h 82"/>
                  <a:gd name="T72" fmla="*/ 25 w 82"/>
                  <a:gd name="T73" fmla="*/ 18 h 82"/>
                  <a:gd name="T74" fmla="*/ 35 w 82"/>
                  <a:gd name="T75" fmla="*/ 14 h 82"/>
                  <a:gd name="T76" fmla="*/ 42 w 82"/>
                  <a:gd name="T77" fmla="*/ 1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2" h="82">
                    <a:moveTo>
                      <a:pt x="18" y="76"/>
                    </a:moveTo>
                    <a:lnTo>
                      <a:pt x="18" y="76"/>
                    </a:lnTo>
                    <a:lnTo>
                      <a:pt x="24" y="78"/>
                    </a:lnTo>
                    <a:lnTo>
                      <a:pt x="29" y="81"/>
                    </a:lnTo>
                    <a:lnTo>
                      <a:pt x="35" y="82"/>
                    </a:lnTo>
                    <a:lnTo>
                      <a:pt x="42" y="82"/>
                    </a:lnTo>
                    <a:lnTo>
                      <a:pt x="42" y="82"/>
                    </a:lnTo>
                    <a:lnTo>
                      <a:pt x="47" y="82"/>
                    </a:lnTo>
                    <a:lnTo>
                      <a:pt x="53" y="81"/>
                    </a:lnTo>
                    <a:lnTo>
                      <a:pt x="59" y="78"/>
                    </a:lnTo>
                    <a:lnTo>
                      <a:pt x="64" y="76"/>
                    </a:lnTo>
                    <a:lnTo>
                      <a:pt x="64" y="76"/>
                    </a:lnTo>
                    <a:lnTo>
                      <a:pt x="72" y="70"/>
                    </a:lnTo>
                    <a:lnTo>
                      <a:pt x="77" y="61"/>
                    </a:lnTo>
                    <a:lnTo>
                      <a:pt x="81" y="52"/>
                    </a:lnTo>
                    <a:lnTo>
                      <a:pt x="82" y="42"/>
                    </a:lnTo>
                    <a:lnTo>
                      <a:pt x="82" y="42"/>
                    </a:lnTo>
                    <a:lnTo>
                      <a:pt x="82" y="33"/>
                    </a:lnTo>
                    <a:lnTo>
                      <a:pt x="80" y="25"/>
                    </a:lnTo>
                    <a:lnTo>
                      <a:pt x="76" y="18"/>
                    </a:lnTo>
                    <a:lnTo>
                      <a:pt x="71" y="13"/>
                    </a:lnTo>
                    <a:lnTo>
                      <a:pt x="64" y="8"/>
                    </a:lnTo>
                    <a:lnTo>
                      <a:pt x="57" y="4"/>
                    </a:lnTo>
                    <a:lnTo>
                      <a:pt x="49" y="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33" y="1"/>
                    </a:lnTo>
                    <a:lnTo>
                      <a:pt x="25" y="4"/>
                    </a:lnTo>
                    <a:lnTo>
                      <a:pt x="18" y="8"/>
                    </a:lnTo>
                    <a:lnTo>
                      <a:pt x="11" y="13"/>
                    </a:lnTo>
                    <a:lnTo>
                      <a:pt x="6" y="18"/>
                    </a:lnTo>
                    <a:lnTo>
                      <a:pt x="2" y="25"/>
                    </a:lnTo>
                    <a:lnTo>
                      <a:pt x="1" y="33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1" y="52"/>
                    </a:lnTo>
                    <a:lnTo>
                      <a:pt x="5" y="61"/>
                    </a:lnTo>
                    <a:lnTo>
                      <a:pt x="10" y="70"/>
                    </a:lnTo>
                    <a:lnTo>
                      <a:pt x="18" y="76"/>
                    </a:lnTo>
                    <a:lnTo>
                      <a:pt x="18" y="76"/>
                    </a:lnTo>
                    <a:close/>
                    <a:moveTo>
                      <a:pt x="42" y="13"/>
                    </a:moveTo>
                    <a:lnTo>
                      <a:pt x="42" y="13"/>
                    </a:lnTo>
                    <a:lnTo>
                      <a:pt x="47" y="14"/>
                    </a:lnTo>
                    <a:lnTo>
                      <a:pt x="52" y="15"/>
                    </a:lnTo>
                    <a:lnTo>
                      <a:pt x="57" y="18"/>
                    </a:lnTo>
                    <a:lnTo>
                      <a:pt x="61" y="21"/>
                    </a:lnTo>
                    <a:lnTo>
                      <a:pt x="64" y="25"/>
                    </a:lnTo>
                    <a:lnTo>
                      <a:pt x="67" y="30"/>
                    </a:lnTo>
                    <a:lnTo>
                      <a:pt x="68" y="35"/>
                    </a:lnTo>
                    <a:lnTo>
                      <a:pt x="69" y="42"/>
                    </a:lnTo>
                    <a:lnTo>
                      <a:pt x="69" y="42"/>
                    </a:lnTo>
                    <a:lnTo>
                      <a:pt x="68" y="47"/>
                    </a:lnTo>
                    <a:lnTo>
                      <a:pt x="67" y="52"/>
                    </a:lnTo>
                    <a:lnTo>
                      <a:pt x="64" y="57"/>
                    </a:lnTo>
                    <a:lnTo>
                      <a:pt x="61" y="61"/>
                    </a:lnTo>
                    <a:lnTo>
                      <a:pt x="57" y="64"/>
                    </a:lnTo>
                    <a:lnTo>
                      <a:pt x="52" y="67"/>
                    </a:lnTo>
                    <a:lnTo>
                      <a:pt x="47" y="68"/>
                    </a:lnTo>
                    <a:lnTo>
                      <a:pt x="42" y="70"/>
                    </a:lnTo>
                    <a:lnTo>
                      <a:pt x="42" y="70"/>
                    </a:lnTo>
                    <a:lnTo>
                      <a:pt x="35" y="68"/>
                    </a:lnTo>
                    <a:lnTo>
                      <a:pt x="30" y="67"/>
                    </a:lnTo>
                    <a:lnTo>
                      <a:pt x="25" y="64"/>
                    </a:lnTo>
                    <a:lnTo>
                      <a:pt x="21" y="61"/>
                    </a:lnTo>
                    <a:lnTo>
                      <a:pt x="18" y="57"/>
                    </a:lnTo>
                    <a:lnTo>
                      <a:pt x="15" y="52"/>
                    </a:lnTo>
                    <a:lnTo>
                      <a:pt x="14" y="47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4" y="35"/>
                    </a:lnTo>
                    <a:lnTo>
                      <a:pt x="15" y="30"/>
                    </a:lnTo>
                    <a:lnTo>
                      <a:pt x="18" y="25"/>
                    </a:lnTo>
                    <a:lnTo>
                      <a:pt x="21" y="21"/>
                    </a:lnTo>
                    <a:lnTo>
                      <a:pt x="25" y="18"/>
                    </a:lnTo>
                    <a:lnTo>
                      <a:pt x="30" y="15"/>
                    </a:lnTo>
                    <a:lnTo>
                      <a:pt x="35" y="14"/>
                    </a:lnTo>
                    <a:lnTo>
                      <a:pt x="42" y="13"/>
                    </a:lnTo>
                    <a:lnTo>
                      <a:pt x="42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113" name="Freeform 1193"/>
              <p:cNvSpPr>
                <a:spLocks noEditPoints="1"/>
              </p:cNvSpPr>
              <p:nvPr/>
            </p:nvSpPr>
            <p:spPr bwMode="auto">
              <a:xfrm>
                <a:off x="9166225" y="3970338"/>
                <a:ext cx="328613" cy="239713"/>
              </a:xfrm>
              <a:custGeom>
                <a:avLst/>
                <a:gdLst>
                  <a:gd name="T0" fmla="*/ 198 w 207"/>
                  <a:gd name="T1" fmla="*/ 44 h 151"/>
                  <a:gd name="T2" fmla="*/ 140 w 207"/>
                  <a:gd name="T3" fmla="*/ 44 h 151"/>
                  <a:gd name="T4" fmla="*/ 139 w 207"/>
                  <a:gd name="T5" fmla="*/ 38 h 151"/>
                  <a:gd name="T6" fmla="*/ 134 w 207"/>
                  <a:gd name="T7" fmla="*/ 22 h 151"/>
                  <a:gd name="T8" fmla="*/ 120 w 207"/>
                  <a:gd name="T9" fmla="*/ 5 h 151"/>
                  <a:gd name="T10" fmla="*/ 111 w 207"/>
                  <a:gd name="T11" fmla="*/ 0 h 151"/>
                  <a:gd name="T12" fmla="*/ 105 w 207"/>
                  <a:gd name="T13" fmla="*/ 4 h 151"/>
                  <a:gd name="T14" fmla="*/ 105 w 207"/>
                  <a:gd name="T15" fmla="*/ 8 h 151"/>
                  <a:gd name="T16" fmla="*/ 112 w 207"/>
                  <a:gd name="T17" fmla="*/ 15 h 151"/>
                  <a:gd name="T18" fmla="*/ 121 w 207"/>
                  <a:gd name="T19" fmla="*/ 25 h 151"/>
                  <a:gd name="T20" fmla="*/ 128 w 207"/>
                  <a:gd name="T21" fmla="*/ 44 h 151"/>
                  <a:gd name="T22" fmla="*/ 82 w 207"/>
                  <a:gd name="T23" fmla="*/ 46 h 151"/>
                  <a:gd name="T24" fmla="*/ 72 w 207"/>
                  <a:gd name="T25" fmla="*/ 72 h 151"/>
                  <a:gd name="T26" fmla="*/ 50 w 207"/>
                  <a:gd name="T27" fmla="*/ 61 h 151"/>
                  <a:gd name="T28" fmla="*/ 44 w 207"/>
                  <a:gd name="T29" fmla="*/ 56 h 151"/>
                  <a:gd name="T30" fmla="*/ 38 w 207"/>
                  <a:gd name="T31" fmla="*/ 63 h 151"/>
                  <a:gd name="T32" fmla="*/ 39 w 207"/>
                  <a:gd name="T33" fmla="*/ 84 h 151"/>
                  <a:gd name="T34" fmla="*/ 66 w 207"/>
                  <a:gd name="T35" fmla="*/ 96 h 151"/>
                  <a:gd name="T36" fmla="*/ 63 w 207"/>
                  <a:gd name="T37" fmla="*/ 105 h 151"/>
                  <a:gd name="T38" fmla="*/ 29 w 207"/>
                  <a:gd name="T39" fmla="*/ 105 h 151"/>
                  <a:gd name="T40" fmla="*/ 16 w 207"/>
                  <a:gd name="T41" fmla="*/ 96 h 151"/>
                  <a:gd name="T42" fmla="*/ 12 w 207"/>
                  <a:gd name="T43" fmla="*/ 46 h 151"/>
                  <a:gd name="T44" fmla="*/ 19 w 207"/>
                  <a:gd name="T45" fmla="*/ 25 h 151"/>
                  <a:gd name="T46" fmla="*/ 24 w 207"/>
                  <a:gd name="T47" fmla="*/ 18 h 151"/>
                  <a:gd name="T48" fmla="*/ 30 w 207"/>
                  <a:gd name="T49" fmla="*/ 13 h 151"/>
                  <a:gd name="T50" fmla="*/ 35 w 207"/>
                  <a:gd name="T51" fmla="*/ 6 h 151"/>
                  <a:gd name="T52" fmla="*/ 31 w 207"/>
                  <a:gd name="T53" fmla="*/ 0 h 151"/>
                  <a:gd name="T54" fmla="*/ 26 w 207"/>
                  <a:gd name="T55" fmla="*/ 0 h 151"/>
                  <a:gd name="T56" fmla="*/ 21 w 207"/>
                  <a:gd name="T57" fmla="*/ 4 h 151"/>
                  <a:gd name="T58" fmla="*/ 15 w 207"/>
                  <a:gd name="T59" fmla="*/ 9 h 151"/>
                  <a:gd name="T60" fmla="*/ 11 w 207"/>
                  <a:gd name="T61" fmla="*/ 14 h 151"/>
                  <a:gd name="T62" fmla="*/ 6 w 207"/>
                  <a:gd name="T63" fmla="*/ 20 h 151"/>
                  <a:gd name="T64" fmla="*/ 3 w 207"/>
                  <a:gd name="T65" fmla="*/ 27 h 151"/>
                  <a:gd name="T66" fmla="*/ 1 w 207"/>
                  <a:gd name="T67" fmla="*/ 34 h 151"/>
                  <a:gd name="T68" fmla="*/ 0 w 207"/>
                  <a:gd name="T69" fmla="*/ 42 h 151"/>
                  <a:gd name="T70" fmla="*/ 0 w 207"/>
                  <a:gd name="T71" fmla="*/ 85 h 151"/>
                  <a:gd name="T72" fmla="*/ 9 w 207"/>
                  <a:gd name="T73" fmla="*/ 106 h 151"/>
                  <a:gd name="T74" fmla="*/ 25 w 207"/>
                  <a:gd name="T75" fmla="*/ 118 h 151"/>
                  <a:gd name="T76" fmla="*/ 60 w 207"/>
                  <a:gd name="T77" fmla="*/ 133 h 151"/>
                  <a:gd name="T78" fmla="*/ 68 w 207"/>
                  <a:gd name="T79" fmla="*/ 128 h 151"/>
                  <a:gd name="T80" fmla="*/ 68 w 207"/>
                  <a:gd name="T81" fmla="*/ 128 h 151"/>
                  <a:gd name="T82" fmla="*/ 54 w 207"/>
                  <a:gd name="T83" fmla="*/ 133 h 151"/>
                  <a:gd name="T84" fmla="*/ 54 w 207"/>
                  <a:gd name="T85" fmla="*/ 147 h 151"/>
                  <a:gd name="T86" fmla="*/ 173 w 207"/>
                  <a:gd name="T87" fmla="*/ 151 h 151"/>
                  <a:gd name="T88" fmla="*/ 179 w 207"/>
                  <a:gd name="T89" fmla="*/ 147 h 151"/>
                  <a:gd name="T90" fmla="*/ 207 w 207"/>
                  <a:gd name="T91" fmla="*/ 51 h 151"/>
                  <a:gd name="T92" fmla="*/ 64 w 207"/>
                  <a:gd name="T93" fmla="*/ 118 h 151"/>
                  <a:gd name="T94" fmla="*/ 64 w 207"/>
                  <a:gd name="T95" fmla="*/ 118 h 151"/>
                  <a:gd name="T96" fmla="*/ 145 w 207"/>
                  <a:gd name="T97" fmla="*/ 51 h 151"/>
                  <a:gd name="T98" fmla="*/ 148 w 207"/>
                  <a:gd name="T99" fmla="*/ 44 h 151"/>
                  <a:gd name="T100" fmla="*/ 140 w 207"/>
                  <a:gd name="T101" fmla="*/ 53 h 151"/>
                  <a:gd name="T102" fmla="*/ 140 w 207"/>
                  <a:gd name="T103" fmla="*/ 53 h 151"/>
                  <a:gd name="T104" fmla="*/ 72 w 207"/>
                  <a:gd name="T105" fmla="*/ 119 h 151"/>
                  <a:gd name="T106" fmla="*/ 169 w 207"/>
                  <a:gd name="T107" fmla="*/ 13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07" h="151">
                    <a:moveTo>
                      <a:pt x="205" y="48"/>
                    </a:moveTo>
                    <a:lnTo>
                      <a:pt x="205" y="48"/>
                    </a:lnTo>
                    <a:lnTo>
                      <a:pt x="202" y="46"/>
                    </a:lnTo>
                    <a:lnTo>
                      <a:pt x="198" y="44"/>
                    </a:lnTo>
                    <a:lnTo>
                      <a:pt x="148" y="44"/>
                    </a:lnTo>
                    <a:lnTo>
                      <a:pt x="148" y="44"/>
                    </a:lnTo>
                    <a:lnTo>
                      <a:pt x="140" y="44"/>
                    </a:lnTo>
                    <a:lnTo>
                      <a:pt x="140" y="44"/>
                    </a:lnTo>
                    <a:lnTo>
                      <a:pt x="140" y="43"/>
                    </a:lnTo>
                    <a:lnTo>
                      <a:pt x="140" y="43"/>
                    </a:lnTo>
                    <a:lnTo>
                      <a:pt x="139" y="38"/>
                    </a:lnTo>
                    <a:lnTo>
                      <a:pt x="139" y="38"/>
                    </a:lnTo>
                    <a:lnTo>
                      <a:pt x="138" y="29"/>
                    </a:lnTo>
                    <a:lnTo>
                      <a:pt x="134" y="22"/>
                    </a:lnTo>
                    <a:lnTo>
                      <a:pt x="134" y="22"/>
                    </a:lnTo>
                    <a:lnTo>
                      <a:pt x="134" y="22"/>
                    </a:lnTo>
                    <a:lnTo>
                      <a:pt x="128" y="13"/>
                    </a:lnTo>
                    <a:lnTo>
                      <a:pt x="128" y="13"/>
                    </a:lnTo>
                    <a:lnTo>
                      <a:pt x="120" y="5"/>
                    </a:lnTo>
                    <a:lnTo>
                      <a:pt x="120" y="5"/>
                    </a:lnTo>
                    <a:lnTo>
                      <a:pt x="116" y="1"/>
                    </a:lnTo>
                    <a:lnTo>
                      <a:pt x="116" y="1"/>
                    </a:lnTo>
                    <a:lnTo>
                      <a:pt x="114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09" y="0"/>
                    </a:lnTo>
                    <a:lnTo>
                      <a:pt x="106" y="1"/>
                    </a:lnTo>
                    <a:lnTo>
                      <a:pt x="105" y="4"/>
                    </a:lnTo>
                    <a:lnTo>
                      <a:pt x="105" y="6"/>
                    </a:lnTo>
                    <a:lnTo>
                      <a:pt x="105" y="6"/>
                    </a:lnTo>
                    <a:lnTo>
                      <a:pt x="105" y="8"/>
                    </a:lnTo>
                    <a:lnTo>
                      <a:pt x="105" y="8"/>
                    </a:lnTo>
                    <a:lnTo>
                      <a:pt x="106" y="10"/>
                    </a:lnTo>
                    <a:lnTo>
                      <a:pt x="109" y="12"/>
                    </a:lnTo>
                    <a:lnTo>
                      <a:pt x="109" y="12"/>
                    </a:lnTo>
                    <a:lnTo>
                      <a:pt x="112" y="15"/>
                    </a:lnTo>
                    <a:lnTo>
                      <a:pt x="112" y="15"/>
                    </a:lnTo>
                    <a:lnTo>
                      <a:pt x="117" y="20"/>
                    </a:lnTo>
                    <a:lnTo>
                      <a:pt x="121" y="25"/>
                    </a:lnTo>
                    <a:lnTo>
                      <a:pt x="121" y="25"/>
                    </a:lnTo>
                    <a:lnTo>
                      <a:pt x="125" y="32"/>
                    </a:lnTo>
                    <a:lnTo>
                      <a:pt x="126" y="38"/>
                    </a:lnTo>
                    <a:lnTo>
                      <a:pt x="126" y="38"/>
                    </a:lnTo>
                    <a:lnTo>
                      <a:pt x="128" y="44"/>
                    </a:lnTo>
                    <a:lnTo>
                      <a:pt x="87" y="44"/>
                    </a:lnTo>
                    <a:lnTo>
                      <a:pt x="87" y="44"/>
                    </a:lnTo>
                    <a:lnTo>
                      <a:pt x="83" y="44"/>
                    </a:lnTo>
                    <a:lnTo>
                      <a:pt x="82" y="46"/>
                    </a:lnTo>
                    <a:lnTo>
                      <a:pt x="79" y="48"/>
                    </a:lnTo>
                    <a:lnTo>
                      <a:pt x="78" y="51"/>
                    </a:lnTo>
                    <a:lnTo>
                      <a:pt x="73" y="67"/>
                    </a:lnTo>
                    <a:lnTo>
                      <a:pt x="72" y="72"/>
                    </a:lnTo>
                    <a:lnTo>
                      <a:pt x="50" y="72"/>
                    </a:lnTo>
                    <a:lnTo>
                      <a:pt x="50" y="63"/>
                    </a:lnTo>
                    <a:lnTo>
                      <a:pt x="50" y="63"/>
                    </a:lnTo>
                    <a:lnTo>
                      <a:pt x="50" y="61"/>
                    </a:lnTo>
                    <a:lnTo>
                      <a:pt x="49" y="58"/>
                    </a:lnTo>
                    <a:lnTo>
                      <a:pt x="47" y="57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1" y="57"/>
                    </a:lnTo>
                    <a:lnTo>
                      <a:pt x="39" y="58"/>
                    </a:lnTo>
                    <a:lnTo>
                      <a:pt x="38" y="61"/>
                    </a:lnTo>
                    <a:lnTo>
                      <a:pt x="38" y="63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2"/>
                    </a:lnTo>
                    <a:lnTo>
                      <a:pt x="39" y="84"/>
                    </a:lnTo>
                    <a:lnTo>
                      <a:pt x="41" y="85"/>
                    </a:lnTo>
                    <a:lnTo>
                      <a:pt x="44" y="86"/>
                    </a:lnTo>
                    <a:lnTo>
                      <a:pt x="68" y="86"/>
                    </a:lnTo>
                    <a:lnTo>
                      <a:pt x="66" y="96"/>
                    </a:lnTo>
                    <a:lnTo>
                      <a:pt x="63" y="103"/>
                    </a:lnTo>
                    <a:lnTo>
                      <a:pt x="63" y="103"/>
                    </a:lnTo>
                    <a:lnTo>
                      <a:pt x="63" y="105"/>
                    </a:lnTo>
                    <a:lnTo>
                      <a:pt x="63" y="105"/>
                    </a:lnTo>
                    <a:lnTo>
                      <a:pt x="60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29" y="105"/>
                    </a:lnTo>
                    <a:lnTo>
                      <a:pt x="25" y="104"/>
                    </a:lnTo>
                    <a:lnTo>
                      <a:pt x="22" y="103"/>
                    </a:lnTo>
                    <a:lnTo>
                      <a:pt x="19" y="100"/>
                    </a:lnTo>
                    <a:lnTo>
                      <a:pt x="16" y="96"/>
                    </a:lnTo>
                    <a:lnTo>
                      <a:pt x="15" y="94"/>
                    </a:lnTo>
                    <a:lnTo>
                      <a:pt x="14" y="90"/>
                    </a:lnTo>
                    <a:lnTo>
                      <a:pt x="12" y="85"/>
                    </a:lnTo>
                    <a:lnTo>
                      <a:pt x="12" y="46"/>
                    </a:lnTo>
                    <a:lnTo>
                      <a:pt x="12" y="46"/>
                    </a:lnTo>
                    <a:lnTo>
                      <a:pt x="15" y="34"/>
                    </a:lnTo>
                    <a:lnTo>
                      <a:pt x="19" y="25"/>
                    </a:lnTo>
                    <a:lnTo>
                      <a:pt x="19" y="25"/>
                    </a:lnTo>
                    <a:lnTo>
                      <a:pt x="21" y="22"/>
                    </a:lnTo>
                    <a:lnTo>
                      <a:pt x="21" y="22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9" y="14"/>
                    </a:lnTo>
                    <a:lnTo>
                      <a:pt x="29" y="14"/>
                    </a:lnTo>
                    <a:lnTo>
                      <a:pt x="30" y="13"/>
                    </a:lnTo>
                    <a:lnTo>
                      <a:pt x="30" y="13"/>
                    </a:lnTo>
                    <a:lnTo>
                      <a:pt x="33" y="10"/>
                    </a:lnTo>
                    <a:lnTo>
                      <a:pt x="33" y="10"/>
                    </a:lnTo>
                    <a:lnTo>
                      <a:pt x="34" y="9"/>
                    </a:lnTo>
                    <a:lnTo>
                      <a:pt x="35" y="6"/>
                    </a:lnTo>
                    <a:lnTo>
                      <a:pt x="35" y="6"/>
                    </a:lnTo>
                    <a:lnTo>
                      <a:pt x="34" y="4"/>
                    </a:lnTo>
                    <a:lnTo>
                      <a:pt x="33" y="1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2" y="3"/>
                    </a:lnTo>
                    <a:lnTo>
                      <a:pt x="22" y="3"/>
                    </a:lnTo>
                    <a:lnTo>
                      <a:pt x="22" y="3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5" y="9"/>
                    </a:lnTo>
                    <a:lnTo>
                      <a:pt x="15" y="9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5" y="23"/>
                    </a:lnTo>
                    <a:lnTo>
                      <a:pt x="5" y="23"/>
                    </a:lnTo>
                    <a:lnTo>
                      <a:pt x="3" y="27"/>
                    </a:lnTo>
                    <a:lnTo>
                      <a:pt x="3" y="27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1" y="34"/>
                    </a:lnTo>
                    <a:lnTo>
                      <a:pt x="1" y="34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85"/>
                    </a:lnTo>
                    <a:lnTo>
                      <a:pt x="0" y="85"/>
                    </a:lnTo>
                    <a:lnTo>
                      <a:pt x="1" y="94"/>
                    </a:lnTo>
                    <a:lnTo>
                      <a:pt x="3" y="101"/>
                    </a:lnTo>
                    <a:lnTo>
                      <a:pt x="3" y="101"/>
                    </a:lnTo>
                    <a:lnTo>
                      <a:pt x="9" y="106"/>
                    </a:lnTo>
                    <a:lnTo>
                      <a:pt x="12" y="112"/>
                    </a:lnTo>
                    <a:lnTo>
                      <a:pt x="19" y="115"/>
                    </a:lnTo>
                    <a:lnTo>
                      <a:pt x="25" y="118"/>
                    </a:lnTo>
                    <a:lnTo>
                      <a:pt x="25" y="118"/>
                    </a:lnTo>
                    <a:lnTo>
                      <a:pt x="34" y="119"/>
                    </a:lnTo>
                    <a:lnTo>
                      <a:pt x="59" y="119"/>
                    </a:lnTo>
                    <a:lnTo>
                      <a:pt x="54" y="133"/>
                    </a:lnTo>
                    <a:lnTo>
                      <a:pt x="60" y="133"/>
                    </a:lnTo>
                    <a:lnTo>
                      <a:pt x="60" y="133"/>
                    </a:lnTo>
                    <a:lnTo>
                      <a:pt x="64" y="132"/>
                    </a:lnTo>
                    <a:lnTo>
                      <a:pt x="67" y="130"/>
                    </a:lnTo>
                    <a:lnTo>
                      <a:pt x="68" y="128"/>
                    </a:lnTo>
                    <a:lnTo>
                      <a:pt x="69" y="125"/>
                    </a:lnTo>
                    <a:lnTo>
                      <a:pt x="69" y="125"/>
                    </a:lnTo>
                    <a:lnTo>
                      <a:pt x="69" y="125"/>
                    </a:lnTo>
                    <a:lnTo>
                      <a:pt x="68" y="128"/>
                    </a:lnTo>
                    <a:lnTo>
                      <a:pt x="67" y="130"/>
                    </a:lnTo>
                    <a:lnTo>
                      <a:pt x="64" y="132"/>
                    </a:lnTo>
                    <a:lnTo>
                      <a:pt x="60" y="133"/>
                    </a:lnTo>
                    <a:lnTo>
                      <a:pt x="54" y="133"/>
                    </a:lnTo>
                    <a:lnTo>
                      <a:pt x="53" y="139"/>
                    </a:lnTo>
                    <a:lnTo>
                      <a:pt x="53" y="139"/>
                    </a:lnTo>
                    <a:lnTo>
                      <a:pt x="52" y="143"/>
                    </a:lnTo>
                    <a:lnTo>
                      <a:pt x="54" y="147"/>
                    </a:lnTo>
                    <a:lnTo>
                      <a:pt x="54" y="147"/>
                    </a:lnTo>
                    <a:lnTo>
                      <a:pt x="57" y="149"/>
                    </a:lnTo>
                    <a:lnTo>
                      <a:pt x="60" y="151"/>
                    </a:lnTo>
                    <a:lnTo>
                      <a:pt x="173" y="151"/>
                    </a:lnTo>
                    <a:lnTo>
                      <a:pt x="173" y="151"/>
                    </a:lnTo>
                    <a:lnTo>
                      <a:pt x="176" y="149"/>
                    </a:lnTo>
                    <a:lnTo>
                      <a:pt x="177" y="148"/>
                    </a:lnTo>
                    <a:lnTo>
                      <a:pt x="179" y="147"/>
                    </a:lnTo>
                    <a:lnTo>
                      <a:pt x="181" y="144"/>
                    </a:lnTo>
                    <a:lnTo>
                      <a:pt x="207" y="55"/>
                    </a:lnTo>
                    <a:lnTo>
                      <a:pt x="207" y="55"/>
                    </a:lnTo>
                    <a:lnTo>
                      <a:pt x="207" y="51"/>
                    </a:lnTo>
                    <a:lnTo>
                      <a:pt x="205" y="48"/>
                    </a:lnTo>
                    <a:lnTo>
                      <a:pt x="205" y="48"/>
                    </a:lnTo>
                    <a:close/>
                    <a:moveTo>
                      <a:pt x="64" y="118"/>
                    </a:moveTo>
                    <a:lnTo>
                      <a:pt x="64" y="118"/>
                    </a:lnTo>
                    <a:lnTo>
                      <a:pt x="66" y="118"/>
                    </a:lnTo>
                    <a:lnTo>
                      <a:pt x="66" y="118"/>
                    </a:lnTo>
                    <a:lnTo>
                      <a:pt x="66" y="118"/>
                    </a:lnTo>
                    <a:lnTo>
                      <a:pt x="64" y="118"/>
                    </a:lnTo>
                    <a:close/>
                    <a:moveTo>
                      <a:pt x="140" y="53"/>
                    </a:moveTo>
                    <a:lnTo>
                      <a:pt x="140" y="53"/>
                    </a:lnTo>
                    <a:lnTo>
                      <a:pt x="143" y="52"/>
                    </a:lnTo>
                    <a:lnTo>
                      <a:pt x="145" y="51"/>
                    </a:lnTo>
                    <a:lnTo>
                      <a:pt x="147" y="48"/>
                    </a:lnTo>
                    <a:lnTo>
                      <a:pt x="148" y="44"/>
                    </a:lnTo>
                    <a:lnTo>
                      <a:pt x="148" y="44"/>
                    </a:lnTo>
                    <a:lnTo>
                      <a:pt x="148" y="44"/>
                    </a:lnTo>
                    <a:lnTo>
                      <a:pt x="147" y="48"/>
                    </a:lnTo>
                    <a:lnTo>
                      <a:pt x="145" y="51"/>
                    </a:lnTo>
                    <a:lnTo>
                      <a:pt x="143" y="52"/>
                    </a:lnTo>
                    <a:lnTo>
                      <a:pt x="140" y="53"/>
                    </a:lnTo>
                    <a:lnTo>
                      <a:pt x="140" y="53"/>
                    </a:lnTo>
                    <a:lnTo>
                      <a:pt x="136" y="52"/>
                    </a:lnTo>
                    <a:lnTo>
                      <a:pt x="136" y="52"/>
                    </a:lnTo>
                    <a:lnTo>
                      <a:pt x="140" y="53"/>
                    </a:lnTo>
                    <a:lnTo>
                      <a:pt x="140" y="53"/>
                    </a:lnTo>
                    <a:close/>
                    <a:moveTo>
                      <a:pt x="169" y="137"/>
                    </a:moveTo>
                    <a:lnTo>
                      <a:pt x="67" y="137"/>
                    </a:lnTo>
                    <a:lnTo>
                      <a:pt x="72" y="119"/>
                    </a:lnTo>
                    <a:lnTo>
                      <a:pt x="77" y="101"/>
                    </a:lnTo>
                    <a:lnTo>
                      <a:pt x="90" y="58"/>
                    </a:lnTo>
                    <a:lnTo>
                      <a:pt x="193" y="58"/>
                    </a:lnTo>
                    <a:lnTo>
                      <a:pt x="169" y="1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114" name="Freeform 1194"/>
              <p:cNvSpPr>
                <a:spLocks/>
              </p:cNvSpPr>
              <p:nvPr/>
            </p:nvSpPr>
            <p:spPr bwMode="auto">
              <a:xfrm>
                <a:off x="8991600" y="4076701"/>
                <a:ext cx="236538" cy="133350"/>
              </a:xfrm>
              <a:custGeom>
                <a:avLst/>
                <a:gdLst>
                  <a:gd name="T0" fmla="*/ 141 w 149"/>
                  <a:gd name="T1" fmla="*/ 69 h 84"/>
                  <a:gd name="T2" fmla="*/ 48 w 149"/>
                  <a:gd name="T3" fmla="*/ 69 h 84"/>
                  <a:gd name="T4" fmla="*/ 48 w 149"/>
                  <a:gd name="T5" fmla="*/ 69 h 84"/>
                  <a:gd name="T6" fmla="*/ 41 w 149"/>
                  <a:gd name="T7" fmla="*/ 69 h 84"/>
                  <a:gd name="T8" fmla="*/ 35 w 149"/>
                  <a:gd name="T9" fmla="*/ 66 h 84"/>
                  <a:gd name="T10" fmla="*/ 29 w 149"/>
                  <a:gd name="T11" fmla="*/ 63 h 84"/>
                  <a:gd name="T12" fmla="*/ 24 w 149"/>
                  <a:gd name="T13" fmla="*/ 58 h 84"/>
                  <a:gd name="T14" fmla="*/ 20 w 149"/>
                  <a:gd name="T15" fmla="*/ 53 h 84"/>
                  <a:gd name="T16" fmla="*/ 16 w 149"/>
                  <a:gd name="T17" fmla="*/ 48 h 84"/>
                  <a:gd name="T18" fmla="*/ 15 w 149"/>
                  <a:gd name="T19" fmla="*/ 42 h 84"/>
                  <a:gd name="T20" fmla="*/ 13 w 149"/>
                  <a:gd name="T21" fmla="*/ 34 h 84"/>
                  <a:gd name="T22" fmla="*/ 13 w 149"/>
                  <a:gd name="T23" fmla="*/ 7 h 84"/>
                  <a:gd name="T24" fmla="*/ 13 w 149"/>
                  <a:gd name="T25" fmla="*/ 7 h 84"/>
                  <a:gd name="T26" fmla="*/ 13 w 149"/>
                  <a:gd name="T27" fmla="*/ 4 h 84"/>
                  <a:gd name="T28" fmla="*/ 11 w 149"/>
                  <a:gd name="T29" fmla="*/ 1 h 84"/>
                  <a:gd name="T30" fmla="*/ 10 w 149"/>
                  <a:gd name="T31" fmla="*/ 0 h 84"/>
                  <a:gd name="T32" fmla="*/ 6 w 149"/>
                  <a:gd name="T33" fmla="*/ 0 h 84"/>
                  <a:gd name="T34" fmla="*/ 6 w 149"/>
                  <a:gd name="T35" fmla="*/ 0 h 84"/>
                  <a:gd name="T36" fmla="*/ 3 w 149"/>
                  <a:gd name="T37" fmla="*/ 0 h 84"/>
                  <a:gd name="T38" fmla="*/ 1 w 149"/>
                  <a:gd name="T39" fmla="*/ 1 h 84"/>
                  <a:gd name="T40" fmla="*/ 0 w 149"/>
                  <a:gd name="T41" fmla="*/ 4 h 84"/>
                  <a:gd name="T42" fmla="*/ 0 w 149"/>
                  <a:gd name="T43" fmla="*/ 7 h 84"/>
                  <a:gd name="T44" fmla="*/ 0 w 149"/>
                  <a:gd name="T45" fmla="*/ 34 h 84"/>
                  <a:gd name="T46" fmla="*/ 0 w 149"/>
                  <a:gd name="T47" fmla="*/ 34 h 84"/>
                  <a:gd name="T48" fmla="*/ 1 w 149"/>
                  <a:gd name="T49" fmla="*/ 45 h 84"/>
                  <a:gd name="T50" fmla="*/ 3 w 149"/>
                  <a:gd name="T51" fmla="*/ 53 h 84"/>
                  <a:gd name="T52" fmla="*/ 7 w 149"/>
                  <a:gd name="T53" fmla="*/ 62 h 84"/>
                  <a:gd name="T54" fmla="*/ 13 w 149"/>
                  <a:gd name="T55" fmla="*/ 69 h 84"/>
                  <a:gd name="T56" fmla="*/ 21 w 149"/>
                  <a:gd name="T57" fmla="*/ 75 h 84"/>
                  <a:gd name="T58" fmla="*/ 29 w 149"/>
                  <a:gd name="T59" fmla="*/ 79 h 84"/>
                  <a:gd name="T60" fmla="*/ 38 w 149"/>
                  <a:gd name="T61" fmla="*/ 82 h 84"/>
                  <a:gd name="T62" fmla="*/ 48 w 149"/>
                  <a:gd name="T63" fmla="*/ 84 h 84"/>
                  <a:gd name="T64" fmla="*/ 141 w 149"/>
                  <a:gd name="T65" fmla="*/ 84 h 84"/>
                  <a:gd name="T66" fmla="*/ 141 w 149"/>
                  <a:gd name="T67" fmla="*/ 84 h 84"/>
                  <a:gd name="T68" fmla="*/ 144 w 149"/>
                  <a:gd name="T69" fmla="*/ 82 h 84"/>
                  <a:gd name="T70" fmla="*/ 146 w 149"/>
                  <a:gd name="T71" fmla="*/ 81 h 84"/>
                  <a:gd name="T72" fmla="*/ 148 w 149"/>
                  <a:gd name="T73" fmla="*/ 79 h 84"/>
                  <a:gd name="T74" fmla="*/ 149 w 149"/>
                  <a:gd name="T75" fmla="*/ 76 h 84"/>
                  <a:gd name="T76" fmla="*/ 149 w 149"/>
                  <a:gd name="T77" fmla="*/ 76 h 84"/>
                  <a:gd name="T78" fmla="*/ 148 w 149"/>
                  <a:gd name="T79" fmla="*/ 74 h 84"/>
                  <a:gd name="T80" fmla="*/ 146 w 149"/>
                  <a:gd name="T81" fmla="*/ 71 h 84"/>
                  <a:gd name="T82" fmla="*/ 144 w 149"/>
                  <a:gd name="T83" fmla="*/ 70 h 84"/>
                  <a:gd name="T84" fmla="*/ 141 w 149"/>
                  <a:gd name="T85" fmla="*/ 69 h 84"/>
                  <a:gd name="T86" fmla="*/ 141 w 149"/>
                  <a:gd name="T87" fmla="*/ 69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84">
                    <a:moveTo>
                      <a:pt x="141" y="69"/>
                    </a:moveTo>
                    <a:lnTo>
                      <a:pt x="48" y="69"/>
                    </a:lnTo>
                    <a:lnTo>
                      <a:pt x="48" y="69"/>
                    </a:lnTo>
                    <a:lnTo>
                      <a:pt x="41" y="69"/>
                    </a:lnTo>
                    <a:lnTo>
                      <a:pt x="35" y="66"/>
                    </a:lnTo>
                    <a:lnTo>
                      <a:pt x="29" y="63"/>
                    </a:lnTo>
                    <a:lnTo>
                      <a:pt x="24" y="58"/>
                    </a:lnTo>
                    <a:lnTo>
                      <a:pt x="20" y="53"/>
                    </a:lnTo>
                    <a:lnTo>
                      <a:pt x="16" y="48"/>
                    </a:lnTo>
                    <a:lnTo>
                      <a:pt x="15" y="42"/>
                    </a:lnTo>
                    <a:lnTo>
                      <a:pt x="13" y="34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4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1" y="45"/>
                    </a:lnTo>
                    <a:lnTo>
                      <a:pt x="3" y="53"/>
                    </a:lnTo>
                    <a:lnTo>
                      <a:pt x="7" y="62"/>
                    </a:lnTo>
                    <a:lnTo>
                      <a:pt x="13" y="69"/>
                    </a:lnTo>
                    <a:lnTo>
                      <a:pt x="21" y="75"/>
                    </a:lnTo>
                    <a:lnTo>
                      <a:pt x="29" y="79"/>
                    </a:lnTo>
                    <a:lnTo>
                      <a:pt x="38" y="82"/>
                    </a:lnTo>
                    <a:lnTo>
                      <a:pt x="48" y="84"/>
                    </a:lnTo>
                    <a:lnTo>
                      <a:pt x="141" y="84"/>
                    </a:lnTo>
                    <a:lnTo>
                      <a:pt x="141" y="84"/>
                    </a:lnTo>
                    <a:lnTo>
                      <a:pt x="144" y="82"/>
                    </a:lnTo>
                    <a:lnTo>
                      <a:pt x="146" y="81"/>
                    </a:lnTo>
                    <a:lnTo>
                      <a:pt x="148" y="79"/>
                    </a:lnTo>
                    <a:lnTo>
                      <a:pt x="149" y="76"/>
                    </a:lnTo>
                    <a:lnTo>
                      <a:pt x="149" y="76"/>
                    </a:lnTo>
                    <a:lnTo>
                      <a:pt x="148" y="74"/>
                    </a:lnTo>
                    <a:lnTo>
                      <a:pt x="146" y="71"/>
                    </a:lnTo>
                    <a:lnTo>
                      <a:pt x="144" y="70"/>
                    </a:lnTo>
                    <a:lnTo>
                      <a:pt x="141" y="69"/>
                    </a:lnTo>
                    <a:lnTo>
                      <a:pt x="141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115" name="Freeform 1195"/>
              <p:cNvSpPr>
                <a:spLocks/>
              </p:cNvSpPr>
              <p:nvPr/>
            </p:nvSpPr>
            <p:spPr bwMode="auto">
              <a:xfrm>
                <a:off x="8858250" y="3622676"/>
                <a:ext cx="541338" cy="360363"/>
              </a:xfrm>
              <a:custGeom>
                <a:avLst/>
                <a:gdLst>
                  <a:gd name="T0" fmla="*/ 49 w 341"/>
                  <a:gd name="T1" fmla="*/ 0 h 227"/>
                  <a:gd name="T2" fmla="*/ 39 w 341"/>
                  <a:gd name="T3" fmla="*/ 1 h 227"/>
                  <a:gd name="T4" fmla="*/ 21 w 341"/>
                  <a:gd name="T5" fmla="*/ 9 h 227"/>
                  <a:gd name="T6" fmla="*/ 9 w 341"/>
                  <a:gd name="T7" fmla="*/ 22 h 227"/>
                  <a:gd name="T8" fmla="*/ 1 w 341"/>
                  <a:gd name="T9" fmla="*/ 39 h 227"/>
                  <a:gd name="T10" fmla="*/ 0 w 341"/>
                  <a:gd name="T11" fmla="*/ 74 h 227"/>
                  <a:gd name="T12" fmla="*/ 1 w 341"/>
                  <a:gd name="T13" fmla="*/ 77 h 227"/>
                  <a:gd name="T14" fmla="*/ 5 w 341"/>
                  <a:gd name="T15" fmla="*/ 81 h 227"/>
                  <a:gd name="T16" fmla="*/ 72 w 341"/>
                  <a:gd name="T17" fmla="*/ 81 h 227"/>
                  <a:gd name="T18" fmla="*/ 75 w 341"/>
                  <a:gd name="T19" fmla="*/ 81 h 227"/>
                  <a:gd name="T20" fmla="*/ 78 w 341"/>
                  <a:gd name="T21" fmla="*/ 77 h 227"/>
                  <a:gd name="T22" fmla="*/ 78 w 341"/>
                  <a:gd name="T23" fmla="*/ 74 h 227"/>
                  <a:gd name="T24" fmla="*/ 77 w 341"/>
                  <a:gd name="T25" fmla="*/ 68 h 227"/>
                  <a:gd name="T26" fmla="*/ 72 w 341"/>
                  <a:gd name="T27" fmla="*/ 67 h 227"/>
                  <a:gd name="T28" fmla="*/ 14 w 341"/>
                  <a:gd name="T29" fmla="*/ 50 h 227"/>
                  <a:gd name="T30" fmla="*/ 15 w 341"/>
                  <a:gd name="T31" fmla="*/ 42 h 227"/>
                  <a:gd name="T32" fmla="*/ 20 w 341"/>
                  <a:gd name="T33" fmla="*/ 29 h 227"/>
                  <a:gd name="T34" fmla="*/ 29 w 341"/>
                  <a:gd name="T35" fmla="*/ 20 h 227"/>
                  <a:gd name="T36" fmla="*/ 42 w 341"/>
                  <a:gd name="T37" fmla="*/ 15 h 227"/>
                  <a:gd name="T38" fmla="*/ 49 w 341"/>
                  <a:gd name="T39" fmla="*/ 15 h 227"/>
                  <a:gd name="T40" fmla="*/ 62 w 341"/>
                  <a:gd name="T41" fmla="*/ 18 h 227"/>
                  <a:gd name="T42" fmla="*/ 73 w 341"/>
                  <a:gd name="T43" fmla="*/ 24 h 227"/>
                  <a:gd name="T44" fmla="*/ 81 w 341"/>
                  <a:gd name="T45" fmla="*/ 36 h 227"/>
                  <a:gd name="T46" fmla="*/ 84 w 341"/>
                  <a:gd name="T47" fmla="*/ 50 h 227"/>
                  <a:gd name="T48" fmla="*/ 84 w 341"/>
                  <a:gd name="T49" fmla="*/ 104 h 227"/>
                  <a:gd name="T50" fmla="*/ 85 w 341"/>
                  <a:gd name="T51" fmla="*/ 109 h 227"/>
                  <a:gd name="T52" fmla="*/ 90 w 341"/>
                  <a:gd name="T53" fmla="*/ 110 h 227"/>
                  <a:gd name="T54" fmla="*/ 94 w 341"/>
                  <a:gd name="T55" fmla="*/ 110 h 227"/>
                  <a:gd name="T56" fmla="*/ 97 w 341"/>
                  <a:gd name="T57" fmla="*/ 106 h 227"/>
                  <a:gd name="T58" fmla="*/ 97 w 341"/>
                  <a:gd name="T59" fmla="*/ 50 h 227"/>
                  <a:gd name="T60" fmla="*/ 96 w 341"/>
                  <a:gd name="T61" fmla="*/ 39 h 227"/>
                  <a:gd name="T62" fmla="*/ 89 w 341"/>
                  <a:gd name="T63" fmla="*/ 22 h 227"/>
                  <a:gd name="T64" fmla="*/ 292 w 341"/>
                  <a:gd name="T65" fmla="*/ 15 h 227"/>
                  <a:gd name="T66" fmla="*/ 299 w 341"/>
                  <a:gd name="T67" fmla="*/ 15 h 227"/>
                  <a:gd name="T68" fmla="*/ 311 w 341"/>
                  <a:gd name="T69" fmla="*/ 20 h 227"/>
                  <a:gd name="T70" fmla="*/ 322 w 341"/>
                  <a:gd name="T71" fmla="*/ 29 h 227"/>
                  <a:gd name="T72" fmla="*/ 327 w 341"/>
                  <a:gd name="T73" fmla="*/ 42 h 227"/>
                  <a:gd name="T74" fmla="*/ 327 w 341"/>
                  <a:gd name="T75" fmla="*/ 219 h 227"/>
                  <a:gd name="T76" fmla="*/ 328 w 341"/>
                  <a:gd name="T77" fmla="*/ 222 h 227"/>
                  <a:gd name="T78" fmla="*/ 332 w 341"/>
                  <a:gd name="T79" fmla="*/ 225 h 227"/>
                  <a:gd name="T80" fmla="*/ 334 w 341"/>
                  <a:gd name="T81" fmla="*/ 227 h 227"/>
                  <a:gd name="T82" fmla="*/ 339 w 341"/>
                  <a:gd name="T83" fmla="*/ 224 h 227"/>
                  <a:gd name="T84" fmla="*/ 341 w 341"/>
                  <a:gd name="T85" fmla="*/ 219 h 227"/>
                  <a:gd name="T86" fmla="*/ 341 w 341"/>
                  <a:gd name="T87" fmla="*/ 50 h 227"/>
                  <a:gd name="T88" fmla="*/ 337 w 341"/>
                  <a:gd name="T89" fmla="*/ 31 h 227"/>
                  <a:gd name="T90" fmla="*/ 327 w 341"/>
                  <a:gd name="T91" fmla="*/ 15 h 227"/>
                  <a:gd name="T92" fmla="*/ 311 w 341"/>
                  <a:gd name="T93" fmla="*/ 4 h 227"/>
                  <a:gd name="T94" fmla="*/ 292 w 341"/>
                  <a:gd name="T95" fmla="*/ 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41" h="227">
                    <a:moveTo>
                      <a:pt x="292" y="0"/>
                    </a:moveTo>
                    <a:lnTo>
                      <a:pt x="49" y="0"/>
                    </a:lnTo>
                    <a:lnTo>
                      <a:pt x="49" y="0"/>
                    </a:lnTo>
                    <a:lnTo>
                      <a:pt x="39" y="1"/>
                    </a:lnTo>
                    <a:lnTo>
                      <a:pt x="30" y="4"/>
                    </a:lnTo>
                    <a:lnTo>
                      <a:pt x="21" y="9"/>
                    </a:lnTo>
                    <a:lnTo>
                      <a:pt x="14" y="15"/>
                    </a:lnTo>
                    <a:lnTo>
                      <a:pt x="9" y="22"/>
                    </a:lnTo>
                    <a:lnTo>
                      <a:pt x="4" y="31"/>
                    </a:lnTo>
                    <a:lnTo>
                      <a:pt x="1" y="39"/>
                    </a:lnTo>
                    <a:lnTo>
                      <a:pt x="0" y="50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1" y="77"/>
                    </a:lnTo>
                    <a:lnTo>
                      <a:pt x="2" y="79"/>
                    </a:lnTo>
                    <a:lnTo>
                      <a:pt x="5" y="81"/>
                    </a:lnTo>
                    <a:lnTo>
                      <a:pt x="8" y="81"/>
                    </a:lnTo>
                    <a:lnTo>
                      <a:pt x="72" y="81"/>
                    </a:lnTo>
                    <a:lnTo>
                      <a:pt x="72" y="81"/>
                    </a:lnTo>
                    <a:lnTo>
                      <a:pt x="75" y="81"/>
                    </a:lnTo>
                    <a:lnTo>
                      <a:pt x="77" y="79"/>
                    </a:lnTo>
                    <a:lnTo>
                      <a:pt x="78" y="77"/>
                    </a:lnTo>
                    <a:lnTo>
                      <a:pt x="78" y="74"/>
                    </a:lnTo>
                    <a:lnTo>
                      <a:pt x="78" y="74"/>
                    </a:lnTo>
                    <a:lnTo>
                      <a:pt x="78" y="71"/>
                    </a:lnTo>
                    <a:lnTo>
                      <a:pt x="77" y="68"/>
                    </a:lnTo>
                    <a:lnTo>
                      <a:pt x="75" y="67"/>
                    </a:lnTo>
                    <a:lnTo>
                      <a:pt x="72" y="67"/>
                    </a:lnTo>
                    <a:lnTo>
                      <a:pt x="14" y="67"/>
                    </a:lnTo>
                    <a:lnTo>
                      <a:pt x="14" y="50"/>
                    </a:lnTo>
                    <a:lnTo>
                      <a:pt x="14" y="50"/>
                    </a:lnTo>
                    <a:lnTo>
                      <a:pt x="15" y="42"/>
                    </a:lnTo>
                    <a:lnTo>
                      <a:pt x="18" y="36"/>
                    </a:lnTo>
                    <a:lnTo>
                      <a:pt x="20" y="29"/>
                    </a:lnTo>
                    <a:lnTo>
                      <a:pt x="24" y="24"/>
                    </a:lnTo>
                    <a:lnTo>
                      <a:pt x="29" y="20"/>
                    </a:lnTo>
                    <a:lnTo>
                      <a:pt x="35" y="18"/>
                    </a:lnTo>
                    <a:lnTo>
                      <a:pt x="42" y="15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56" y="15"/>
                    </a:lnTo>
                    <a:lnTo>
                      <a:pt x="62" y="18"/>
                    </a:lnTo>
                    <a:lnTo>
                      <a:pt x="68" y="20"/>
                    </a:lnTo>
                    <a:lnTo>
                      <a:pt x="73" y="24"/>
                    </a:lnTo>
                    <a:lnTo>
                      <a:pt x="77" y="29"/>
                    </a:lnTo>
                    <a:lnTo>
                      <a:pt x="81" y="36"/>
                    </a:lnTo>
                    <a:lnTo>
                      <a:pt x="82" y="42"/>
                    </a:lnTo>
                    <a:lnTo>
                      <a:pt x="84" y="50"/>
                    </a:lnTo>
                    <a:lnTo>
                      <a:pt x="84" y="104"/>
                    </a:lnTo>
                    <a:lnTo>
                      <a:pt x="84" y="104"/>
                    </a:lnTo>
                    <a:lnTo>
                      <a:pt x="84" y="106"/>
                    </a:lnTo>
                    <a:lnTo>
                      <a:pt x="85" y="109"/>
                    </a:lnTo>
                    <a:lnTo>
                      <a:pt x="87" y="110"/>
                    </a:lnTo>
                    <a:lnTo>
                      <a:pt x="90" y="110"/>
                    </a:lnTo>
                    <a:lnTo>
                      <a:pt x="90" y="110"/>
                    </a:lnTo>
                    <a:lnTo>
                      <a:pt x="94" y="110"/>
                    </a:lnTo>
                    <a:lnTo>
                      <a:pt x="95" y="109"/>
                    </a:lnTo>
                    <a:lnTo>
                      <a:pt x="97" y="106"/>
                    </a:lnTo>
                    <a:lnTo>
                      <a:pt x="97" y="104"/>
                    </a:lnTo>
                    <a:lnTo>
                      <a:pt x="97" y="50"/>
                    </a:lnTo>
                    <a:lnTo>
                      <a:pt x="97" y="50"/>
                    </a:lnTo>
                    <a:lnTo>
                      <a:pt x="96" y="39"/>
                    </a:lnTo>
                    <a:lnTo>
                      <a:pt x="94" y="31"/>
                    </a:lnTo>
                    <a:lnTo>
                      <a:pt x="89" y="22"/>
                    </a:lnTo>
                    <a:lnTo>
                      <a:pt x="84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9" y="15"/>
                    </a:lnTo>
                    <a:lnTo>
                      <a:pt x="306" y="18"/>
                    </a:lnTo>
                    <a:lnTo>
                      <a:pt x="311" y="20"/>
                    </a:lnTo>
                    <a:lnTo>
                      <a:pt x="317" y="24"/>
                    </a:lnTo>
                    <a:lnTo>
                      <a:pt x="322" y="29"/>
                    </a:lnTo>
                    <a:lnTo>
                      <a:pt x="324" y="36"/>
                    </a:lnTo>
                    <a:lnTo>
                      <a:pt x="327" y="42"/>
                    </a:lnTo>
                    <a:lnTo>
                      <a:pt x="327" y="50"/>
                    </a:lnTo>
                    <a:lnTo>
                      <a:pt x="327" y="219"/>
                    </a:lnTo>
                    <a:lnTo>
                      <a:pt x="327" y="219"/>
                    </a:lnTo>
                    <a:lnTo>
                      <a:pt x="328" y="222"/>
                    </a:lnTo>
                    <a:lnTo>
                      <a:pt x="329" y="224"/>
                    </a:lnTo>
                    <a:lnTo>
                      <a:pt x="332" y="225"/>
                    </a:lnTo>
                    <a:lnTo>
                      <a:pt x="334" y="227"/>
                    </a:lnTo>
                    <a:lnTo>
                      <a:pt x="334" y="227"/>
                    </a:lnTo>
                    <a:lnTo>
                      <a:pt x="337" y="225"/>
                    </a:lnTo>
                    <a:lnTo>
                      <a:pt x="339" y="224"/>
                    </a:lnTo>
                    <a:lnTo>
                      <a:pt x="341" y="222"/>
                    </a:lnTo>
                    <a:lnTo>
                      <a:pt x="341" y="219"/>
                    </a:lnTo>
                    <a:lnTo>
                      <a:pt x="341" y="50"/>
                    </a:lnTo>
                    <a:lnTo>
                      <a:pt x="341" y="50"/>
                    </a:lnTo>
                    <a:lnTo>
                      <a:pt x="341" y="39"/>
                    </a:lnTo>
                    <a:lnTo>
                      <a:pt x="337" y="31"/>
                    </a:lnTo>
                    <a:lnTo>
                      <a:pt x="333" y="22"/>
                    </a:lnTo>
                    <a:lnTo>
                      <a:pt x="327" y="15"/>
                    </a:lnTo>
                    <a:lnTo>
                      <a:pt x="319" y="9"/>
                    </a:lnTo>
                    <a:lnTo>
                      <a:pt x="311" y="4"/>
                    </a:lnTo>
                    <a:lnTo>
                      <a:pt x="303" y="1"/>
                    </a:lnTo>
                    <a:lnTo>
                      <a:pt x="292" y="0"/>
                    </a:lnTo>
                    <a:lnTo>
                      <a:pt x="29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116" name="Freeform 1196"/>
              <p:cNvSpPr>
                <a:spLocks noEditPoints="1"/>
              </p:cNvSpPr>
              <p:nvPr/>
            </p:nvSpPr>
            <p:spPr bwMode="auto">
              <a:xfrm>
                <a:off x="8904288" y="3811588"/>
                <a:ext cx="255588" cy="255588"/>
              </a:xfrm>
              <a:custGeom>
                <a:avLst/>
                <a:gdLst>
                  <a:gd name="T0" fmla="*/ 67 w 161"/>
                  <a:gd name="T1" fmla="*/ 160 h 161"/>
                  <a:gd name="T2" fmla="*/ 79 w 161"/>
                  <a:gd name="T3" fmla="*/ 141 h 161"/>
                  <a:gd name="T4" fmla="*/ 91 w 161"/>
                  <a:gd name="T5" fmla="*/ 158 h 161"/>
                  <a:gd name="T6" fmla="*/ 120 w 161"/>
                  <a:gd name="T7" fmla="*/ 152 h 161"/>
                  <a:gd name="T8" fmla="*/ 127 w 161"/>
                  <a:gd name="T9" fmla="*/ 143 h 161"/>
                  <a:gd name="T10" fmla="*/ 124 w 161"/>
                  <a:gd name="T11" fmla="*/ 122 h 161"/>
                  <a:gd name="T12" fmla="*/ 147 w 161"/>
                  <a:gd name="T13" fmla="*/ 127 h 161"/>
                  <a:gd name="T14" fmla="*/ 160 w 161"/>
                  <a:gd name="T15" fmla="*/ 103 h 161"/>
                  <a:gd name="T16" fmla="*/ 155 w 161"/>
                  <a:gd name="T17" fmla="*/ 90 h 161"/>
                  <a:gd name="T18" fmla="*/ 155 w 161"/>
                  <a:gd name="T19" fmla="*/ 72 h 161"/>
                  <a:gd name="T20" fmla="*/ 161 w 161"/>
                  <a:gd name="T21" fmla="*/ 62 h 161"/>
                  <a:gd name="T22" fmla="*/ 149 w 161"/>
                  <a:gd name="T23" fmla="*/ 37 h 161"/>
                  <a:gd name="T24" fmla="*/ 124 w 161"/>
                  <a:gd name="T25" fmla="*/ 39 h 161"/>
                  <a:gd name="T26" fmla="*/ 127 w 161"/>
                  <a:gd name="T27" fmla="*/ 22 h 161"/>
                  <a:gd name="T28" fmla="*/ 120 w 161"/>
                  <a:gd name="T29" fmla="*/ 9 h 161"/>
                  <a:gd name="T30" fmla="*/ 95 w 161"/>
                  <a:gd name="T31" fmla="*/ 1 h 161"/>
                  <a:gd name="T32" fmla="*/ 82 w 161"/>
                  <a:gd name="T33" fmla="*/ 20 h 161"/>
                  <a:gd name="T34" fmla="*/ 70 w 161"/>
                  <a:gd name="T35" fmla="*/ 4 h 161"/>
                  <a:gd name="T36" fmla="*/ 41 w 161"/>
                  <a:gd name="T37" fmla="*/ 9 h 161"/>
                  <a:gd name="T38" fmla="*/ 34 w 161"/>
                  <a:gd name="T39" fmla="*/ 18 h 161"/>
                  <a:gd name="T40" fmla="*/ 37 w 161"/>
                  <a:gd name="T41" fmla="*/ 39 h 161"/>
                  <a:gd name="T42" fmla="*/ 14 w 161"/>
                  <a:gd name="T43" fmla="*/ 34 h 161"/>
                  <a:gd name="T44" fmla="*/ 1 w 161"/>
                  <a:gd name="T45" fmla="*/ 58 h 161"/>
                  <a:gd name="T46" fmla="*/ 6 w 161"/>
                  <a:gd name="T47" fmla="*/ 72 h 161"/>
                  <a:gd name="T48" fmla="*/ 6 w 161"/>
                  <a:gd name="T49" fmla="*/ 90 h 161"/>
                  <a:gd name="T50" fmla="*/ 0 w 161"/>
                  <a:gd name="T51" fmla="*/ 99 h 161"/>
                  <a:gd name="T52" fmla="*/ 11 w 161"/>
                  <a:gd name="T53" fmla="*/ 124 h 161"/>
                  <a:gd name="T54" fmla="*/ 37 w 161"/>
                  <a:gd name="T55" fmla="*/ 122 h 161"/>
                  <a:gd name="T56" fmla="*/ 34 w 161"/>
                  <a:gd name="T57" fmla="*/ 139 h 161"/>
                  <a:gd name="T58" fmla="*/ 41 w 161"/>
                  <a:gd name="T59" fmla="*/ 152 h 161"/>
                  <a:gd name="T60" fmla="*/ 62 w 161"/>
                  <a:gd name="T61" fmla="*/ 161 h 161"/>
                  <a:gd name="T62" fmla="*/ 46 w 161"/>
                  <a:gd name="T63" fmla="*/ 112 h 161"/>
                  <a:gd name="T64" fmla="*/ 34 w 161"/>
                  <a:gd name="T65" fmla="*/ 108 h 161"/>
                  <a:gd name="T66" fmla="*/ 29 w 161"/>
                  <a:gd name="T67" fmla="*/ 94 h 161"/>
                  <a:gd name="T68" fmla="*/ 34 w 161"/>
                  <a:gd name="T69" fmla="*/ 84 h 161"/>
                  <a:gd name="T70" fmla="*/ 34 w 161"/>
                  <a:gd name="T71" fmla="*/ 75 h 161"/>
                  <a:gd name="T72" fmla="*/ 15 w 161"/>
                  <a:gd name="T73" fmla="*/ 61 h 161"/>
                  <a:gd name="T74" fmla="*/ 37 w 161"/>
                  <a:gd name="T75" fmla="*/ 55 h 161"/>
                  <a:gd name="T76" fmla="*/ 46 w 161"/>
                  <a:gd name="T77" fmla="*/ 51 h 161"/>
                  <a:gd name="T78" fmla="*/ 53 w 161"/>
                  <a:gd name="T79" fmla="*/ 41 h 161"/>
                  <a:gd name="T80" fmla="*/ 61 w 161"/>
                  <a:gd name="T81" fmla="*/ 17 h 161"/>
                  <a:gd name="T82" fmla="*/ 71 w 161"/>
                  <a:gd name="T83" fmla="*/ 33 h 161"/>
                  <a:gd name="T84" fmla="*/ 84 w 161"/>
                  <a:gd name="T85" fmla="*/ 34 h 161"/>
                  <a:gd name="T86" fmla="*/ 93 w 161"/>
                  <a:gd name="T87" fmla="*/ 32 h 161"/>
                  <a:gd name="T88" fmla="*/ 108 w 161"/>
                  <a:gd name="T89" fmla="*/ 34 h 161"/>
                  <a:gd name="T90" fmla="*/ 109 w 161"/>
                  <a:gd name="T91" fmla="*/ 43 h 161"/>
                  <a:gd name="T92" fmla="*/ 115 w 161"/>
                  <a:gd name="T93" fmla="*/ 51 h 161"/>
                  <a:gd name="T94" fmla="*/ 127 w 161"/>
                  <a:gd name="T95" fmla="*/ 53 h 161"/>
                  <a:gd name="T96" fmla="*/ 132 w 161"/>
                  <a:gd name="T97" fmla="*/ 67 h 161"/>
                  <a:gd name="T98" fmla="*/ 127 w 161"/>
                  <a:gd name="T99" fmla="*/ 77 h 161"/>
                  <a:gd name="T100" fmla="*/ 127 w 161"/>
                  <a:gd name="T101" fmla="*/ 87 h 161"/>
                  <a:gd name="T102" fmla="*/ 146 w 161"/>
                  <a:gd name="T103" fmla="*/ 100 h 161"/>
                  <a:gd name="T104" fmla="*/ 124 w 161"/>
                  <a:gd name="T105" fmla="*/ 108 h 161"/>
                  <a:gd name="T106" fmla="*/ 115 w 161"/>
                  <a:gd name="T107" fmla="*/ 112 h 161"/>
                  <a:gd name="T108" fmla="*/ 108 w 161"/>
                  <a:gd name="T109" fmla="*/ 120 h 161"/>
                  <a:gd name="T110" fmla="*/ 100 w 161"/>
                  <a:gd name="T111" fmla="*/ 146 h 161"/>
                  <a:gd name="T112" fmla="*/ 90 w 161"/>
                  <a:gd name="T113" fmla="*/ 128 h 161"/>
                  <a:gd name="T114" fmla="*/ 84 w 161"/>
                  <a:gd name="T115" fmla="*/ 127 h 161"/>
                  <a:gd name="T116" fmla="*/ 71 w 161"/>
                  <a:gd name="T117" fmla="*/ 128 h 161"/>
                  <a:gd name="T118" fmla="*/ 49 w 161"/>
                  <a:gd name="T119" fmla="*/ 141 h 161"/>
                  <a:gd name="T120" fmla="*/ 53 w 161"/>
                  <a:gd name="T121" fmla="*/ 12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1" h="161">
                    <a:moveTo>
                      <a:pt x="62" y="161"/>
                    </a:moveTo>
                    <a:lnTo>
                      <a:pt x="62" y="161"/>
                    </a:lnTo>
                    <a:lnTo>
                      <a:pt x="65" y="160"/>
                    </a:lnTo>
                    <a:lnTo>
                      <a:pt x="67" y="160"/>
                    </a:lnTo>
                    <a:lnTo>
                      <a:pt x="70" y="157"/>
                    </a:lnTo>
                    <a:lnTo>
                      <a:pt x="72" y="155"/>
                    </a:lnTo>
                    <a:lnTo>
                      <a:pt x="79" y="141"/>
                    </a:lnTo>
                    <a:lnTo>
                      <a:pt x="79" y="141"/>
                    </a:lnTo>
                    <a:lnTo>
                      <a:pt x="82" y="141"/>
                    </a:lnTo>
                    <a:lnTo>
                      <a:pt x="89" y="155"/>
                    </a:lnTo>
                    <a:lnTo>
                      <a:pt x="89" y="155"/>
                    </a:lnTo>
                    <a:lnTo>
                      <a:pt x="91" y="158"/>
                    </a:lnTo>
                    <a:lnTo>
                      <a:pt x="95" y="160"/>
                    </a:lnTo>
                    <a:lnTo>
                      <a:pt x="99" y="161"/>
                    </a:lnTo>
                    <a:lnTo>
                      <a:pt x="103" y="160"/>
                    </a:lnTo>
                    <a:lnTo>
                      <a:pt x="120" y="152"/>
                    </a:lnTo>
                    <a:lnTo>
                      <a:pt x="120" y="152"/>
                    </a:lnTo>
                    <a:lnTo>
                      <a:pt x="124" y="149"/>
                    </a:lnTo>
                    <a:lnTo>
                      <a:pt x="127" y="147"/>
                    </a:lnTo>
                    <a:lnTo>
                      <a:pt x="127" y="143"/>
                    </a:lnTo>
                    <a:lnTo>
                      <a:pt x="127" y="139"/>
                    </a:lnTo>
                    <a:lnTo>
                      <a:pt x="122" y="124"/>
                    </a:lnTo>
                    <a:lnTo>
                      <a:pt x="122" y="124"/>
                    </a:lnTo>
                    <a:lnTo>
                      <a:pt x="124" y="122"/>
                    </a:lnTo>
                    <a:lnTo>
                      <a:pt x="139" y="127"/>
                    </a:lnTo>
                    <a:lnTo>
                      <a:pt x="139" y="127"/>
                    </a:lnTo>
                    <a:lnTo>
                      <a:pt x="143" y="128"/>
                    </a:lnTo>
                    <a:lnTo>
                      <a:pt x="147" y="127"/>
                    </a:lnTo>
                    <a:lnTo>
                      <a:pt x="149" y="124"/>
                    </a:lnTo>
                    <a:lnTo>
                      <a:pt x="152" y="120"/>
                    </a:lnTo>
                    <a:lnTo>
                      <a:pt x="160" y="103"/>
                    </a:lnTo>
                    <a:lnTo>
                      <a:pt x="160" y="103"/>
                    </a:lnTo>
                    <a:lnTo>
                      <a:pt x="161" y="99"/>
                    </a:lnTo>
                    <a:lnTo>
                      <a:pt x="160" y="95"/>
                    </a:lnTo>
                    <a:lnTo>
                      <a:pt x="158" y="91"/>
                    </a:lnTo>
                    <a:lnTo>
                      <a:pt x="155" y="90"/>
                    </a:lnTo>
                    <a:lnTo>
                      <a:pt x="141" y="82"/>
                    </a:lnTo>
                    <a:lnTo>
                      <a:pt x="141" y="82"/>
                    </a:lnTo>
                    <a:lnTo>
                      <a:pt x="141" y="79"/>
                    </a:lnTo>
                    <a:lnTo>
                      <a:pt x="155" y="72"/>
                    </a:lnTo>
                    <a:lnTo>
                      <a:pt x="155" y="72"/>
                    </a:lnTo>
                    <a:lnTo>
                      <a:pt x="158" y="70"/>
                    </a:lnTo>
                    <a:lnTo>
                      <a:pt x="160" y="66"/>
                    </a:lnTo>
                    <a:lnTo>
                      <a:pt x="161" y="62"/>
                    </a:lnTo>
                    <a:lnTo>
                      <a:pt x="160" y="58"/>
                    </a:lnTo>
                    <a:lnTo>
                      <a:pt x="152" y="41"/>
                    </a:lnTo>
                    <a:lnTo>
                      <a:pt x="152" y="41"/>
                    </a:lnTo>
                    <a:lnTo>
                      <a:pt x="149" y="37"/>
                    </a:lnTo>
                    <a:lnTo>
                      <a:pt x="147" y="34"/>
                    </a:lnTo>
                    <a:lnTo>
                      <a:pt x="143" y="34"/>
                    </a:lnTo>
                    <a:lnTo>
                      <a:pt x="139" y="34"/>
                    </a:lnTo>
                    <a:lnTo>
                      <a:pt x="124" y="39"/>
                    </a:lnTo>
                    <a:lnTo>
                      <a:pt x="124" y="39"/>
                    </a:lnTo>
                    <a:lnTo>
                      <a:pt x="122" y="37"/>
                    </a:lnTo>
                    <a:lnTo>
                      <a:pt x="127" y="22"/>
                    </a:lnTo>
                    <a:lnTo>
                      <a:pt x="127" y="22"/>
                    </a:lnTo>
                    <a:lnTo>
                      <a:pt x="127" y="18"/>
                    </a:lnTo>
                    <a:lnTo>
                      <a:pt x="127" y="14"/>
                    </a:lnTo>
                    <a:lnTo>
                      <a:pt x="124" y="12"/>
                    </a:lnTo>
                    <a:lnTo>
                      <a:pt x="120" y="9"/>
                    </a:lnTo>
                    <a:lnTo>
                      <a:pt x="103" y="1"/>
                    </a:lnTo>
                    <a:lnTo>
                      <a:pt x="103" y="1"/>
                    </a:lnTo>
                    <a:lnTo>
                      <a:pt x="99" y="0"/>
                    </a:lnTo>
                    <a:lnTo>
                      <a:pt x="95" y="1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2" y="20"/>
                    </a:lnTo>
                    <a:lnTo>
                      <a:pt x="82" y="20"/>
                    </a:lnTo>
                    <a:lnTo>
                      <a:pt x="79" y="20"/>
                    </a:lnTo>
                    <a:lnTo>
                      <a:pt x="72" y="6"/>
                    </a:lnTo>
                    <a:lnTo>
                      <a:pt x="72" y="6"/>
                    </a:lnTo>
                    <a:lnTo>
                      <a:pt x="70" y="4"/>
                    </a:lnTo>
                    <a:lnTo>
                      <a:pt x="66" y="1"/>
                    </a:lnTo>
                    <a:lnTo>
                      <a:pt x="62" y="0"/>
                    </a:lnTo>
                    <a:lnTo>
                      <a:pt x="58" y="1"/>
                    </a:lnTo>
                    <a:lnTo>
                      <a:pt x="41" y="9"/>
                    </a:lnTo>
                    <a:lnTo>
                      <a:pt x="41" y="9"/>
                    </a:lnTo>
                    <a:lnTo>
                      <a:pt x="37" y="12"/>
                    </a:lnTo>
                    <a:lnTo>
                      <a:pt x="34" y="14"/>
                    </a:lnTo>
                    <a:lnTo>
                      <a:pt x="34" y="18"/>
                    </a:lnTo>
                    <a:lnTo>
                      <a:pt x="34" y="22"/>
                    </a:lnTo>
                    <a:lnTo>
                      <a:pt x="39" y="37"/>
                    </a:lnTo>
                    <a:lnTo>
                      <a:pt x="39" y="37"/>
                    </a:lnTo>
                    <a:lnTo>
                      <a:pt x="37" y="39"/>
                    </a:lnTo>
                    <a:lnTo>
                      <a:pt x="22" y="34"/>
                    </a:lnTo>
                    <a:lnTo>
                      <a:pt x="22" y="34"/>
                    </a:lnTo>
                    <a:lnTo>
                      <a:pt x="18" y="34"/>
                    </a:lnTo>
                    <a:lnTo>
                      <a:pt x="14" y="34"/>
                    </a:lnTo>
                    <a:lnTo>
                      <a:pt x="11" y="37"/>
                    </a:lnTo>
                    <a:lnTo>
                      <a:pt x="9" y="41"/>
                    </a:lnTo>
                    <a:lnTo>
                      <a:pt x="1" y="58"/>
                    </a:lnTo>
                    <a:lnTo>
                      <a:pt x="1" y="58"/>
                    </a:lnTo>
                    <a:lnTo>
                      <a:pt x="0" y="62"/>
                    </a:lnTo>
                    <a:lnTo>
                      <a:pt x="1" y="66"/>
                    </a:lnTo>
                    <a:lnTo>
                      <a:pt x="3" y="70"/>
                    </a:lnTo>
                    <a:lnTo>
                      <a:pt x="6" y="72"/>
                    </a:lnTo>
                    <a:lnTo>
                      <a:pt x="20" y="79"/>
                    </a:lnTo>
                    <a:lnTo>
                      <a:pt x="20" y="79"/>
                    </a:lnTo>
                    <a:lnTo>
                      <a:pt x="20" y="82"/>
                    </a:lnTo>
                    <a:lnTo>
                      <a:pt x="6" y="90"/>
                    </a:lnTo>
                    <a:lnTo>
                      <a:pt x="6" y="90"/>
                    </a:lnTo>
                    <a:lnTo>
                      <a:pt x="3" y="91"/>
                    </a:lnTo>
                    <a:lnTo>
                      <a:pt x="1" y="95"/>
                    </a:lnTo>
                    <a:lnTo>
                      <a:pt x="0" y="99"/>
                    </a:lnTo>
                    <a:lnTo>
                      <a:pt x="1" y="103"/>
                    </a:lnTo>
                    <a:lnTo>
                      <a:pt x="9" y="120"/>
                    </a:lnTo>
                    <a:lnTo>
                      <a:pt x="9" y="120"/>
                    </a:lnTo>
                    <a:lnTo>
                      <a:pt x="11" y="124"/>
                    </a:lnTo>
                    <a:lnTo>
                      <a:pt x="14" y="127"/>
                    </a:lnTo>
                    <a:lnTo>
                      <a:pt x="18" y="128"/>
                    </a:lnTo>
                    <a:lnTo>
                      <a:pt x="22" y="127"/>
                    </a:lnTo>
                    <a:lnTo>
                      <a:pt x="37" y="122"/>
                    </a:lnTo>
                    <a:lnTo>
                      <a:pt x="37" y="122"/>
                    </a:lnTo>
                    <a:lnTo>
                      <a:pt x="39" y="124"/>
                    </a:lnTo>
                    <a:lnTo>
                      <a:pt x="34" y="139"/>
                    </a:lnTo>
                    <a:lnTo>
                      <a:pt x="34" y="139"/>
                    </a:lnTo>
                    <a:lnTo>
                      <a:pt x="34" y="143"/>
                    </a:lnTo>
                    <a:lnTo>
                      <a:pt x="34" y="147"/>
                    </a:lnTo>
                    <a:lnTo>
                      <a:pt x="37" y="149"/>
                    </a:lnTo>
                    <a:lnTo>
                      <a:pt x="41" y="152"/>
                    </a:lnTo>
                    <a:lnTo>
                      <a:pt x="58" y="160"/>
                    </a:lnTo>
                    <a:lnTo>
                      <a:pt x="58" y="160"/>
                    </a:lnTo>
                    <a:lnTo>
                      <a:pt x="62" y="161"/>
                    </a:lnTo>
                    <a:lnTo>
                      <a:pt x="62" y="161"/>
                    </a:lnTo>
                    <a:close/>
                    <a:moveTo>
                      <a:pt x="51" y="115"/>
                    </a:moveTo>
                    <a:lnTo>
                      <a:pt x="51" y="115"/>
                    </a:lnTo>
                    <a:lnTo>
                      <a:pt x="46" y="112"/>
                    </a:lnTo>
                    <a:lnTo>
                      <a:pt x="46" y="112"/>
                    </a:lnTo>
                    <a:lnTo>
                      <a:pt x="43" y="109"/>
                    </a:lnTo>
                    <a:lnTo>
                      <a:pt x="41" y="108"/>
                    </a:lnTo>
                    <a:lnTo>
                      <a:pt x="37" y="108"/>
                    </a:lnTo>
                    <a:lnTo>
                      <a:pt x="34" y="108"/>
                    </a:lnTo>
                    <a:lnTo>
                      <a:pt x="20" y="113"/>
                    </a:lnTo>
                    <a:lnTo>
                      <a:pt x="15" y="100"/>
                    </a:lnTo>
                    <a:lnTo>
                      <a:pt x="29" y="94"/>
                    </a:lnTo>
                    <a:lnTo>
                      <a:pt x="29" y="94"/>
                    </a:lnTo>
                    <a:lnTo>
                      <a:pt x="32" y="93"/>
                    </a:lnTo>
                    <a:lnTo>
                      <a:pt x="33" y="90"/>
                    </a:lnTo>
                    <a:lnTo>
                      <a:pt x="34" y="87"/>
                    </a:lnTo>
                    <a:lnTo>
                      <a:pt x="34" y="84"/>
                    </a:lnTo>
                    <a:lnTo>
                      <a:pt x="34" y="84"/>
                    </a:lnTo>
                    <a:lnTo>
                      <a:pt x="34" y="77"/>
                    </a:lnTo>
                    <a:lnTo>
                      <a:pt x="34" y="77"/>
                    </a:lnTo>
                    <a:lnTo>
                      <a:pt x="34" y="75"/>
                    </a:lnTo>
                    <a:lnTo>
                      <a:pt x="33" y="71"/>
                    </a:lnTo>
                    <a:lnTo>
                      <a:pt x="32" y="68"/>
                    </a:lnTo>
                    <a:lnTo>
                      <a:pt x="29" y="67"/>
                    </a:lnTo>
                    <a:lnTo>
                      <a:pt x="15" y="61"/>
                    </a:lnTo>
                    <a:lnTo>
                      <a:pt x="20" y="49"/>
                    </a:lnTo>
                    <a:lnTo>
                      <a:pt x="34" y="53"/>
                    </a:lnTo>
                    <a:lnTo>
                      <a:pt x="34" y="53"/>
                    </a:lnTo>
                    <a:lnTo>
                      <a:pt x="37" y="55"/>
                    </a:lnTo>
                    <a:lnTo>
                      <a:pt x="41" y="53"/>
                    </a:lnTo>
                    <a:lnTo>
                      <a:pt x="43" y="52"/>
                    </a:lnTo>
                    <a:lnTo>
                      <a:pt x="46" y="51"/>
                    </a:lnTo>
                    <a:lnTo>
                      <a:pt x="46" y="51"/>
                    </a:lnTo>
                    <a:lnTo>
                      <a:pt x="51" y="46"/>
                    </a:lnTo>
                    <a:lnTo>
                      <a:pt x="51" y="46"/>
                    </a:lnTo>
                    <a:lnTo>
                      <a:pt x="52" y="43"/>
                    </a:lnTo>
                    <a:lnTo>
                      <a:pt x="53" y="41"/>
                    </a:lnTo>
                    <a:lnTo>
                      <a:pt x="53" y="38"/>
                    </a:lnTo>
                    <a:lnTo>
                      <a:pt x="53" y="34"/>
                    </a:lnTo>
                    <a:lnTo>
                      <a:pt x="49" y="20"/>
                    </a:lnTo>
                    <a:lnTo>
                      <a:pt x="61" y="17"/>
                    </a:lnTo>
                    <a:lnTo>
                      <a:pt x="67" y="29"/>
                    </a:lnTo>
                    <a:lnTo>
                      <a:pt x="67" y="29"/>
                    </a:lnTo>
                    <a:lnTo>
                      <a:pt x="68" y="32"/>
                    </a:lnTo>
                    <a:lnTo>
                      <a:pt x="71" y="33"/>
                    </a:lnTo>
                    <a:lnTo>
                      <a:pt x="75" y="34"/>
                    </a:lnTo>
                    <a:lnTo>
                      <a:pt x="77" y="34"/>
                    </a:lnTo>
                    <a:lnTo>
                      <a:pt x="77" y="34"/>
                    </a:lnTo>
                    <a:lnTo>
                      <a:pt x="84" y="34"/>
                    </a:lnTo>
                    <a:lnTo>
                      <a:pt x="84" y="34"/>
                    </a:lnTo>
                    <a:lnTo>
                      <a:pt x="87" y="34"/>
                    </a:lnTo>
                    <a:lnTo>
                      <a:pt x="90" y="33"/>
                    </a:lnTo>
                    <a:lnTo>
                      <a:pt x="93" y="32"/>
                    </a:lnTo>
                    <a:lnTo>
                      <a:pt x="94" y="29"/>
                    </a:lnTo>
                    <a:lnTo>
                      <a:pt x="100" y="17"/>
                    </a:lnTo>
                    <a:lnTo>
                      <a:pt x="113" y="20"/>
                    </a:lnTo>
                    <a:lnTo>
                      <a:pt x="108" y="34"/>
                    </a:lnTo>
                    <a:lnTo>
                      <a:pt x="108" y="34"/>
                    </a:lnTo>
                    <a:lnTo>
                      <a:pt x="108" y="38"/>
                    </a:lnTo>
                    <a:lnTo>
                      <a:pt x="108" y="41"/>
                    </a:lnTo>
                    <a:lnTo>
                      <a:pt x="109" y="43"/>
                    </a:lnTo>
                    <a:lnTo>
                      <a:pt x="110" y="46"/>
                    </a:lnTo>
                    <a:lnTo>
                      <a:pt x="110" y="46"/>
                    </a:lnTo>
                    <a:lnTo>
                      <a:pt x="115" y="51"/>
                    </a:lnTo>
                    <a:lnTo>
                      <a:pt x="115" y="51"/>
                    </a:lnTo>
                    <a:lnTo>
                      <a:pt x="118" y="52"/>
                    </a:lnTo>
                    <a:lnTo>
                      <a:pt x="120" y="53"/>
                    </a:lnTo>
                    <a:lnTo>
                      <a:pt x="124" y="55"/>
                    </a:lnTo>
                    <a:lnTo>
                      <a:pt x="127" y="53"/>
                    </a:lnTo>
                    <a:lnTo>
                      <a:pt x="141" y="49"/>
                    </a:lnTo>
                    <a:lnTo>
                      <a:pt x="146" y="61"/>
                    </a:lnTo>
                    <a:lnTo>
                      <a:pt x="132" y="67"/>
                    </a:lnTo>
                    <a:lnTo>
                      <a:pt x="132" y="67"/>
                    </a:lnTo>
                    <a:lnTo>
                      <a:pt x="129" y="68"/>
                    </a:lnTo>
                    <a:lnTo>
                      <a:pt x="128" y="71"/>
                    </a:lnTo>
                    <a:lnTo>
                      <a:pt x="127" y="75"/>
                    </a:lnTo>
                    <a:lnTo>
                      <a:pt x="127" y="77"/>
                    </a:lnTo>
                    <a:lnTo>
                      <a:pt x="127" y="77"/>
                    </a:lnTo>
                    <a:lnTo>
                      <a:pt x="127" y="84"/>
                    </a:lnTo>
                    <a:lnTo>
                      <a:pt x="127" y="84"/>
                    </a:lnTo>
                    <a:lnTo>
                      <a:pt x="127" y="87"/>
                    </a:lnTo>
                    <a:lnTo>
                      <a:pt x="128" y="90"/>
                    </a:lnTo>
                    <a:lnTo>
                      <a:pt x="129" y="93"/>
                    </a:lnTo>
                    <a:lnTo>
                      <a:pt x="132" y="94"/>
                    </a:lnTo>
                    <a:lnTo>
                      <a:pt x="146" y="100"/>
                    </a:lnTo>
                    <a:lnTo>
                      <a:pt x="141" y="113"/>
                    </a:lnTo>
                    <a:lnTo>
                      <a:pt x="127" y="108"/>
                    </a:lnTo>
                    <a:lnTo>
                      <a:pt x="127" y="108"/>
                    </a:lnTo>
                    <a:lnTo>
                      <a:pt x="124" y="108"/>
                    </a:lnTo>
                    <a:lnTo>
                      <a:pt x="120" y="108"/>
                    </a:lnTo>
                    <a:lnTo>
                      <a:pt x="118" y="109"/>
                    </a:lnTo>
                    <a:lnTo>
                      <a:pt x="115" y="112"/>
                    </a:lnTo>
                    <a:lnTo>
                      <a:pt x="115" y="112"/>
                    </a:lnTo>
                    <a:lnTo>
                      <a:pt x="110" y="115"/>
                    </a:lnTo>
                    <a:lnTo>
                      <a:pt x="110" y="115"/>
                    </a:lnTo>
                    <a:lnTo>
                      <a:pt x="109" y="118"/>
                    </a:lnTo>
                    <a:lnTo>
                      <a:pt x="108" y="120"/>
                    </a:lnTo>
                    <a:lnTo>
                      <a:pt x="108" y="124"/>
                    </a:lnTo>
                    <a:lnTo>
                      <a:pt x="108" y="127"/>
                    </a:lnTo>
                    <a:lnTo>
                      <a:pt x="113" y="141"/>
                    </a:lnTo>
                    <a:lnTo>
                      <a:pt x="100" y="146"/>
                    </a:lnTo>
                    <a:lnTo>
                      <a:pt x="94" y="133"/>
                    </a:lnTo>
                    <a:lnTo>
                      <a:pt x="94" y="133"/>
                    </a:lnTo>
                    <a:lnTo>
                      <a:pt x="93" y="130"/>
                    </a:lnTo>
                    <a:lnTo>
                      <a:pt x="90" y="128"/>
                    </a:lnTo>
                    <a:lnTo>
                      <a:pt x="87" y="127"/>
                    </a:lnTo>
                    <a:lnTo>
                      <a:pt x="85" y="127"/>
                    </a:lnTo>
                    <a:lnTo>
                      <a:pt x="84" y="127"/>
                    </a:lnTo>
                    <a:lnTo>
                      <a:pt x="84" y="127"/>
                    </a:lnTo>
                    <a:lnTo>
                      <a:pt x="77" y="127"/>
                    </a:lnTo>
                    <a:lnTo>
                      <a:pt x="77" y="127"/>
                    </a:lnTo>
                    <a:lnTo>
                      <a:pt x="74" y="127"/>
                    </a:lnTo>
                    <a:lnTo>
                      <a:pt x="71" y="128"/>
                    </a:lnTo>
                    <a:lnTo>
                      <a:pt x="68" y="130"/>
                    </a:lnTo>
                    <a:lnTo>
                      <a:pt x="67" y="133"/>
                    </a:lnTo>
                    <a:lnTo>
                      <a:pt x="61" y="146"/>
                    </a:lnTo>
                    <a:lnTo>
                      <a:pt x="49" y="141"/>
                    </a:lnTo>
                    <a:lnTo>
                      <a:pt x="53" y="127"/>
                    </a:lnTo>
                    <a:lnTo>
                      <a:pt x="53" y="127"/>
                    </a:lnTo>
                    <a:lnTo>
                      <a:pt x="53" y="124"/>
                    </a:lnTo>
                    <a:lnTo>
                      <a:pt x="53" y="120"/>
                    </a:lnTo>
                    <a:lnTo>
                      <a:pt x="52" y="118"/>
                    </a:lnTo>
                    <a:lnTo>
                      <a:pt x="51" y="115"/>
                    </a:lnTo>
                    <a:lnTo>
                      <a:pt x="51" y="1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119" name="Freeform 1197"/>
              <p:cNvSpPr>
                <a:spLocks noEditPoints="1"/>
              </p:cNvSpPr>
              <p:nvPr/>
            </p:nvSpPr>
            <p:spPr bwMode="auto">
              <a:xfrm>
                <a:off x="8982075" y="3889376"/>
                <a:ext cx="98425" cy="100013"/>
              </a:xfrm>
              <a:custGeom>
                <a:avLst/>
                <a:gdLst>
                  <a:gd name="T0" fmla="*/ 32 w 62"/>
                  <a:gd name="T1" fmla="*/ 63 h 63"/>
                  <a:gd name="T2" fmla="*/ 44 w 62"/>
                  <a:gd name="T3" fmla="*/ 61 h 63"/>
                  <a:gd name="T4" fmla="*/ 49 w 62"/>
                  <a:gd name="T5" fmla="*/ 57 h 63"/>
                  <a:gd name="T6" fmla="*/ 57 w 62"/>
                  <a:gd name="T7" fmla="*/ 49 h 63"/>
                  <a:gd name="T8" fmla="*/ 62 w 62"/>
                  <a:gd name="T9" fmla="*/ 38 h 63"/>
                  <a:gd name="T10" fmla="*/ 62 w 62"/>
                  <a:gd name="T11" fmla="*/ 26 h 63"/>
                  <a:gd name="T12" fmla="*/ 60 w 62"/>
                  <a:gd name="T13" fmla="*/ 19 h 63"/>
                  <a:gd name="T14" fmla="*/ 54 w 62"/>
                  <a:gd name="T15" fmla="*/ 9 h 63"/>
                  <a:gd name="T16" fmla="*/ 44 w 62"/>
                  <a:gd name="T17" fmla="*/ 3 h 63"/>
                  <a:gd name="T18" fmla="*/ 37 w 62"/>
                  <a:gd name="T19" fmla="*/ 0 h 63"/>
                  <a:gd name="T20" fmla="*/ 26 w 62"/>
                  <a:gd name="T21" fmla="*/ 0 h 63"/>
                  <a:gd name="T22" fmla="*/ 19 w 62"/>
                  <a:gd name="T23" fmla="*/ 3 h 63"/>
                  <a:gd name="T24" fmla="*/ 9 w 62"/>
                  <a:gd name="T25" fmla="*/ 9 h 63"/>
                  <a:gd name="T26" fmla="*/ 3 w 62"/>
                  <a:gd name="T27" fmla="*/ 19 h 63"/>
                  <a:gd name="T28" fmla="*/ 0 w 62"/>
                  <a:gd name="T29" fmla="*/ 26 h 63"/>
                  <a:gd name="T30" fmla="*/ 0 w 62"/>
                  <a:gd name="T31" fmla="*/ 37 h 63"/>
                  <a:gd name="T32" fmla="*/ 3 w 62"/>
                  <a:gd name="T33" fmla="*/ 44 h 63"/>
                  <a:gd name="T34" fmla="*/ 14 w 62"/>
                  <a:gd name="T35" fmla="*/ 57 h 63"/>
                  <a:gd name="T36" fmla="*/ 32 w 62"/>
                  <a:gd name="T37" fmla="*/ 63 h 63"/>
                  <a:gd name="T38" fmla="*/ 16 w 62"/>
                  <a:gd name="T39" fmla="*/ 25 h 63"/>
                  <a:gd name="T40" fmla="*/ 19 w 62"/>
                  <a:gd name="T41" fmla="*/ 19 h 63"/>
                  <a:gd name="T42" fmla="*/ 25 w 62"/>
                  <a:gd name="T43" fmla="*/ 16 h 63"/>
                  <a:gd name="T44" fmla="*/ 32 w 62"/>
                  <a:gd name="T45" fmla="*/ 14 h 63"/>
                  <a:gd name="T46" fmla="*/ 38 w 62"/>
                  <a:gd name="T47" fmla="*/ 16 h 63"/>
                  <a:gd name="T48" fmla="*/ 47 w 62"/>
                  <a:gd name="T49" fmla="*/ 25 h 63"/>
                  <a:gd name="T50" fmla="*/ 49 w 62"/>
                  <a:gd name="T51" fmla="*/ 32 h 63"/>
                  <a:gd name="T52" fmla="*/ 44 w 62"/>
                  <a:gd name="T53" fmla="*/ 44 h 63"/>
                  <a:gd name="T54" fmla="*/ 38 w 62"/>
                  <a:gd name="T55" fmla="*/ 47 h 63"/>
                  <a:gd name="T56" fmla="*/ 25 w 62"/>
                  <a:gd name="T57" fmla="*/ 47 h 63"/>
                  <a:gd name="T58" fmla="*/ 16 w 62"/>
                  <a:gd name="T59" fmla="*/ 38 h 63"/>
                  <a:gd name="T60" fmla="*/ 14 w 62"/>
                  <a:gd name="T61" fmla="*/ 32 h 63"/>
                  <a:gd name="T62" fmla="*/ 16 w 62"/>
                  <a:gd name="T63" fmla="*/ 2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2" h="63">
                    <a:moveTo>
                      <a:pt x="32" y="63"/>
                    </a:moveTo>
                    <a:lnTo>
                      <a:pt x="32" y="63"/>
                    </a:lnTo>
                    <a:lnTo>
                      <a:pt x="37" y="63"/>
                    </a:lnTo>
                    <a:lnTo>
                      <a:pt x="44" y="61"/>
                    </a:lnTo>
                    <a:lnTo>
                      <a:pt x="44" y="61"/>
                    </a:lnTo>
                    <a:lnTo>
                      <a:pt x="49" y="57"/>
                    </a:lnTo>
                    <a:lnTo>
                      <a:pt x="54" y="54"/>
                    </a:lnTo>
                    <a:lnTo>
                      <a:pt x="57" y="49"/>
                    </a:lnTo>
                    <a:lnTo>
                      <a:pt x="60" y="44"/>
                    </a:lnTo>
                    <a:lnTo>
                      <a:pt x="62" y="38"/>
                    </a:lnTo>
                    <a:lnTo>
                      <a:pt x="62" y="32"/>
                    </a:lnTo>
                    <a:lnTo>
                      <a:pt x="62" y="26"/>
                    </a:lnTo>
                    <a:lnTo>
                      <a:pt x="60" y="19"/>
                    </a:lnTo>
                    <a:lnTo>
                      <a:pt x="60" y="19"/>
                    </a:lnTo>
                    <a:lnTo>
                      <a:pt x="57" y="14"/>
                    </a:lnTo>
                    <a:lnTo>
                      <a:pt x="54" y="9"/>
                    </a:lnTo>
                    <a:lnTo>
                      <a:pt x="49" y="6"/>
                    </a:lnTo>
                    <a:lnTo>
                      <a:pt x="44" y="3"/>
                    </a:lnTo>
                    <a:lnTo>
                      <a:pt x="44" y="3"/>
                    </a:lnTo>
                    <a:lnTo>
                      <a:pt x="37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3"/>
                    </a:lnTo>
                    <a:lnTo>
                      <a:pt x="19" y="3"/>
                    </a:lnTo>
                    <a:lnTo>
                      <a:pt x="14" y="6"/>
                    </a:lnTo>
                    <a:lnTo>
                      <a:pt x="9" y="9"/>
                    </a:lnTo>
                    <a:lnTo>
                      <a:pt x="6" y="14"/>
                    </a:lnTo>
                    <a:lnTo>
                      <a:pt x="3" y="19"/>
                    </a:lnTo>
                    <a:lnTo>
                      <a:pt x="3" y="19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0" y="37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8" y="52"/>
                    </a:lnTo>
                    <a:lnTo>
                      <a:pt x="14" y="57"/>
                    </a:lnTo>
                    <a:lnTo>
                      <a:pt x="22" y="61"/>
                    </a:lnTo>
                    <a:lnTo>
                      <a:pt x="32" y="63"/>
                    </a:lnTo>
                    <a:lnTo>
                      <a:pt x="32" y="63"/>
                    </a:lnTo>
                    <a:close/>
                    <a:moveTo>
                      <a:pt x="16" y="25"/>
                    </a:moveTo>
                    <a:lnTo>
                      <a:pt x="16" y="25"/>
                    </a:lnTo>
                    <a:lnTo>
                      <a:pt x="19" y="19"/>
                    </a:lnTo>
                    <a:lnTo>
                      <a:pt x="25" y="16"/>
                    </a:lnTo>
                    <a:lnTo>
                      <a:pt x="25" y="16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8" y="16"/>
                    </a:lnTo>
                    <a:lnTo>
                      <a:pt x="38" y="16"/>
                    </a:lnTo>
                    <a:lnTo>
                      <a:pt x="44" y="19"/>
                    </a:lnTo>
                    <a:lnTo>
                      <a:pt x="47" y="25"/>
                    </a:lnTo>
                    <a:lnTo>
                      <a:pt x="47" y="25"/>
                    </a:lnTo>
                    <a:lnTo>
                      <a:pt x="49" y="32"/>
                    </a:lnTo>
                    <a:lnTo>
                      <a:pt x="47" y="38"/>
                    </a:lnTo>
                    <a:lnTo>
                      <a:pt x="44" y="44"/>
                    </a:lnTo>
                    <a:lnTo>
                      <a:pt x="38" y="47"/>
                    </a:lnTo>
                    <a:lnTo>
                      <a:pt x="38" y="47"/>
                    </a:lnTo>
                    <a:lnTo>
                      <a:pt x="31" y="49"/>
                    </a:lnTo>
                    <a:lnTo>
                      <a:pt x="25" y="47"/>
                    </a:lnTo>
                    <a:lnTo>
                      <a:pt x="19" y="44"/>
                    </a:lnTo>
                    <a:lnTo>
                      <a:pt x="16" y="38"/>
                    </a:lnTo>
                    <a:lnTo>
                      <a:pt x="16" y="38"/>
                    </a:lnTo>
                    <a:lnTo>
                      <a:pt x="14" y="32"/>
                    </a:lnTo>
                    <a:lnTo>
                      <a:pt x="16" y="25"/>
                    </a:lnTo>
                    <a:lnTo>
                      <a:pt x="16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</p:grpSp>
      </p:grpSp>
      <p:grpSp>
        <p:nvGrpSpPr>
          <p:cNvPr id="29" name="그룹 28"/>
          <p:cNvGrpSpPr/>
          <p:nvPr/>
        </p:nvGrpSpPr>
        <p:grpSpPr>
          <a:xfrm>
            <a:off x="1035348" y="2700734"/>
            <a:ext cx="2522164" cy="575866"/>
            <a:chOff x="1035348" y="2700734"/>
            <a:chExt cx="2522164" cy="575866"/>
          </a:xfrm>
        </p:grpSpPr>
        <p:sp>
          <p:nvSpPr>
            <p:cNvPr id="218" name="직사각형 217"/>
            <p:cNvSpPr/>
            <p:nvPr/>
          </p:nvSpPr>
          <p:spPr>
            <a:xfrm>
              <a:off x="1695807" y="2823177"/>
              <a:ext cx="1861705" cy="276999"/>
            </a:xfrm>
            <a:prstGeom prst="rect">
              <a:avLst/>
            </a:prstGeom>
            <a:noFill/>
            <a:effectLst>
              <a:softEdge rad="76200"/>
            </a:effectLst>
          </p:spPr>
          <p:txBody>
            <a:bodyPr wrap="square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fontAlgn="base" latinLnBrk="0">
                <a:buSzPct val="80000"/>
                <a:defRPr/>
              </a:pPr>
              <a:r>
                <a:rPr kumimoji="1" lang="en-US" altLang="ko-KR" sz="1200" dirty="0">
                  <a:ln w="11430"/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SNIPER ONE </a:t>
              </a:r>
              <a:r>
                <a:rPr kumimoji="1" lang="en-US" altLang="ko-KR" sz="1200" dirty="0" smtClean="0">
                  <a:ln w="11430"/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cloud</a:t>
              </a:r>
              <a:endParaRPr kumimoji="1" lang="en-US" altLang="ko-KR" sz="1200" dirty="0">
                <a:ln w="11430"/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1035348" y="2700734"/>
              <a:ext cx="575866" cy="575866"/>
              <a:chOff x="1035348" y="2700734"/>
              <a:chExt cx="575866" cy="575866"/>
            </a:xfrm>
          </p:grpSpPr>
          <p:sp>
            <p:nvSpPr>
              <p:cNvPr id="2060" name="타원 2059"/>
              <p:cNvSpPr/>
              <p:nvPr/>
            </p:nvSpPr>
            <p:spPr>
              <a:xfrm>
                <a:off x="1035348" y="2700734"/>
                <a:ext cx="575866" cy="575866"/>
              </a:xfrm>
              <a:prstGeom prst="ellipse">
                <a:avLst/>
              </a:prstGeom>
              <a:solidFill>
                <a:srgbClr val="3571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grpSp>
            <p:nvGrpSpPr>
              <p:cNvPr id="76" name="그룹 75"/>
              <p:cNvGrpSpPr/>
              <p:nvPr/>
            </p:nvGrpSpPr>
            <p:grpSpPr>
              <a:xfrm>
                <a:off x="1147763" y="2803527"/>
                <a:ext cx="358410" cy="368908"/>
                <a:chOff x="11491913" y="1165226"/>
                <a:chExt cx="379412" cy="390525"/>
              </a:xfrm>
              <a:solidFill>
                <a:schemeClr val="bg1"/>
              </a:solidFill>
            </p:grpSpPr>
            <p:sp>
              <p:nvSpPr>
                <p:cNvPr id="52" name="Freeform 40"/>
                <p:cNvSpPr>
                  <a:spLocks noEditPoints="1"/>
                </p:cNvSpPr>
                <p:nvPr/>
              </p:nvSpPr>
              <p:spPr bwMode="auto">
                <a:xfrm>
                  <a:off x="11491913" y="1244601"/>
                  <a:ext cx="379412" cy="311150"/>
                </a:xfrm>
                <a:custGeom>
                  <a:avLst/>
                  <a:gdLst>
                    <a:gd name="T0" fmla="*/ 430 w 479"/>
                    <a:gd name="T1" fmla="*/ 2 h 393"/>
                    <a:gd name="T2" fmla="*/ 423 w 479"/>
                    <a:gd name="T3" fmla="*/ 10 h 393"/>
                    <a:gd name="T4" fmla="*/ 426 w 479"/>
                    <a:gd name="T5" fmla="*/ 19 h 393"/>
                    <a:gd name="T6" fmla="*/ 433 w 479"/>
                    <a:gd name="T7" fmla="*/ 21 h 393"/>
                    <a:gd name="T8" fmla="*/ 456 w 479"/>
                    <a:gd name="T9" fmla="*/ 36 h 393"/>
                    <a:gd name="T10" fmla="*/ 20 w 479"/>
                    <a:gd name="T11" fmla="*/ 234 h 393"/>
                    <a:gd name="T12" fmla="*/ 22 w 479"/>
                    <a:gd name="T13" fmla="*/ 36 h 393"/>
                    <a:gd name="T14" fmla="*/ 46 w 479"/>
                    <a:gd name="T15" fmla="*/ 21 h 393"/>
                    <a:gd name="T16" fmla="*/ 53 w 479"/>
                    <a:gd name="T17" fmla="*/ 19 h 393"/>
                    <a:gd name="T18" fmla="*/ 57 w 479"/>
                    <a:gd name="T19" fmla="*/ 10 h 393"/>
                    <a:gd name="T20" fmla="*/ 50 w 479"/>
                    <a:gd name="T21" fmla="*/ 2 h 393"/>
                    <a:gd name="T22" fmla="*/ 36 w 479"/>
                    <a:gd name="T23" fmla="*/ 2 h 393"/>
                    <a:gd name="T24" fmla="*/ 13 w 479"/>
                    <a:gd name="T25" fmla="*/ 14 h 393"/>
                    <a:gd name="T26" fmla="*/ 1 w 479"/>
                    <a:gd name="T27" fmla="*/ 36 h 393"/>
                    <a:gd name="T28" fmla="*/ 0 w 479"/>
                    <a:gd name="T29" fmla="*/ 281 h 393"/>
                    <a:gd name="T30" fmla="*/ 8 w 479"/>
                    <a:gd name="T31" fmla="*/ 305 h 393"/>
                    <a:gd name="T32" fmla="*/ 27 w 479"/>
                    <a:gd name="T33" fmla="*/ 322 h 393"/>
                    <a:gd name="T34" fmla="*/ 177 w 479"/>
                    <a:gd name="T35" fmla="*/ 326 h 393"/>
                    <a:gd name="T36" fmla="*/ 173 w 479"/>
                    <a:gd name="T37" fmla="*/ 348 h 393"/>
                    <a:gd name="T38" fmla="*/ 138 w 479"/>
                    <a:gd name="T39" fmla="*/ 353 h 393"/>
                    <a:gd name="T40" fmla="*/ 114 w 479"/>
                    <a:gd name="T41" fmla="*/ 367 h 393"/>
                    <a:gd name="T42" fmla="*/ 105 w 479"/>
                    <a:gd name="T43" fmla="*/ 379 h 393"/>
                    <a:gd name="T44" fmla="*/ 107 w 479"/>
                    <a:gd name="T45" fmla="*/ 388 h 393"/>
                    <a:gd name="T46" fmla="*/ 355 w 479"/>
                    <a:gd name="T47" fmla="*/ 393 h 393"/>
                    <a:gd name="T48" fmla="*/ 364 w 479"/>
                    <a:gd name="T49" fmla="*/ 388 h 393"/>
                    <a:gd name="T50" fmla="*/ 366 w 479"/>
                    <a:gd name="T51" fmla="*/ 379 h 393"/>
                    <a:gd name="T52" fmla="*/ 357 w 479"/>
                    <a:gd name="T53" fmla="*/ 367 h 393"/>
                    <a:gd name="T54" fmla="*/ 333 w 479"/>
                    <a:gd name="T55" fmla="*/ 353 h 393"/>
                    <a:gd name="T56" fmla="*/ 298 w 479"/>
                    <a:gd name="T57" fmla="*/ 348 h 393"/>
                    <a:gd name="T58" fmla="*/ 433 w 479"/>
                    <a:gd name="T59" fmla="*/ 326 h 393"/>
                    <a:gd name="T60" fmla="*/ 459 w 479"/>
                    <a:gd name="T61" fmla="*/ 317 h 393"/>
                    <a:gd name="T62" fmla="*/ 475 w 479"/>
                    <a:gd name="T63" fmla="*/ 298 h 393"/>
                    <a:gd name="T64" fmla="*/ 479 w 479"/>
                    <a:gd name="T65" fmla="*/ 47 h 393"/>
                    <a:gd name="T66" fmla="*/ 475 w 479"/>
                    <a:gd name="T67" fmla="*/ 28 h 393"/>
                    <a:gd name="T68" fmla="*/ 459 w 479"/>
                    <a:gd name="T69" fmla="*/ 9 h 393"/>
                    <a:gd name="T70" fmla="*/ 433 w 479"/>
                    <a:gd name="T71" fmla="*/ 0 h 393"/>
                    <a:gd name="T72" fmla="*/ 145 w 479"/>
                    <a:gd name="T73" fmla="*/ 372 h 393"/>
                    <a:gd name="T74" fmla="*/ 298 w 479"/>
                    <a:gd name="T75" fmla="*/ 369 h 393"/>
                    <a:gd name="T76" fmla="*/ 326 w 479"/>
                    <a:gd name="T77" fmla="*/ 372 h 393"/>
                    <a:gd name="T78" fmla="*/ 197 w 479"/>
                    <a:gd name="T79" fmla="*/ 348 h 393"/>
                    <a:gd name="T80" fmla="*/ 277 w 479"/>
                    <a:gd name="T81" fmla="*/ 348 h 393"/>
                    <a:gd name="T82" fmla="*/ 46 w 479"/>
                    <a:gd name="T83" fmla="*/ 305 h 393"/>
                    <a:gd name="T84" fmla="*/ 22 w 479"/>
                    <a:gd name="T85" fmla="*/ 289 h 393"/>
                    <a:gd name="T86" fmla="*/ 458 w 479"/>
                    <a:gd name="T87" fmla="*/ 255 h 393"/>
                    <a:gd name="T88" fmla="*/ 456 w 479"/>
                    <a:gd name="T89" fmla="*/ 289 h 393"/>
                    <a:gd name="T90" fmla="*/ 433 w 479"/>
                    <a:gd name="T91" fmla="*/ 305 h 3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79" h="393">
                      <a:moveTo>
                        <a:pt x="433" y="0"/>
                      </a:moveTo>
                      <a:lnTo>
                        <a:pt x="433" y="0"/>
                      </a:lnTo>
                      <a:lnTo>
                        <a:pt x="430" y="2"/>
                      </a:lnTo>
                      <a:lnTo>
                        <a:pt x="426" y="3"/>
                      </a:lnTo>
                      <a:lnTo>
                        <a:pt x="425" y="7"/>
                      </a:lnTo>
                      <a:lnTo>
                        <a:pt x="423" y="10"/>
                      </a:lnTo>
                      <a:lnTo>
                        <a:pt x="423" y="10"/>
                      </a:lnTo>
                      <a:lnTo>
                        <a:pt x="425" y="16"/>
                      </a:lnTo>
                      <a:lnTo>
                        <a:pt x="426" y="19"/>
                      </a:lnTo>
                      <a:lnTo>
                        <a:pt x="430" y="21"/>
                      </a:lnTo>
                      <a:lnTo>
                        <a:pt x="433" y="21"/>
                      </a:lnTo>
                      <a:lnTo>
                        <a:pt x="433" y="21"/>
                      </a:lnTo>
                      <a:lnTo>
                        <a:pt x="444" y="23"/>
                      </a:lnTo>
                      <a:lnTo>
                        <a:pt x="451" y="29"/>
                      </a:lnTo>
                      <a:lnTo>
                        <a:pt x="456" y="36"/>
                      </a:lnTo>
                      <a:lnTo>
                        <a:pt x="458" y="47"/>
                      </a:lnTo>
                      <a:lnTo>
                        <a:pt x="458" y="234"/>
                      </a:lnTo>
                      <a:lnTo>
                        <a:pt x="20" y="234"/>
                      </a:lnTo>
                      <a:lnTo>
                        <a:pt x="20" y="47"/>
                      </a:lnTo>
                      <a:lnTo>
                        <a:pt x="20" y="47"/>
                      </a:lnTo>
                      <a:lnTo>
                        <a:pt x="22" y="36"/>
                      </a:lnTo>
                      <a:lnTo>
                        <a:pt x="27" y="29"/>
                      </a:lnTo>
                      <a:lnTo>
                        <a:pt x="36" y="23"/>
                      </a:lnTo>
                      <a:lnTo>
                        <a:pt x="46" y="21"/>
                      </a:lnTo>
                      <a:lnTo>
                        <a:pt x="46" y="21"/>
                      </a:lnTo>
                      <a:lnTo>
                        <a:pt x="50" y="21"/>
                      </a:lnTo>
                      <a:lnTo>
                        <a:pt x="53" y="19"/>
                      </a:lnTo>
                      <a:lnTo>
                        <a:pt x="55" y="16"/>
                      </a:lnTo>
                      <a:lnTo>
                        <a:pt x="57" y="10"/>
                      </a:lnTo>
                      <a:lnTo>
                        <a:pt x="57" y="10"/>
                      </a:lnTo>
                      <a:lnTo>
                        <a:pt x="55" y="7"/>
                      </a:lnTo>
                      <a:lnTo>
                        <a:pt x="53" y="3"/>
                      </a:lnTo>
                      <a:lnTo>
                        <a:pt x="50" y="2"/>
                      </a:lnTo>
                      <a:lnTo>
                        <a:pt x="46" y="0"/>
                      </a:lnTo>
                      <a:lnTo>
                        <a:pt x="46" y="0"/>
                      </a:lnTo>
                      <a:lnTo>
                        <a:pt x="36" y="2"/>
                      </a:lnTo>
                      <a:lnTo>
                        <a:pt x="27" y="3"/>
                      </a:lnTo>
                      <a:lnTo>
                        <a:pt x="20" y="9"/>
                      </a:lnTo>
                      <a:lnTo>
                        <a:pt x="13" y="14"/>
                      </a:lnTo>
                      <a:lnTo>
                        <a:pt x="8" y="21"/>
                      </a:lnTo>
                      <a:lnTo>
                        <a:pt x="3" y="28"/>
                      </a:lnTo>
                      <a:lnTo>
                        <a:pt x="1" y="36"/>
                      </a:lnTo>
                      <a:lnTo>
                        <a:pt x="0" y="47"/>
                      </a:lnTo>
                      <a:lnTo>
                        <a:pt x="0" y="281"/>
                      </a:lnTo>
                      <a:lnTo>
                        <a:pt x="0" y="281"/>
                      </a:lnTo>
                      <a:lnTo>
                        <a:pt x="1" y="289"/>
                      </a:lnTo>
                      <a:lnTo>
                        <a:pt x="3" y="298"/>
                      </a:lnTo>
                      <a:lnTo>
                        <a:pt x="8" y="305"/>
                      </a:lnTo>
                      <a:lnTo>
                        <a:pt x="13" y="312"/>
                      </a:lnTo>
                      <a:lnTo>
                        <a:pt x="20" y="317"/>
                      </a:lnTo>
                      <a:lnTo>
                        <a:pt x="27" y="322"/>
                      </a:lnTo>
                      <a:lnTo>
                        <a:pt x="36" y="324"/>
                      </a:lnTo>
                      <a:lnTo>
                        <a:pt x="46" y="326"/>
                      </a:lnTo>
                      <a:lnTo>
                        <a:pt x="177" y="326"/>
                      </a:lnTo>
                      <a:lnTo>
                        <a:pt x="177" y="348"/>
                      </a:lnTo>
                      <a:lnTo>
                        <a:pt x="173" y="348"/>
                      </a:lnTo>
                      <a:lnTo>
                        <a:pt x="173" y="348"/>
                      </a:lnTo>
                      <a:lnTo>
                        <a:pt x="161" y="348"/>
                      </a:lnTo>
                      <a:lnTo>
                        <a:pt x="149" y="350"/>
                      </a:lnTo>
                      <a:lnTo>
                        <a:pt x="138" y="353"/>
                      </a:lnTo>
                      <a:lnTo>
                        <a:pt x="130" y="357"/>
                      </a:lnTo>
                      <a:lnTo>
                        <a:pt x="121" y="362"/>
                      </a:lnTo>
                      <a:lnTo>
                        <a:pt x="114" y="367"/>
                      </a:lnTo>
                      <a:lnTo>
                        <a:pt x="109" y="372"/>
                      </a:lnTo>
                      <a:lnTo>
                        <a:pt x="105" y="379"/>
                      </a:lnTo>
                      <a:lnTo>
                        <a:pt x="105" y="379"/>
                      </a:lnTo>
                      <a:lnTo>
                        <a:pt x="105" y="384"/>
                      </a:lnTo>
                      <a:lnTo>
                        <a:pt x="107" y="388"/>
                      </a:lnTo>
                      <a:lnTo>
                        <a:pt x="107" y="388"/>
                      </a:lnTo>
                      <a:lnTo>
                        <a:pt x="111" y="391"/>
                      </a:lnTo>
                      <a:lnTo>
                        <a:pt x="116" y="393"/>
                      </a:lnTo>
                      <a:lnTo>
                        <a:pt x="355" y="393"/>
                      </a:lnTo>
                      <a:lnTo>
                        <a:pt x="355" y="393"/>
                      </a:lnTo>
                      <a:lnTo>
                        <a:pt x="361" y="391"/>
                      </a:lnTo>
                      <a:lnTo>
                        <a:pt x="364" y="388"/>
                      </a:lnTo>
                      <a:lnTo>
                        <a:pt x="364" y="388"/>
                      </a:lnTo>
                      <a:lnTo>
                        <a:pt x="366" y="384"/>
                      </a:lnTo>
                      <a:lnTo>
                        <a:pt x="366" y="379"/>
                      </a:lnTo>
                      <a:lnTo>
                        <a:pt x="366" y="379"/>
                      </a:lnTo>
                      <a:lnTo>
                        <a:pt x="362" y="372"/>
                      </a:lnTo>
                      <a:lnTo>
                        <a:pt x="357" y="367"/>
                      </a:lnTo>
                      <a:lnTo>
                        <a:pt x="350" y="362"/>
                      </a:lnTo>
                      <a:lnTo>
                        <a:pt x="343" y="357"/>
                      </a:lnTo>
                      <a:lnTo>
                        <a:pt x="333" y="353"/>
                      </a:lnTo>
                      <a:lnTo>
                        <a:pt x="322" y="350"/>
                      </a:lnTo>
                      <a:lnTo>
                        <a:pt x="310" y="348"/>
                      </a:lnTo>
                      <a:lnTo>
                        <a:pt x="298" y="348"/>
                      </a:lnTo>
                      <a:lnTo>
                        <a:pt x="298" y="326"/>
                      </a:lnTo>
                      <a:lnTo>
                        <a:pt x="433" y="326"/>
                      </a:lnTo>
                      <a:lnTo>
                        <a:pt x="433" y="326"/>
                      </a:lnTo>
                      <a:lnTo>
                        <a:pt x="442" y="324"/>
                      </a:lnTo>
                      <a:lnTo>
                        <a:pt x="451" y="322"/>
                      </a:lnTo>
                      <a:lnTo>
                        <a:pt x="459" y="317"/>
                      </a:lnTo>
                      <a:lnTo>
                        <a:pt x="466" y="312"/>
                      </a:lnTo>
                      <a:lnTo>
                        <a:pt x="472" y="305"/>
                      </a:lnTo>
                      <a:lnTo>
                        <a:pt x="475" y="298"/>
                      </a:lnTo>
                      <a:lnTo>
                        <a:pt x="479" y="289"/>
                      </a:lnTo>
                      <a:lnTo>
                        <a:pt x="479" y="281"/>
                      </a:lnTo>
                      <a:lnTo>
                        <a:pt x="479" y="47"/>
                      </a:lnTo>
                      <a:lnTo>
                        <a:pt x="479" y="47"/>
                      </a:lnTo>
                      <a:lnTo>
                        <a:pt x="479" y="36"/>
                      </a:lnTo>
                      <a:lnTo>
                        <a:pt x="475" y="28"/>
                      </a:lnTo>
                      <a:lnTo>
                        <a:pt x="472" y="21"/>
                      </a:lnTo>
                      <a:lnTo>
                        <a:pt x="466" y="14"/>
                      </a:lnTo>
                      <a:lnTo>
                        <a:pt x="459" y="9"/>
                      </a:lnTo>
                      <a:lnTo>
                        <a:pt x="451" y="3"/>
                      </a:lnTo>
                      <a:lnTo>
                        <a:pt x="442" y="2"/>
                      </a:lnTo>
                      <a:lnTo>
                        <a:pt x="433" y="0"/>
                      </a:lnTo>
                      <a:lnTo>
                        <a:pt x="433" y="0"/>
                      </a:lnTo>
                      <a:close/>
                      <a:moveTo>
                        <a:pt x="145" y="372"/>
                      </a:moveTo>
                      <a:lnTo>
                        <a:pt x="145" y="372"/>
                      </a:lnTo>
                      <a:lnTo>
                        <a:pt x="159" y="369"/>
                      </a:lnTo>
                      <a:lnTo>
                        <a:pt x="173" y="369"/>
                      </a:lnTo>
                      <a:lnTo>
                        <a:pt x="298" y="369"/>
                      </a:lnTo>
                      <a:lnTo>
                        <a:pt x="298" y="369"/>
                      </a:lnTo>
                      <a:lnTo>
                        <a:pt x="314" y="369"/>
                      </a:lnTo>
                      <a:lnTo>
                        <a:pt x="326" y="372"/>
                      </a:lnTo>
                      <a:lnTo>
                        <a:pt x="145" y="372"/>
                      </a:lnTo>
                      <a:close/>
                      <a:moveTo>
                        <a:pt x="277" y="348"/>
                      </a:moveTo>
                      <a:lnTo>
                        <a:pt x="197" y="348"/>
                      </a:lnTo>
                      <a:lnTo>
                        <a:pt x="197" y="326"/>
                      </a:lnTo>
                      <a:lnTo>
                        <a:pt x="277" y="326"/>
                      </a:lnTo>
                      <a:lnTo>
                        <a:pt x="277" y="348"/>
                      </a:lnTo>
                      <a:close/>
                      <a:moveTo>
                        <a:pt x="433" y="305"/>
                      </a:moveTo>
                      <a:lnTo>
                        <a:pt x="46" y="305"/>
                      </a:lnTo>
                      <a:lnTo>
                        <a:pt x="46" y="305"/>
                      </a:lnTo>
                      <a:lnTo>
                        <a:pt x="36" y="303"/>
                      </a:lnTo>
                      <a:lnTo>
                        <a:pt x="27" y="298"/>
                      </a:lnTo>
                      <a:lnTo>
                        <a:pt x="22" y="289"/>
                      </a:lnTo>
                      <a:lnTo>
                        <a:pt x="20" y="281"/>
                      </a:lnTo>
                      <a:lnTo>
                        <a:pt x="20" y="255"/>
                      </a:lnTo>
                      <a:lnTo>
                        <a:pt x="458" y="255"/>
                      </a:lnTo>
                      <a:lnTo>
                        <a:pt x="458" y="281"/>
                      </a:lnTo>
                      <a:lnTo>
                        <a:pt x="458" y="281"/>
                      </a:lnTo>
                      <a:lnTo>
                        <a:pt x="456" y="289"/>
                      </a:lnTo>
                      <a:lnTo>
                        <a:pt x="451" y="298"/>
                      </a:lnTo>
                      <a:lnTo>
                        <a:pt x="444" y="303"/>
                      </a:lnTo>
                      <a:lnTo>
                        <a:pt x="433" y="305"/>
                      </a:lnTo>
                      <a:lnTo>
                        <a:pt x="433" y="30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KoPub돋움체 Bold" panose="00000800000000000000" pitchFamily="2" charset="-127"/>
                    <a:ea typeface="KoPub돋움체 Bold" panose="00000800000000000000" pitchFamily="2" charset="-127"/>
                  </a:endParaRPr>
                </a:p>
              </p:txBody>
            </p:sp>
            <p:sp>
              <p:nvSpPr>
                <p:cNvPr id="53" name="Freeform 41"/>
                <p:cNvSpPr>
                  <a:spLocks noEditPoints="1"/>
                </p:cNvSpPr>
                <p:nvPr/>
              </p:nvSpPr>
              <p:spPr bwMode="auto">
                <a:xfrm>
                  <a:off x="11547475" y="1165226"/>
                  <a:ext cx="265112" cy="223838"/>
                </a:xfrm>
                <a:custGeom>
                  <a:avLst/>
                  <a:gdLst>
                    <a:gd name="T0" fmla="*/ 21 w 333"/>
                    <a:gd name="T1" fmla="*/ 257 h 283"/>
                    <a:gd name="T2" fmla="*/ 76 w 333"/>
                    <a:gd name="T3" fmla="*/ 113 h 283"/>
                    <a:gd name="T4" fmla="*/ 62 w 333"/>
                    <a:gd name="T5" fmla="*/ 180 h 283"/>
                    <a:gd name="T6" fmla="*/ 81 w 333"/>
                    <a:gd name="T7" fmla="*/ 232 h 283"/>
                    <a:gd name="T8" fmla="*/ 123 w 333"/>
                    <a:gd name="T9" fmla="*/ 269 h 283"/>
                    <a:gd name="T10" fmla="*/ 177 w 333"/>
                    <a:gd name="T11" fmla="*/ 283 h 283"/>
                    <a:gd name="T12" fmla="*/ 222 w 333"/>
                    <a:gd name="T13" fmla="*/ 274 h 283"/>
                    <a:gd name="T14" fmla="*/ 267 w 333"/>
                    <a:gd name="T15" fmla="*/ 241 h 283"/>
                    <a:gd name="T16" fmla="*/ 290 w 333"/>
                    <a:gd name="T17" fmla="*/ 191 h 283"/>
                    <a:gd name="T18" fmla="*/ 286 w 333"/>
                    <a:gd name="T19" fmla="*/ 130 h 283"/>
                    <a:gd name="T20" fmla="*/ 312 w 333"/>
                    <a:gd name="T21" fmla="*/ 253 h 283"/>
                    <a:gd name="T22" fmla="*/ 322 w 333"/>
                    <a:gd name="T23" fmla="*/ 264 h 283"/>
                    <a:gd name="T24" fmla="*/ 333 w 333"/>
                    <a:gd name="T25" fmla="*/ 45 h 283"/>
                    <a:gd name="T26" fmla="*/ 321 w 333"/>
                    <a:gd name="T27" fmla="*/ 12 h 283"/>
                    <a:gd name="T28" fmla="*/ 47 w 333"/>
                    <a:gd name="T29" fmla="*/ 0 h 283"/>
                    <a:gd name="T30" fmla="*/ 14 w 333"/>
                    <a:gd name="T31" fmla="*/ 12 h 283"/>
                    <a:gd name="T32" fmla="*/ 0 w 333"/>
                    <a:gd name="T33" fmla="*/ 253 h 283"/>
                    <a:gd name="T34" fmla="*/ 10 w 333"/>
                    <a:gd name="T35" fmla="*/ 264 h 283"/>
                    <a:gd name="T36" fmla="*/ 211 w 333"/>
                    <a:gd name="T37" fmla="*/ 80 h 283"/>
                    <a:gd name="T38" fmla="*/ 192 w 333"/>
                    <a:gd name="T39" fmla="*/ 135 h 283"/>
                    <a:gd name="T40" fmla="*/ 172 w 333"/>
                    <a:gd name="T41" fmla="*/ 120 h 283"/>
                    <a:gd name="T42" fmla="*/ 168 w 333"/>
                    <a:gd name="T43" fmla="*/ 104 h 283"/>
                    <a:gd name="T44" fmla="*/ 140 w 333"/>
                    <a:gd name="T45" fmla="*/ 82 h 283"/>
                    <a:gd name="T46" fmla="*/ 125 w 333"/>
                    <a:gd name="T47" fmla="*/ 104 h 283"/>
                    <a:gd name="T48" fmla="*/ 100 w 333"/>
                    <a:gd name="T49" fmla="*/ 122 h 283"/>
                    <a:gd name="T50" fmla="*/ 95 w 333"/>
                    <a:gd name="T51" fmla="*/ 132 h 283"/>
                    <a:gd name="T52" fmla="*/ 118 w 333"/>
                    <a:gd name="T53" fmla="*/ 156 h 283"/>
                    <a:gd name="T54" fmla="*/ 135 w 333"/>
                    <a:gd name="T55" fmla="*/ 158 h 283"/>
                    <a:gd name="T56" fmla="*/ 104 w 333"/>
                    <a:gd name="T57" fmla="*/ 229 h 283"/>
                    <a:gd name="T58" fmla="*/ 83 w 333"/>
                    <a:gd name="T59" fmla="*/ 168 h 283"/>
                    <a:gd name="T60" fmla="*/ 125 w 333"/>
                    <a:gd name="T61" fmla="*/ 90 h 283"/>
                    <a:gd name="T62" fmla="*/ 161 w 333"/>
                    <a:gd name="T63" fmla="*/ 173 h 283"/>
                    <a:gd name="T64" fmla="*/ 145 w 333"/>
                    <a:gd name="T65" fmla="*/ 144 h 283"/>
                    <a:gd name="T66" fmla="*/ 137 w 333"/>
                    <a:gd name="T67" fmla="*/ 142 h 283"/>
                    <a:gd name="T68" fmla="*/ 128 w 333"/>
                    <a:gd name="T69" fmla="*/ 146 h 283"/>
                    <a:gd name="T70" fmla="*/ 128 w 333"/>
                    <a:gd name="T71" fmla="*/ 122 h 283"/>
                    <a:gd name="T72" fmla="*/ 135 w 333"/>
                    <a:gd name="T73" fmla="*/ 116 h 283"/>
                    <a:gd name="T74" fmla="*/ 159 w 333"/>
                    <a:gd name="T75" fmla="*/ 115 h 283"/>
                    <a:gd name="T76" fmla="*/ 152 w 333"/>
                    <a:gd name="T77" fmla="*/ 127 h 283"/>
                    <a:gd name="T78" fmla="*/ 159 w 333"/>
                    <a:gd name="T79" fmla="*/ 134 h 283"/>
                    <a:gd name="T80" fmla="*/ 161 w 333"/>
                    <a:gd name="T81" fmla="*/ 173 h 283"/>
                    <a:gd name="T82" fmla="*/ 232 w 333"/>
                    <a:gd name="T83" fmla="*/ 193 h 283"/>
                    <a:gd name="T84" fmla="*/ 237 w 333"/>
                    <a:gd name="T85" fmla="*/ 213 h 283"/>
                    <a:gd name="T86" fmla="*/ 211 w 333"/>
                    <a:gd name="T87" fmla="*/ 224 h 283"/>
                    <a:gd name="T88" fmla="*/ 175 w 333"/>
                    <a:gd name="T89" fmla="*/ 189 h 283"/>
                    <a:gd name="T90" fmla="*/ 145 w 333"/>
                    <a:gd name="T91" fmla="*/ 257 h 283"/>
                    <a:gd name="T92" fmla="*/ 166 w 333"/>
                    <a:gd name="T93" fmla="*/ 201 h 283"/>
                    <a:gd name="T94" fmla="*/ 206 w 333"/>
                    <a:gd name="T95" fmla="*/ 238 h 283"/>
                    <a:gd name="T96" fmla="*/ 231 w 333"/>
                    <a:gd name="T97" fmla="*/ 238 h 283"/>
                    <a:gd name="T98" fmla="*/ 250 w 333"/>
                    <a:gd name="T99" fmla="*/ 219 h 283"/>
                    <a:gd name="T100" fmla="*/ 250 w 333"/>
                    <a:gd name="T101" fmla="*/ 193 h 283"/>
                    <a:gd name="T102" fmla="*/ 232 w 333"/>
                    <a:gd name="T103" fmla="*/ 172 h 283"/>
                    <a:gd name="T104" fmla="*/ 267 w 333"/>
                    <a:gd name="T105" fmla="*/ 139 h 283"/>
                    <a:gd name="T106" fmla="*/ 265 w 333"/>
                    <a:gd name="T107" fmla="*/ 205 h 283"/>
                    <a:gd name="T108" fmla="*/ 196 w 333"/>
                    <a:gd name="T109" fmla="*/ 260 h 283"/>
                    <a:gd name="T110" fmla="*/ 288 w 333"/>
                    <a:gd name="T111" fmla="*/ 21 h 283"/>
                    <a:gd name="T112" fmla="*/ 312 w 333"/>
                    <a:gd name="T113" fmla="*/ 77 h 283"/>
                    <a:gd name="T114" fmla="*/ 232 w 333"/>
                    <a:gd name="T115" fmla="*/ 66 h 283"/>
                    <a:gd name="T116" fmla="*/ 158 w 333"/>
                    <a:gd name="T117" fmla="*/ 54 h 283"/>
                    <a:gd name="T118" fmla="*/ 104 w 333"/>
                    <a:gd name="T119" fmla="*/ 77 h 283"/>
                    <a:gd name="T120" fmla="*/ 29 w 333"/>
                    <a:gd name="T121" fmla="*/ 28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333" h="283">
                      <a:moveTo>
                        <a:pt x="10" y="264"/>
                      </a:moveTo>
                      <a:lnTo>
                        <a:pt x="10" y="264"/>
                      </a:lnTo>
                      <a:lnTo>
                        <a:pt x="15" y="264"/>
                      </a:lnTo>
                      <a:lnTo>
                        <a:pt x="19" y="260"/>
                      </a:lnTo>
                      <a:lnTo>
                        <a:pt x="21" y="257"/>
                      </a:lnTo>
                      <a:lnTo>
                        <a:pt x="21" y="253"/>
                      </a:lnTo>
                      <a:lnTo>
                        <a:pt x="21" y="97"/>
                      </a:lnTo>
                      <a:lnTo>
                        <a:pt x="86" y="97"/>
                      </a:lnTo>
                      <a:lnTo>
                        <a:pt x="86" y="97"/>
                      </a:lnTo>
                      <a:lnTo>
                        <a:pt x="76" y="113"/>
                      </a:lnTo>
                      <a:lnTo>
                        <a:pt x="69" y="130"/>
                      </a:lnTo>
                      <a:lnTo>
                        <a:pt x="64" y="149"/>
                      </a:lnTo>
                      <a:lnTo>
                        <a:pt x="62" y="168"/>
                      </a:lnTo>
                      <a:lnTo>
                        <a:pt x="62" y="168"/>
                      </a:lnTo>
                      <a:lnTo>
                        <a:pt x="62" y="180"/>
                      </a:lnTo>
                      <a:lnTo>
                        <a:pt x="64" y="191"/>
                      </a:lnTo>
                      <a:lnTo>
                        <a:pt x="67" y="203"/>
                      </a:lnTo>
                      <a:lnTo>
                        <a:pt x="71" y="213"/>
                      </a:lnTo>
                      <a:lnTo>
                        <a:pt x="76" y="224"/>
                      </a:lnTo>
                      <a:lnTo>
                        <a:pt x="81" y="232"/>
                      </a:lnTo>
                      <a:lnTo>
                        <a:pt x="88" y="241"/>
                      </a:lnTo>
                      <a:lnTo>
                        <a:pt x="95" y="250"/>
                      </a:lnTo>
                      <a:lnTo>
                        <a:pt x="104" y="257"/>
                      </a:lnTo>
                      <a:lnTo>
                        <a:pt x="113" y="264"/>
                      </a:lnTo>
                      <a:lnTo>
                        <a:pt x="123" y="269"/>
                      </a:lnTo>
                      <a:lnTo>
                        <a:pt x="132" y="274"/>
                      </a:lnTo>
                      <a:lnTo>
                        <a:pt x="144" y="279"/>
                      </a:lnTo>
                      <a:lnTo>
                        <a:pt x="154" y="281"/>
                      </a:lnTo>
                      <a:lnTo>
                        <a:pt x="166" y="283"/>
                      </a:lnTo>
                      <a:lnTo>
                        <a:pt x="177" y="283"/>
                      </a:lnTo>
                      <a:lnTo>
                        <a:pt x="177" y="283"/>
                      </a:lnTo>
                      <a:lnTo>
                        <a:pt x="189" y="283"/>
                      </a:lnTo>
                      <a:lnTo>
                        <a:pt x="201" y="281"/>
                      </a:lnTo>
                      <a:lnTo>
                        <a:pt x="211" y="279"/>
                      </a:lnTo>
                      <a:lnTo>
                        <a:pt x="222" y="274"/>
                      </a:lnTo>
                      <a:lnTo>
                        <a:pt x="232" y="269"/>
                      </a:lnTo>
                      <a:lnTo>
                        <a:pt x="241" y="264"/>
                      </a:lnTo>
                      <a:lnTo>
                        <a:pt x="251" y="257"/>
                      </a:lnTo>
                      <a:lnTo>
                        <a:pt x="258" y="250"/>
                      </a:lnTo>
                      <a:lnTo>
                        <a:pt x="267" y="241"/>
                      </a:lnTo>
                      <a:lnTo>
                        <a:pt x="272" y="232"/>
                      </a:lnTo>
                      <a:lnTo>
                        <a:pt x="279" y="224"/>
                      </a:lnTo>
                      <a:lnTo>
                        <a:pt x="284" y="213"/>
                      </a:lnTo>
                      <a:lnTo>
                        <a:pt x="288" y="203"/>
                      </a:lnTo>
                      <a:lnTo>
                        <a:pt x="290" y="191"/>
                      </a:lnTo>
                      <a:lnTo>
                        <a:pt x="291" y="180"/>
                      </a:lnTo>
                      <a:lnTo>
                        <a:pt x="293" y="168"/>
                      </a:lnTo>
                      <a:lnTo>
                        <a:pt x="293" y="168"/>
                      </a:lnTo>
                      <a:lnTo>
                        <a:pt x="291" y="149"/>
                      </a:lnTo>
                      <a:lnTo>
                        <a:pt x="286" y="130"/>
                      </a:lnTo>
                      <a:lnTo>
                        <a:pt x="279" y="113"/>
                      </a:lnTo>
                      <a:lnTo>
                        <a:pt x="269" y="97"/>
                      </a:lnTo>
                      <a:lnTo>
                        <a:pt x="312" y="97"/>
                      </a:lnTo>
                      <a:lnTo>
                        <a:pt x="312" y="253"/>
                      </a:lnTo>
                      <a:lnTo>
                        <a:pt x="312" y="253"/>
                      </a:lnTo>
                      <a:lnTo>
                        <a:pt x="314" y="257"/>
                      </a:lnTo>
                      <a:lnTo>
                        <a:pt x="316" y="260"/>
                      </a:lnTo>
                      <a:lnTo>
                        <a:pt x="319" y="264"/>
                      </a:lnTo>
                      <a:lnTo>
                        <a:pt x="322" y="264"/>
                      </a:lnTo>
                      <a:lnTo>
                        <a:pt x="322" y="264"/>
                      </a:lnTo>
                      <a:lnTo>
                        <a:pt x="328" y="264"/>
                      </a:lnTo>
                      <a:lnTo>
                        <a:pt x="331" y="260"/>
                      </a:lnTo>
                      <a:lnTo>
                        <a:pt x="333" y="257"/>
                      </a:lnTo>
                      <a:lnTo>
                        <a:pt x="333" y="253"/>
                      </a:lnTo>
                      <a:lnTo>
                        <a:pt x="333" y="45"/>
                      </a:lnTo>
                      <a:lnTo>
                        <a:pt x="333" y="45"/>
                      </a:lnTo>
                      <a:lnTo>
                        <a:pt x="333" y="37"/>
                      </a:lnTo>
                      <a:lnTo>
                        <a:pt x="329" y="28"/>
                      </a:lnTo>
                      <a:lnTo>
                        <a:pt x="326" y="19"/>
                      </a:lnTo>
                      <a:lnTo>
                        <a:pt x="321" y="12"/>
                      </a:lnTo>
                      <a:lnTo>
                        <a:pt x="314" y="7"/>
                      </a:lnTo>
                      <a:lnTo>
                        <a:pt x="305" y="4"/>
                      </a:lnTo>
                      <a:lnTo>
                        <a:pt x="296" y="0"/>
                      </a:lnTo>
                      <a:lnTo>
                        <a:pt x="288" y="0"/>
                      </a:lnTo>
                      <a:lnTo>
                        <a:pt x="47" y="0"/>
                      </a:lnTo>
                      <a:lnTo>
                        <a:pt x="47" y="0"/>
                      </a:lnTo>
                      <a:lnTo>
                        <a:pt x="36" y="0"/>
                      </a:lnTo>
                      <a:lnTo>
                        <a:pt x="27" y="4"/>
                      </a:lnTo>
                      <a:lnTo>
                        <a:pt x="21" y="7"/>
                      </a:lnTo>
                      <a:lnTo>
                        <a:pt x="14" y="12"/>
                      </a:lnTo>
                      <a:lnTo>
                        <a:pt x="8" y="19"/>
                      </a:lnTo>
                      <a:lnTo>
                        <a:pt x="3" y="28"/>
                      </a:lnTo>
                      <a:lnTo>
                        <a:pt x="1" y="37"/>
                      </a:lnTo>
                      <a:lnTo>
                        <a:pt x="0" y="45"/>
                      </a:lnTo>
                      <a:lnTo>
                        <a:pt x="0" y="253"/>
                      </a:lnTo>
                      <a:lnTo>
                        <a:pt x="0" y="253"/>
                      </a:lnTo>
                      <a:lnTo>
                        <a:pt x="1" y="257"/>
                      </a:lnTo>
                      <a:lnTo>
                        <a:pt x="3" y="260"/>
                      </a:lnTo>
                      <a:lnTo>
                        <a:pt x="7" y="264"/>
                      </a:lnTo>
                      <a:lnTo>
                        <a:pt x="10" y="264"/>
                      </a:lnTo>
                      <a:lnTo>
                        <a:pt x="10" y="264"/>
                      </a:lnTo>
                      <a:close/>
                      <a:moveTo>
                        <a:pt x="177" y="75"/>
                      </a:moveTo>
                      <a:lnTo>
                        <a:pt x="177" y="75"/>
                      </a:lnTo>
                      <a:lnTo>
                        <a:pt x="194" y="75"/>
                      </a:lnTo>
                      <a:lnTo>
                        <a:pt x="211" y="80"/>
                      </a:lnTo>
                      <a:lnTo>
                        <a:pt x="227" y="87"/>
                      </a:lnTo>
                      <a:lnTo>
                        <a:pt x="239" y="97"/>
                      </a:lnTo>
                      <a:lnTo>
                        <a:pt x="198" y="139"/>
                      </a:lnTo>
                      <a:lnTo>
                        <a:pt x="198" y="139"/>
                      </a:lnTo>
                      <a:lnTo>
                        <a:pt x="192" y="135"/>
                      </a:lnTo>
                      <a:lnTo>
                        <a:pt x="192" y="135"/>
                      </a:lnTo>
                      <a:lnTo>
                        <a:pt x="182" y="128"/>
                      </a:lnTo>
                      <a:lnTo>
                        <a:pt x="170" y="123"/>
                      </a:lnTo>
                      <a:lnTo>
                        <a:pt x="170" y="123"/>
                      </a:lnTo>
                      <a:lnTo>
                        <a:pt x="172" y="120"/>
                      </a:lnTo>
                      <a:lnTo>
                        <a:pt x="172" y="120"/>
                      </a:lnTo>
                      <a:lnTo>
                        <a:pt x="173" y="116"/>
                      </a:lnTo>
                      <a:lnTo>
                        <a:pt x="173" y="111"/>
                      </a:lnTo>
                      <a:lnTo>
                        <a:pt x="172" y="108"/>
                      </a:lnTo>
                      <a:lnTo>
                        <a:pt x="168" y="104"/>
                      </a:lnTo>
                      <a:lnTo>
                        <a:pt x="168" y="104"/>
                      </a:lnTo>
                      <a:lnTo>
                        <a:pt x="149" y="85"/>
                      </a:lnTo>
                      <a:lnTo>
                        <a:pt x="149" y="85"/>
                      </a:lnTo>
                      <a:lnTo>
                        <a:pt x="145" y="83"/>
                      </a:lnTo>
                      <a:lnTo>
                        <a:pt x="140" y="82"/>
                      </a:lnTo>
                      <a:lnTo>
                        <a:pt x="140" y="82"/>
                      </a:lnTo>
                      <a:lnTo>
                        <a:pt x="137" y="85"/>
                      </a:lnTo>
                      <a:lnTo>
                        <a:pt x="133" y="89"/>
                      </a:lnTo>
                      <a:lnTo>
                        <a:pt x="133" y="89"/>
                      </a:lnTo>
                      <a:lnTo>
                        <a:pt x="125" y="104"/>
                      </a:lnTo>
                      <a:lnTo>
                        <a:pt x="123" y="109"/>
                      </a:lnTo>
                      <a:lnTo>
                        <a:pt x="121" y="109"/>
                      </a:lnTo>
                      <a:lnTo>
                        <a:pt x="104" y="120"/>
                      </a:lnTo>
                      <a:lnTo>
                        <a:pt x="104" y="120"/>
                      </a:lnTo>
                      <a:lnTo>
                        <a:pt x="100" y="122"/>
                      </a:lnTo>
                      <a:lnTo>
                        <a:pt x="100" y="122"/>
                      </a:lnTo>
                      <a:lnTo>
                        <a:pt x="95" y="125"/>
                      </a:lnTo>
                      <a:lnTo>
                        <a:pt x="95" y="128"/>
                      </a:lnTo>
                      <a:lnTo>
                        <a:pt x="95" y="128"/>
                      </a:lnTo>
                      <a:lnTo>
                        <a:pt x="95" y="132"/>
                      </a:lnTo>
                      <a:lnTo>
                        <a:pt x="97" y="137"/>
                      </a:lnTo>
                      <a:lnTo>
                        <a:pt x="102" y="141"/>
                      </a:lnTo>
                      <a:lnTo>
                        <a:pt x="102" y="141"/>
                      </a:lnTo>
                      <a:lnTo>
                        <a:pt x="118" y="156"/>
                      </a:lnTo>
                      <a:lnTo>
                        <a:pt x="118" y="156"/>
                      </a:lnTo>
                      <a:lnTo>
                        <a:pt x="121" y="160"/>
                      </a:lnTo>
                      <a:lnTo>
                        <a:pt x="125" y="160"/>
                      </a:lnTo>
                      <a:lnTo>
                        <a:pt x="132" y="160"/>
                      </a:lnTo>
                      <a:lnTo>
                        <a:pt x="132" y="160"/>
                      </a:lnTo>
                      <a:lnTo>
                        <a:pt x="135" y="158"/>
                      </a:lnTo>
                      <a:lnTo>
                        <a:pt x="135" y="158"/>
                      </a:lnTo>
                      <a:lnTo>
                        <a:pt x="142" y="172"/>
                      </a:lnTo>
                      <a:lnTo>
                        <a:pt x="151" y="184"/>
                      </a:lnTo>
                      <a:lnTo>
                        <a:pt x="104" y="229"/>
                      </a:lnTo>
                      <a:lnTo>
                        <a:pt x="104" y="229"/>
                      </a:lnTo>
                      <a:lnTo>
                        <a:pt x="95" y="215"/>
                      </a:lnTo>
                      <a:lnTo>
                        <a:pt x="88" y="201"/>
                      </a:lnTo>
                      <a:lnTo>
                        <a:pt x="85" y="186"/>
                      </a:lnTo>
                      <a:lnTo>
                        <a:pt x="83" y="168"/>
                      </a:lnTo>
                      <a:lnTo>
                        <a:pt x="83" y="168"/>
                      </a:lnTo>
                      <a:lnTo>
                        <a:pt x="85" y="149"/>
                      </a:lnTo>
                      <a:lnTo>
                        <a:pt x="90" y="132"/>
                      </a:lnTo>
                      <a:lnTo>
                        <a:pt x="99" y="116"/>
                      </a:lnTo>
                      <a:lnTo>
                        <a:pt x="111" y="102"/>
                      </a:lnTo>
                      <a:lnTo>
                        <a:pt x="125" y="90"/>
                      </a:lnTo>
                      <a:lnTo>
                        <a:pt x="140" y="82"/>
                      </a:lnTo>
                      <a:lnTo>
                        <a:pt x="158" y="77"/>
                      </a:lnTo>
                      <a:lnTo>
                        <a:pt x="177" y="75"/>
                      </a:lnTo>
                      <a:lnTo>
                        <a:pt x="177" y="75"/>
                      </a:lnTo>
                      <a:close/>
                      <a:moveTo>
                        <a:pt x="161" y="173"/>
                      </a:moveTo>
                      <a:lnTo>
                        <a:pt x="161" y="173"/>
                      </a:lnTo>
                      <a:lnTo>
                        <a:pt x="152" y="161"/>
                      </a:lnTo>
                      <a:lnTo>
                        <a:pt x="147" y="146"/>
                      </a:lnTo>
                      <a:lnTo>
                        <a:pt x="147" y="146"/>
                      </a:lnTo>
                      <a:lnTo>
                        <a:pt x="145" y="144"/>
                      </a:lnTo>
                      <a:lnTo>
                        <a:pt x="142" y="141"/>
                      </a:lnTo>
                      <a:lnTo>
                        <a:pt x="142" y="141"/>
                      </a:lnTo>
                      <a:lnTo>
                        <a:pt x="140" y="141"/>
                      </a:lnTo>
                      <a:lnTo>
                        <a:pt x="140" y="141"/>
                      </a:lnTo>
                      <a:lnTo>
                        <a:pt x="137" y="142"/>
                      </a:lnTo>
                      <a:lnTo>
                        <a:pt x="137" y="142"/>
                      </a:lnTo>
                      <a:lnTo>
                        <a:pt x="133" y="144"/>
                      </a:lnTo>
                      <a:lnTo>
                        <a:pt x="133" y="144"/>
                      </a:lnTo>
                      <a:lnTo>
                        <a:pt x="128" y="146"/>
                      </a:lnTo>
                      <a:lnTo>
                        <a:pt x="128" y="146"/>
                      </a:lnTo>
                      <a:lnTo>
                        <a:pt x="126" y="146"/>
                      </a:lnTo>
                      <a:lnTo>
                        <a:pt x="126" y="146"/>
                      </a:lnTo>
                      <a:lnTo>
                        <a:pt x="111" y="132"/>
                      </a:lnTo>
                      <a:lnTo>
                        <a:pt x="111" y="130"/>
                      </a:lnTo>
                      <a:lnTo>
                        <a:pt x="128" y="122"/>
                      </a:lnTo>
                      <a:lnTo>
                        <a:pt x="128" y="122"/>
                      </a:lnTo>
                      <a:lnTo>
                        <a:pt x="130" y="122"/>
                      </a:lnTo>
                      <a:lnTo>
                        <a:pt x="133" y="118"/>
                      </a:lnTo>
                      <a:lnTo>
                        <a:pt x="133" y="118"/>
                      </a:lnTo>
                      <a:lnTo>
                        <a:pt x="135" y="116"/>
                      </a:lnTo>
                      <a:lnTo>
                        <a:pt x="139" y="109"/>
                      </a:lnTo>
                      <a:lnTo>
                        <a:pt x="139" y="109"/>
                      </a:lnTo>
                      <a:lnTo>
                        <a:pt x="144" y="99"/>
                      </a:lnTo>
                      <a:lnTo>
                        <a:pt x="144" y="99"/>
                      </a:lnTo>
                      <a:lnTo>
                        <a:pt x="159" y="115"/>
                      </a:lnTo>
                      <a:lnTo>
                        <a:pt x="159" y="115"/>
                      </a:lnTo>
                      <a:lnTo>
                        <a:pt x="156" y="122"/>
                      </a:lnTo>
                      <a:lnTo>
                        <a:pt x="154" y="125"/>
                      </a:lnTo>
                      <a:lnTo>
                        <a:pt x="154" y="125"/>
                      </a:lnTo>
                      <a:lnTo>
                        <a:pt x="152" y="127"/>
                      </a:lnTo>
                      <a:lnTo>
                        <a:pt x="154" y="130"/>
                      </a:lnTo>
                      <a:lnTo>
                        <a:pt x="154" y="130"/>
                      </a:lnTo>
                      <a:lnTo>
                        <a:pt x="156" y="134"/>
                      </a:lnTo>
                      <a:lnTo>
                        <a:pt x="159" y="134"/>
                      </a:lnTo>
                      <a:lnTo>
                        <a:pt x="159" y="134"/>
                      </a:lnTo>
                      <a:lnTo>
                        <a:pt x="172" y="139"/>
                      </a:lnTo>
                      <a:lnTo>
                        <a:pt x="184" y="148"/>
                      </a:lnTo>
                      <a:lnTo>
                        <a:pt x="184" y="148"/>
                      </a:lnTo>
                      <a:lnTo>
                        <a:pt x="187" y="149"/>
                      </a:lnTo>
                      <a:lnTo>
                        <a:pt x="161" y="173"/>
                      </a:lnTo>
                      <a:close/>
                      <a:moveTo>
                        <a:pt x="203" y="163"/>
                      </a:moveTo>
                      <a:lnTo>
                        <a:pt x="203" y="163"/>
                      </a:lnTo>
                      <a:lnTo>
                        <a:pt x="222" y="182"/>
                      </a:lnTo>
                      <a:lnTo>
                        <a:pt x="222" y="182"/>
                      </a:lnTo>
                      <a:lnTo>
                        <a:pt x="232" y="193"/>
                      </a:lnTo>
                      <a:lnTo>
                        <a:pt x="232" y="193"/>
                      </a:lnTo>
                      <a:lnTo>
                        <a:pt x="237" y="198"/>
                      </a:lnTo>
                      <a:lnTo>
                        <a:pt x="239" y="206"/>
                      </a:lnTo>
                      <a:lnTo>
                        <a:pt x="239" y="206"/>
                      </a:lnTo>
                      <a:lnTo>
                        <a:pt x="237" y="213"/>
                      </a:lnTo>
                      <a:lnTo>
                        <a:pt x="232" y="220"/>
                      </a:lnTo>
                      <a:lnTo>
                        <a:pt x="232" y="220"/>
                      </a:lnTo>
                      <a:lnTo>
                        <a:pt x="225" y="224"/>
                      </a:lnTo>
                      <a:lnTo>
                        <a:pt x="218" y="225"/>
                      </a:lnTo>
                      <a:lnTo>
                        <a:pt x="211" y="224"/>
                      </a:lnTo>
                      <a:lnTo>
                        <a:pt x="204" y="220"/>
                      </a:lnTo>
                      <a:lnTo>
                        <a:pt x="204" y="220"/>
                      </a:lnTo>
                      <a:lnTo>
                        <a:pt x="175" y="191"/>
                      </a:lnTo>
                      <a:lnTo>
                        <a:pt x="175" y="191"/>
                      </a:lnTo>
                      <a:lnTo>
                        <a:pt x="175" y="189"/>
                      </a:lnTo>
                      <a:lnTo>
                        <a:pt x="203" y="163"/>
                      </a:lnTo>
                      <a:close/>
                      <a:moveTo>
                        <a:pt x="177" y="262"/>
                      </a:moveTo>
                      <a:lnTo>
                        <a:pt x="177" y="262"/>
                      </a:lnTo>
                      <a:lnTo>
                        <a:pt x="161" y="262"/>
                      </a:lnTo>
                      <a:lnTo>
                        <a:pt x="145" y="257"/>
                      </a:lnTo>
                      <a:lnTo>
                        <a:pt x="132" y="251"/>
                      </a:lnTo>
                      <a:lnTo>
                        <a:pt x="119" y="243"/>
                      </a:lnTo>
                      <a:lnTo>
                        <a:pt x="165" y="199"/>
                      </a:lnTo>
                      <a:lnTo>
                        <a:pt x="165" y="199"/>
                      </a:lnTo>
                      <a:lnTo>
                        <a:pt x="166" y="201"/>
                      </a:lnTo>
                      <a:lnTo>
                        <a:pt x="166" y="201"/>
                      </a:lnTo>
                      <a:lnTo>
                        <a:pt x="194" y="229"/>
                      </a:lnTo>
                      <a:lnTo>
                        <a:pt x="194" y="229"/>
                      </a:lnTo>
                      <a:lnTo>
                        <a:pt x="199" y="234"/>
                      </a:lnTo>
                      <a:lnTo>
                        <a:pt x="206" y="238"/>
                      </a:lnTo>
                      <a:lnTo>
                        <a:pt x="211" y="239"/>
                      </a:lnTo>
                      <a:lnTo>
                        <a:pt x="218" y="239"/>
                      </a:lnTo>
                      <a:lnTo>
                        <a:pt x="218" y="239"/>
                      </a:lnTo>
                      <a:lnTo>
                        <a:pt x="225" y="239"/>
                      </a:lnTo>
                      <a:lnTo>
                        <a:pt x="231" y="238"/>
                      </a:lnTo>
                      <a:lnTo>
                        <a:pt x="237" y="234"/>
                      </a:lnTo>
                      <a:lnTo>
                        <a:pt x="243" y="231"/>
                      </a:lnTo>
                      <a:lnTo>
                        <a:pt x="243" y="231"/>
                      </a:lnTo>
                      <a:lnTo>
                        <a:pt x="246" y="225"/>
                      </a:lnTo>
                      <a:lnTo>
                        <a:pt x="250" y="219"/>
                      </a:lnTo>
                      <a:lnTo>
                        <a:pt x="251" y="213"/>
                      </a:lnTo>
                      <a:lnTo>
                        <a:pt x="253" y="206"/>
                      </a:lnTo>
                      <a:lnTo>
                        <a:pt x="253" y="206"/>
                      </a:lnTo>
                      <a:lnTo>
                        <a:pt x="251" y="199"/>
                      </a:lnTo>
                      <a:lnTo>
                        <a:pt x="250" y="193"/>
                      </a:lnTo>
                      <a:lnTo>
                        <a:pt x="246" y="187"/>
                      </a:lnTo>
                      <a:lnTo>
                        <a:pt x="243" y="182"/>
                      </a:lnTo>
                      <a:lnTo>
                        <a:pt x="243" y="182"/>
                      </a:lnTo>
                      <a:lnTo>
                        <a:pt x="232" y="172"/>
                      </a:lnTo>
                      <a:lnTo>
                        <a:pt x="232" y="172"/>
                      </a:lnTo>
                      <a:lnTo>
                        <a:pt x="213" y="153"/>
                      </a:lnTo>
                      <a:lnTo>
                        <a:pt x="253" y="113"/>
                      </a:lnTo>
                      <a:lnTo>
                        <a:pt x="253" y="113"/>
                      </a:lnTo>
                      <a:lnTo>
                        <a:pt x="262" y="125"/>
                      </a:lnTo>
                      <a:lnTo>
                        <a:pt x="267" y="139"/>
                      </a:lnTo>
                      <a:lnTo>
                        <a:pt x="270" y="153"/>
                      </a:lnTo>
                      <a:lnTo>
                        <a:pt x="272" y="168"/>
                      </a:lnTo>
                      <a:lnTo>
                        <a:pt x="272" y="168"/>
                      </a:lnTo>
                      <a:lnTo>
                        <a:pt x="270" y="187"/>
                      </a:lnTo>
                      <a:lnTo>
                        <a:pt x="265" y="205"/>
                      </a:lnTo>
                      <a:lnTo>
                        <a:pt x="257" y="220"/>
                      </a:lnTo>
                      <a:lnTo>
                        <a:pt x="244" y="236"/>
                      </a:lnTo>
                      <a:lnTo>
                        <a:pt x="231" y="246"/>
                      </a:lnTo>
                      <a:lnTo>
                        <a:pt x="215" y="255"/>
                      </a:lnTo>
                      <a:lnTo>
                        <a:pt x="196" y="260"/>
                      </a:lnTo>
                      <a:lnTo>
                        <a:pt x="177" y="262"/>
                      </a:lnTo>
                      <a:lnTo>
                        <a:pt x="177" y="262"/>
                      </a:lnTo>
                      <a:close/>
                      <a:moveTo>
                        <a:pt x="47" y="21"/>
                      </a:moveTo>
                      <a:lnTo>
                        <a:pt x="288" y="21"/>
                      </a:lnTo>
                      <a:lnTo>
                        <a:pt x="288" y="21"/>
                      </a:lnTo>
                      <a:lnTo>
                        <a:pt x="298" y="23"/>
                      </a:lnTo>
                      <a:lnTo>
                        <a:pt x="305" y="28"/>
                      </a:lnTo>
                      <a:lnTo>
                        <a:pt x="310" y="37"/>
                      </a:lnTo>
                      <a:lnTo>
                        <a:pt x="312" y="45"/>
                      </a:lnTo>
                      <a:lnTo>
                        <a:pt x="312" y="77"/>
                      </a:lnTo>
                      <a:lnTo>
                        <a:pt x="248" y="77"/>
                      </a:lnTo>
                      <a:lnTo>
                        <a:pt x="248" y="77"/>
                      </a:lnTo>
                      <a:lnTo>
                        <a:pt x="248" y="77"/>
                      </a:lnTo>
                      <a:lnTo>
                        <a:pt x="248" y="77"/>
                      </a:lnTo>
                      <a:lnTo>
                        <a:pt x="232" y="66"/>
                      </a:lnTo>
                      <a:lnTo>
                        <a:pt x="215" y="59"/>
                      </a:lnTo>
                      <a:lnTo>
                        <a:pt x="196" y="54"/>
                      </a:lnTo>
                      <a:lnTo>
                        <a:pt x="177" y="54"/>
                      </a:lnTo>
                      <a:lnTo>
                        <a:pt x="177" y="54"/>
                      </a:lnTo>
                      <a:lnTo>
                        <a:pt x="158" y="54"/>
                      </a:lnTo>
                      <a:lnTo>
                        <a:pt x="140" y="59"/>
                      </a:lnTo>
                      <a:lnTo>
                        <a:pt x="123" y="68"/>
                      </a:lnTo>
                      <a:lnTo>
                        <a:pt x="107" y="77"/>
                      </a:lnTo>
                      <a:lnTo>
                        <a:pt x="107" y="77"/>
                      </a:lnTo>
                      <a:lnTo>
                        <a:pt x="104" y="77"/>
                      </a:lnTo>
                      <a:lnTo>
                        <a:pt x="21" y="77"/>
                      </a:lnTo>
                      <a:lnTo>
                        <a:pt x="21" y="45"/>
                      </a:lnTo>
                      <a:lnTo>
                        <a:pt x="21" y="45"/>
                      </a:lnTo>
                      <a:lnTo>
                        <a:pt x="22" y="37"/>
                      </a:lnTo>
                      <a:lnTo>
                        <a:pt x="29" y="28"/>
                      </a:lnTo>
                      <a:lnTo>
                        <a:pt x="36" y="23"/>
                      </a:lnTo>
                      <a:lnTo>
                        <a:pt x="47" y="21"/>
                      </a:lnTo>
                      <a:lnTo>
                        <a:pt x="47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KoPub돋움체 Bold" panose="00000800000000000000" pitchFamily="2" charset="-127"/>
                    <a:ea typeface="KoPub돋움체 Bold" panose="00000800000000000000" pitchFamily="2" charset="-127"/>
                  </a:endParaRPr>
                </a:p>
              </p:txBody>
            </p:sp>
            <p:sp>
              <p:nvSpPr>
                <p:cNvPr id="54" name="Freeform 42"/>
                <p:cNvSpPr>
                  <a:spLocks/>
                </p:cNvSpPr>
                <p:nvPr/>
              </p:nvSpPr>
              <p:spPr bwMode="auto">
                <a:xfrm>
                  <a:off x="11661775" y="1455738"/>
                  <a:ext cx="34925" cy="15875"/>
                </a:xfrm>
                <a:custGeom>
                  <a:avLst/>
                  <a:gdLst>
                    <a:gd name="T0" fmla="*/ 33 w 43"/>
                    <a:gd name="T1" fmla="*/ 0 h 21"/>
                    <a:gd name="T2" fmla="*/ 10 w 43"/>
                    <a:gd name="T3" fmla="*/ 0 h 21"/>
                    <a:gd name="T4" fmla="*/ 10 w 43"/>
                    <a:gd name="T5" fmla="*/ 0 h 21"/>
                    <a:gd name="T6" fmla="*/ 5 w 43"/>
                    <a:gd name="T7" fmla="*/ 1 h 21"/>
                    <a:gd name="T8" fmla="*/ 1 w 43"/>
                    <a:gd name="T9" fmla="*/ 3 h 21"/>
                    <a:gd name="T10" fmla="*/ 0 w 43"/>
                    <a:gd name="T11" fmla="*/ 7 h 21"/>
                    <a:gd name="T12" fmla="*/ 0 w 43"/>
                    <a:gd name="T13" fmla="*/ 10 h 21"/>
                    <a:gd name="T14" fmla="*/ 0 w 43"/>
                    <a:gd name="T15" fmla="*/ 10 h 21"/>
                    <a:gd name="T16" fmla="*/ 0 w 43"/>
                    <a:gd name="T17" fmla="*/ 15 h 21"/>
                    <a:gd name="T18" fmla="*/ 1 w 43"/>
                    <a:gd name="T19" fmla="*/ 19 h 21"/>
                    <a:gd name="T20" fmla="*/ 5 w 43"/>
                    <a:gd name="T21" fmla="*/ 21 h 21"/>
                    <a:gd name="T22" fmla="*/ 10 w 43"/>
                    <a:gd name="T23" fmla="*/ 21 h 21"/>
                    <a:gd name="T24" fmla="*/ 33 w 43"/>
                    <a:gd name="T25" fmla="*/ 21 h 21"/>
                    <a:gd name="T26" fmla="*/ 33 w 43"/>
                    <a:gd name="T27" fmla="*/ 21 h 21"/>
                    <a:gd name="T28" fmla="*/ 38 w 43"/>
                    <a:gd name="T29" fmla="*/ 21 h 21"/>
                    <a:gd name="T30" fmla="*/ 41 w 43"/>
                    <a:gd name="T31" fmla="*/ 19 h 21"/>
                    <a:gd name="T32" fmla="*/ 43 w 43"/>
                    <a:gd name="T33" fmla="*/ 15 h 21"/>
                    <a:gd name="T34" fmla="*/ 43 w 43"/>
                    <a:gd name="T35" fmla="*/ 10 h 21"/>
                    <a:gd name="T36" fmla="*/ 43 w 43"/>
                    <a:gd name="T37" fmla="*/ 10 h 21"/>
                    <a:gd name="T38" fmla="*/ 43 w 43"/>
                    <a:gd name="T39" fmla="*/ 7 h 21"/>
                    <a:gd name="T40" fmla="*/ 41 w 43"/>
                    <a:gd name="T41" fmla="*/ 3 h 21"/>
                    <a:gd name="T42" fmla="*/ 38 w 43"/>
                    <a:gd name="T43" fmla="*/ 1 h 21"/>
                    <a:gd name="T44" fmla="*/ 33 w 43"/>
                    <a:gd name="T45" fmla="*/ 0 h 21"/>
                    <a:gd name="T46" fmla="*/ 33 w 43"/>
                    <a:gd name="T47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3" h="21">
                      <a:moveTo>
                        <a:pt x="33" y="0"/>
                      </a:move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5" y="1"/>
                      </a:lnTo>
                      <a:lnTo>
                        <a:pt x="1" y="3"/>
                      </a:lnTo>
                      <a:lnTo>
                        <a:pt x="0" y="7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1" y="19"/>
                      </a:lnTo>
                      <a:lnTo>
                        <a:pt x="5" y="21"/>
                      </a:lnTo>
                      <a:lnTo>
                        <a:pt x="10" y="21"/>
                      </a:lnTo>
                      <a:lnTo>
                        <a:pt x="33" y="21"/>
                      </a:lnTo>
                      <a:lnTo>
                        <a:pt x="33" y="21"/>
                      </a:lnTo>
                      <a:lnTo>
                        <a:pt x="38" y="21"/>
                      </a:lnTo>
                      <a:lnTo>
                        <a:pt x="41" y="19"/>
                      </a:lnTo>
                      <a:lnTo>
                        <a:pt x="43" y="15"/>
                      </a:lnTo>
                      <a:lnTo>
                        <a:pt x="43" y="10"/>
                      </a:lnTo>
                      <a:lnTo>
                        <a:pt x="43" y="10"/>
                      </a:lnTo>
                      <a:lnTo>
                        <a:pt x="43" y="7"/>
                      </a:lnTo>
                      <a:lnTo>
                        <a:pt x="41" y="3"/>
                      </a:lnTo>
                      <a:lnTo>
                        <a:pt x="38" y="1"/>
                      </a:lnTo>
                      <a:lnTo>
                        <a:pt x="33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KoPub돋움체 Bold" panose="00000800000000000000" pitchFamily="2" charset="-127"/>
                    <a:ea typeface="KoPub돋움체 Bold" panose="00000800000000000000" pitchFamily="2" charset="-127"/>
                  </a:endParaRPr>
                </a:p>
              </p:txBody>
            </p:sp>
            <p:sp>
              <p:nvSpPr>
                <p:cNvPr id="55" name="Freeform 43"/>
                <p:cNvSpPr>
                  <a:spLocks/>
                </p:cNvSpPr>
                <p:nvPr/>
              </p:nvSpPr>
              <p:spPr bwMode="auto">
                <a:xfrm>
                  <a:off x="11591925" y="1196976"/>
                  <a:ext cx="14287" cy="14288"/>
                </a:xfrm>
                <a:custGeom>
                  <a:avLst/>
                  <a:gdLst>
                    <a:gd name="T0" fmla="*/ 9 w 18"/>
                    <a:gd name="T1" fmla="*/ 17 h 17"/>
                    <a:gd name="T2" fmla="*/ 9 w 18"/>
                    <a:gd name="T3" fmla="*/ 17 h 17"/>
                    <a:gd name="T4" fmla="*/ 12 w 18"/>
                    <a:gd name="T5" fmla="*/ 17 h 17"/>
                    <a:gd name="T6" fmla="*/ 14 w 18"/>
                    <a:gd name="T7" fmla="*/ 16 h 17"/>
                    <a:gd name="T8" fmla="*/ 16 w 18"/>
                    <a:gd name="T9" fmla="*/ 12 h 17"/>
                    <a:gd name="T10" fmla="*/ 18 w 18"/>
                    <a:gd name="T11" fmla="*/ 9 h 17"/>
                    <a:gd name="T12" fmla="*/ 18 w 18"/>
                    <a:gd name="T13" fmla="*/ 9 h 17"/>
                    <a:gd name="T14" fmla="*/ 16 w 18"/>
                    <a:gd name="T15" fmla="*/ 5 h 17"/>
                    <a:gd name="T16" fmla="*/ 14 w 18"/>
                    <a:gd name="T17" fmla="*/ 4 h 17"/>
                    <a:gd name="T18" fmla="*/ 12 w 18"/>
                    <a:gd name="T19" fmla="*/ 2 h 17"/>
                    <a:gd name="T20" fmla="*/ 9 w 18"/>
                    <a:gd name="T21" fmla="*/ 0 h 17"/>
                    <a:gd name="T22" fmla="*/ 9 w 18"/>
                    <a:gd name="T23" fmla="*/ 0 h 17"/>
                    <a:gd name="T24" fmla="*/ 5 w 18"/>
                    <a:gd name="T25" fmla="*/ 2 h 17"/>
                    <a:gd name="T26" fmla="*/ 4 w 18"/>
                    <a:gd name="T27" fmla="*/ 4 h 17"/>
                    <a:gd name="T28" fmla="*/ 2 w 18"/>
                    <a:gd name="T29" fmla="*/ 5 h 17"/>
                    <a:gd name="T30" fmla="*/ 0 w 18"/>
                    <a:gd name="T31" fmla="*/ 9 h 17"/>
                    <a:gd name="T32" fmla="*/ 0 w 18"/>
                    <a:gd name="T33" fmla="*/ 9 h 17"/>
                    <a:gd name="T34" fmla="*/ 2 w 18"/>
                    <a:gd name="T35" fmla="*/ 12 h 17"/>
                    <a:gd name="T36" fmla="*/ 4 w 18"/>
                    <a:gd name="T37" fmla="*/ 16 h 17"/>
                    <a:gd name="T38" fmla="*/ 5 w 18"/>
                    <a:gd name="T39" fmla="*/ 17 h 17"/>
                    <a:gd name="T40" fmla="*/ 9 w 18"/>
                    <a:gd name="T41" fmla="*/ 17 h 17"/>
                    <a:gd name="T42" fmla="*/ 9 w 18"/>
                    <a:gd name="T43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17">
                      <a:moveTo>
                        <a:pt x="9" y="17"/>
                      </a:moveTo>
                      <a:lnTo>
                        <a:pt x="9" y="17"/>
                      </a:lnTo>
                      <a:lnTo>
                        <a:pt x="12" y="17"/>
                      </a:lnTo>
                      <a:lnTo>
                        <a:pt x="14" y="16"/>
                      </a:lnTo>
                      <a:lnTo>
                        <a:pt x="16" y="12"/>
                      </a:lnTo>
                      <a:lnTo>
                        <a:pt x="18" y="9"/>
                      </a:lnTo>
                      <a:lnTo>
                        <a:pt x="18" y="9"/>
                      </a:lnTo>
                      <a:lnTo>
                        <a:pt x="16" y="5"/>
                      </a:lnTo>
                      <a:lnTo>
                        <a:pt x="14" y="4"/>
                      </a:lnTo>
                      <a:lnTo>
                        <a:pt x="12" y="2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5" y="2"/>
                      </a:lnTo>
                      <a:lnTo>
                        <a:pt x="4" y="4"/>
                      </a:lnTo>
                      <a:lnTo>
                        <a:pt x="2" y="5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2" y="12"/>
                      </a:lnTo>
                      <a:lnTo>
                        <a:pt x="4" y="16"/>
                      </a:lnTo>
                      <a:lnTo>
                        <a:pt x="5" y="17"/>
                      </a:lnTo>
                      <a:lnTo>
                        <a:pt x="9" y="17"/>
                      </a:lnTo>
                      <a:lnTo>
                        <a:pt x="9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KoPub돋움체 Bold" panose="00000800000000000000" pitchFamily="2" charset="-127"/>
                    <a:ea typeface="KoPub돋움체 Bold" panose="00000800000000000000" pitchFamily="2" charset="-127"/>
                  </a:endParaRPr>
                </a:p>
              </p:txBody>
            </p:sp>
            <p:sp>
              <p:nvSpPr>
                <p:cNvPr id="56" name="Freeform 44"/>
                <p:cNvSpPr>
                  <a:spLocks/>
                </p:cNvSpPr>
                <p:nvPr/>
              </p:nvSpPr>
              <p:spPr bwMode="auto">
                <a:xfrm>
                  <a:off x="11615738" y="1196976"/>
                  <a:ext cx="12700" cy="14288"/>
                </a:xfrm>
                <a:custGeom>
                  <a:avLst/>
                  <a:gdLst>
                    <a:gd name="T0" fmla="*/ 7 w 15"/>
                    <a:gd name="T1" fmla="*/ 17 h 17"/>
                    <a:gd name="T2" fmla="*/ 7 w 15"/>
                    <a:gd name="T3" fmla="*/ 17 h 17"/>
                    <a:gd name="T4" fmla="*/ 10 w 15"/>
                    <a:gd name="T5" fmla="*/ 17 h 17"/>
                    <a:gd name="T6" fmla="*/ 14 w 15"/>
                    <a:gd name="T7" fmla="*/ 16 h 17"/>
                    <a:gd name="T8" fmla="*/ 15 w 15"/>
                    <a:gd name="T9" fmla="*/ 12 h 17"/>
                    <a:gd name="T10" fmla="*/ 15 w 15"/>
                    <a:gd name="T11" fmla="*/ 9 h 17"/>
                    <a:gd name="T12" fmla="*/ 15 w 15"/>
                    <a:gd name="T13" fmla="*/ 9 h 17"/>
                    <a:gd name="T14" fmla="*/ 15 w 15"/>
                    <a:gd name="T15" fmla="*/ 5 h 17"/>
                    <a:gd name="T16" fmla="*/ 14 w 15"/>
                    <a:gd name="T17" fmla="*/ 4 h 17"/>
                    <a:gd name="T18" fmla="*/ 10 w 15"/>
                    <a:gd name="T19" fmla="*/ 2 h 17"/>
                    <a:gd name="T20" fmla="*/ 7 w 15"/>
                    <a:gd name="T21" fmla="*/ 0 h 17"/>
                    <a:gd name="T22" fmla="*/ 7 w 15"/>
                    <a:gd name="T23" fmla="*/ 0 h 17"/>
                    <a:gd name="T24" fmla="*/ 5 w 15"/>
                    <a:gd name="T25" fmla="*/ 2 h 17"/>
                    <a:gd name="T26" fmla="*/ 1 w 15"/>
                    <a:gd name="T27" fmla="*/ 4 h 17"/>
                    <a:gd name="T28" fmla="*/ 0 w 15"/>
                    <a:gd name="T29" fmla="*/ 5 h 17"/>
                    <a:gd name="T30" fmla="*/ 0 w 15"/>
                    <a:gd name="T31" fmla="*/ 9 h 17"/>
                    <a:gd name="T32" fmla="*/ 0 w 15"/>
                    <a:gd name="T33" fmla="*/ 9 h 17"/>
                    <a:gd name="T34" fmla="*/ 0 w 15"/>
                    <a:gd name="T35" fmla="*/ 12 h 17"/>
                    <a:gd name="T36" fmla="*/ 1 w 15"/>
                    <a:gd name="T37" fmla="*/ 16 h 17"/>
                    <a:gd name="T38" fmla="*/ 5 w 15"/>
                    <a:gd name="T39" fmla="*/ 17 h 17"/>
                    <a:gd name="T40" fmla="*/ 7 w 15"/>
                    <a:gd name="T41" fmla="*/ 17 h 17"/>
                    <a:gd name="T42" fmla="*/ 7 w 15"/>
                    <a:gd name="T43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" h="17">
                      <a:moveTo>
                        <a:pt x="7" y="17"/>
                      </a:moveTo>
                      <a:lnTo>
                        <a:pt x="7" y="17"/>
                      </a:lnTo>
                      <a:lnTo>
                        <a:pt x="10" y="17"/>
                      </a:lnTo>
                      <a:lnTo>
                        <a:pt x="14" y="16"/>
                      </a:lnTo>
                      <a:lnTo>
                        <a:pt x="15" y="12"/>
                      </a:lnTo>
                      <a:lnTo>
                        <a:pt x="15" y="9"/>
                      </a:lnTo>
                      <a:lnTo>
                        <a:pt x="15" y="9"/>
                      </a:lnTo>
                      <a:lnTo>
                        <a:pt x="15" y="5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5" y="2"/>
                      </a:lnTo>
                      <a:lnTo>
                        <a:pt x="1" y="4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12"/>
                      </a:lnTo>
                      <a:lnTo>
                        <a:pt x="1" y="16"/>
                      </a:lnTo>
                      <a:lnTo>
                        <a:pt x="5" y="17"/>
                      </a:lnTo>
                      <a:lnTo>
                        <a:pt x="7" y="17"/>
                      </a:lnTo>
                      <a:lnTo>
                        <a:pt x="7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KoPub돋움체 Bold" panose="00000800000000000000" pitchFamily="2" charset="-127"/>
                    <a:ea typeface="KoPub돋움체 Bold" panose="00000800000000000000" pitchFamily="2" charset="-127"/>
                  </a:endParaRPr>
                </a:p>
              </p:txBody>
            </p:sp>
            <p:sp>
              <p:nvSpPr>
                <p:cNvPr id="57" name="Freeform 45"/>
                <p:cNvSpPr>
                  <a:spLocks/>
                </p:cNvSpPr>
                <p:nvPr/>
              </p:nvSpPr>
              <p:spPr bwMode="auto">
                <a:xfrm>
                  <a:off x="11637963" y="1196976"/>
                  <a:ext cx="12700" cy="14288"/>
                </a:xfrm>
                <a:custGeom>
                  <a:avLst/>
                  <a:gdLst>
                    <a:gd name="T0" fmla="*/ 8 w 17"/>
                    <a:gd name="T1" fmla="*/ 17 h 17"/>
                    <a:gd name="T2" fmla="*/ 8 w 17"/>
                    <a:gd name="T3" fmla="*/ 17 h 17"/>
                    <a:gd name="T4" fmla="*/ 12 w 17"/>
                    <a:gd name="T5" fmla="*/ 17 h 17"/>
                    <a:gd name="T6" fmla="*/ 13 w 17"/>
                    <a:gd name="T7" fmla="*/ 16 h 17"/>
                    <a:gd name="T8" fmla="*/ 15 w 17"/>
                    <a:gd name="T9" fmla="*/ 12 h 17"/>
                    <a:gd name="T10" fmla="*/ 17 w 17"/>
                    <a:gd name="T11" fmla="*/ 9 h 17"/>
                    <a:gd name="T12" fmla="*/ 17 w 17"/>
                    <a:gd name="T13" fmla="*/ 9 h 17"/>
                    <a:gd name="T14" fmla="*/ 15 w 17"/>
                    <a:gd name="T15" fmla="*/ 5 h 17"/>
                    <a:gd name="T16" fmla="*/ 13 w 17"/>
                    <a:gd name="T17" fmla="*/ 4 h 17"/>
                    <a:gd name="T18" fmla="*/ 12 w 17"/>
                    <a:gd name="T19" fmla="*/ 2 h 17"/>
                    <a:gd name="T20" fmla="*/ 8 w 17"/>
                    <a:gd name="T21" fmla="*/ 0 h 17"/>
                    <a:gd name="T22" fmla="*/ 8 w 17"/>
                    <a:gd name="T23" fmla="*/ 0 h 17"/>
                    <a:gd name="T24" fmla="*/ 5 w 17"/>
                    <a:gd name="T25" fmla="*/ 2 h 17"/>
                    <a:gd name="T26" fmla="*/ 3 w 17"/>
                    <a:gd name="T27" fmla="*/ 4 h 17"/>
                    <a:gd name="T28" fmla="*/ 0 w 17"/>
                    <a:gd name="T29" fmla="*/ 5 h 17"/>
                    <a:gd name="T30" fmla="*/ 0 w 17"/>
                    <a:gd name="T31" fmla="*/ 9 h 17"/>
                    <a:gd name="T32" fmla="*/ 0 w 17"/>
                    <a:gd name="T33" fmla="*/ 9 h 17"/>
                    <a:gd name="T34" fmla="*/ 0 w 17"/>
                    <a:gd name="T35" fmla="*/ 12 h 17"/>
                    <a:gd name="T36" fmla="*/ 3 w 17"/>
                    <a:gd name="T37" fmla="*/ 16 h 17"/>
                    <a:gd name="T38" fmla="*/ 5 w 17"/>
                    <a:gd name="T39" fmla="*/ 17 h 17"/>
                    <a:gd name="T40" fmla="*/ 8 w 17"/>
                    <a:gd name="T41" fmla="*/ 17 h 17"/>
                    <a:gd name="T42" fmla="*/ 8 w 17"/>
                    <a:gd name="T43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7" h="17">
                      <a:moveTo>
                        <a:pt x="8" y="17"/>
                      </a:moveTo>
                      <a:lnTo>
                        <a:pt x="8" y="17"/>
                      </a:lnTo>
                      <a:lnTo>
                        <a:pt x="12" y="17"/>
                      </a:lnTo>
                      <a:lnTo>
                        <a:pt x="13" y="16"/>
                      </a:lnTo>
                      <a:lnTo>
                        <a:pt x="15" y="12"/>
                      </a:lnTo>
                      <a:lnTo>
                        <a:pt x="17" y="9"/>
                      </a:lnTo>
                      <a:lnTo>
                        <a:pt x="17" y="9"/>
                      </a:lnTo>
                      <a:lnTo>
                        <a:pt x="15" y="5"/>
                      </a:lnTo>
                      <a:lnTo>
                        <a:pt x="13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5" y="2"/>
                      </a:lnTo>
                      <a:lnTo>
                        <a:pt x="3" y="4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12"/>
                      </a:lnTo>
                      <a:lnTo>
                        <a:pt x="3" y="16"/>
                      </a:lnTo>
                      <a:lnTo>
                        <a:pt x="5" y="17"/>
                      </a:lnTo>
                      <a:lnTo>
                        <a:pt x="8" y="17"/>
                      </a:lnTo>
                      <a:lnTo>
                        <a:pt x="8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KoPub돋움체 Bold" panose="00000800000000000000" pitchFamily="2" charset="-127"/>
                    <a:ea typeface="KoPub돋움체 Bold" panose="00000800000000000000" pitchFamily="2" charset="-127"/>
                  </a:endParaRPr>
                </a:p>
              </p:txBody>
            </p:sp>
          </p:grpSp>
        </p:grpSp>
      </p:grpSp>
      <p:grpSp>
        <p:nvGrpSpPr>
          <p:cNvPr id="27" name="그룹 26"/>
          <p:cNvGrpSpPr/>
          <p:nvPr/>
        </p:nvGrpSpPr>
        <p:grpSpPr>
          <a:xfrm>
            <a:off x="1035348" y="3436289"/>
            <a:ext cx="2522442" cy="575866"/>
            <a:chOff x="1035348" y="3409394"/>
            <a:chExt cx="2522442" cy="575866"/>
          </a:xfrm>
        </p:grpSpPr>
        <p:sp>
          <p:nvSpPr>
            <p:cNvPr id="200" name="직사각형 199"/>
            <p:cNvSpPr/>
            <p:nvPr/>
          </p:nvSpPr>
          <p:spPr>
            <a:xfrm>
              <a:off x="1696085" y="3578827"/>
              <a:ext cx="1861705" cy="276999"/>
            </a:xfrm>
            <a:prstGeom prst="rect">
              <a:avLst/>
            </a:prstGeom>
            <a:noFill/>
            <a:effectLst>
              <a:softEdge rad="76200"/>
            </a:effectLst>
          </p:spPr>
          <p:txBody>
            <a:bodyPr wrap="square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fontAlgn="base" latinLnBrk="0">
                <a:buSzPct val="80000"/>
                <a:defRPr/>
              </a:pPr>
              <a:r>
                <a:rPr kumimoji="1" lang="en-US" altLang="ko-KR" sz="1200" dirty="0">
                  <a:ln w="11430"/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SNIPER NGFW cloud</a:t>
              </a:r>
            </a:p>
          </p:txBody>
        </p:sp>
        <p:sp>
          <p:nvSpPr>
            <p:cNvPr id="214" name="타원 213"/>
            <p:cNvSpPr/>
            <p:nvPr/>
          </p:nvSpPr>
          <p:spPr>
            <a:xfrm>
              <a:off x="1035348" y="3409394"/>
              <a:ext cx="575866" cy="575866"/>
            </a:xfrm>
            <a:prstGeom prst="ellipse">
              <a:avLst/>
            </a:prstGeom>
            <a:solidFill>
              <a:srgbClr val="357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grpSp>
          <p:nvGrpSpPr>
            <p:cNvPr id="78" name="그룹 77"/>
            <p:cNvGrpSpPr/>
            <p:nvPr/>
          </p:nvGrpSpPr>
          <p:grpSpPr>
            <a:xfrm>
              <a:off x="1082830" y="3498161"/>
              <a:ext cx="469745" cy="368989"/>
              <a:chOff x="12752388" y="1117601"/>
              <a:chExt cx="547687" cy="430213"/>
            </a:xfrm>
            <a:solidFill>
              <a:schemeClr val="bg1"/>
            </a:solidFill>
          </p:grpSpPr>
          <p:sp>
            <p:nvSpPr>
              <p:cNvPr id="58" name="Freeform 46"/>
              <p:cNvSpPr>
                <a:spLocks noEditPoints="1"/>
              </p:cNvSpPr>
              <p:nvPr/>
            </p:nvSpPr>
            <p:spPr bwMode="auto">
              <a:xfrm>
                <a:off x="12885738" y="1254126"/>
                <a:ext cx="284162" cy="260350"/>
              </a:xfrm>
              <a:custGeom>
                <a:avLst/>
                <a:gdLst>
                  <a:gd name="T0" fmla="*/ 139 w 357"/>
                  <a:gd name="T1" fmla="*/ 255 h 329"/>
                  <a:gd name="T2" fmla="*/ 251 w 357"/>
                  <a:gd name="T3" fmla="*/ 255 h 329"/>
                  <a:gd name="T4" fmla="*/ 189 w 357"/>
                  <a:gd name="T5" fmla="*/ 234 h 329"/>
                  <a:gd name="T6" fmla="*/ 244 w 357"/>
                  <a:gd name="T7" fmla="*/ 175 h 329"/>
                  <a:gd name="T8" fmla="*/ 246 w 357"/>
                  <a:gd name="T9" fmla="*/ 154 h 329"/>
                  <a:gd name="T10" fmla="*/ 244 w 357"/>
                  <a:gd name="T11" fmla="*/ 88 h 329"/>
                  <a:gd name="T12" fmla="*/ 329 w 357"/>
                  <a:gd name="T13" fmla="*/ 88 h 329"/>
                  <a:gd name="T14" fmla="*/ 357 w 357"/>
                  <a:gd name="T15" fmla="*/ 68 h 329"/>
                  <a:gd name="T16" fmla="*/ 357 w 357"/>
                  <a:gd name="T17" fmla="*/ 66 h 329"/>
                  <a:gd name="T18" fmla="*/ 352 w 357"/>
                  <a:gd name="T19" fmla="*/ 40 h 329"/>
                  <a:gd name="T20" fmla="*/ 338 w 357"/>
                  <a:gd name="T21" fmla="*/ 19 h 329"/>
                  <a:gd name="T22" fmla="*/ 316 w 357"/>
                  <a:gd name="T23" fmla="*/ 5 h 329"/>
                  <a:gd name="T24" fmla="*/ 289 w 357"/>
                  <a:gd name="T25" fmla="*/ 0 h 329"/>
                  <a:gd name="T26" fmla="*/ 67 w 357"/>
                  <a:gd name="T27" fmla="*/ 0 h 329"/>
                  <a:gd name="T28" fmla="*/ 41 w 357"/>
                  <a:gd name="T29" fmla="*/ 5 h 329"/>
                  <a:gd name="T30" fmla="*/ 21 w 357"/>
                  <a:gd name="T31" fmla="*/ 19 h 329"/>
                  <a:gd name="T32" fmla="*/ 5 w 357"/>
                  <a:gd name="T33" fmla="*/ 40 h 329"/>
                  <a:gd name="T34" fmla="*/ 0 w 357"/>
                  <a:gd name="T35" fmla="*/ 66 h 329"/>
                  <a:gd name="T36" fmla="*/ 0 w 357"/>
                  <a:gd name="T37" fmla="*/ 263 h 329"/>
                  <a:gd name="T38" fmla="*/ 5 w 357"/>
                  <a:gd name="T39" fmla="*/ 289 h 329"/>
                  <a:gd name="T40" fmla="*/ 21 w 357"/>
                  <a:gd name="T41" fmla="*/ 310 h 329"/>
                  <a:gd name="T42" fmla="*/ 41 w 357"/>
                  <a:gd name="T43" fmla="*/ 324 h 329"/>
                  <a:gd name="T44" fmla="*/ 67 w 357"/>
                  <a:gd name="T45" fmla="*/ 329 h 329"/>
                  <a:gd name="T46" fmla="*/ 289 w 357"/>
                  <a:gd name="T47" fmla="*/ 329 h 329"/>
                  <a:gd name="T48" fmla="*/ 296 w 357"/>
                  <a:gd name="T49" fmla="*/ 329 h 329"/>
                  <a:gd name="T50" fmla="*/ 139 w 357"/>
                  <a:gd name="T51" fmla="*/ 308 h 329"/>
                  <a:gd name="T52" fmla="*/ 100 w 357"/>
                  <a:gd name="T53" fmla="*/ 154 h 329"/>
                  <a:gd name="T54" fmla="*/ 224 w 357"/>
                  <a:gd name="T55" fmla="*/ 88 h 329"/>
                  <a:gd name="T56" fmla="*/ 187 w 357"/>
                  <a:gd name="T57" fmla="*/ 21 h 329"/>
                  <a:gd name="T58" fmla="*/ 289 w 357"/>
                  <a:gd name="T59" fmla="*/ 21 h 329"/>
                  <a:gd name="T60" fmla="*/ 309 w 357"/>
                  <a:gd name="T61" fmla="*/ 24 h 329"/>
                  <a:gd name="T62" fmla="*/ 322 w 357"/>
                  <a:gd name="T63" fmla="*/ 35 h 329"/>
                  <a:gd name="T64" fmla="*/ 333 w 357"/>
                  <a:gd name="T65" fmla="*/ 49 h 329"/>
                  <a:gd name="T66" fmla="*/ 336 w 357"/>
                  <a:gd name="T67" fmla="*/ 66 h 329"/>
                  <a:gd name="T68" fmla="*/ 187 w 357"/>
                  <a:gd name="T69" fmla="*/ 68 h 329"/>
                  <a:gd name="T70" fmla="*/ 21 w 357"/>
                  <a:gd name="T71" fmla="*/ 66 h 329"/>
                  <a:gd name="T72" fmla="*/ 22 w 357"/>
                  <a:gd name="T73" fmla="*/ 57 h 329"/>
                  <a:gd name="T74" fmla="*/ 29 w 357"/>
                  <a:gd name="T75" fmla="*/ 42 h 329"/>
                  <a:gd name="T76" fmla="*/ 41 w 357"/>
                  <a:gd name="T77" fmla="*/ 28 h 329"/>
                  <a:gd name="T78" fmla="*/ 57 w 357"/>
                  <a:gd name="T79" fmla="*/ 21 h 329"/>
                  <a:gd name="T80" fmla="*/ 166 w 357"/>
                  <a:gd name="T81" fmla="*/ 21 h 329"/>
                  <a:gd name="T82" fmla="*/ 21 w 357"/>
                  <a:gd name="T83" fmla="*/ 68 h 329"/>
                  <a:gd name="T84" fmla="*/ 21 w 357"/>
                  <a:gd name="T85" fmla="*/ 88 h 329"/>
                  <a:gd name="T86" fmla="*/ 80 w 357"/>
                  <a:gd name="T87" fmla="*/ 154 h 329"/>
                  <a:gd name="T88" fmla="*/ 21 w 357"/>
                  <a:gd name="T89" fmla="*/ 88 h 329"/>
                  <a:gd name="T90" fmla="*/ 168 w 357"/>
                  <a:gd name="T91" fmla="*/ 175 h 329"/>
                  <a:gd name="T92" fmla="*/ 21 w 357"/>
                  <a:gd name="T93" fmla="*/ 234 h 329"/>
                  <a:gd name="T94" fmla="*/ 118 w 357"/>
                  <a:gd name="T95" fmla="*/ 308 h 329"/>
                  <a:gd name="T96" fmla="*/ 67 w 357"/>
                  <a:gd name="T97" fmla="*/ 308 h 329"/>
                  <a:gd name="T98" fmla="*/ 48 w 357"/>
                  <a:gd name="T99" fmla="*/ 305 h 329"/>
                  <a:gd name="T100" fmla="*/ 34 w 357"/>
                  <a:gd name="T101" fmla="*/ 295 h 329"/>
                  <a:gd name="T102" fmla="*/ 24 w 357"/>
                  <a:gd name="T103" fmla="*/ 281 h 329"/>
                  <a:gd name="T104" fmla="*/ 21 w 357"/>
                  <a:gd name="T105" fmla="*/ 263 h 329"/>
                  <a:gd name="T106" fmla="*/ 118 w 357"/>
                  <a:gd name="T107" fmla="*/ 255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7" h="329">
                    <a:moveTo>
                      <a:pt x="139" y="308"/>
                    </a:moveTo>
                    <a:lnTo>
                      <a:pt x="139" y="255"/>
                    </a:lnTo>
                    <a:lnTo>
                      <a:pt x="251" y="255"/>
                    </a:lnTo>
                    <a:lnTo>
                      <a:pt x="251" y="255"/>
                    </a:lnTo>
                    <a:lnTo>
                      <a:pt x="246" y="234"/>
                    </a:lnTo>
                    <a:lnTo>
                      <a:pt x="189" y="234"/>
                    </a:lnTo>
                    <a:lnTo>
                      <a:pt x="189" y="175"/>
                    </a:lnTo>
                    <a:lnTo>
                      <a:pt x="244" y="175"/>
                    </a:lnTo>
                    <a:lnTo>
                      <a:pt x="244" y="175"/>
                    </a:lnTo>
                    <a:lnTo>
                      <a:pt x="246" y="154"/>
                    </a:lnTo>
                    <a:lnTo>
                      <a:pt x="244" y="154"/>
                    </a:lnTo>
                    <a:lnTo>
                      <a:pt x="244" y="88"/>
                    </a:lnTo>
                    <a:lnTo>
                      <a:pt x="329" y="88"/>
                    </a:lnTo>
                    <a:lnTo>
                      <a:pt x="329" y="88"/>
                    </a:lnTo>
                    <a:lnTo>
                      <a:pt x="345" y="78"/>
                    </a:lnTo>
                    <a:lnTo>
                      <a:pt x="357" y="68"/>
                    </a:lnTo>
                    <a:lnTo>
                      <a:pt x="357" y="66"/>
                    </a:lnTo>
                    <a:lnTo>
                      <a:pt x="357" y="66"/>
                    </a:lnTo>
                    <a:lnTo>
                      <a:pt x="355" y="54"/>
                    </a:lnTo>
                    <a:lnTo>
                      <a:pt x="352" y="40"/>
                    </a:lnTo>
                    <a:lnTo>
                      <a:pt x="345" y="30"/>
                    </a:lnTo>
                    <a:lnTo>
                      <a:pt x="338" y="19"/>
                    </a:lnTo>
                    <a:lnTo>
                      <a:pt x="328" y="11"/>
                    </a:lnTo>
                    <a:lnTo>
                      <a:pt x="316" y="5"/>
                    </a:lnTo>
                    <a:lnTo>
                      <a:pt x="303" y="2"/>
                    </a:lnTo>
                    <a:lnTo>
                      <a:pt x="28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53" y="2"/>
                    </a:lnTo>
                    <a:lnTo>
                      <a:pt x="41" y="5"/>
                    </a:lnTo>
                    <a:lnTo>
                      <a:pt x="29" y="11"/>
                    </a:lnTo>
                    <a:lnTo>
                      <a:pt x="21" y="19"/>
                    </a:lnTo>
                    <a:lnTo>
                      <a:pt x="12" y="30"/>
                    </a:lnTo>
                    <a:lnTo>
                      <a:pt x="5" y="40"/>
                    </a:lnTo>
                    <a:lnTo>
                      <a:pt x="1" y="54"/>
                    </a:lnTo>
                    <a:lnTo>
                      <a:pt x="0" y="66"/>
                    </a:lnTo>
                    <a:lnTo>
                      <a:pt x="0" y="263"/>
                    </a:lnTo>
                    <a:lnTo>
                      <a:pt x="0" y="263"/>
                    </a:lnTo>
                    <a:lnTo>
                      <a:pt x="1" y="276"/>
                    </a:lnTo>
                    <a:lnTo>
                      <a:pt x="5" y="289"/>
                    </a:lnTo>
                    <a:lnTo>
                      <a:pt x="12" y="300"/>
                    </a:lnTo>
                    <a:lnTo>
                      <a:pt x="21" y="310"/>
                    </a:lnTo>
                    <a:lnTo>
                      <a:pt x="29" y="319"/>
                    </a:lnTo>
                    <a:lnTo>
                      <a:pt x="41" y="324"/>
                    </a:lnTo>
                    <a:lnTo>
                      <a:pt x="53" y="327"/>
                    </a:lnTo>
                    <a:lnTo>
                      <a:pt x="67" y="329"/>
                    </a:lnTo>
                    <a:lnTo>
                      <a:pt x="289" y="329"/>
                    </a:lnTo>
                    <a:lnTo>
                      <a:pt x="289" y="329"/>
                    </a:lnTo>
                    <a:lnTo>
                      <a:pt x="296" y="329"/>
                    </a:lnTo>
                    <a:lnTo>
                      <a:pt x="296" y="329"/>
                    </a:lnTo>
                    <a:lnTo>
                      <a:pt x="279" y="308"/>
                    </a:lnTo>
                    <a:lnTo>
                      <a:pt x="139" y="308"/>
                    </a:lnTo>
                    <a:close/>
                    <a:moveTo>
                      <a:pt x="224" y="154"/>
                    </a:moveTo>
                    <a:lnTo>
                      <a:pt x="100" y="154"/>
                    </a:lnTo>
                    <a:lnTo>
                      <a:pt x="100" y="88"/>
                    </a:lnTo>
                    <a:lnTo>
                      <a:pt x="224" y="88"/>
                    </a:lnTo>
                    <a:lnTo>
                      <a:pt x="224" y="154"/>
                    </a:lnTo>
                    <a:close/>
                    <a:moveTo>
                      <a:pt x="187" y="21"/>
                    </a:moveTo>
                    <a:lnTo>
                      <a:pt x="289" y="21"/>
                    </a:lnTo>
                    <a:lnTo>
                      <a:pt x="289" y="21"/>
                    </a:lnTo>
                    <a:lnTo>
                      <a:pt x="300" y="21"/>
                    </a:lnTo>
                    <a:lnTo>
                      <a:pt x="309" y="24"/>
                    </a:lnTo>
                    <a:lnTo>
                      <a:pt x="316" y="28"/>
                    </a:lnTo>
                    <a:lnTo>
                      <a:pt x="322" y="35"/>
                    </a:lnTo>
                    <a:lnTo>
                      <a:pt x="328" y="42"/>
                    </a:lnTo>
                    <a:lnTo>
                      <a:pt x="333" y="49"/>
                    </a:lnTo>
                    <a:lnTo>
                      <a:pt x="335" y="57"/>
                    </a:lnTo>
                    <a:lnTo>
                      <a:pt x="336" y="66"/>
                    </a:lnTo>
                    <a:lnTo>
                      <a:pt x="336" y="68"/>
                    </a:lnTo>
                    <a:lnTo>
                      <a:pt x="187" y="68"/>
                    </a:lnTo>
                    <a:lnTo>
                      <a:pt x="187" y="21"/>
                    </a:lnTo>
                    <a:close/>
                    <a:moveTo>
                      <a:pt x="21" y="66"/>
                    </a:moveTo>
                    <a:lnTo>
                      <a:pt x="21" y="66"/>
                    </a:lnTo>
                    <a:lnTo>
                      <a:pt x="22" y="57"/>
                    </a:lnTo>
                    <a:lnTo>
                      <a:pt x="24" y="49"/>
                    </a:lnTo>
                    <a:lnTo>
                      <a:pt x="29" y="42"/>
                    </a:lnTo>
                    <a:lnTo>
                      <a:pt x="34" y="35"/>
                    </a:lnTo>
                    <a:lnTo>
                      <a:pt x="41" y="28"/>
                    </a:lnTo>
                    <a:lnTo>
                      <a:pt x="48" y="24"/>
                    </a:lnTo>
                    <a:lnTo>
                      <a:pt x="57" y="21"/>
                    </a:lnTo>
                    <a:lnTo>
                      <a:pt x="67" y="21"/>
                    </a:lnTo>
                    <a:lnTo>
                      <a:pt x="166" y="21"/>
                    </a:lnTo>
                    <a:lnTo>
                      <a:pt x="166" y="68"/>
                    </a:lnTo>
                    <a:lnTo>
                      <a:pt x="21" y="68"/>
                    </a:lnTo>
                    <a:lnTo>
                      <a:pt x="21" y="66"/>
                    </a:lnTo>
                    <a:close/>
                    <a:moveTo>
                      <a:pt x="21" y="88"/>
                    </a:moveTo>
                    <a:lnTo>
                      <a:pt x="80" y="88"/>
                    </a:lnTo>
                    <a:lnTo>
                      <a:pt x="80" y="154"/>
                    </a:lnTo>
                    <a:lnTo>
                      <a:pt x="21" y="154"/>
                    </a:lnTo>
                    <a:lnTo>
                      <a:pt x="21" y="88"/>
                    </a:lnTo>
                    <a:close/>
                    <a:moveTo>
                      <a:pt x="21" y="175"/>
                    </a:moveTo>
                    <a:lnTo>
                      <a:pt x="168" y="175"/>
                    </a:lnTo>
                    <a:lnTo>
                      <a:pt x="168" y="234"/>
                    </a:lnTo>
                    <a:lnTo>
                      <a:pt x="21" y="234"/>
                    </a:lnTo>
                    <a:lnTo>
                      <a:pt x="21" y="175"/>
                    </a:lnTo>
                    <a:close/>
                    <a:moveTo>
                      <a:pt x="118" y="308"/>
                    </a:moveTo>
                    <a:lnTo>
                      <a:pt x="67" y="308"/>
                    </a:lnTo>
                    <a:lnTo>
                      <a:pt x="67" y="308"/>
                    </a:lnTo>
                    <a:lnTo>
                      <a:pt x="57" y="308"/>
                    </a:lnTo>
                    <a:lnTo>
                      <a:pt x="48" y="305"/>
                    </a:lnTo>
                    <a:lnTo>
                      <a:pt x="41" y="301"/>
                    </a:lnTo>
                    <a:lnTo>
                      <a:pt x="34" y="295"/>
                    </a:lnTo>
                    <a:lnTo>
                      <a:pt x="29" y="288"/>
                    </a:lnTo>
                    <a:lnTo>
                      <a:pt x="24" y="281"/>
                    </a:lnTo>
                    <a:lnTo>
                      <a:pt x="22" y="272"/>
                    </a:lnTo>
                    <a:lnTo>
                      <a:pt x="21" y="263"/>
                    </a:lnTo>
                    <a:lnTo>
                      <a:pt x="21" y="255"/>
                    </a:lnTo>
                    <a:lnTo>
                      <a:pt x="118" y="255"/>
                    </a:lnTo>
                    <a:lnTo>
                      <a:pt x="118" y="3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59" name="Freeform 47"/>
              <p:cNvSpPr>
                <a:spLocks noEditPoints="1"/>
              </p:cNvSpPr>
              <p:nvPr/>
            </p:nvSpPr>
            <p:spPr bwMode="auto">
              <a:xfrm>
                <a:off x="13095288" y="1314451"/>
                <a:ext cx="204787" cy="233363"/>
              </a:xfrm>
              <a:custGeom>
                <a:avLst/>
                <a:gdLst>
                  <a:gd name="T0" fmla="*/ 131 w 259"/>
                  <a:gd name="T1" fmla="*/ 295 h 295"/>
                  <a:gd name="T2" fmla="*/ 124 w 259"/>
                  <a:gd name="T3" fmla="*/ 293 h 295"/>
                  <a:gd name="T4" fmla="*/ 96 w 259"/>
                  <a:gd name="T5" fmla="*/ 281 h 295"/>
                  <a:gd name="T6" fmla="*/ 56 w 259"/>
                  <a:gd name="T7" fmla="*/ 250 h 295"/>
                  <a:gd name="T8" fmla="*/ 28 w 259"/>
                  <a:gd name="T9" fmla="*/ 215 h 295"/>
                  <a:gd name="T10" fmla="*/ 11 w 259"/>
                  <a:gd name="T11" fmla="*/ 179 h 295"/>
                  <a:gd name="T12" fmla="*/ 4 w 259"/>
                  <a:gd name="T13" fmla="*/ 142 h 295"/>
                  <a:gd name="T14" fmla="*/ 0 w 259"/>
                  <a:gd name="T15" fmla="*/ 97 h 295"/>
                  <a:gd name="T16" fmla="*/ 4 w 259"/>
                  <a:gd name="T17" fmla="*/ 70 h 295"/>
                  <a:gd name="T18" fmla="*/ 6 w 259"/>
                  <a:gd name="T19" fmla="*/ 66 h 295"/>
                  <a:gd name="T20" fmla="*/ 11 w 259"/>
                  <a:gd name="T21" fmla="*/ 63 h 295"/>
                  <a:gd name="T22" fmla="*/ 14 w 259"/>
                  <a:gd name="T23" fmla="*/ 63 h 295"/>
                  <a:gd name="T24" fmla="*/ 42 w 259"/>
                  <a:gd name="T25" fmla="*/ 56 h 295"/>
                  <a:gd name="T26" fmla="*/ 73 w 259"/>
                  <a:gd name="T27" fmla="*/ 40 h 295"/>
                  <a:gd name="T28" fmla="*/ 124 w 259"/>
                  <a:gd name="T29" fmla="*/ 4 h 295"/>
                  <a:gd name="T30" fmla="*/ 127 w 259"/>
                  <a:gd name="T31" fmla="*/ 2 h 295"/>
                  <a:gd name="T32" fmla="*/ 134 w 259"/>
                  <a:gd name="T33" fmla="*/ 2 h 295"/>
                  <a:gd name="T34" fmla="*/ 138 w 259"/>
                  <a:gd name="T35" fmla="*/ 4 h 295"/>
                  <a:gd name="T36" fmla="*/ 188 w 259"/>
                  <a:gd name="T37" fmla="*/ 40 h 295"/>
                  <a:gd name="T38" fmla="*/ 219 w 259"/>
                  <a:gd name="T39" fmla="*/ 56 h 295"/>
                  <a:gd name="T40" fmla="*/ 245 w 259"/>
                  <a:gd name="T41" fmla="*/ 63 h 295"/>
                  <a:gd name="T42" fmla="*/ 249 w 259"/>
                  <a:gd name="T43" fmla="*/ 63 h 295"/>
                  <a:gd name="T44" fmla="*/ 256 w 259"/>
                  <a:gd name="T45" fmla="*/ 66 h 295"/>
                  <a:gd name="T46" fmla="*/ 257 w 259"/>
                  <a:gd name="T47" fmla="*/ 70 h 295"/>
                  <a:gd name="T48" fmla="*/ 259 w 259"/>
                  <a:gd name="T49" fmla="*/ 97 h 295"/>
                  <a:gd name="T50" fmla="*/ 257 w 259"/>
                  <a:gd name="T51" fmla="*/ 142 h 295"/>
                  <a:gd name="T52" fmla="*/ 249 w 259"/>
                  <a:gd name="T53" fmla="*/ 179 h 295"/>
                  <a:gd name="T54" fmla="*/ 233 w 259"/>
                  <a:gd name="T55" fmla="*/ 215 h 295"/>
                  <a:gd name="T56" fmla="*/ 205 w 259"/>
                  <a:gd name="T57" fmla="*/ 250 h 295"/>
                  <a:gd name="T58" fmla="*/ 164 w 259"/>
                  <a:gd name="T59" fmla="*/ 281 h 295"/>
                  <a:gd name="T60" fmla="*/ 134 w 259"/>
                  <a:gd name="T61" fmla="*/ 295 h 295"/>
                  <a:gd name="T62" fmla="*/ 131 w 259"/>
                  <a:gd name="T63" fmla="*/ 295 h 295"/>
                  <a:gd name="T64" fmla="*/ 23 w 259"/>
                  <a:gd name="T65" fmla="*/ 83 h 295"/>
                  <a:gd name="T66" fmla="*/ 21 w 259"/>
                  <a:gd name="T67" fmla="*/ 97 h 295"/>
                  <a:gd name="T68" fmla="*/ 25 w 259"/>
                  <a:gd name="T69" fmla="*/ 144 h 295"/>
                  <a:gd name="T70" fmla="*/ 32 w 259"/>
                  <a:gd name="T71" fmla="*/ 172 h 295"/>
                  <a:gd name="T72" fmla="*/ 44 w 259"/>
                  <a:gd name="T73" fmla="*/ 201 h 295"/>
                  <a:gd name="T74" fmla="*/ 63 w 259"/>
                  <a:gd name="T75" fmla="*/ 229 h 295"/>
                  <a:gd name="T76" fmla="*/ 92 w 259"/>
                  <a:gd name="T77" fmla="*/ 253 h 295"/>
                  <a:gd name="T78" fmla="*/ 131 w 259"/>
                  <a:gd name="T79" fmla="*/ 274 h 295"/>
                  <a:gd name="T80" fmla="*/ 131 w 259"/>
                  <a:gd name="T81" fmla="*/ 274 h 295"/>
                  <a:gd name="T82" fmla="*/ 169 w 259"/>
                  <a:gd name="T83" fmla="*/ 253 h 295"/>
                  <a:gd name="T84" fmla="*/ 198 w 259"/>
                  <a:gd name="T85" fmla="*/ 229 h 295"/>
                  <a:gd name="T86" fmla="*/ 217 w 259"/>
                  <a:gd name="T87" fmla="*/ 201 h 295"/>
                  <a:gd name="T88" fmla="*/ 230 w 259"/>
                  <a:gd name="T89" fmla="*/ 172 h 295"/>
                  <a:gd name="T90" fmla="*/ 236 w 259"/>
                  <a:gd name="T91" fmla="*/ 144 h 295"/>
                  <a:gd name="T92" fmla="*/ 238 w 259"/>
                  <a:gd name="T93" fmla="*/ 97 h 295"/>
                  <a:gd name="T94" fmla="*/ 238 w 259"/>
                  <a:gd name="T95" fmla="*/ 83 h 295"/>
                  <a:gd name="T96" fmla="*/ 207 w 259"/>
                  <a:gd name="T97" fmla="*/ 75 h 295"/>
                  <a:gd name="T98" fmla="*/ 177 w 259"/>
                  <a:gd name="T99" fmla="*/ 59 h 295"/>
                  <a:gd name="T100" fmla="*/ 131 w 259"/>
                  <a:gd name="T101" fmla="*/ 25 h 295"/>
                  <a:gd name="T102" fmla="*/ 112 w 259"/>
                  <a:gd name="T103" fmla="*/ 40 h 295"/>
                  <a:gd name="T104" fmla="*/ 68 w 259"/>
                  <a:gd name="T105" fmla="*/ 66 h 295"/>
                  <a:gd name="T106" fmla="*/ 37 w 259"/>
                  <a:gd name="T107" fmla="*/ 80 h 295"/>
                  <a:gd name="T108" fmla="*/ 23 w 259"/>
                  <a:gd name="T109" fmla="*/ 83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9" h="295">
                    <a:moveTo>
                      <a:pt x="131" y="295"/>
                    </a:moveTo>
                    <a:lnTo>
                      <a:pt x="131" y="295"/>
                    </a:lnTo>
                    <a:lnTo>
                      <a:pt x="127" y="295"/>
                    </a:lnTo>
                    <a:lnTo>
                      <a:pt x="124" y="293"/>
                    </a:lnTo>
                    <a:lnTo>
                      <a:pt x="124" y="293"/>
                    </a:lnTo>
                    <a:lnTo>
                      <a:pt x="96" y="281"/>
                    </a:lnTo>
                    <a:lnTo>
                      <a:pt x="75" y="267"/>
                    </a:lnTo>
                    <a:lnTo>
                      <a:pt x="56" y="250"/>
                    </a:lnTo>
                    <a:lnTo>
                      <a:pt x="40" y="234"/>
                    </a:lnTo>
                    <a:lnTo>
                      <a:pt x="28" y="215"/>
                    </a:lnTo>
                    <a:lnTo>
                      <a:pt x="18" y="196"/>
                    </a:lnTo>
                    <a:lnTo>
                      <a:pt x="11" y="179"/>
                    </a:lnTo>
                    <a:lnTo>
                      <a:pt x="6" y="160"/>
                    </a:lnTo>
                    <a:lnTo>
                      <a:pt x="4" y="142"/>
                    </a:lnTo>
                    <a:lnTo>
                      <a:pt x="2" y="125"/>
                    </a:lnTo>
                    <a:lnTo>
                      <a:pt x="0" y="97"/>
                    </a:lnTo>
                    <a:lnTo>
                      <a:pt x="2" y="78"/>
                    </a:lnTo>
                    <a:lnTo>
                      <a:pt x="4" y="70"/>
                    </a:lnTo>
                    <a:lnTo>
                      <a:pt x="4" y="70"/>
                    </a:lnTo>
                    <a:lnTo>
                      <a:pt x="6" y="66"/>
                    </a:lnTo>
                    <a:lnTo>
                      <a:pt x="7" y="64"/>
                    </a:lnTo>
                    <a:lnTo>
                      <a:pt x="11" y="63"/>
                    </a:lnTo>
                    <a:lnTo>
                      <a:pt x="14" y="63"/>
                    </a:lnTo>
                    <a:lnTo>
                      <a:pt x="14" y="63"/>
                    </a:lnTo>
                    <a:lnTo>
                      <a:pt x="28" y="61"/>
                    </a:lnTo>
                    <a:lnTo>
                      <a:pt x="42" y="56"/>
                    </a:lnTo>
                    <a:lnTo>
                      <a:pt x="58" y="49"/>
                    </a:lnTo>
                    <a:lnTo>
                      <a:pt x="73" y="40"/>
                    </a:lnTo>
                    <a:lnTo>
                      <a:pt x="103" y="21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27" y="2"/>
                    </a:lnTo>
                    <a:lnTo>
                      <a:pt x="131" y="0"/>
                    </a:lnTo>
                    <a:lnTo>
                      <a:pt x="134" y="2"/>
                    </a:lnTo>
                    <a:lnTo>
                      <a:pt x="138" y="4"/>
                    </a:lnTo>
                    <a:lnTo>
                      <a:pt x="138" y="4"/>
                    </a:lnTo>
                    <a:lnTo>
                      <a:pt x="158" y="21"/>
                    </a:lnTo>
                    <a:lnTo>
                      <a:pt x="188" y="40"/>
                    </a:lnTo>
                    <a:lnTo>
                      <a:pt x="203" y="49"/>
                    </a:lnTo>
                    <a:lnTo>
                      <a:pt x="219" y="56"/>
                    </a:lnTo>
                    <a:lnTo>
                      <a:pt x="233" y="61"/>
                    </a:lnTo>
                    <a:lnTo>
                      <a:pt x="245" y="63"/>
                    </a:lnTo>
                    <a:lnTo>
                      <a:pt x="245" y="63"/>
                    </a:lnTo>
                    <a:lnTo>
                      <a:pt x="249" y="63"/>
                    </a:lnTo>
                    <a:lnTo>
                      <a:pt x="252" y="64"/>
                    </a:lnTo>
                    <a:lnTo>
                      <a:pt x="256" y="66"/>
                    </a:lnTo>
                    <a:lnTo>
                      <a:pt x="257" y="70"/>
                    </a:lnTo>
                    <a:lnTo>
                      <a:pt x="257" y="70"/>
                    </a:lnTo>
                    <a:lnTo>
                      <a:pt x="257" y="78"/>
                    </a:lnTo>
                    <a:lnTo>
                      <a:pt x="259" y="97"/>
                    </a:lnTo>
                    <a:lnTo>
                      <a:pt x="259" y="125"/>
                    </a:lnTo>
                    <a:lnTo>
                      <a:pt x="257" y="142"/>
                    </a:lnTo>
                    <a:lnTo>
                      <a:pt x="254" y="160"/>
                    </a:lnTo>
                    <a:lnTo>
                      <a:pt x="249" y="179"/>
                    </a:lnTo>
                    <a:lnTo>
                      <a:pt x="242" y="196"/>
                    </a:lnTo>
                    <a:lnTo>
                      <a:pt x="233" y="215"/>
                    </a:lnTo>
                    <a:lnTo>
                      <a:pt x="221" y="232"/>
                    </a:lnTo>
                    <a:lnTo>
                      <a:pt x="205" y="250"/>
                    </a:lnTo>
                    <a:lnTo>
                      <a:pt x="186" y="267"/>
                    </a:lnTo>
                    <a:lnTo>
                      <a:pt x="164" y="281"/>
                    </a:lnTo>
                    <a:lnTo>
                      <a:pt x="138" y="293"/>
                    </a:lnTo>
                    <a:lnTo>
                      <a:pt x="134" y="295"/>
                    </a:lnTo>
                    <a:lnTo>
                      <a:pt x="134" y="295"/>
                    </a:lnTo>
                    <a:lnTo>
                      <a:pt x="131" y="295"/>
                    </a:lnTo>
                    <a:lnTo>
                      <a:pt x="131" y="295"/>
                    </a:lnTo>
                    <a:close/>
                    <a:moveTo>
                      <a:pt x="23" y="83"/>
                    </a:moveTo>
                    <a:lnTo>
                      <a:pt x="23" y="83"/>
                    </a:lnTo>
                    <a:lnTo>
                      <a:pt x="21" y="97"/>
                    </a:lnTo>
                    <a:lnTo>
                      <a:pt x="21" y="120"/>
                    </a:lnTo>
                    <a:lnTo>
                      <a:pt x="25" y="144"/>
                    </a:lnTo>
                    <a:lnTo>
                      <a:pt x="26" y="158"/>
                    </a:lnTo>
                    <a:lnTo>
                      <a:pt x="32" y="172"/>
                    </a:lnTo>
                    <a:lnTo>
                      <a:pt x="37" y="187"/>
                    </a:lnTo>
                    <a:lnTo>
                      <a:pt x="44" y="201"/>
                    </a:lnTo>
                    <a:lnTo>
                      <a:pt x="53" y="215"/>
                    </a:lnTo>
                    <a:lnTo>
                      <a:pt x="63" y="229"/>
                    </a:lnTo>
                    <a:lnTo>
                      <a:pt x="77" y="241"/>
                    </a:lnTo>
                    <a:lnTo>
                      <a:pt x="92" y="253"/>
                    </a:lnTo>
                    <a:lnTo>
                      <a:pt x="110" y="264"/>
                    </a:lnTo>
                    <a:lnTo>
                      <a:pt x="131" y="274"/>
                    </a:lnTo>
                    <a:lnTo>
                      <a:pt x="131" y="274"/>
                    </a:lnTo>
                    <a:lnTo>
                      <a:pt x="131" y="274"/>
                    </a:lnTo>
                    <a:lnTo>
                      <a:pt x="151" y="264"/>
                    </a:lnTo>
                    <a:lnTo>
                      <a:pt x="169" y="253"/>
                    </a:lnTo>
                    <a:lnTo>
                      <a:pt x="184" y="241"/>
                    </a:lnTo>
                    <a:lnTo>
                      <a:pt x="198" y="229"/>
                    </a:lnTo>
                    <a:lnTo>
                      <a:pt x="209" y="215"/>
                    </a:lnTo>
                    <a:lnTo>
                      <a:pt x="217" y="201"/>
                    </a:lnTo>
                    <a:lnTo>
                      <a:pt x="224" y="187"/>
                    </a:lnTo>
                    <a:lnTo>
                      <a:pt x="230" y="172"/>
                    </a:lnTo>
                    <a:lnTo>
                      <a:pt x="233" y="158"/>
                    </a:lnTo>
                    <a:lnTo>
                      <a:pt x="236" y="144"/>
                    </a:lnTo>
                    <a:lnTo>
                      <a:pt x="238" y="120"/>
                    </a:lnTo>
                    <a:lnTo>
                      <a:pt x="238" y="97"/>
                    </a:lnTo>
                    <a:lnTo>
                      <a:pt x="238" y="83"/>
                    </a:lnTo>
                    <a:lnTo>
                      <a:pt x="238" y="83"/>
                    </a:lnTo>
                    <a:lnTo>
                      <a:pt x="223" y="80"/>
                    </a:lnTo>
                    <a:lnTo>
                      <a:pt x="207" y="75"/>
                    </a:lnTo>
                    <a:lnTo>
                      <a:pt x="191" y="66"/>
                    </a:lnTo>
                    <a:lnTo>
                      <a:pt x="177" y="59"/>
                    </a:lnTo>
                    <a:lnTo>
                      <a:pt x="150" y="40"/>
                    </a:lnTo>
                    <a:lnTo>
                      <a:pt x="131" y="25"/>
                    </a:lnTo>
                    <a:lnTo>
                      <a:pt x="131" y="25"/>
                    </a:lnTo>
                    <a:lnTo>
                      <a:pt x="112" y="40"/>
                    </a:lnTo>
                    <a:lnTo>
                      <a:pt x="84" y="59"/>
                    </a:lnTo>
                    <a:lnTo>
                      <a:pt x="68" y="66"/>
                    </a:lnTo>
                    <a:lnTo>
                      <a:pt x="53" y="75"/>
                    </a:lnTo>
                    <a:lnTo>
                      <a:pt x="37" y="80"/>
                    </a:lnTo>
                    <a:lnTo>
                      <a:pt x="23" y="83"/>
                    </a:lnTo>
                    <a:lnTo>
                      <a:pt x="23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60" name="Freeform 48"/>
              <p:cNvSpPr>
                <a:spLocks/>
              </p:cNvSpPr>
              <p:nvPr/>
            </p:nvSpPr>
            <p:spPr bwMode="auto">
              <a:xfrm>
                <a:off x="12752388" y="1117601"/>
                <a:ext cx="471487" cy="268288"/>
              </a:xfrm>
              <a:custGeom>
                <a:avLst/>
                <a:gdLst>
                  <a:gd name="T0" fmla="*/ 101 w 596"/>
                  <a:gd name="T1" fmla="*/ 337 h 337"/>
                  <a:gd name="T2" fmla="*/ 61 w 596"/>
                  <a:gd name="T3" fmla="*/ 330 h 337"/>
                  <a:gd name="T4" fmla="*/ 18 w 596"/>
                  <a:gd name="T5" fmla="*/ 292 h 337"/>
                  <a:gd name="T6" fmla="*/ 0 w 596"/>
                  <a:gd name="T7" fmla="*/ 247 h 337"/>
                  <a:gd name="T8" fmla="*/ 0 w 596"/>
                  <a:gd name="T9" fmla="*/ 227 h 337"/>
                  <a:gd name="T10" fmla="*/ 18 w 596"/>
                  <a:gd name="T11" fmla="*/ 180 h 337"/>
                  <a:gd name="T12" fmla="*/ 61 w 596"/>
                  <a:gd name="T13" fmla="*/ 143 h 337"/>
                  <a:gd name="T14" fmla="*/ 101 w 596"/>
                  <a:gd name="T15" fmla="*/ 135 h 337"/>
                  <a:gd name="T16" fmla="*/ 118 w 596"/>
                  <a:gd name="T17" fmla="*/ 121 h 337"/>
                  <a:gd name="T18" fmla="*/ 136 w 596"/>
                  <a:gd name="T19" fmla="*/ 81 h 337"/>
                  <a:gd name="T20" fmla="*/ 160 w 596"/>
                  <a:gd name="T21" fmla="*/ 48 h 337"/>
                  <a:gd name="T22" fmla="*/ 193 w 596"/>
                  <a:gd name="T23" fmla="*/ 22 h 337"/>
                  <a:gd name="T24" fmla="*/ 233 w 596"/>
                  <a:gd name="T25" fmla="*/ 5 h 337"/>
                  <a:gd name="T26" fmla="*/ 275 w 596"/>
                  <a:gd name="T27" fmla="*/ 0 h 337"/>
                  <a:gd name="T28" fmla="*/ 325 w 596"/>
                  <a:gd name="T29" fmla="*/ 7 h 337"/>
                  <a:gd name="T30" fmla="*/ 387 w 596"/>
                  <a:gd name="T31" fmla="*/ 45 h 337"/>
                  <a:gd name="T32" fmla="*/ 427 w 596"/>
                  <a:gd name="T33" fmla="*/ 107 h 337"/>
                  <a:gd name="T34" fmla="*/ 452 w 596"/>
                  <a:gd name="T35" fmla="*/ 100 h 337"/>
                  <a:gd name="T36" fmla="*/ 476 w 596"/>
                  <a:gd name="T37" fmla="*/ 98 h 337"/>
                  <a:gd name="T38" fmla="*/ 511 w 596"/>
                  <a:gd name="T39" fmla="*/ 104 h 337"/>
                  <a:gd name="T40" fmla="*/ 544 w 596"/>
                  <a:gd name="T41" fmla="*/ 117 h 337"/>
                  <a:gd name="T42" fmla="*/ 568 w 596"/>
                  <a:gd name="T43" fmla="*/ 142 h 337"/>
                  <a:gd name="T44" fmla="*/ 587 w 596"/>
                  <a:gd name="T45" fmla="*/ 171 h 337"/>
                  <a:gd name="T46" fmla="*/ 596 w 596"/>
                  <a:gd name="T47" fmla="*/ 206 h 337"/>
                  <a:gd name="T48" fmla="*/ 596 w 596"/>
                  <a:gd name="T49" fmla="*/ 221 h 337"/>
                  <a:gd name="T50" fmla="*/ 585 w 596"/>
                  <a:gd name="T51" fmla="*/ 228 h 337"/>
                  <a:gd name="T52" fmla="*/ 578 w 596"/>
                  <a:gd name="T53" fmla="*/ 225 h 337"/>
                  <a:gd name="T54" fmla="*/ 575 w 596"/>
                  <a:gd name="T55" fmla="*/ 218 h 337"/>
                  <a:gd name="T56" fmla="*/ 557 w 596"/>
                  <a:gd name="T57" fmla="*/ 162 h 337"/>
                  <a:gd name="T58" fmla="*/ 514 w 596"/>
                  <a:gd name="T59" fmla="*/ 126 h 337"/>
                  <a:gd name="T60" fmla="*/ 476 w 596"/>
                  <a:gd name="T61" fmla="*/ 119 h 337"/>
                  <a:gd name="T62" fmla="*/ 438 w 596"/>
                  <a:gd name="T63" fmla="*/ 126 h 337"/>
                  <a:gd name="T64" fmla="*/ 422 w 596"/>
                  <a:gd name="T65" fmla="*/ 133 h 337"/>
                  <a:gd name="T66" fmla="*/ 413 w 596"/>
                  <a:gd name="T67" fmla="*/ 130 h 337"/>
                  <a:gd name="T68" fmla="*/ 403 w 596"/>
                  <a:gd name="T69" fmla="*/ 104 h 337"/>
                  <a:gd name="T70" fmla="*/ 361 w 596"/>
                  <a:gd name="T71" fmla="*/ 50 h 337"/>
                  <a:gd name="T72" fmla="*/ 299 w 596"/>
                  <a:gd name="T73" fmla="*/ 22 h 337"/>
                  <a:gd name="T74" fmla="*/ 262 w 596"/>
                  <a:gd name="T75" fmla="*/ 20 h 337"/>
                  <a:gd name="T76" fmla="*/ 224 w 596"/>
                  <a:gd name="T77" fmla="*/ 29 h 337"/>
                  <a:gd name="T78" fmla="*/ 191 w 596"/>
                  <a:gd name="T79" fmla="*/ 48 h 337"/>
                  <a:gd name="T80" fmla="*/ 163 w 596"/>
                  <a:gd name="T81" fmla="*/ 74 h 337"/>
                  <a:gd name="T82" fmla="*/ 144 w 596"/>
                  <a:gd name="T83" fmla="*/ 109 h 337"/>
                  <a:gd name="T84" fmla="*/ 136 w 596"/>
                  <a:gd name="T85" fmla="*/ 147 h 337"/>
                  <a:gd name="T86" fmla="*/ 132 w 596"/>
                  <a:gd name="T87" fmla="*/ 152 h 337"/>
                  <a:gd name="T88" fmla="*/ 101 w 596"/>
                  <a:gd name="T89" fmla="*/ 156 h 337"/>
                  <a:gd name="T90" fmla="*/ 70 w 596"/>
                  <a:gd name="T91" fmla="*/ 162 h 337"/>
                  <a:gd name="T92" fmla="*/ 35 w 596"/>
                  <a:gd name="T93" fmla="*/ 192 h 337"/>
                  <a:gd name="T94" fmla="*/ 21 w 596"/>
                  <a:gd name="T95" fmla="*/ 237 h 337"/>
                  <a:gd name="T96" fmla="*/ 26 w 596"/>
                  <a:gd name="T97" fmla="*/ 268 h 337"/>
                  <a:gd name="T98" fmla="*/ 56 w 596"/>
                  <a:gd name="T99" fmla="*/ 303 h 337"/>
                  <a:gd name="T100" fmla="*/ 101 w 596"/>
                  <a:gd name="T101" fmla="*/ 317 h 337"/>
                  <a:gd name="T102" fmla="*/ 134 w 596"/>
                  <a:gd name="T103" fmla="*/ 318 h 337"/>
                  <a:gd name="T104" fmla="*/ 141 w 596"/>
                  <a:gd name="T105" fmla="*/ 327 h 337"/>
                  <a:gd name="T106" fmla="*/ 137 w 596"/>
                  <a:gd name="T107" fmla="*/ 336 h 337"/>
                  <a:gd name="T108" fmla="*/ 131 w 596"/>
                  <a:gd name="T109" fmla="*/ 337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96" h="337">
                    <a:moveTo>
                      <a:pt x="131" y="337"/>
                    </a:moveTo>
                    <a:lnTo>
                      <a:pt x="101" y="337"/>
                    </a:lnTo>
                    <a:lnTo>
                      <a:pt x="101" y="337"/>
                    </a:lnTo>
                    <a:lnTo>
                      <a:pt x="91" y="337"/>
                    </a:lnTo>
                    <a:lnTo>
                      <a:pt x="80" y="336"/>
                    </a:lnTo>
                    <a:lnTo>
                      <a:pt x="61" y="330"/>
                    </a:lnTo>
                    <a:lnTo>
                      <a:pt x="44" y="320"/>
                    </a:lnTo>
                    <a:lnTo>
                      <a:pt x="30" y="308"/>
                    </a:lnTo>
                    <a:lnTo>
                      <a:pt x="18" y="292"/>
                    </a:lnTo>
                    <a:lnTo>
                      <a:pt x="7" y="275"/>
                    </a:lnTo>
                    <a:lnTo>
                      <a:pt x="2" y="256"/>
                    </a:lnTo>
                    <a:lnTo>
                      <a:pt x="0" y="247"/>
                    </a:lnTo>
                    <a:lnTo>
                      <a:pt x="0" y="237"/>
                    </a:lnTo>
                    <a:lnTo>
                      <a:pt x="0" y="237"/>
                    </a:lnTo>
                    <a:lnTo>
                      <a:pt x="0" y="227"/>
                    </a:lnTo>
                    <a:lnTo>
                      <a:pt x="2" y="216"/>
                    </a:lnTo>
                    <a:lnTo>
                      <a:pt x="7" y="197"/>
                    </a:lnTo>
                    <a:lnTo>
                      <a:pt x="18" y="180"/>
                    </a:lnTo>
                    <a:lnTo>
                      <a:pt x="30" y="164"/>
                    </a:lnTo>
                    <a:lnTo>
                      <a:pt x="44" y="152"/>
                    </a:lnTo>
                    <a:lnTo>
                      <a:pt x="61" y="143"/>
                    </a:lnTo>
                    <a:lnTo>
                      <a:pt x="80" y="137"/>
                    </a:lnTo>
                    <a:lnTo>
                      <a:pt x="91" y="135"/>
                    </a:lnTo>
                    <a:lnTo>
                      <a:pt x="101" y="135"/>
                    </a:lnTo>
                    <a:lnTo>
                      <a:pt x="117" y="135"/>
                    </a:lnTo>
                    <a:lnTo>
                      <a:pt x="117" y="135"/>
                    </a:lnTo>
                    <a:lnTo>
                      <a:pt x="118" y="121"/>
                    </a:lnTo>
                    <a:lnTo>
                      <a:pt x="124" y="107"/>
                    </a:lnTo>
                    <a:lnTo>
                      <a:pt x="129" y="93"/>
                    </a:lnTo>
                    <a:lnTo>
                      <a:pt x="136" y="81"/>
                    </a:lnTo>
                    <a:lnTo>
                      <a:pt x="143" y="69"/>
                    </a:lnTo>
                    <a:lnTo>
                      <a:pt x="151" y="59"/>
                    </a:lnTo>
                    <a:lnTo>
                      <a:pt x="160" y="48"/>
                    </a:lnTo>
                    <a:lnTo>
                      <a:pt x="170" y="38"/>
                    </a:lnTo>
                    <a:lnTo>
                      <a:pt x="181" y="29"/>
                    </a:lnTo>
                    <a:lnTo>
                      <a:pt x="193" y="22"/>
                    </a:lnTo>
                    <a:lnTo>
                      <a:pt x="205" y="15"/>
                    </a:lnTo>
                    <a:lnTo>
                      <a:pt x="219" y="10"/>
                    </a:lnTo>
                    <a:lnTo>
                      <a:pt x="233" y="5"/>
                    </a:lnTo>
                    <a:lnTo>
                      <a:pt x="247" y="1"/>
                    </a:lnTo>
                    <a:lnTo>
                      <a:pt x="261" y="0"/>
                    </a:lnTo>
                    <a:lnTo>
                      <a:pt x="275" y="0"/>
                    </a:lnTo>
                    <a:lnTo>
                      <a:pt x="275" y="0"/>
                    </a:lnTo>
                    <a:lnTo>
                      <a:pt x="301" y="1"/>
                    </a:lnTo>
                    <a:lnTo>
                      <a:pt x="325" y="7"/>
                    </a:lnTo>
                    <a:lnTo>
                      <a:pt x="347" y="17"/>
                    </a:lnTo>
                    <a:lnTo>
                      <a:pt x="368" y="29"/>
                    </a:lnTo>
                    <a:lnTo>
                      <a:pt x="387" y="45"/>
                    </a:lnTo>
                    <a:lnTo>
                      <a:pt x="405" y="64"/>
                    </a:lnTo>
                    <a:lnTo>
                      <a:pt x="417" y="85"/>
                    </a:lnTo>
                    <a:lnTo>
                      <a:pt x="427" y="107"/>
                    </a:lnTo>
                    <a:lnTo>
                      <a:pt x="427" y="107"/>
                    </a:lnTo>
                    <a:lnTo>
                      <a:pt x="439" y="104"/>
                    </a:lnTo>
                    <a:lnTo>
                      <a:pt x="452" y="100"/>
                    </a:lnTo>
                    <a:lnTo>
                      <a:pt x="464" y="98"/>
                    </a:lnTo>
                    <a:lnTo>
                      <a:pt x="476" y="98"/>
                    </a:lnTo>
                    <a:lnTo>
                      <a:pt x="476" y="98"/>
                    </a:lnTo>
                    <a:lnTo>
                      <a:pt x="488" y="98"/>
                    </a:lnTo>
                    <a:lnTo>
                      <a:pt x="500" y="100"/>
                    </a:lnTo>
                    <a:lnTo>
                      <a:pt x="511" y="104"/>
                    </a:lnTo>
                    <a:lnTo>
                      <a:pt x="523" y="107"/>
                    </a:lnTo>
                    <a:lnTo>
                      <a:pt x="533" y="112"/>
                    </a:lnTo>
                    <a:lnTo>
                      <a:pt x="544" y="117"/>
                    </a:lnTo>
                    <a:lnTo>
                      <a:pt x="552" y="124"/>
                    </a:lnTo>
                    <a:lnTo>
                      <a:pt x="561" y="133"/>
                    </a:lnTo>
                    <a:lnTo>
                      <a:pt x="568" y="142"/>
                    </a:lnTo>
                    <a:lnTo>
                      <a:pt x="575" y="150"/>
                    </a:lnTo>
                    <a:lnTo>
                      <a:pt x="582" y="161"/>
                    </a:lnTo>
                    <a:lnTo>
                      <a:pt x="587" y="171"/>
                    </a:lnTo>
                    <a:lnTo>
                      <a:pt x="590" y="182"/>
                    </a:lnTo>
                    <a:lnTo>
                      <a:pt x="594" y="194"/>
                    </a:lnTo>
                    <a:lnTo>
                      <a:pt x="596" y="206"/>
                    </a:lnTo>
                    <a:lnTo>
                      <a:pt x="596" y="218"/>
                    </a:lnTo>
                    <a:lnTo>
                      <a:pt x="596" y="218"/>
                    </a:lnTo>
                    <a:lnTo>
                      <a:pt x="596" y="221"/>
                    </a:lnTo>
                    <a:lnTo>
                      <a:pt x="592" y="225"/>
                    </a:lnTo>
                    <a:lnTo>
                      <a:pt x="590" y="227"/>
                    </a:lnTo>
                    <a:lnTo>
                      <a:pt x="585" y="228"/>
                    </a:lnTo>
                    <a:lnTo>
                      <a:pt x="585" y="228"/>
                    </a:lnTo>
                    <a:lnTo>
                      <a:pt x="582" y="227"/>
                    </a:lnTo>
                    <a:lnTo>
                      <a:pt x="578" y="225"/>
                    </a:lnTo>
                    <a:lnTo>
                      <a:pt x="576" y="221"/>
                    </a:lnTo>
                    <a:lnTo>
                      <a:pt x="575" y="218"/>
                    </a:lnTo>
                    <a:lnTo>
                      <a:pt x="575" y="218"/>
                    </a:lnTo>
                    <a:lnTo>
                      <a:pt x="573" y="197"/>
                    </a:lnTo>
                    <a:lnTo>
                      <a:pt x="568" y="180"/>
                    </a:lnTo>
                    <a:lnTo>
                      <a:pt x="557" y="162"/>
                    </a:lnTo>
                    <a:lnTo>
                      <a:pt x="545" y="147"/>
                    </a:lnTo>
                    <a:lnTo>
                      <a:pt x="531" y="135"/>
                    </a:lnTo>
                    <a:lnTo>
                      <a:pt x="514" y="126"/>
                    </a:lnTo>
                    <a:lnTo>
                      <a:pt x="495" y="121"/>
                    </a:lnTo>
                    <a:lnTo>
                      <a:pt x="476" y="119"/>
                    </a:lnTo>
                    <a:lnTo>
                      <a:pt x="476" y="119"/>
                    </a:lnTo>
                    <a:lnTo>
                      <a:pt x="462" y="119"/>
                    </a:lnTo>
                    <a:lnTo>
                      <a:pt x="450" y="121"/>
                    </a:lnTo>
                    <a:lnTo>
                      <a:pt x="438" y="126"/>
                    </a:lnTo>
                    <a:lnTo>
                      <a:pt x="426" y="131"/>
                    </a:lnTo>
                    <a:lnTo>
                      <a:pt x="426" y="131"/>
                    </a:lnTo>
                    <a:lnTo>
                      <a:pt x="422" y="133"/>
                    </a:lnTo>
                    <a:lnTo>
                      <a:pt x="417" y="131"/>
                    </a:lnTo>
                    <a:lnTo>
                      <a:pt x="417" y="131"/>
                    </a:lnTo>
                    <a:lnTo>
                      <a:pt x="413" y="130"/>
                    </a:lnTo>
                    <a:lnTo>
                      <a:pt x="412" y="124"/>
                    </a:lnTo>
                    <a:lnTo>
                      <a:pt x="412" y="124"/>
                    </a:lnTo>
                    <a:lnTo>
                      <a:pt x="403" y="104"/>
                    </a:lnTo>
                    <a:lnTo>
                      <a:pt x="393" y="83"/>
                    </a:lnTo>
                    <a:lnTo>
                      <a:pt x="379" y="65"/>
                    </a:lnTo>
                    <a:lnTo>
                      <a:pt x="361" y="50"/>
                    </a:lnTo>
                    <a:lnTo>
                      <a:pt x="342" y="38"/>
                    </a:lnTo>
                    <a:lnTo>
                      <a:pt x="321" y="27"/>
                    </a:lnTo>
                    <a:lnTo>
                      <a:pt x="299" y="22"/>
                    </a:lnTo>
                    <a:lnTo>
                      <a:pt x="275" y="20"/>
                    </a:lnTo>
                    <a:lnTo>
                      <a:pt x="275" y="20"/>
                    </a:lnTo>
                    <a:lnTo>
                      <a:pt x="262" y="20"/>
                    </a:lnTo>
                    <a:lnTo>
                      <a:pt x="249" y="22"/>
                    </a:lnTo>
                    <a:lnTo>
                      <a:pt x="236" y="26"/>
                    </a:lnTo>
                    <a:lnTo>
                      <a:pt x="224" y="29"/>
                    </a:lnTo>
                    <a:lnTo>
                      <a:pt x="212" y="34"/>
                    </a:lnTo>
                    <a:lnTo>
                      <a:pt x="202" y="41"/>
                    </a:lnTo>
                    <a:lnTo>
                      <a:pt x="191" y="48"/>
                    </a:lnTo>
                    <a:lnTo>
                      <a:pt x="181" y="57"/>
                    </a:lnTo>
                    <a:lnTo>
                      <a:pt x="172" y="65"/>
                    </a:lnTo>
                    <a:lnTo>
                      <a:pt x="163" y="74"/>
                    </a:lnTo>
                    <a:lnTo>
                      <a:pt x="157" y="85"/>
                    </a:lnTo>
                    <a:lnTo>
                      <a:pt x="150" y="97"/>
                    </a:lnTo>
                    <a:lnTo>
                      <a:pt x="144" y="109"/>
                    </a:lnTo>
                    <a:lnTo>
                      <a:pt x="141" y="121"/>
                    </a:lnTo>
                    <a:lnTo>
                      <a:pt x="137" y="133"/>
                    </a:lnTo>
                    <a:lnTo>
                      <a:pt x="136" y="147"/>
                    </a:lnTo>
                    <a:lnTo>
                      <a:pt x="136" y="147"/>
                    </a:lnTo>
                    <a:lnTo>
                      <a:pt x="134" y="150"/>
                    </a:lnTo>
                    <a:lnTo>
                      <a:pt x="132" y="152"/>
                    </a:lnTo>
                    <a:lnTo>
                      <a:pt x="129" y="156"/>
                    </a:lnTo>
                    <a:lnTo>
                      <a:pt x="125" y="156"/>
                    </a:lnTo>
                    <a:lnTo>
                      <a:pt x="101" y="156"/>
                    </a:lnTo>
                    <a:lnTo>
                      <a:pt x="101" y="156"/>
                    </a:lnTo>
                    <a:lnTo>
                      <a:pt x="85" y="157"/>
                    </a:lnTo>
                    <a:lnTo>
                      <a:pt x="70" y="162"/>
                    </a:lnTo>
                    <a:lnTo>
                      <a:pt x="56" y="169"/>
                    </a:lnTo>
                    <a:lnTo>
                      <a:pt x="44" y="180"/>
                    </a:lnTo>
                    <a:lnTo>
                      <a:pt x="35" y="192"/>
                    </a:lnTo>
                    <a:lnTo>
                      <a:pt x="26" y="206"/>
                    </a:lnTo>
                    <a:lnTo>
                      <a:pt x="23" y="220"/>
                    </a:lnTo>
                    <a:lnTo>
                      <a:pt x="21" y="237"/>
                    </a:lnTo>
                    <a:lnTo>
                      <a:pt x="21" y="237"/>
                    </a:lnTo>
                    <a:lnTo>
                      <a:pt x="23" y="253"/>
                    </a:lnTo>
                    <a:lnTo>
                      <a:pt x="26" y="268"/>
                    </a:lnTo>
                    <a:lnTo>
                      <a:pt x="35" y="282"/>
                    </a:lnTo>
                    <a:lnTo>
                      <a:pt x="44" y="294"/>
                    </a:lnTo>
                    <a:lnTo>
                      <a:pt x="56" y="303"/>
                    </a:lnTo>
                    <a:lnTo>
                      <a:pt x="70" y="311"/>
                    </a:lnTo>
                    <a:lnTo>
                      <a:pt x="85" y="315"/>
                    </a:lnTo>
                    <a:lnTo>
                      <a:pt x="101" y="317"/>
                    </a:lnTo>
                    <a:lnTo>
                      <a:pt x="131" y="317"/>
                    </a:lnTo>
                    <a:lnTo>
                      <a:pt x="131" y="317"/>
                    </a:lnTo>
                    <a:lnTo>
                      <a:pt x="134" y="318"/>
                    </a:lnTo>
                    <a:lnTo>
                      <a:pt x="137" y="320"/>
                    </a:lnTo>
                    <a:lnTo>
                      <a:pt x="139" y="324"/>
                    </a:lnTo>
                    <a:lnTo>
                      <a:pt x="141" y="327"/>
                    </a:lnTo>
                    <a:lnTo>
                      <a:pt x="141" y="327"/>
                    </a:lnTo>
                    <a:lnTo>
                      <a:pt x="139" y="332"/>
                    </a:lnTo>
                    <a:lnTo>
                      <a:pt x="137" y="336"/>
                    </a:lnTo>
                    <a:lnTo>
                      <a:pt x="134" y="337"/>
                    </a:lnTo>
                    <a:lnTo>
                      <a:pt x="131" y="337"/>
                    </a:lnTo>
                    <a:lnTo>
                      <a:pt x="131" y="3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61" name="Freeform 49"/>
              <p:cNvSpPr>
                <a:spLocks/>
              </p:cNvSpPr>
              <p:nvPr/>
            </p:nvSpPr>
            <p:spPr bwMode="auto">
              <a:xfrm>
                <a:off x="13152438" y="1387476"/>
                <a:ext cx="88900" cy="68263"/>
              </a:xfrm>
              <a:custGeom>
                <a:avLst/>
                <a:gdLst>
                  <a:gd name="T0" fmla="*/ 44 w 111"/>
                  <a:gd name="T1" fmla="*/ 87 h 87"/>
                  <a:gd name="T2" fmla="*/ 44 w 111"/>
                  <a:gd name="T3" fmla="*/ 87 h 87"/>
                  <a:gd name="T4" fmla="*/ 39 w 111"/>
                  <a:gd name="T5" fmla="*/ 85 h 87"/>
                  <a:gd name="T6" fmla="*/ 35 w 111"/>
                  <a:gd name="T7" fmla="*/ 83 h 87"/>
                  <a:gd name="T8" fmla="*/ 4 w 111"/>
                  <a:gd name="T9" fmla="*/ 49 h 87"/>
                  <a:gd name="T10" fmla="*/ 4 w 111"/>
                  <a:gd name="T11" fmla="*/ 49 h 87"/>
                  <a:gd name="T12" fmla="*/ 0 w 111"/>
                  <a:gd name="T13" fmla="*/ 45 h 87"/>
                  <a:gd name="T14" fmla="*/ 0 w 111"/>
                  <a:gd name="T15" fmla="*/ 42 h 87"/>
                  <a:gd name="T16" fmla="*/ 0 w 111"/>
                  <a:gd name="T17" fmla="*/ 38 h 87"/>
                  <a:gd name="T18" fmla="*/ 4 w 111"/>
                  <a:gd name="T19" fmla="*/ 35 h 87"/>
                  <a:gd name="T20" fmla="*/ 4 w 111"/>
                  <a:gd name="T21" fmla="*/ 35 h 87"/>
                  <a:gd name="T22" fmla="*/ 7 w 111"/>
                  <a:gd name="T23" fmla="*/ 31 h 87"/>
                  <a:gd name="T24" fmla="*/ 11 w 111"/>
                  <a:gd name="T25" fmla="*/ 31 h 87"/>
                  <a:gd name="T26" fmla="*/ 14 w 111"/>
                  <a:gd name="T27" fmla="*/ 33 h 87"/>
                  <a:gd name="T28" fmla="*/ 18 w 111"/>
                  <a:gd name="T29" fmla="*/ 35 h 87"/>
                  <a:gd name="T30" fmla="*/ 42 w 111"/>
                  <a:gd name="T31" fmla="*/ 61 h 87"/>
                  <a:gd name="T32" fmla="*/ 92 w 111"/>
                  <a:gd name="T33" fmla="*/ 4 h 87"/>
                  <a:gd name="T34" fmla="*/ 92 w 111"/>
                  <a:gd name="T35" fmla="*/ 4 h 87"/>
                  <a:gd name="T36" fmla="*/ 96 w 111"/>
                  <a:gd name="T37" fmla="*/ 0 h 87"/>
                  <a:gd name="T38" fmla="*/ 101 w 111"/>
                  <a:gd name="T39" fmla="*/ 0 h 87"/>
                  <a:gd name="T40" fmla="*/ 104 w 111"/>
                  <a:gd name="T41" fmla="*/ 0 h 87"/>
                  <a:gd name="T42" fmla="*/ 108 w 111"/>
                  <a:gd name="T43" fmla="*/ 2 h 87"/>
                  <a:gd name="T44" fmla="*/ 108 w 111"/>
                  <a:gd name="T45" fmla="*/ 2 h 87"/>
                  <a:gd name="T46" fmla="*/ 110 w 111"/>
                  <a:gd name="T47" fmla="*/ 5 h 87"/>
                  <a:gd name="T48" fmla="*/ 111 w 111"/>
                  <a:gd name="T49" fmla="*/ 11 h 87"/>
                  <a:gd name="T50" fmla="*/ 111 w 111"/>
                  <a:gd name="T51" fmla="*/ 14 h 87"/>
                  <a:gd name="T52" fmla="*/ 108 w 111"/>
                  <a:gd name="T53" fmla="*/ 17 h 87"/>
                  <a:gd name="T54" fmla="*/ 51 w 111"/>
                  <a:gd name="T55" fmla="*/ 83 h 87"/>
                  <a:gd name="T56" fmla="*/ 51 w 111"/>
                  <a:gd name="T57" fmla="*/ 83 h 87"/>
                  <a:gd name="T58" fmla="*/ 47 w 111"/>
                  <a:gd name="T59" fmla="*/ 85 h 87"/>
                  <a:gd name="T60" fmla="*/ 44 w 111"/>
                  <a:gd name="T61" fmla="*/ 87 h 87"/>
                  <a:gd name="T62" fmla="*/ 44 w 111"/>
                  <a:gd name="T63" fmla="*/ 87 h 87"/>
                  <a:gd name="T64" fmla="*/ 44 w 111"/>
                  <a:gd name="T65" fmla="*/ 87 h 87"/>
                  <a:gd name="T66" fmla="*/ 44 w 111"/>
                  <a:gd name="T67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1" h="87">
                    <a:moveTo>
                      <a:pt x="44" y="87"/>
                    </a:moveTo>
                    <a:lnTo>
                      <a:pt x="44" y="87"/>
                    </a:lnTo>
                    <a:lnTo>
                      <a:pt x="39" y="85"/>
                    </a:lnTo>
                    <a:lnTo>
                      <a:pt x="35" y="83"/>
                    </a:lnTo>
                    <a:lnTo>
                      <a:pt x="4" y="49"/>
                    </a:lnTo>
                    <a:lnTo>
                      <a:pt x="4" y="49"/>
                    </a:lnTo>
                    <a:lnTo>
                      <a:pt x="0" y="45"/>
                    </a:lnTo>
                    <a:lnTo>
                      <a:pt x="0" y="42"/>
                    </a:lnTo>
                    <a:lnTo>
                      <a:pt x="0" y="38"/>
                    </a:lnTo>
                    <a:lnTo>
                      <a:pt x="4" y="35"/>
                    </a:lnTo>
                    <a:lnTo>
                      <a:pt x="4" y="35"/>
                    </a:lnTo>
                    <a:lnTo>
                      <a:pt x="7" y="31"/>
                    </a:lnTo>
                    <a:lnTo>
                      <a:pt x="11" y="31"/>
                    </a:lnTo>
                    <a:lnTo>
                      <a:pt x="14" y="33"/>
                    </a:lnTo>
                    <a:lnTo>
                      <a:pt x="18" y="35"/>
                    </a:lnTo>
                    <a:lnTo>
                      <a:pt x="42" y="61"/>
                    </a:lnTo>
                    <a:lnTo>
                      <a:pt x="92" y="4"/>
                    </a:lnTo>
                    <a:lnTo>
                      <a:pt x="92" y="4"/>
                    </a:lnTo>
                    <a:lnTo>
                      <a:pt x="96" y="0"/>
                    </a:lnTo>
                    <a:lnTo>
                      <a:pt x="101" y="0"/>
                    </a:lnTo>
                    <a:lnTo>
                      <a:pt x="104" y="0"/>
                    </a:lnTo>
                    <a:lnTo>
                      <a:pt x="108" y="2"/>
                    </a:lnTo>
                    <a:lnTo>
                      <a:pt x="108" y="2"/>
                    </a:lnTo>
                    <a:lnTo>
                      <a:pt x="110" y="5"/>
                    </a:lnTo>
                    <a:lnTo>
                      <a:pt x="111" y="11"/>
                    </a:lnTo>
                    <a:lnTo>
                      <a:pt x="111" y="14"/>
                    </a:lnTo>
                    <a:lnTo>
                      <a:pt x="108" y="17"/>
                    </a:lnTo>
                    <a:lnTo>
                      <a:pt x="51" y="83"/>
                    </a:lnTo>
                    <a:lnTo>
                      <a:pt x="51" y="83"/>
                    </a:lnTo>
                    <a:lnTo>
                      <a:pt x="47" y="85"/>
                    </a:lnTo>
                    <a:lnTo>
                      <a:pt x="44" y="87"/>
                    </a:lnTo>
                    <a:lnTo>
                      <a:pt x="44" y="87"/>
                    </a:lnTo>
                    <a:lnTo>
                      <a:pt x="44" y="87"/>
                    </a:lnTo>
                    <a:lnTo>
                      <a:pt x="44" y="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</p:grpSp>
      </p:grpSp>
      <p:grpSp>
        <p:nvGrpSpPr>
          <p:cNvPr id="7" name="그룹 6"/>
          <p:cNvGrpSpPr/>
          <p:nvPr/>
        </p:nvGrpSpPr>
        <p:grpSpPr>
          <a:xfrm>
            <a:off x="1035348" y="4919049"/>
            <a:ext cx="2220056" cy="575866"/>
            <a:chOff x="1035348" y="4919049"/>
            <a:chExt cx="2220056" cy="575866"/>
          </a:xfrm>
        </p:grpSpPr>
        <p:sp>
          <p:nvSpPr>
            <p:cNvPr id="213" name="직사각형 212"/>
            <p:cNvSpPr/>
            <p:nvPr/>
          </p:nvSpPr>
          <p:spPr>
            <a:xfrm>
              <a:off x="1690485" y="4995179"/>
              <a:ext cx="1564919" cy="461665"/>
            </a:xfrm>
            <a:prstGeom prst="rect">
              <a:avLst/>
            </a:prstGeom>
            <a:noFill/>
            <a:effectLst>
              <a:softEdge rad="76200"/>
            </a:effectLst>
          </p:spPr>
          <p:txBody>
            <a:bodyPr wrap="square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fontAlgn="base" latinLnBrk="0">
                <a:buSzPct val="80000"/>
                <a:defRPr/>
              </a:pPr>
              <a:r>
                <a:rPr kumimoji="1" lang="en-US" altLang="ko-KR" sz="1200" dirty="0">
                  <a:ln w="11430"/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SNIPER TMS-PCRE </a:t>
              </a:r>
              <a:r>
                <a:rPr kumimoji="1" lang="en-US" altLang="ko-KR" sz="1200" dirty="0" smtClean="0">
                  <a:ln w="11430"/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cloud</a:t>
              </a:r>
              <a:endParaRPr kumimoji="1" lang="en-US" altLang="ko-KR" sz="1200" dirty="0">
                <a:ln w="11430"/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1035348" y="4919049"/>
              <a:ext cx="575866" cy="575866"/>
              <a:chOff x="1035348" y="4919049"/>
              <a:chExt cx="575866" cy="575866"/>
            </a:xfrm>
          </p:grpSpPr>
          <p:sp>
            <p:nvSpPr>
              <p:cNvPr id="216" name="타원 215"/>
              <p:cNvSpPr/>
              <p:nvPr/>
            </p:nvSpPr>
            <p:spPr>
              <a:xfrm>
                <a:off x="1035348" y="4919049"/>
                <a:ext cx="575866" cy="575866"/>
              </a:xfrm>
              <a:prstGeom prst="ellipse">
                <a:avLst/>
              </a:prstGeom>
              <a:solidFill>
                <a:srgbClr val="3571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grpSp>
            <p:nvGrpSpPr>
              <p:cNvPr id="77" name="그룹 76"/>
              <p:cNvGrpSpPr/>
              <p:nvPr/>
            </p:nvGrpSpPr>
            <p:grpSpPr>
              <a:xfrm>
                <a:off x="1160617" y="5057196"/>
                <a:ext cx="349096" cy="354386"/>
                <a:chOff x="12063413" y="1141413"/>
                <a:chExt cx="419100" cy="425450"/>
              </a:xfrm>
              <a:solidFill>
                <a:schemeClr val="bg1"/>
              </a:solidFill>
            </p:grpSpPr>
            <p:sp>
              <p:nvSpPr>
                <p:cNvPr id="62" name="Freeform 50"/>
                <p:cNvSpPr>
                  <a:spLocks noEditPoints="1"/>
                </p:cNvSpPr>
                <p:nvPr/>
              </p:nvSpPr>
              <p:spPr bwMode="auto">
                <a:xfrm>
                  <a:off x="12290425" y="1389063"/>
                  <a:ext cx="96837" cy="82550"/>
                </a:xfrm>
                <a:custGeom>
                  <a:avLst/>
                  <a:gdLst>
                    <a:gd name="T0" fmla="*/ 99 w 122"/>
                    <a:gd name="T1" fmla="*/ 53 h 104"/>
                    <a:gd name="T2" fmla="*/ 113 w 122"/>
                    <a:gd name="T3" fmla="*/ 36 h 104"/>
                    <a:gd name="T4" fmla="*/ 118 w 122"/>
                    <a:gd name="T5" fmla="*/ 31 h 104"/>
                    <a:gd name="T6" fmla="*/ 118 w 122"/>
                    <a:gd name="T7" fmla="*/ 26 h 104"/>
                    <a:gd name="T8" fmla="*/ 111 w 122"/>
                    <a:gd name="T9" fmla="*/ 22 h 104"/>
                    <a:gd name="T10" fmla="*/ 89 w 122"/>
                    <a:gd name="T11" fmla="*/ 20 h 104"/>
                    <a:gd name="T12" fmla="*/ 102 w 122"/>
                    <a:gd name="T13" fmla="*/ 10 h 104"/>
                    <a:gd name="T14" fmla="*/ 102 w 122"/>
                    <a:gd name="T15" fmla="*/ 1 h 104"/>
                    <a:gd name="T16" fmla="*/ 97 w 122"/>
                    <a:gd name="T17" fmla="*/ 0 h 104"/>
                    <a:gd name="T18" fmla="*/ 78 w 122"/>
                    <a:gd name="T19" fmla="*/ 10 h 104"/>
                    <a:gd name="T20" fmla="*/ 59 w 122"/>
                    <a:gd name="T21" fmla="*/ 3 h 104"/>
                    <a:gd name="T22" fmla="*/ 42 w 122"/>
                    <a:gd name="T23" fmla="*/ 8 h 104"/>
                    <a:gd name="T24" fmla="*/ 26 w 122"/>
                    <a:gd name="T25" fmla="*/ 0 h 104"/>
                    <a:gd name="T26" fmla="*/ 19 w 122"/>
                    <a:gd name="T27" fmla="*/ 1 h 104"/>
                    <a:gd name="T28" fmla="*/ 17 w 122"/>
                    <a:gd name="T29" fmla="*/ 7 h 104"/>
                    <a:gd name="T30" fmla="*/ 31 w 122"/>
                    <a:gd name="T31" fmla="*/ 19 h 104"/>
                    <a:gd name="T32" fmla="*/ 10 w 122"/>
                    <a:gd name="T33" fmla="*/ 22 h 104"/>
                    <a:gd name="T34" fmla="*/ 5 w 122"/>
                    <a:gd name="T35" fmla="*/ 24 h 104"/>
                    <a:gd name="T36" fmla="*/ 2 w 122"/>
                    <a:gd name="T37" fmla="*/ 27 h 104"/>
                    <a:gd name="T38" fmla="*/ 5 w 122"/>
                    <a:gd name="T39" fmla="*/ 36 h 104"/>
                    <a:gd name="T40" fmla="*/ 21 w 122"/>
                    <a:gd name="T41" fmla="*/ 39 h 104"/>
                    <a:gd name="T42" fmla="*/ 7 w 122"/>
                    <a:gd name="T43" fmla="*/ 53 h 104"/>
                    <a:gd name="T44" fmla="*/ 0 w 122"/>
                    <a:gd name="T45" fmla="*/ 58 h 104"/>
                    <a:gd name="T46" fmla="*/ 0 w 122"/>
                    <a:gd name="T47" fmla="*/ 64 h 104"/>
                    <a:gd name="T48" fmla="*/ 7 w 122"/>
                    <a:gd name="T49" fmla="*/ 67 h 104"/>
                    <a:gd name="T50" fmla="*/ 21 w 122"/>
                    <a:gd name="T51" fmla="*/ 67 h 104"/>
                    <a:gd name="T52" fmla="*/ 16 w 122"/>
                    <a:gd name="T53" fmla="*/ 86 h 104"/>
                    <a:gd name="T54" fmla="*/ 12 w 122"/>
                    <a:gd name="T55" fmla="*/ 90 h 104"/>
                    <a:gd name="T56" fmla="*/ 14 w 122"/>
                    <a:gd name="T57" fmla="*/ 95 h 104"/>
                    <a:gd name="T58" fmla="*/ 19 w 122"/>
                    <a:gd name="T59" fmla="*/ 98 h 104"/>
                    <a:gd name="T60" fmla="*/ 31 w 122"/>
                    <a:gd name="T61" fmla="*/ 91 h 104"/>
                    <a:gd name="T62" fmla="*/ 52 w 122"/>
                    <a:gd name="T63" fmla="*/ 104 h 104"/>
                    <a:gd name="T64" fmla="*/ 68 w 122"/>
                    <a:gd name="T65" fmla="*/ 104 h 104"/>
                    <a:gd name="T66" fmla="*/ 87 w 122"/>
                    <a:gd name="T67" fmla="*/ 90 h 104"/>
                    <a:gd name="T68" fmla="*/ 102 w 122"/>
                    <a:gd name="T69" fmla="*/ 98 h 104"/>
                    <a:gd name="T70" fmla="*/ 108 w 122"/>
                    <a:gd name="T71" fmla="*/ 95 h 104"/>
                    <a:gd name="T72" fmla="*/ 109 w 122"/>
                    <a:gd name="T73" fmla="*/ 90 h 104"/>
                    <a:gd name="T74" fmla="*/ 94 w 122"/>
                    <a:gd name="T75" fmla="*/ 78 h 104"/>
                    <a:gd name="T76" fmla="*/ 113 w 122"/>
                    <a:gd name="T77" fmla="*/ 67 h 104"/>
                    <a:gd name="T78" fmla="*/ 115 w 122"/>
                    <a:gd name="T79" fmla="*/ 67 h 104"/>
                    <a:gd name="T80" fmla="*/ 120 w 122"/>
                    <a:gd name="T81" fmla="*/ 64 h 104"/>
                    <a:gd name="T82" fmla="*/ 120 w 122"/>
                    <a:gd name="T83" fmla="*/ 58 h 104"/>
                    <a:gd name="T84" fmla="*/ 115 w 122"/>
                    <a:gd name="T85" fmla="*/ 53 h 104"/>
                    <a:gd name="T86" fmla="*/ 38 w 122"/>
                    <a:gd name="T87" fmla="*/ 34 h 104"/>
                    <a:gd name="T88" fmla="*/ 47 w 122"/>
                    <a:gd name="T89" fmla="*/ 22 h 104"/>
                    <a:gd name="T90" fmla="*/ 59 w 122"/>
                    <a:gd name="T91" fmla="*/ 17 h 104"/>
                    <a:gd name="T92" fmla="*/ 76 w 122"/>
                    <a:gd name="T93" fmla="*/ 27 h 104"/>
                    <a:gd name="T94" fmla="*/ 59 w 122"/>
                    <a:gd name="T95" fmla="*/ 90 h 104"/>
                    <a:gd name="T96" fmla="*/ 49 w 122"/>
                    <a:gd name="T97" fmla="*/ 88 h 104"/>
                    <a:gd name="T98" fmla="*/ 38 w 122"/>
                    <a:gd name="T99" fmla="*/ 74 h 104"/>
                    <a:gd name="T100" fmla="*/ 33 w 122"/>
                    <a:gd name="T101" fmla="*/ 53 h 104"/>
                    <a:gd name="T102" fmla="*/ 85 w 122"/>
                    <a:gd name="T103" fmla="*/ 48 h 104"/>
                    <a:gd name="T104" fmla="*/ 85 w 122"/>
                    <a:gd name="T105" fmla="*/ 53 h 104"/>
                    <a:gd name="T106" fmla="*/ 82 w 122"/>
                    <a:gd name="T107" fmla="*/ 74 h 104"/>
                    <a:gd name="T108" fmla="*/ 69 w 122"/>
                    <a:gd name="T109" fmla="*/ 88 h 104"/>
                    <a:gd name="T110" fmla="*/ 59 w 122"/>
                    <a:gd name="T111" fmla="*/ 9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2" h="104">
                      <a:moveTo>
                        <a:pt x="115" y="53"/>
                      </a:moveTo>
                      <a:lnTo>
                        <a:pt x="99" y="53"/>
                      </a:lnTo>
                      <a:lnTo>
                        <a:pt x="99" y="53"/>
                      </a:lnTo>
                      <a:lnTo>
                        <a:pt x="97" y="39"/>
                      </a:lnTo>
                      <a:lnTo>
                        <a:pt x="113" y="36"/>
                      </a:lnTo>
                      <a:lnTo>
                        <a:pt x="113" y="36"/>
                      </a:lnTo>
                      <a:lnTo>
                        <a:pt x="116" y="36"/>
                      </a:lnTo>
                      <a:lnTo>
                        <a:pt x="118" y="32"/>
                      </a:lnTo>
                      <a:lnTo>
                        <a:pt x="118" y="31"/>
                      </a:lnTo>
                      <a:lnTo>
                        <a:pt x="118" y="27"/>
                      </a:lnTo>
                      <a:lnTo>
                        <a:pt x="118" y="27"/>
                      </a:lnTo>
                      <a:lnTo>
                        <a:pt x="118" y="26"/>
                      </a:lnTo>
                      <a:lnTo>
                        <a:pt x="116" y="24"/>
                      </a:lnTo>
                      <a:lnTo>
                        <a:pt x="113" y="22"/>
                      </a:lnTo>
                      <a:lnTo>
                        <a:pt x="111" y="22"/>
                      </a:lnTo>
                      <a:lnTo>
                        <a:pt x="92" y="26"/>
                      </a:lnTo>
                      <a:lnTo>
                        <a:pt x="92" y="26"/>
                      </a:lnTo>
                      <a:lnTo>
                        <a:pt x="89" y="20"/>
                      </a:lnTo>
                      <a:lnTo>
                        <a:pt x="101" y="12"/>
                      </a:lnTo>
                      <a:lnTo>
                        <a:pt x="101" y="12"/>
                      </a:lnTo>
                      <a:lnTo>
                        <a:pt x="102" y="10"/>
                      </a:lnTo>
                      <a:lnTo>
                        <a:pt x="102" y="7"/>
                      </a:lnTo>
                      <a:lnTo>
                        <a:pt x="102" y="5"/>
                      </a:lnTo>
                      <a:lnTo>
                        <a:pt x="102" y="1"/>
                      </a:lnTo>
                      <a:lnTo>
                        <a:pt x="102" y="1"/>
                      </a:lnTo>
                      <a:lnTo>
                        <a:pt x="99" y="0"/>
                      </a:lnTo>
                      <a:lnTo>
                        <a:pt x="97" y="0"/>
                      </a:lnTo>
                      <a:lnTo>
                        <a:pt x="94" y="0"/>
                      </a:lnTo>
                      <a:lnTo>
                        <a:pt x="92" y="0"/>
                      </a:lnTo>
                      <a:lnTo>
                        <a:pt x="78" y="10"/>
                      </a:lnTo>
                      <a:lnTo>
                        <a:pt x="78" y="10"/>
                      </a:lnTo>
                      <a:lnTo>
                        <a:pt x="69" y="5"/>
                      </a:lnTo>
                      <a:lnTo>
                        <a:pt x="59" y="3"/>
                      </a:lnTo>
                      <a:lnTo>
                        <a:pt x="59" y="3"/>
                      </a:lnTo>
                      <a:lnTo>
                        <a:pt x="50" y="5"/>
                      </a:lnTo>
                      <a:lnTo>
                        <a:pt x="42" y="8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26" y="0"/>
                      </a:lnTo>
                      <a:lnTo>
                        <a:pt x="24" y="0"/>
                      </a:lnTo>
                      <a:lnTo>
                        <a:pt x="21" y="0"/>
                      </a:lnTo>
                      <a:lnTo>
                        <a:pt x="19" y="1"/>
                      </a:lnTo>
                      <a:lnTo>
                        <a:pt x="19" y="1"/>
                      </a:lnTo>
                      <a:lnTo>
                        <a:pt x="17" y="5"/>
                      </a:lnTo>
                      <a:lnTo>
                        <a:pt x="17" y="7"/>
                      </a:lnTo>
                      <a:lnTo>
                        <a:pt x="19" y="10"/>
                      </a:lnTo>
                      <a:lnTo>
                        <a:pt x="21" y="12"/>
                      </a:lnTo>
                      <a:lnTo>
                        <a:pt x="31" y="19"/>
                      </a:lnTo>
                      <a:lnTo>
                        <a:pt x="31" y="19"/>
                      </a:lnTo>
                      <a:lnTo>
                        <a:pt x="26" y="26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7" y="22"/>
                      </a:lnTo>
                      <a:lnTo>
                        <a:pt x="5" y="24"/>
                      </a:lnTo>
                      <a:lnTo>
                        <a:pt x="4" y="26"/>
                      </a:lnTo>
                      <a:lnTo>
                        <a:pt x="2" y="27"/>
                      </a:lnTo>
                      <a:lnTo>
                        <a:pt x="2" y="27"/>
                      </a:lnTo>
                      <a:lnTo>
                        <a:pt x="2" y="31"/>
                      </a:lnTo>
                      <a:lnTo>
                        <a:pt x="4" y="32"/>
                      </a:lnTo>
                      <a:lnTo>
                        <a:pt x="5" y="36"/>
                      </a:lnTo>
                      <a:lnTo>
                        <a:pt x="9" y="36"/>
                      </a:lnTo>
                      <a:lnTo>
                        <a:pt x="21" y="39"/>
                      </a:lnTo>
                      <a:lnTo>
                        <a:pt x="21" y="39"/>
                      </a:lnTo>
                      <a:lnTo>
                        <a:pt x="19" y="53"/>
                      </a:lnTo>
                      <a:lnTo>
                        <a:pt x="7" y="53"/>
                      </a:lnTo>
                      <a:lnTo>
                        <a:pt x="7" y="53"/>
                      </a:lnTo>
                      <a:lnTo>
                        <a:pt x="4" y="55"/>
                      </a:lnTo>
                      <a:lnTo>
                        <a:pt x="2" y="57"/>
                      </a:lnTo>
                      <a:lnTo>
                        <a:pt x="0" y="58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2" y="65"/>
                      </a:lnTo>
                      <a:lnTo>
                        <a:pt x="5" y="67"/>
                      </a:lnTo>
                      <a:lnTo>
                        <a:pt x="7" y="67"/>
                      </a:lnTo>
                      <a:lnTo>
                        <a:pt x="7" y="67"/>
                      </a:lnTo>
                      <a:lnTo>
                        <a:pt x="7" y="67"/>
                      </a:lnTo>
                      <a:lnTo>
                        <a:pt x="21" y="67"/>
                      </a:lnTo>
                      <a:lnTo>
                        <a:pt x="21" y="67"/>
                      </a:lnTo>
                      <a:lnTo>
                        <a:pt x="24" y="79"/>
                      </a:lnTo>
                      <a:lnTo>
                        <a:pt x="16" y="86"/>
                      </a:lnTo>
                      <a:lnTo>
                        <a:pt x="16" y="86"/>
                      </a:lnTo>
                      <a:lnTo>
                        <a:pt x="12" y="88"/>
                      </a:lnTo>
                      <a:lnTo>
                        <a:pt x="12" y="90"/>
                      </a:lnTo>
                      <a:lnTo>
                        <a:pt x="12" y="93"/>
                      </a:lnTo>
                      <a:lnTo>
                        <a:pt x="14" y="95"/>
                      </a:lnTo>
                      <a:lnTo>
                        <a:pt x="14" y="95"/>
                      </a:lnTo>
                      <a:lnTo>
                        <a:pt x="16" y="97"/>
                      </a:lnTo>
                      <a:lnTo>
                        <a:pt x="19" y="98"/>
                      </a:lnTo>
                      <a:lnTo>
                        <a:pt x="19" y="98"/>
                      </a:lnTo>
                      <a:lnTo>
                        <a:pt x="23" y="97"/>
                      </a:lnTo>
                      <a:lnTo>
                        <a:pt x="31" y="91"/>
                      </a:lnTo>
                      <a:lnTo>
                        <a:pt x="31" y="91"/>
                      </a:lnTo>
                      <a:lnTo>
                        <a:pt x="38" y="97"/>
                      </a:lnTo>
                      <a:lnTo>
                        <a:pt x="45" y="100"/>
                      </a:lnTo>
                      <a:lnTo>
                        <a:pt x="52" y="104"/>
                      </a:lnTo>
                      <a:lnTo>
                        <a:pt x="59" y="104"/>
                      </a:lnTo>
                      <a:lnTo>
                        <a:pt x="59" y="104"/>
                      </a:lnTo>
                      <a:lnTo>
                        <a:pt x="68" y="104"/>
                      </a:lnTo>
                      <a:lnTo>
                        <a:pt x="75" y="100"/>
                      </a:lnTo>
                      <a:lnTo>
                        <a:pt x="82" y="97"/>
                      </a:lnTo>
                      <a:lnTo>
                        <a:pt x="87" y="90"/>
                      </a:lnTo>
                      <a:lnTo>
                        <a:pt x="99" y="97"/>
                      </a:lnTo>
                      <a:lnTo>
                        <a:pt x="99" y="97"/>
                      </a:lnTo>
                      <a:lnTo>
                        <a:pt x="102" y="98"/>
                      </a:lnTo>
                      <a:lnTo>
                        <a:pt x="102" y="98"/>
                      </a:lnTo>
                      <a:lnTo>
                        <a:pt x="106" y="97"/>
                      </a:lnTo>
                      <a:lnTo>
                        <a:pt x="108" y="95"/>
                      </a:lnTo>
                      <a:lnTo>
                        <a:pt x="108" y="95"/>
                      </a:lnTo>
                      <a:lnTo>
                        <a:pt x="109" y="93"/>
                      </a:lnTo>
                      <a:lnTo>
                        <a:pt x="109" y="90"/>
                      </a:lnTo>
                      <a:lnTo>
                        <a:pt x="108" y="88"/>
                      </a:lnTo>
                      <a:lnTo>
                        <a:pt x="106" y="86"/>
                      </a:lnTo>
                      <a:lnTo>
                        <a:pt x="94" y="78"/>
                      </a:lnTo>
                      <a:lnTo>
                        <a:pt x="94" y="78"/>
                      </a:lnTo>
                      <a:lnTo>
                        <a:pt x="97" y="67"/>
                      </a:lnTo>
                      <a:lnTo>
                        <a:pt x="113" y="67"/>
                      </a:lnTo>
                      <a:lnTo>
                        <a:pt x="113" y="67"/>
                      </a:lnTo>
                      <a:lnTo>
                        <a:pt x="115" y="67"/>
                      </a:lnTo>
                      <a:lnTo>
                        <a:pt x="115" y="67"/>
                      </a:lnTo>
                      <a:lnTo>
                        <a:pt x="116" y="67"/>
                      </a:lnTo>
                      <a:lnTo>
                        <a:pt x="118" y="65"/>
                      </a:lnTo>
                      <a:lnTo>
                        <a:pt x="120" y="64"/>
                      </a:lnTo>
                      <a:lnTo>
                        <a:pt x="122" y="62"/>
                      </a:lnTo>
                      <a:lnTo>
                        <a:pt x="122" y="62"/>
                      </a:lnTo>
                      <a:lnTo>
                        <a:pt x="120" y="58"/>
                      </a:lnTo>
                      <a:lnTo>
                        <a:pt x="118" y="57"/>
                      </a:lnTo>
                      <a:lnTo>
                        <a:pt x="116" y="55"/>
                      </a:lnTo>
                      <a:lnTo>
                        <a:pt x="115" y="53"/>
                      </a:lnTo>
                      <a:lnTo>
                        <a:pt x="115" y="53"/>
                      </a:lnTo>
                      <a:close/>
                      <a:moveTo>
                        <a:pt x="82" y="34"/>
                      </a:moveTo>
                      <a:lnTo>
                        <a:pt x="38" y="34"/>
                      </a:lnTo>
                      <a:lnTo>
                        <a:pt x="38" y="34"/>
                      </a:lnTo>
                      <a:lnTo>
                        <a:pt x="42" y="27"/>
                      </a:lnTo>
                      <a:lnTo>
                        <a:pt x="47" y="22"/>
                      </a:lnTo>
                      <a:lnTo>
                        <a:pt x="52" y="19"/>
                      </a:lnTo>
                      <a:lnTo>
                        <a:pt x="59" y="17"/>
                      </a:lnTo>
                      <a:lnTo>
                        <a:pt x="59" y="17"/>
                      </a:lnTo>
                      <a:lnTo>
                        <a:pt x="66" y="19"/>
                      </a:lnTo>
                      <a:lnTo>
                        <a:pt x="71" y="22"/>
                      </a:lnTo>
                      <a:lnTo>
                        <a:pt x="76" y="27"/>
                      </a:lnTo>
                      <a:lnTo>
                        <a:pt x="82" y="34"/>
                      </a:lnTo>
                      <a:lnTo>
                        <a:pt x="82" y="34"/>
                      </a:lnTo>
                      <a:close/>
                      <a:moveTo>
                        <a:pt x="59" y="90"/>
                      </a:moveTo>
                      <a:lnTo>
                        <a:pt x="59" y="90"/>
                      </a:lnTo>
                      <a:lnTo>
                        <a:pt x="54" y="90"/>
                      </a:lnTo>
                      <a:lnTo>
                        <a:pt x="49" y="88"/>
                      </a:lnTo>
                      <a:lnTo>
                        <a:pt x="45" y="84"/>
                      </a:lnTo>
                      <a:lnTo>
                        <a:pt x="42" y="79"/>
                      </a:lnTo>
                      <a:lnTo>
                        <a:pt x="38" y="74"/>
                      </a:lnTo>
                      <a:lnTo>
                        <a:pt x="35" y="69"/>
                      </a:lnTo>
                      <a:lnTo>
                        <a:pt x="33" y="62"/>
                      </a:lnTo>
                      <a:lnTo>
                        <a:pt x="33" y="53"/>
                      </a:lnTo>
                      <a:lnTo>
                        <a:pt x="33" y="53"/>
                      </a:lnTo>
                      <a:lnTo>
                        <a:pt x="33" y="48"/>
                      </a:lnTo>
                      <a:lnTo>
                        <a:pt x="85" y="48"/>
                      </a:lnTo>
                      <a:lnTo>
                        <a:pt x="85" y="48"/>
                      </a:lnTo>
                      <a:lnTo>
                        <a:pt x="85" y="53"/>
                      </a:lnTo>
                      <a:lnTo>
                        <a:pt x="85" y="53"/>
                      </a:lnTo>
                      <a:lnTo>
                        <a:pt x="85" y="62"/>
                      </a:lnTo>
                      <a:lnTo>
                        <a:pt x="83" y="69"/>
                      </a:lnTo>
                      <a:lnTo>
                        <a:pt x="82" y="74"/>
                      </a:lnTo>
                      <a:lnTo>
                        <a:pt x="78" y="79"/>
                      </a:lnTo>
                      <a:lnTo>
                        <a:pt x="75" y="84"/>
                      </a:lnTo>
                      <a:lnTo>
                        <a:pt x="69" y="88"/>
                      </a:lnTo>
                      <a:lnTo>
                        <a:pt x="64" y="90"/>
                      </a:lnTo>
                      <a:lnTo>
                        <a:pt x="59" y="90"/>
                      </a:lnTo>
                      <a:lnTo>
                        <a:pt x="59" y="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KoPub돋움체 Bold" panose="00000800000000000000" pitchFamily="2" charset="-127"/>
                    <a:ea typeface="KoPub돋움체 Bold" panose="00000800000000000000" pitchFamily="2" charset="-127"/>
                  </a:endParaRPr>
                </a:p>
              </p:txBody>
            </p:sp>
            <p:sp>
              <p:nvSpPr>
                <p:cNvPr id="63" name="Freeform 51"/>
                <p:cNvSpPr>
                  <a:spLocks noEditPoints="1"/>
                </p:cNvSpPr>
                <p:nvPr/>
              </p:nvSpPr>
              <p:spPr bwMode="auto">
                <a:xfrm>
                  <a:off x="12063413" y="1141413"/>
                  <a:ext cx="419100" cy="387350"/>
                </a:xfrm>
                <a:custGeom>
                  <a:avLst/>
                  <a:gdLst>
                    <a:gd name="T0" fmla="*/ 468 w 527"/>
                    <a:gd name="T1" fmla="*/ 140 h 487"/>
                    <a:gd name="T2" fmla="*/ 477 w 527"/>
                    <a:gd name="T3" fmla="*/ 133 h 487"/>
                    <a:gd name="T4" fmla="*/ 477 w 527"/>
                    <a:gd name="T5" fmla="*/ 52 h 487"/>
                    <a:gd name="T6" fmla="*/ 468 w 527"/>
                    <a:gd name="T7" fmla="*/ 22 h 487"/>
                    <a:gd name="T8" fmla="*/ 444 w 527"/>
                    <a:gd name="T9" fmla="*/ 3 h 487"/>
                    <a:gd name="T10" fmla="*/ 54 w 527"/>
                    <a:gd name="T11" fmla="*/ 0 h 487"/>
                    <a:gd name="T12" fmla="*/ 33 w 527"/>
                    <a:gd name="T13" fmla="*/ 3 h 487"/>
                    <a:gd name="T14" fmla="*/ 8 w 527"/>
                    <a:gd name="T15" fmla="*/ 22 h 487"/>
                    <a:gd name="T16" fmla="*/ 0 w 527"/>
                    <a:gd name="T17" fmla="*/ 52 h 487"/>
                    <a:gd name="T18" fmla="*/ 1 w 527"/>
                    <a:gd name="T19" fmla="*/ 296 h 487"/>
                    <a:gd name="T20" fmla="*/ 10 w 527"/>
                    <a:gd name="T21" fmla="*/ 303 h 487"/>
                    <a:gd name="T22" fmla="*/ 17 w 527"/>
                    <a:gd name="T23" fmla="*/ 299 h 487"/>
                    <a:gd name="T24" fmla="*/ 21 w 527"/>
                    <a:gd name="T25" fmla="*/ 97 h 487"/>
                    <a:gd name="T26" fmla="*/ 456 w 527"/>
                    <a:gd name="T27" fmla="*/ 130 h 487"/>
                    <a:gd name="T28" fmla="*/ 461 w 527"/>
                    <a:gd name="T29" fmla="*/ 138 h 487"/>
                    <a:gd name="T30" fmla="*/ 102 w 527"/>
                    <a:gd name="T31" fmla="*/ 140 h 487"/>
                    <a:gd name="T32" fmla="*/ 73 w 527"/>
                    <a:gd name="T33" fmla="*/ 149 h 487"/>
                    <a:gd name="T34" fmla="*/ 54 w 527"/>
                    <a:gd name="T35" fmla="*/ 173 h 487"/>
                    <a:gd name="T36" fmla="*/ 50 w 527"/>
                    <a:gd name="T37" fmla="*/ 433 h 487"/>
                    <a:gd name="T38" fmla="*/ 54 w 527"/>
                    <a:gd name="T39" fmla="*/ 454 h 487"/>
                    <a:gd name="T40" fmla="*/ 73 w 527"/>
                    <a:gd name="T41" fmla="*/ 476 h 487"/>
                    <a:gd name="T42" fmla="*/ 102 w 527"/>
                    <a:gd name="T43" fmla="*/ 487 h 487"/>
                    <a:gd name="T44" fmla="*/ 276 w 527"/>
                    <a:gd name="T45" fmla="*/ 485 h 487"/>
                    <a:gd name="T46" fmla="*/ 283 w 527"/>
                    <a:gd name="T47" fmla="*/ 476 h 487"/>
                    <a:gd name="T48" fmla="*/ 279 w 527"/>
                    <a:gd name="T49" fmla="*/ 467 h 487"/>
                    <a:gd name="T50" fmla="*/ 102 w 527"/>
                    <a:gd name="T51" fmla="*/ 466 h 487"/>
                    <a:gd name="T52" fmla="*/ 90 w 527"/>
                    <a:gd name="T53" fmla="*/ 462 h 487"/>
                    <a:gd name="T54" fmla="*/ 76 w 527"/>
                    <a:gd name="T55" fmla="*/ 450 h 487"/>
                    <a:gd name="T56" fmla="*/ 71 w 527"/>
                    <a:gd name="T57" fmla="*/ 433 h 487"/>
                    <a:gd name="T58" fmla="*/ 506 w 527"/>
                    <a:gd name="T59" fmla="*/ 402 h 487"/>
                    <a:gd name="T60" fmla="*/ 508 w 527"/>
                    <a:gd name="T61" fmla="*/ 409 h 487"/>
                    <a:gd name="T62" fmla="*/ 517 w 527"/>
                    <a:gd name="T63" fmla="*/ 412 h 487"/>
                    <a:gd name="T64" fmla="*/ 526 w 527"/>
                    <a:gd name="T65" fmla="*/ 405 h 487"/>
                    <a:gd name="T66" fmla="*/ 527 w 527"/>
                    <a:gd name="T67" fmla="*/ 192 h 487"/>
                    <a:gd name="T68" fmla="*/ 517 w 527"/>
                    <a:gd name="T69" fmla="*/ 163 h 487"/>
                    <a:gd name="T70" fmla="*/ 494 w 527"/>
                    <a:gd name="T71" fmla="*/ 144 h 487"/>
                    <a:gd name="T72" fmla="*/ 473 w 527"/>
                    <a:gd name="T73" fmla="*/ 140 h 487"/>
                    <a:gd name="T74" fmla="*/ 21 w 527"/>
                    <a:gd name="T75" fmla="*/ 52 h 487"/>
                    <a:gd name="T76" fmla="*/ 26 w 527"/>
                    <a:gd name="T77" fmla="*/ 34 h 487"/>
                    <a:gd name="T78" fmla="*/ 40 w 527"/>
                    <a:gd name="T79" fmla="*/ 22 h 487"/>
                    <a:gd name="T80" fmla="*/ 425 w 527"/>
                    <a:gd name="T81" fmla="*/ 21 h 487"/>
                    <a:gd name="T82" fmla="*/ 437 w 527"/>
                    <a:gd name="T83" fmla="*/ 22 h 487"/>
                    <a:gd name="T84" fmla="*/ 451 w 527"/>
                    <a:gd name="T85" fmla="*/ 34 h 487"/>
                    <a:gd name="T86" fmla="*/ 456 w 527"/>
                    <a:gd name="T87" fmla="*/ 52 h 487"/>
                    <a:gd name="T88" fmla="*/ 71 w 527"/>
                    <a:gd name="T89" fmla="*/ 216 h 487"/>
                    <a:gd name="T90" fmla="*/ 71 w 527"/>
                    <a:gd name="T91" fmla="*/ 187 h 487"/>
                    <a:gd name="T92" fmla="*/ 80 w 527"/>
                    <a:gd name="T93" fmla="*/ 170 h 487"/>
                    <a:gd name="T94" fmla="*/ 97 w 527"/>
                    <a:gd name="T95" fmla="*/ 161 h 487"/>
                    <a:gd name="T96" fmla="*/ 473 w 527"/>
                    <a:gd name="T97" fmla="*/ 161 h 487"/>
                    <a:gd name="T98" fmla="*/ 493 w 527"/>
                    <a:gd name="T99" fmla="*/ 166 h 487"/>
                    <a:gd name="T100" fmla="*/ 503 w 527"/>
                    <a:gd name="T101" fmla="*/ 180 h 487"/>
                    <a:gd name="T102" fmla="*/ 506 w 527"/>
                    <a:gd name="T103" fmla="*/ 216 h 4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527" h="487">
                      <a:moveTo>
                        <a:pt x="473" y="140"/>
                      </a:moveTo>
                      <a:lnTo>
                        <a:pt x="468" y="140"/>
                      </a:lnTo>
                      <a:lnTo>
                        <a:pt x="468" y="140"/>
                      </a:lnTo>
                      <a:lnTo>
                        <a:pt x="472" y="138"/>
                      </a:lnTo>
                      <a:lnTo>
                        <a:pt x="475" y="137"/>
                      </a:lnTo>
                      <a:lnTo>
                        <a:pt x="477" y="133"/>
                      </a:lnTo>
                      <a:lnTo>
                        <a:pt x="477" y="130"/>
                      </a:lnTo>
                      <a:lnTo>
                        <a:pt x="477" y="52"/>
                      </a:lnTo>
                      <a:lnTo>
                        <a:pt x="477" y="52"/>
                      </a:lnTo>
                      <a:lnTo>
                        <a:pt x="475" y="41"/>
                      </a:lnTo>
                      <a:lnTo>
                        <a:pt x="473" y="31"/>
                      </a:lnTo>
                      <a:lnTo>
                        <a:pt x="468" y="22"/>
                      </a:lnTo>
                      <a:lnTo>
                        <a:pt x="461" y="15"/>
                      </a:lnTo>
                      <a:lnTo>
                        <a:pt x="454" y="9"/>
                      </a:lnTo>
                      <a:lnTo>
                        <a:pt x="444" y="3"/>
                      </a:lnTo>
                      <a:lnTo>
                        <a:pt x="435" y="0"/>
                      </a:lnTo>
                      <a:lnTo>
                        <a:pt x="425" y="0"/>
                      </a:lnTo>
                      <a:lnTo>
                        <a:pt x="54" y="0"/>
                      </a:lnTo>
                      <a:lnTo>
                        <a:pt x="54" y="0"/>
                      </a:lnTo>
                      <a:lnTo>
                        <a:pt x="41" y="0"/>
                      </a:lnTo>
                      <a:lnTo>
                        <a:pt x="33" y="3"/>
                      </a:lnTo>
                      <a:lnTo>
                        <a:pt x="24" y="9"/>
                      </a:lnTo>
                      <a:lnTo>
                        <a:pt x="15" y="15"/>
                      </a:lnTo>
                      <a:lnTo>
                        <a:pt x="8" y="22"/>
                      </a:lnTo>
                      <a:lnTo>
                        <a:pt x="5" y="31"/>
                      </a:lnTo>
                      <a:lnTo>
                        <a:pt x="1" y="41"/>
                      </a:lnTo>
                      <a:lnTo>
                        <a:pt x="0" y="52"/>
                      </a:lnTo>
                      <a:lnTo>
                        <a:pt x="0" y="293"/>
                      </a:lnTo>
                      <a:lnTo>
                        <a:pt x="0" y="293"/>
                      </a:lnTo>
                      <a:lnTo>
                        <a:pt x="1" y="296"/>
                      </a:lnTo>
                      <a:lnTo>
                        <a:pt x="3" y="299"/>
                      </a:lnTo>
                      <a:lnTo>
                        <a:pt x="7" y="301"/>
                      </a:lnTo>
                      <a:lnTo>
                        <a:pt x="10" y="303"/>
                      </a:lnTo>
                      <a:lnTo>
                        <a:pt x="10" y="303"/>
                      </a:lnTo>
                      <a:lnTo>
                        <a:pt x="15" y="301"/>
                      </a:lnTo>
                      <a:lnTo>
                        <a:pt x="17" y="299"/>
                      </a:lnTo>
                      <a:lnTo>
                        <a:pt x="21" y="296"/>
                      </a:lnTo>
                      <a:lnTo>
                        <a:pt x="21" y="293"/>
                      </a:lnTo>
                      <a:lnTo>
                        <a:pt x="21" y="97"/>
                      </a:lnTo>
                      <a:lnTo>
                        <a:pt x="456" y="97"/>
                      </a:lnTo>
                      <a:lnTo>
                        <a:pt x="456" y="130"/>
                      </a:lnTo>
                      <a:lnTo>
                        <a:pt x="456" y="130"/>
                      </a:lnTo>
                      <a:lnTo>
                        <a:pt x="456" y="133"/>
                      </a:lnTo>
                      <a:lnTo>
                        <a:pt x="458" y="137"/>
                      </a:lnTo>
                      <a:lnTo>
                        <a:pt x="461" y="138"/>
                      </a:lnTo>
                      <a:lnTo>
                        <a:pt x="465" y="140"/>
                      </a:lnTo>
                      <a:lnTo>
                        <a:pt x="102" y="140"/>
                      </a:lnTo>
                      <a:lnTo>
                        <a:pt x="102" y="140"/>
                      </a:lnTo>
                      <a:lnTo>
                        <a:pt x="92" y="142"/>
                      </a:lnTo>
                      <a:lnTo>
                        <a:pt x="81" y="144"/>
                      </a:lnTo>
                      <a:lnTo>
                        <a:pt x="73" y="149"/>
                      </a:lnTo>
                      <a:lnTo>
                        <a:pt x="66" y="156"/>
                      </a:lnTo>
                      <a:lnTo>
                        <a:pt x="59" y="163"/>
                      </a:lnTo>
                      <a:lnTo>
                        <a:pt x="54" y="173"/>
                      </a:lnTo>
                      <a:lnTo>
                        <a:pt x="52" y="182"/>
                      </a:lnTo>
                      <a:lnTo>
                        <a:pt x="50" y="192"/>
                      </a:lnTo>
                      <a:lnTo>
                        <a:pt x="50" y="433"/>
                      </a:lnTo>
                      <a:lnTo>
                        <a:pt x="50" y="433"/>
                      </a:lnTo>
                      <a:lnTo>
                        <a:pt x="52" y="443"/>
                      </a:lnTo>
                      <a:lnTo>
                        <a:pt x="54" y="454"/>
                      </a:lnTo>
                      <a:lnTo>
                        <a:pt x="59" y="462"/>
                      </a:lnTo>
                      <a:lnTo>
                        <a:pt x="66" y="471"/>
                      </a:lnTo>
                      <a:lnTo>
                        <a:pt x="73" y="476"/>
                      </a:lnTo>
                      <a:lnTo>
                        <a:pt x="81" y="481"/>
                      </a:lnTo>
                      <a:lnTo>
                        <a:pt x="92" y="485"/>
                      </a:lnTo>
                      <a:lnTo>
                        <a:pt x="102" y="487"/>
                      </a:lnTo>
                      <a:lnTo>
                        <a:pt x="272" y="487"/>
                      </a:lnTo>
                      <a:lnTo>
                        <a:pt x="272" y="487"/>
                      </a:lnTo>
                      <a:lnTo>
                        <a:pt x="276" y="485"/>
                      </a:lnTo>
                      <a:lnTo>
                        <a:pt x="279" y="483"/>
                      </a:lnTo>
                      <a:lnTo>
                        <a:pt x="281" y="480"/>
                      </a:lnTo>
                      <a:lnTo>
                        <a:pt x="283" y="476"/>
                      </a:lnTo>
                      <a:lnTo>
                        <a:pt x="283" y="476"/>
                      </a:lnTo>
                      <a:lnTo>
                        <a:pt x="281" y="471"/>
                      </a:lnTo>
                      <a:lnTo>
                        <a:pt x="279" y="467"/>
                      </a:lnTo>
                      <a:lnTo>
                        <a:pt x="276" y="466"/>
                      </a:lnTo>
                      <a:lnTo>
                        <a:pt x="272" y="466"/>
                      </a:lnTo>
                      <a:lnTo>
                        <a:pt x="102" y="466"/>
                      </a:lnTo>
                      <a:lnTo>
                        <a:pt x="102" y="466"/>
                      </a:lnTo>
                      <a:lnTo>
                        <a:pt x="97" y="464"/>
                      </a:lnTo>
                      <a:lnTo>
                        <a:pt x="90" y="462"/>
                      </a:lnTo>
                      <a:lnTo>
                        <a:pt x="85" y="459"/>
                      </a:lnTo>
                      <a:lnTo>
                        <a:pt x="80" y="455"/>
                      </a:lnTo>
                      <a:lnTo>
                        <a:pt x="76" y="450"/>
                      </a:lnTo>
                      <a:lnTo>
                        <a:pt x="73" y="445"/>
                      </a:lnTo>
                      <a:lnTo>
                        <a:pt x="71" y="440"/>
                      </a:lnTo>
                      <a:lnTo>
                        <a:pt x="71" y="433"/>
                      </a:lnTo>
                      <a:lnTo>
                        <a:pt x="71" y="237"/>
                      </a:lnTo>
                      <a:lnTo>
                        <a:pt x="506" y="237"/>
                      </a:lnTo>
                      <a:lnTo>
                        <a:pt x="506" y="402"/>
                      </a:lnTo>
                      <a:lnTo>
                        <a:pt x="506" y="402"/>
                      </a:lnTo>
                      <a:lnTo>
                        <a:pt x="506" y="405"/>
                      </a:lnTo>
                      <a:lnTo>
                        <a:pt x="508" y="409"/>
                      </a:lnTo>
                      <a:lnTo>
                        <a:pt x="512" y="410"/>
                      </a:lnTo>
                      <a:lnTo>
                        <a:pt x="517" y="412"/>
                      </a:lnTo>
                      <a:lnTo>
                        <a:pt x="517" y="412"/>
                      </a:lnTo>
                      <a:lnTo>
                        <a:pt x="520" y="410"/>
                      </a:lnTo>
                      <a:lnTo>
                        <a:pt x="524" y="409"/>
                      </a:lnTo>
                      <a:lnTo>
                        <a:pt x="526" y="405"/>
                      </a:lnTo>
                      <a:lnTo>
                        <a:pt x="527" y="402"/>
                      </a:lnTo>
                      <a:lnTo>
                        <a:pt x="527" y="192"/>
                      </a:lnTo>
                      <a:lnTo>
                        <a:pt x="527" y="192"/>
                      </a:lnTo>
                      <a:lnTo>
                        <a:pt x="526" y="182"/>
                      </a:lnTo>
                      <a:lnTo>
                        <a:pt x="522" y="173"/>
                      </a:lnTo>
                      <a:lnTo>
                        <a:pt x="517" y="163"/>
                      </a:lnTo>
                      <a:lnTo>
                        <a:pt x="512" y="156"/>
                      </a:lnTo>
                      <a:lnTo>
                        <a:pt x="503" y="149"/>
                      </a:lnTo>
                      <a:lnTo>
                        <a:pt x="494" y="144"/>
                      </a:lnTo>
                      <a:lnTo>
                        <a:pt x="484" y="142"/>
                      </a:lnTo>
                      <a:lnTo>
                        <a:pt x="473" y="140"/>
                      </a:lnTo>
                      <a:lnTo>
                        <a:pt x="473" y="140"/>
                      </a:lnTo>
                      <a:close/>
                      <a:moveTo>
                        <a:pt x="21" y="76"/>
                      </a:moveTo>
                      <a:lnTo>
                        <a:pt x="21" y="52"/>
                      </a:lnTo>
                      <a:lnTo>
                        <a:pt x="21" y="52"/>
                      </a:lnTo>
                      <a:lnTo>
                        <a:pt x="22" y="45"/>
                      </a:lnTo>
                      <a:lnTo>
                        <a:pt x="24" y="40"/>
                      </a:lnTo>
                      <a:lnTo>
                        <a:pt x="26" y="34"/>
                      </a:lnTo>
                      <a:lnTo>
                        <a:pt x="31" y="29"/>
                      </a:lnTo>
                      <a:lnTo>
                        <a:pt x="34" y="26"/>
                      </a:lnTo>
                      <a:lnTo>
                        <a:pt x="40" y="22"/>
                      </a:lnTo>
                      <a:lnTo>
                        <a:pt x="47" y="21"/>
                      </a:lnTo>
                      <a:lnTo>
                        <a:pt x="54" y="21"/>
                      </a:lnTo>
                      <a:lnTo>
                        <a:pt x="425" y="21"/>
                      </a:lnTo>
                      <a:lnTo>
                        <a:pt x="425" y="21"/>
                      </a:lnTo>
                      <a:lnTo>
                        <a:pt x="430" y="21"/>
                      </a:lnTo>
                      <a:lnTo>
                        <a:pt x="437" y="22"/>
                      </a:lnTo>
                      <a:lnTo>
                        <a:pt x="442" y="26"/>
                      </a:lnTo>
                      <a:lnTo>
                        <a:pt x="447" y="29"/>
                      </a:lnTo>
                      <a:lnTo>
                        <a:pt x="451" y="34"/>
                      </a:lnTo>
                      <a:lnTo>
                        <a:pt x="454" y="40"/>
                      </a:lnTo>
                      <a:lnTo>
                        <a:pt x="456" y="45"/>
                      </a:lnTo>
                      <a:lnTo>
                        <a:pt x="456" y="52"/>
                      </a:lnTo>
                      <a:lnTo>
                        <a:pt x="456" y="76"/>
                      </a:lnTo>
                      <a:lnTo>
                        <a:pt x="21" y="76"/>
                      </a:lnTo>
                      <a:close/>
                      <a:moveTo>
                        <a:pt x="71" y="216"/>
                      </a:moveTo>
                      <a:lnTo>
                        <a:pt x="71" y="192"/>
                      </a:lnTo>
                      <a:lnTo>
                        <a:pt x="71" y="192"/>
                      </a:lnTo>
                      <a:lnTo>
                        <a:pt x="71" y="187"/>
                      </a:lnTo>
                      <a:lnTo>
                        <a:pt x="73" y="180"/>
                      </a:lnTo>
                      <a:lnTo>
                        <a:pt x="76" y="175"/>
                      </a:lnTo>
                      <a:lnTo>
                        <a:pt x="80" y="170"/>
                      </a:lnTo>
                      <a:lnTo>
                        <a:pt x="85" y="166"/>
                      </a:lnTo>
                      <a:lnTo>
                        <a:pt x="90" y="164"/>
                      </a:lnTo>
                      <a:lnTo>
                        <a:pt x="97" y="161"/>
                      </a:lnTo>
                      <a:lnTo>
                        <a:pt x="102" y="161"/>
                      </a:lnTo>
                      <a:lnTo>
                        <a:pt x="473" y="161"/>
                      </a:lnTo>
                      <a:lnTo>
                        <a:pt x="473" y="161"/>
                      </a:lnTo>
                      <a:lnTo>
                        <a:pt x="480" y="161"/>
                      </a:lnTo>
                      <a:lnTo>
                        <a:pt x="486" y="164"/>
                      </a:lnTo>
                      <a:lnTo>
                        <a:pt x="493" y="166"/>
                      </a:lnTo>
                      <a:lnTo>
                        <a:pt x="496" y="170"/>
                      </a:lnTo>
                      <a:lnTo>
                        <a:pt x="501" y="175"/>
                      </a:lnTo>
                      <a:lnTo>
                        <a:pt x="503" y="180"/>
                      </a:lnTo>
                      <a:lnTo>
                        <a:pt x="505" y="187"/>
                      </a:lnTo>
                      <a:lnTo>
                        <a:pt x="506" y="192"/>
                      </a:lnTo>
                      <a:lnTo>
                        <a:pt x="506" y="216"/>
                      </a:lnTo>
                      <a:lnTo>
                        <a:pt x="71" y="2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KoPub돋움체 Bold" panose="00000800000000000000" pitchFamily="2" charset="-127"/>
                    <a:ea typeface="KoPub돋움체 Bold" panose="00000800000000000000" pitchFamily="2" charset="-127"/>
                  </a:endParaRPr>
                </a:p>
              </p:txBody>
            </p:sp>
            <p:sp>
              <p:nvSpPr>
                <p:cNvPr id="64" name="Freeform 52"/>
                <p:cNvSpPr>
                  <a:spLocks/>
                </p:cNvSpPr>
                <p:nvPr/>
              </p:nvSpPr>
              <p:spPr bwMode="auto">
                <a:xfrm>
                  <a:off x="12150725" y="1284288"/>
                  <a:ext cx="11112" cy="12700"/>
                </a:xfrm>
                <a:custGeom>
                  <a:avLst/>
                  <a:gdLst>
                    <a:gd name="T0" fmla="*/ 7 w 16"/>
                    <a:gd name="T1" fmla="*/ 0 h 16"/>
                    <a:gd name="T2" fmla="*/ 7 w 16"/>
                    <a:gd name="T3" fmla="*/ 0 h 16"/>
                    <a:gd name="T4" fmla="*/ 4 w 16"/>
                    <a:gd name="T5" fmla="*/ 2 h 16"/>
                    <a:gd name="T6" fmla="*/ 2 w 16"/>
                    <a:gd name="T7" fmla="*/ 3 h 16"/>
                    <a:gd name="T8" fmla="*/ 0 w 16"/>
                    <a:gd name="T9" fmla="*/ 5 h 16"/>
                    <a:gd name="T10" fmla="*/ 0 w 16"/>
                    <a:gd name="T11" fmla="*/ 9 h 16"/>
                    <a:gd name="T12" fmla="*/ 0 w 16"/>
                    <a:gd name="T13" fmla="*/ 9 h 16"/>
                    <a:gd name="T14" fmla="*/ 0 w 16"/>
                    <a:gd name="T15" fmla="*/ 12 h 16"/>
                    <a:gd name="T16" fmla="*/ 2 w 16"/>
                    <a:gd name="T17" fmla="*/ 14 h 16"/>
                    <a:gd name="T18" fmla="*/ 4 w 16"/>
                    <a:gd name="T19" fmla="*/ 16 h 16"/>
                    <a:gd name="T20" fmla="*/ 7 w 16"/>
                    <a:gd name="T21" fmla="*/ 16 h 16"/>
                    <a:gd name="T22" fmla="*/ 7 w 16"/>
                    <a:gd name="T23" fmla="*/ 16 h 16"/>
                    <a:gd name="T24" fmla="*/ 10 w 16"/>
                    <a:gd name="T25" fmla="*/ 16 h 16"/>
                    <a:gd name="T26" fmla="*/ 12 w 16"/>
                    <a:gd name="T27" fmla="*/ 14 h 16"/>
                    <a:gd name="T28" fmla="*/ 14 w 16"/>
                    <a:gd name="T29" fmla="*/ 12 h 16"/>
                    <a:gd name="T30" fmla="*/ 16 w 16"/>
                    <a:gd name="T31" fmla="*/ 9 h 16"/>
                    <a:gd name="T32" fmla="*/ 16 w 16"/>
                    <a:gd name="T33" fmla="*/ 9 h 16"/>
                    <a:gd name="T34" fmla="*/ 14 w 16"/>
                    <a:gd name="T35" fmla="*/ 5 h 16"/>
                    <a:gd name="T36" fmla="*/ 12 w 16"/>
                    <a:gd name="T37" fmla="*/ 3 h 16"/>
                    <a:gd name="T38" fmla="*/ 10 w 16"/>
                    <a:gd name="T39" fmla="*/ 2 h 16"/>
                    <a:gd name="T40" fmla="*/ 7 w 16"/>
                    <a:gd name="T41" fmla="*/ 0 h 16"/>
                    <a:gd name="T42" fmla="*/ 7 w 16"/>
                    <a:gd name="T4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6" h="16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4" y="2"/>
                      </a:lnTo>
                      <a:lnTo>
                        <a:pt x="2" y="3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12"/>
                      </a:lnTo>
                      <a:lnTo>
                        <a:pt x="2" y="14"/>
                      </a:lnTo>
                      <a:lnTo>
                        <a:pt x="4" y="16"/>
                      </a:lnTo>
                      <a:lnTo>
                        <a:pt x="7" y="16"/>
                      </a:lnTo>
                      <a:lnTo>
                        <a:pt x="7" y="16"/>
                      </a:lnTo>
                      <a:lnTo>
                        <a:pt x="10" y="16"/>
                      </a:lnTo>
                      <a:lnTo>
                        <a:pt x="12" y="14"/>
                      </a:lnTo>
                      <a:lnTo>
                        <a:pt x="14" y="12"/>
                      </a:lnTo>
                      <a:lnTo>
                        <a:pt x="16" y="9"/>
                      </a:lnTo>
                      <a:lnTo>
                        <a:pt x="16" y="9"/>
                      </a:lnTo>
                      <a:lnTo>
                        <a:pt x="14" y="5"/>
                      </a:lnTo>
                      <a:lnTo>
                        <a:pt x="12" y="3"/>
                      </a:lnTo>
                      <a:lnTo>
                        <a:pt x="10" y="2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KoPub돋움체 Bold" panose="00000800000000000000" pitchFamily="2" charset="-127"/>
                    <a:ea typeface="KoPub돋움체 Bold" panose="00000800000000000000" pitchFamily="2" charset="-127"/>
                  </a:endParaRPr>
                </a:p>
              </p:txBody>
            </p:sp>
            <p:sp>
              <p:nvSpPr>
                <p:cNvPr id="65" name="Freeform 53"/>
                <p:cNvSpPr>
                  <a:spLocks/>
                </p:cNvSpPr>
                <p:nvPr/>
              </p:nvSpPr>
              <p:spPr bwMode="auto">
                <a:xfrm>
                  <a:off x="12180888" y="1284288"/>
                  <a:ext cx="11112" cy="12700"/>
                </a:xfrm>
                <a:custGeom>
                  <a:avLst/>
                  <a:gdLst>
                    <a:gd name="T0" fmla="*/ 7 w 16"/>
                    <a:gd name="T1" fmla="*/ 0 h 16"/>
                    <a:gd name="T2" fmla="*/ 7 w 16"/>
                    <a:gd name="T3" fmla="*/ 0 h 16"/>
                    <a:gd name="T4" fmla="*/ 4 w 16"/>
                    <a:gd name="T5" fmla="*/ 2 h 16"/>
                    <a:gd name="T6" fmla="*/ 2 w 16"/>
                    <a:gd name="T7" fmla="*/ 3 h 16"/>
                    <a:gd name="T8" fmla="*/ 0 w 16"/>
                    <a:gd name="T9" fmla="*/ 5 h 16"/>
                    <a:gd name="T10" fmla="*/ 0 w 16"/>
                    <a:gd name="T11" fmla="*/ 9 h 16"/>
                    <a:gd name="T12" fmla="*/ 0 w 16"/>
                    <a:gd name="T13" fmla="*/ 9 h 16"/>
                    <a:gd name="T14" fmla="*/ 0 w 16"/>
                    <a:gd name="T15" fmla="*/ 12 h 16"/>
                    <a:gd name="T16" fmla="*/ 2 w 16"/>
                    <a:gd name="T17" fmla="*/ 14 h 16"/>
                    <a:gd name="T18" fmla="*/ 4 w 16"/>
                    <a:gd name="T19" fmla="*/ 16 h 16"/>
                    <a:gd name="T20" fmla="*/ 7 w 16"/>
                    <a:gd name="T21" fmla="*/ 16 h 16"/>
                    <a:gd name="T22" fmla="*/ 7 w 16"/>
                    <a:gd name="T23" fmla="*/ 16 h 16"/>
                    <a:gd name="T24" fmla="*/ 11 w 16"/>
                    <a:gd name="T25" fmla="*/ 16 h 16"/>
                    <a:gd name="T26" fmla="*/ 12 w 16"/>
                    <a:gd name="T27" fmla="*/ 14 h 16"/>
                    <a:gd name="T28" fmla="*/ 14 w 16"/>
                    <a:gd name="T29" fmla="*/ 12 h 16"/>
                    <a:gd name="T30" fmla="*/ 16 w 16"/>
                    <a:gd name="T31" fmla="*/ 9 h 16"/>
                    <a:gd name="T32" fmla="*/ 16 w 16"/>
                    <a:gd name="T33" fmla="*/ 9 h 16"/>
                    <a:gd name="T34" fmla="*/ 14 w 16"/>
                    <a:gd name="T35" fmla="*/ 5 h 16"/>
                    <a:gd name="T36" fmla="*/ 12 w 16"/>
                    <a:gd name="T37" fmla="*/ 3 h 16"/>
                    <a:gd name="T38" fmla="*/ 11 w 16"/>
                    <a:gd name="T39" fmla="*/ 2 h 16"/>
                    <a:gd name="T40" fmla="*/ 7 w 16"/>
                    <a:gd name="T41" fmla="*/ 0 h 16"/>
                    <a:gd name="T42" fmla="*/ 7 w 16"/>
                    <a:gd name="T4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6" h="16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4" y="2"/>
                      </a:lnTo>
                      <a:lnTo>
                        <a:pt x="2" y="3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12"/>
                      </a:lnTo>
                      <a:lnTo>
                        <a:pt x="2" y="14"/>
                      </a:lnTo>
                      <a:lnTo>
                        <a:pt x="4" y="16"/>
                      </a:lnTo>
                      <a:lnTo>
                        <a:pt x="7" y="16"/>
                      </a:lnTo>
                      <a:lnTo>
                        <a:pt x="7" y="16"/>
                      </a:lnTo>
                      <a:lnTo>
                        <a:pt x="11" y="16"/>
                      </a:lnTo>
                      <a:lnTo>
                        <a:pt x="12" y="14"/>
                      </a:lnTo>
                      <a:lnTo>
                        <a:pt x="14" y="12"/>
                      </a:lnTo>
                      <a:lnTo>
                        <a:pt x="16" y="9"/>
                      </a:lnTo>
                      <a:lnTo>
                        <a:pt x="16" y="9"/>
                      </a:lnTo>
                      <a:lnTo>
                        <a:pt x="14" y="5"/>
                      </a:lnTo>
                      <a:lnTo>
                        <a:pt x="12" y="3"/>
                      </a:lnTo>
                      <a:lnTo>
                        <a:pt x="11" y="2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KoPub돋움체 Bold" panose="00000800000000000000" pitchFamily="2" charset="-127"/>
                    <a:ea typeface="KoPub돋움체 Bold" panose="00000800000000000000" pitchFamily="2" charset="-127"/>
                  </a:endParaRPr>
                </a:p>
              </p:txBody>
            </p:sp>
            <p:sp>
              <p:nvSpPr>
                <p:cNvPr id="66" name="Freeform 54"/>
                <p:cNvSpPr>
                  <a:spLocks/>
                </p:cNvSpPr>
                <p:nvPr/>
              </p:nvSpPr>
              <p:spPr bwMode="auto">
                <a:xfrm>
                  <a:off x="12209463" y="1284288"/>
                  <a:ext cx="14287" cy="12700"/>
                </a:xfrm>
                <a:custGeom>
                  <a:avLst/>
                  <a:gdLst>
                    <a:gd name="T0" fmla="*/ 8 w 17"/>
                    <a:gd name="T1" fmla="*/ 0 h 16"/>
                    <a:gd name="T2" fmla="*/ 8 w 17"/>
                    <a:gd name="T3" fmla="*/ 0 h 16"/>
                    <a:gd name="T4" fmla="*/ 5 w 17"/>
                    <a:gd name="T5" fmla="*/ 2 h 16"/>
                    <a:gd name="T6" fmla="*/ 3 w 17"/>
                    <a:gd name="T7" fmla="*/ 3 h 16"/>
                    <a:gd name="T8" fmla="*/ 1 w 17"/>
                    <a:gd name="T9" fmla="*/ 5 h 16"/>
                    <a:gd name="T10" fmla="*/ 0 w 17"/>
                    <a:gd name="T11" fmla="*/ 9 h 16"/>
                    <a:gd name="T12" fmla="*/ 0 w 17"/>
                    <a:gd name="T13" fmla="*/ 9 h 16"/>
                    <a:gd name="T14" fmla="*/ 1 w 17"/>
                    <a:gd name="T15" fmla="*/ 12 h 16"/>
                    <a:gd name="T16" fmla="*/ 3 w 17"/>
                    <a:gd name="T17" fmla="*/ 14 h 16"/>
                    <a:gd name="T18" fmla="*/ 5 w 17"/>
                    <a:gd name="T19" fmla="*/ 16 h 16"/>
                    <a:gd name="T20" fmla="*/ 8 w 17"/>
                    <a:gd name="T21" fmla="*/ 16 h 16"/>
                    <a:gd name="T22" fmla="*/ 8 w 17"/>
                    <a:gd name="T23" fmla="*/ 16 h 16"/>
                    <a:gd name="T24" fmla="*/ 12 w 17"/>
                    <a:gd name="T25" fmla="*/ 16 h 16"/>
                    <a:gd name="T26" fmla="*/ 14 w 17"/>
                    <a:gd name="T27" fmla="*/ 14 h 16"/>
                    <a:gd name="T28" fmla="*/ 15 w 17"/>
                    <a:gd name="T29" fmla="*/ 12 h 16"/>
                    <a:gd name="T30" fmla="*/ 17 w 17"/>
                    <a:gd name="T31" fmla="*/ 9 h 16"/>
                    <a:gd name="T32" fmla="*/ 17 w 17"/>
                    <a:gd name="T33" fmla="*/ 9 h 16"/>
                    <a:gd name="T34" fmla="*/ 15 w 17"/>
                    <a:gd name="T35" fmla="*/ 5 h 16"/>
                    <a:gd name="T36" fmla="*/ 14 w 17"/>
                    <a:gd name="T37" fmla="*/ 3 h 16"/>
                    <a:gd name="T38" fmla="*/ 12 w 17"/>
                    <a:gd name="T39" fmla="*/ 2 h 16"/>
                    <a:gd name="T40" fmla="*/ 8 w 17"/>
                    <a:gd name="T41" fmla="*/ 0 h 16"/>
                    <a:gd name="T42" fmla="*/ 8 w 17"/>
                    <a:gd name="T4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7" h="16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5" y="2"/>
                      </a:lnTo>
                      <a:lnTo>
                        <a:pt x="3" y="3"/>
                      </a:lnTo>
                      <a:lnTo>
                        <a:pt x="1" y="5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1" y="12"/>
                      </a:lnTo>
                      <a:lnTo>
                        <a:pt x="3" y="14"/>
                      </a:lnTo>
                      <a:lnTo>
                        <a:pt x="5" y="16"/>
                      </a:lnTo>
                      <a:lnTo>
                        <a:pt x="8" y="16"/>
                      </a:lnTo>
                      <a:lnTo>
                        <a:pt x="8" y="16"/>
                      </a:lnTo>
                      <a:lnTo>
                        <a:pt x="12" y="16"/>
                      </a:lnTo>
                      <a:lnTo>
                        <a:pt x="14" y="14"/>
                      </a:lnTo>
                      <a:lnTo>
                        <a:pt x="15" y="12"/>
                      </a:lnTo>
                      <a:lnTo>
                        <a:pt x="17" y="9"/>
                      </a:lnTo>
                      <a:lnTo>
                        <a:pt x="17" y="9"/>
                      </a:lnTo>
                      <a:lnTo>
                        <a:pt x="15" y="5"/>
                      </a:lnTo>
                      <a:lnTo>
                        <a:pt x="14" y="3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KoPub돋움체 Bold" panose="00000800000000000000" pitchFamily="2" charset="-127"/>
                    <a:ea typeface="KoPub돋움체 Bold" panose="00000800000000000000" pitchFamily="2" charset="-127"/>
                  </a:endParaRPr>
                </a:p>
              </p:txBody>
            </p:sp>
            <p:sp>
              <p:nvSpPr>
                <p:cNvPr id="67" name="Freeform 55"/>
                <p:cNvSpPr>
                  <a:spLocks/>
                </p:cNvSpPr>
                <p:nvPr/>
              </p:nvSpPr>
              <p:spPr bwMode="auto">
                <a:xfrm>
                  <a:off x="12109450" y="1173163"/>
                  <a:ext cx="12700" cy="12700"/>
                </a:xfrm>
                <a:custGeom>
                  <a:avLst/>
                  <a:gdLst>
                    <a:gd name="T0" fmla="*/ 7 w 15"/>
                    <a:gd name="T1" fmla="*/ 0 h 15"/>
                    <a:gd name="T2" fmla="*/ 7 w 15"/>
                    <a:gd name="T3" fmla="*/ 0 h 15"/>
                    <a:gd name="T4" fmla="*/ 5 w 15"/>
                    <a:gd name="T5" fmla="*/ 0 h 15"/>
                    <a:gd name="T6" fmla="*/ 1 w 15"/>
                    <a:gd name="T7" fmla="*/ 1 h 15"/>
                    <a:gd name="T8" fmla="*/ 0 w 15"/>
                    <a:gd name="T9" fmla="*/ 5 h 15"/>
                    <a:gd name="T10" fmla="*/ 0 w 15"/>
                    <a:gd name="T11" fmla="*/ 7 h 15"/>
                    <a:gd name="T12" fmla="*/ 0 w 15"/>
                    <a:gd name="T13" fmla="*/ 7 h 15"/>
                    <a:gd name="T14" fmla="*/ 0 w 15"/>
                    <a:gd name="T15" fmla="*/ 10 h 15"/>
                    <a:gd name="T16" fmla="*/ 1 w 15"/>
                    <a:gd name="T17" fmla="*/ 14 h 15"/>
                    <a:gd name="T18" fmla="*/ 5 w 15"/>
                    <a:gd name="T19" fmla="*/ 15 h 15"/>
                    <a:gd name="T20" fmla="*/ 7 w 15"/>
                    <a:gd name="T21" fmla="*/ 15 h 15"/>
                    <a:gd name="T22" fmla="*/ 7 w 15"/>
                    <a:gd name="T23" fmla="*/ 15 h 15"/>
                    <a:gd name="T24" fmla="*/ 10 w 15"/>
                    <a:gd name="T25" fmla="*/ 15 h 15"/>
                    <a:gd name="T26" fmla="*/ 14 w 15"/>
                    <a:gd name="T27" fmla="*/ 14 h 15"/>
                    <a:gd name="T28" fmla="*/ 15 w 15"/>
                    <a:gd name="T29" fmla="*/ 10 h 15"/>
                    <a:gd name="T30" fmla="*/ 15 w 15"/>
                    <a:gd name="T31" fmla="*/ 7 h 15"/>
                    <a:gd name="T32" fmla="*/ 15 w 15"/>
                    <a:gd name="T33" fmla="*/ 7 h 15"/>
                    <a:gd name="T34" fmla="*/ 15 w 15"/>
                    <a:gd name="T35" fmla="*/ 5 h 15"/>
                    <a:gd name="T36" fmla="*/ 14 w 15"/>
                    <a:gd name="T37" fmla="*/ 1 h 15"/>
                    <a:gd name="T38" fmla="*/ 10 w 15"/>
                    <a:gd name="T39" fmla="*/ 0 h 15"/>
                    <a:gd name="T40" fmla="*/ 7 w 15"/>
                    <a:gd name="T41" fmla="*/ 0 h 15"/>
                    <a:gd name="T42" fmla="*/ 7 w 15"/>
                    <a:gd name="T4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" h="15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1" y="1"/>
                      </a:lnTo>
                      <a:lnTo>
                        <a:pt x="0" y="5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10"/>
                      </a:lnTo>
                      <a:lnTo>
                        <a:pt x="1" y="14"/>
                      </a:lnTo>
                      <a:lnTo>
                        <a:pt x="5" y="15"/>
                      </a:lnTo>
                      <a:lnTo>
                        <a:pt x="7" y="15"/>
                      </a:lnTo>
                      <a:lnTo>
                        <a:pt x="7" y="15"/>
                      </a:lnTo>
                      <a:lnTo>
                        <a:pt x="10" y="15"/>
                      </a:lnTo>
                      <a:lnTo>
                        <a:pt x="14" y="14"/>
                      </a:lnTo>
                      <a:lnTo>
                        <a:pt x="15" y="10"/>
                      </a:lnTo>
                      <a:lnTo>
                        <a:pt x="15" y="7"/>
                      </a:lnTo>
                      <a:lnTo>
                        <a:pt x="15" y="7"/>
                      </a:lnTo>
                      <a:lnTo>
                        <a:pt x="15" y="5"/>
                      </a:lnTo>
                      <a:lnTo>
                        <a:pt x="14" y="1"/>
                      </a:lnTo>
                      <a:lnTo>
                        <a:pt x="10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KoPub돋움체 Bold" panose="00000800000000000000" pitchFamily="2" charset="-127"/>
                    <a:ea typeface="KoPub돋움체 Bold" panose="00000800000000000000" pitchFamily="2" charset="-127"/>
                  </a:endParaRPr>
                </a:p>
              </p:txBody>
            </p:sp>
            <p:sp>
              <p:nvSpPr>
                <p:cNvPr id="68" name="Freeform 56"/>
                <p:cNvSpPr>
                  <a:spLocks/>
                </p:cNvSpPr>
                <p:nvPr/>
              </p:nvSpPr>
              <p:spPr bwMode="auto">
                <a:xfrm>
                  <a:off x="12139613" y="1173163"/>
                  <a:ext cx="12700" cy="12700"/>
                </a:xfrm>
                <a:custGeom>
                  <a:avLst/>
                  <a:gdLst>
                    <a:gd name="T0" fmla="*/ 7 w 16"/>
                    <a:gd name="T1" fmla="*/ 0 h 15"/>
                    <a:gd name="T2" fmla="*/ 7 w 16"/>
                    <a:gd name="T3" fmla="*/ 0 h 15"/>
                    <a:gd name="T4" fmla="*/ 5 w 16"/>
                    <a:gd name="T5" fmla="*/ 0 h 15"/>
                    <a:gd name="T6" fmla="*/ 2 w 16"/>
                    <a:gd name="T7" fmla="*/ 1 h 15"/>
                    <a:gd name="T8" fmla="*/ 0 w 16"/>
                    <a:gd name="T9" fmla="*/ 5 h 15"/>
                    <a:gd name="T10" fmla="*/ 0 w 16"/>
                    <a:gd name="T11" fmla="*/ 7 h 15"/>
                    <a:gd name="T12" fmla="*/ 0 w 16"/>
                    <a:gd name="T13" fmla="*/ 7 h 15"/>
                    <a:gd name="T14" fmla="*/ 0 w 16"/>
                    <a:gd name="T15" fmla="*/ 10 h 15"/>
                    <a:gd name="T16" fmla="*/ 2 w 16"/>
                    <a:gd name="T17" fmla="*/ 14 h 15"/>
                    <a:gd name="T18" fmla="*/ 5 w 16"/>
                    <a:gd name="T19" fmla="*/ 15 h 15"/>
                    <a:gd name="T20" fmla="*/ 7 w 16"/>
                    <a:gd name="T21" fmla="*/ 15 h 15"/>
                    <a:gd name="T22" fmla="*/ 7 w 16"/>
                    <a:gd name="T23" fmla="*/ 15 h 15"/>
                    <a:gd name="T24" fmla="*/ 10 w 16"/>
                    <a:gd name="T25" fmla="*/ 15 h 15"/>
                    <a:gd name="T26" fmla="*/ 14 w 16"/>
                    <a:gd name="T27" fmla="*/ 14 h 15"/>
                    <a:gd name="T28" fmla="*/ 16 w 16"/>
                    <a:gd name="T29" fmla="*/ 10 h 15"/>
                    <a:gd name="T30" fmla="*/ 16 w 16"/>
                    <a:gd name="T31" fmla="*/ 7 h 15"/>
                    <a:gd name="T32" fmla="*/ 16 w 16"/>
                    <a:gd name="T33" fmla="*/ 7 h 15"/>
                    <a:gd name="T34" fmla="*/ 16 w 16"/>
                    <a:gd name="T35" fmla="*/ 5 h 15"/>
                    <a:gd name="T36" fmla="*/ 14 w 16"/>
                    <a:gd name="T37" fmla="*/ 1 h 15"/>
                    <a:gd name="T38" fmla="*/ 10 w 16"/>
                    <a:gd name="T39" fmla="*/ 0 h 15"/>
                    <a:gd name="T40" fmla="*/ 7 w 16"/>
                    <a:gd name="T41" fmla="*/ 0 h 15"/>
                    <a:gd name="T42" fmla="*/ 7 w 16"/>
                    <a:gd name="T4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6" h="15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2" y="1"/>
                      </a:lnTo>
                      <a:lnTo>
                        <a:pt x="0" y="5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10"/>
                      </a:lnTo>
                      <a:lnTo>
                        <a:pt x="2" y="14"/>
                      </a:lnTo>
                      <a:lnTo>
                        <a:pt x="5" y="15"/>
                      </a:lnTo>
                      <a:lnTo>
                        <a:pt x="7" y="15"/>
                      </a:lnTo>
                      <a:lnTo>
                        <a:pt x="7" y="15"/>
                      </a:lnTo>
                      <a:lnTo>
                        <a:pt x="10" y="15"/>
                      </a:lnTo>
                      <a:lnTo>
                        <a:pt x="14" y="14"/>
                      </a:lnTo>
                      <a:lnTo>
                        <a:pt x="16" y="10"/>
                      </a:lnTo>
                      <a:lnTo>
                        <a:pt x="16" y="7"/>
                      </a:lnTo>
                      <a:lnTo>
                        <a:pt x="16" y="7"/>
                      </a:lnTo>
                      <a:lnTo>
                        <a:pt x="16" y="5"/>
                      </a:lnTo>
                      <a:lnTo>
                        <a:pt x="14" y="1"/>
                      </a:lnTo>
                      <a:lnTo>
                        <a:pt x="10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KoPub돋움체 Bold" panose="00000800000000000000" pitchFamily="2" charset="-127"/>
                    <a:ea typeface="KoPub돋움체 Bold" panose="00000800000000000000" pitchFamily="2" charset="-127"/>
                  </a:endParaRPr>
                </a:p>
              </p:txBody>
            </p:sp>
            <p:sp>
              <p:nvSpPr>
                <p:cNvPr id="70" name="Freeform 57"/>
                <p:cNvSpPr>
                  <a:spLocks/>
                </p:cNvSpPr>
                <p:nvPr/>
              </p:nvSpPr>
              <p:spPr bwMode="auto">
                <a:xfrm>
                  <a:off x="12171363" y="1173163"/>
                  <a:ext cx="11112" cy="12700"/>
                </a:xfrm>
                <a:custGeom>
                  <a:avLst/>
                  <a:gdLst>
                    <a:gd name="T0" fmla="*/ 7 w 16"/>
                    <a:gd name="T1" fmla="*/ 0 h 15"/>
                    <a:gd name="T2" fmla="*/ 7 w 16"/>
                    <a:gd name="T3" fmla="*/ 0 h 15"/>
                    <a:gd name="T4" fmla="*/ 5 w 16"/>
                    <a:gd name="T5" fmla="*/ 0 h 15"/>
                    <a:gd name="T6" fmla="*/ 2 w 16"/>
                    <a:gd name="T7" fmla="*/ 1 h 15"/>
                    <a:gd name="T8" fmla="*/ 0 w 16"/>
                    <a:gd name="T9" fmla="*/ 5 h 15"/>
                    <a:gd name="T10" fmla="*/ 0 w 16"/>
                    <a:gd name="T11" fmla="*/ 7 h 15"/>
                    <a:gd name="T12" fmla="*/ 0 w 16"/>
                    <a:gd name="T13" fmla="*/ 7 h 15"/>
                    <a:gd name="T14" fmla="*/ 0 w 16"/>
                    <a:gd name="T15" fmla="*/ 10 h 15"/>
                    <a:gd name="T16" fmla="*/ 2 w 16"/>
                    <a:gd name="T17" fmla="*/ 14 h 15"/>
                    <a:gd name="T18" fmla="*/ 5 w 16"/>
                    <a:gd name="T19" fmla="*/ 15 h 15"/>
                    <a:gd name="T20" fmla="*/ 7 w 16"/>
                    <a:gd name="T21" fmla="*/ 15 h 15"/>
                    <a:gd name="T22" fmla="*/ 7 w 16"/>
                    <a:gd name="T23" fmla="*/ 15 h 15"/>
                    <a:gd name="T24" fmla="*/ 10 w 16"/>
                    <a:gd name="T25" fmla="*/ 15 h 15"/>
                    <a:gd name="T26" fmla="*/ 14 w 16"/>
                    <a:gd name="T27" fmla="*/ 14 h 15"/>
                    <a:gd name="T28" fmla="*/ 16 w 16"/>
                    <a:gd name="T29" fmla="*/ 10 h 15"/>
                    <a:gd name="T30" fmla="*/ 16 w 16"/>
                    <a:gd name="T31" fmla="*/ 7 h 15"/>
                    <a:gd name="T32" fmla="*/ 16 w 16"/>
                    <a:gd name="T33" fmla="*/ 7 h 15"/>
                    <a:gd name="T34" fmla="*/ 16 w 16"/>
                    <a:gd name="T35" fmla="*/ 5 h 15"/>
                    <a:gd name="T36" fmla="*/ 14 w 16"/>
                    <a:gd name="T37" fmla="*/ 1 h 15"/>
                    <a:gd name="T38" fmla="*/ 10 w 16"/>
                    <a:gd name="T39" fmla="*/ 0 h 15"/>
                    <a:gd name="T40" fmla="*/ 7 w 16"/>
                    <a:gd name="T41" fmla="*/ 0 h 15"/>
                    <a:gd name="T42" fmla="*/ 7 w 16"/>
                    <a:gd name="T4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6" h="15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2" y="1"/>
                      </a:lnTo>
                      <a:lnTo>
                        <a:pt x="0" y="5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10"/>
                      </a:lnTo>
                      <a:lnTo>
                        <a:pt x="2" y="14"/>
                      </a:lnTo>
                      <a:lnTo>
                        <a:pt x="5" y="15"/>
                      </a:lnTo>
                      <a:lnTo>
                        <a:pt x="7" y="15"/>
                      </a:lnTo>
                      <a:lnTo>
                        <a:pt x="7" y="15"/>
                      </a:lnTo>
                      <a:lnTo>
                        <a:pt x="10" y="15"/>
                      </a:lnTo>
                      <a:lnTo>
                        <a:pt x="14" y="14"/>
                      </a:lnTo>
                      <a:lnTo>
                        <a:pt x="16" y="10"/>
                      </a:lnTo>
                      <a:lnTo>
                        <a:pt x="16" y="7"/>
                      </a:lnTo>
                      <a:lnTo>
                        <a:pt x="16" y="7"/>
                      </a:lnTo>
                      <a:lnTo>
                        <a:pt x="16" y="5"/>
                      </a:lnTo>
                      <a:lnTo>
                        <a:pt x="14" y="1"/>
                      </a:lnTo>
                      <a:lnTo>
                        <a:pt x="10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KoPub돋움체 Bold" panose="00000800000000000000" pitchFamily="2" charset="-127"/>
                    <a:ea typeface="KoPub돋움체 Bold" panose="00000800000000000000" pitchFamily="2" charset="-127"/>
                  </a:endParaRPr>
                </a:p>
              </p:txBody>
            </p:sp>
            <p:sp>
              <p:nvSpPr>
                <p:cNvPr id="71" name="Freeform 58"/>
                <p:cNvSpPr>
                  <a:spLocks noEditPoints="1"/>
                </p:cNvSpPr>
                <p:nvPr/>
              </p:nvSpPr>
              <p:spPr bwMode="auto">
                <a:xfrm>
                  <a:off x="12255500" y="1341438"/>
                  <a:ext cx="223837" cy="225425"/>
                </a:xfrm>
                <a:custGeom>
                  <a:avLst/>
                  <a:gdLst>
                    <a:gd name="T0" fmla="*/ 194 w 281"/>
                    <a:gd name="T1" fmla="*/ 156 h 284"/>
                    <a:gd name="T2" fmla="*/ 204 w 281"/>
                    <a:gd name="T3" fmla="*/ 132 h 284"/>
                    <a:gd name="T4" fmla="*/ 208 w 281"/>
                    <a:gd name="T5" fmla="*/ 104 h 284"/>
                    <a:gd name="T6" fmla="*/ 206 w 281"/>
                    <a:gd name="T7" fmla="*/ 83 h 284"/>
                    <a:gd name="T8" fmla="*/ 191 w 281"/>
                    <a:gd name="T9" fmla="*/ 47 h 284"/>
                    <a:gd name="T10" fmla="*/ 178 w 281"/>
                    <a:gd name="T11" fmla="*/ 31 h 284"/>
                    <a:gd name="T12" fmla="*/ 161 w 281"/>
                    <a:gd name="T13" fmla="*/ 17 h 284"/>
                    <a:gd name="T14" fmla="*/ 125 w 281"/>
                    <a:gd name="T15" fmla="*/ 2 h 284"/>
                    <a:gd name="T16" fmla="*/ 85 w 281"/>
                    <a:gd name="T17" fmla="*/ 2 h 284"/>
                    <a:gd name="T18" fmla="*/ 47 w 281"/>
                    <a:gd name="T19" fmla="*/ 16 h 284"/>
                    <a:gd name="T20" fmla="*/ 31 w 281"/>
                    <a:gd name="T21" fmla="*/ 29 h 284"/>
                    <a:gd name="T22" fmla="*/ 22 w 281"/>
                    <a:gd name="T23" fmla="*/ 36 h 284"/>
                    <a:gd name="T24" fmla="*/ 7 w 281"/>
                    <a:gd name="T25" fmla="*/ 64 h 284"/>
                    <a:gd name="T26" fmla="*/ 0 w 281"/>
                    <a:gd name="T27" fmla="*/ 102 h 284"/>
                    <a:gd name="T28" fmla="*/ 7 w 281"/>
                    <a:gd name="T29" fmla="*/ 142 h 284"/>
                    <a:gd name="T30" fmla="*/ 22 w 281"/>
                    <a:gd name="T31" fmla="*/ 168 h 284"/>
                    <a:gd name="T32" fmla="*/ 29 w 281"/>
                    <a:gd name="T33" fmla="*/ 177 h 284"/>
                    <a:gd name="T34" fmla="*/ 45 w 281"/>
                    <a:gd name="T35" fmla="*/ 190 h 284"/>
                    <a:gd name="T36" fmla="*/ 64 w 281"/>
                    <a:gd name="T37" fmla="*/ 199 h 284"/>
                    <a:gd name="T38" fmla="*/ 104 w 281"/>
                    <a:gd name="T39" fmla="*/ 208 h 284"/>
                    <a:gd name="T40" fmla="*/ 116 w 281"/>
                    <a:gd name="T41" fmla="*/ 206 h 284"/>
                    <a:gd name="T42" fmla="*/ 142 w 281"/>
                    <a:gd name="T43" fmla="*/ 199 h 284"/>
                    <a:gd name="T44" fmla="*/ 236 w 281"/>
                    <a:gd name="T45" fmla="*/ 275 h 284"/>
                    <a:gd name="T46" fmla="*/ 239 w 281"/>
                    <a:gd name="T47" fmla="*/ 279 h 284"/>
                    <a:gd name="T48" fmla="*/ 250 w 281"/>
                    <a:gd name="T49" fmla="*/ 282 h 284"/>
                    <a:gd name="T50" fmla="*/ 255 w 281"/>
                    <a:gd name="T51" fmla="*/ 284 h 284"/>
                    <a:gd name="T52" fmla="*/ 255 w 281"/>
                    <a:gd name="T53" fmla="*/ 284 h 284"/>
                    <a:gd name="T54" fmla="*/ 274 w 281"/>
                    <a:gd name="T55" fmla="*/ 275 h 284"/>
                    <a:gd name="T56" fmla="*/ 277 w 281"/>
                    <a:gd name="T57" fmla="*/ 272 h 284"/>
                    <a:gd name="T58" fmla="*/ 281 w 281"/>
                    <a:gd name="T59" fmla="*/ 256 h 284"/>
                    <a:gd name="T60" fmla="*/ 277 w 281"/>
                    <a:gd name="T61" fmla="*/ 242 h 284"/>
                    <a:gd name="T62" fmla="*/ 194 w 281"/>
                    <a:gd name="T63" fmla="*/ 156 h 284"/>
                    <a:gd name="T64" fmla="*/ 45 w 281"/>
                    <a:gd name="T65" fmla="*/ 163 h 284"/>
                    <a:gd name="T66" fmla="*/ 26 w 281"/>
                    <a:gd name="T67" fmla="*/ 135 h 284"/>
                    <a:gd name="T68" fmla="*/ 20 w 281"/>
                    <a:gd name="T69" fmla="*/ 102 h 284"/>
                    <a:gd name="T70" fmla="*/ 26 w 281"/>
                    <a:gd name="T71" fmla="*/ 71 h 284"/>
                    <a:gd name="T72" fmla="*/ 45 w 281"/>
                    <a:gd name="T73" fmla="*/ 45 h 284"/>
                    <a:gd name="T74" fmla="*/ 59 w 281"/>
                    <a:gd name="T75" fmla="*/ 33 h 284"/>
                    <a:gd name="T76" fmla="*/ 88 w 281"/>
                    <a:gd name="T77" fmla="*/ 22 h 284"/>
                    <a:gd name="T78" fmla="*/ 104 w 281"/>
                    <a:gd name="T79" fmla="*/ 21 h 284"/>
                    <a:gd name="T80" fmla="*/ 135 w 281"/>
                    <a:gd name="T81" fmla="*/ 26 h 284"/>
                    <a:gd name="T82" fmla="*/ 163 w 281"/>
                    <a:gd name="T83" fmla="*/ 45 h 284"/>
                    <a:gd name="T84" fmla="*/ 173 w 281"/>
                    <a:gd name="T85" fmla="*/ 57 h 284"/>
                    <a:gd name="T86" fmla="*/ 185 w 281"/>
                    <a:gd name="T87" fmla="*/ 88 h 284"/>
                    <a:gd name="T88" fmla="*/ 187 w 281"/>
                    <a:gd name="T89" fmla="*/ 104 h 284"/>
                    <a:gd name="T90" fmla="*/ 180 w 281"/>
                    <a:gd name="T91" fmla="*/ 137 h 284"/>
                    <a:gd name="T92" fmla="*/ 163 w 281"/>
                    <a:gd name="T93" fmla="*/ 163 h 284"/>
                    <a:gd name="T94" fmla="*/ 149 w 281"/>
                    <a:gd name="T95" fmla="*/ 173 h 284"/>
                    <a:gd name="T96" fmla="*/ 119 w 281"/>
                    <a:gd name="T97" fmla="*/ 185 h 284"/>
                    <a:gd name="T98" fmla="*/ 86 w 281"/>
                    <a:gd name="T99" fmla="*/ 185 h 284"/>
                    <a:gd name="T100" fmla="*/ 57 w 281"/>
                    <a:gd name="T101" fmla="*/ 173 h 284"/>
                    <a:gd name="T102" fmla="*/ 45 w 281"/>
                    <a:gd name="T103" fmla="*/ 163 h 284"/>
                    <a:gd name="T104" fmla="*/ 258 w 281"/>
                    <a:gd name="T105" fmla="*/ 261 h 284"/>
                    <a:gd name="T106" fmla="*/ 250 w 281"/>
                    <a:gd name="T107" fmla="*/ 261 h 284"/>
                    <a:gd name="T108" fmla="*/ 171 w 281"/>
                    <a:gd name="T109" fmla="*/ 182 h 284"/>
                    <a:gd name="T110" fmla="*/ 177 w 281"/>
                    <a:gd name="T111" fmla="*/ 178 h 284"/>
                    <a:gd name="T112" fmla="*/ 258 w 281"/>
                    <a:gd name="T113" fmla="*/ 253 h 284"/>
                    <a:gd name="T114" fmla="*/ 260 w 281"/>
                    <a:gd name="T115" fmla="*/ 256 h 284"/>
                    <a:gd name="T116" fmla="*/ 258 w 281"/>
                    <a:gd name="T117" fmla="*/ 261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81" h="284">
                      <a:moveTo>
                        <a:pt x="194" y="156"/>
                      </a:moveTo>
                      <a:lnTo>
                        <a:pt x="194" y="156"/>
                      </a:lnTo>
                      <a:lnTo>
                        <a:pt x="199" y="144"/>
                      </a:lnTo>
                      <a:lnTo>
                        <a:pt x="204" y="132"/>
                      </a:lnTo>
                      <a:lnTo>
                        <a:pt x="206" y="118"/>
                      </a:lnTo>
                      <a:lnTo>
                        <a:pt x="208" y="104"/>
                      </a:lnTo>
                      <a:lnTo>
                        <a:pt x="208" y="104"/>
                      </a:lnTo>
                      <a:lnTo>
                        <a:pt x="206" y="83"/>
                      </a:lnTo>
                      <a:lnTo>
                        <a:pt x="201" y="64"/>
                      </a:lnTo>
                      <a:lnTo>
                        <a:pt x="191" y="47"/>
                      </a:lnTo>
                      <a:lnTo>
                        <a:pt x="178" y="31"/>
                      </a:lnTo>
                      <a:lnTo>
                        <a:pt x="178" y="31"/>
                      </a:lnTo>
                      <a:lnTo>
                        <a:pt x="170" y="22"/>
                      </a:lnTo>
                      <a:lnTo>
                        <a:pt x="161" y="17"/>
                      </a:lnTo>
                      <a:lnTo>
                        <a:pt x="144" y="7"/>
                      </a:lnTo>
                      <a:lnTo>
                        <a:pt x="125" y="2"/>
                      </a:lnTo>
                      <a:lnTo>
                        <a:pt x="104" y="0"/>
                      </a:lnTo>
                      <a:lnTo>
                        <a:pt x="85" y="2"/>
                      </a:lnTo>
                      <a:lnTo>
                        <a:pt x="66" y="7"/>
                      </a:lnTo>
                      <a:lnTo>
                        <a:pt x="47" y="16"/>
                      </a:lnTo>
                      <a:lnTo>
                        <a:pt x="38" y="22"/>
                      </a:lnTo>
                      <a:lnTo>
                        <a:pt x="31" y="29"/>
                      </a:lnTo>
                      <a:lnTo>
                        <a:pt x="31" y="29"/>
                      </a:lnTo>
                      <a:lnTo>
                        <a:pt x="22" y="36"/>
                      </a:lnTo>
                      <a:lnTo>
                        <a:pt x="17" y="45"/>
                      </a:lnTo>
                      <a:lnTo>
                        <a:pt x="7" y="64"/>
                      </a:lnTo>
                      <a:lnTo>
                        <a:pt x="1" y="83"/>
                      </a:lnTo>
                      <a:lnTo>
                        <a:pt x="0" y="102"/>
                      </a:lnTo>
                      <a:lnTo>
                        <a:pt x="1" y="123"/>
                      </a:lnTo>
                      <a:lnTo>
                        <a:pt x="7" y="142"/>
                      </a:lnTo>
                      <a:lnTo>
                        <a:pt x="15" y="159"/>
                      </a:lnTo>
                      <a:lnTo>
                        <a:pt x="22" y="168"/>
                      </a:lnTo>
                      <a:lnTo>
                        <a:pt x="29" y="177"/>
                      </a:lnTo>
                      <a:lnTo>
                        <a:pt x="29" y="177"/>
                      </a:lnTo>
                      <a:lnTo>
                        <a:pt x="38" y="184"/>
                      </a:lnTo>
                      <a:lnTo>
                        <a:pt x="45" y="190"/>
                      </a:lnTo>
                      <a:lnTo>
                        <a:pt x="55" y="196"/>
                      </a:lnTo>
                      <a:lnTo>
                        <a:pt x="64" y="199"/>
                      </a:lnTo>
                      <a:lnTo>
                        <a:pt x="83" y="206"/>
                      </a:lnTo>
                      <a:lnTo>
                        <a:pt x="104" y="208"/>
                      </a:lnTo>
                      <a:lnTo>
                        <a:pt x="104" y="208"/>
                      </a:lnTo>
                      <a:lnTo>
                        <a:pt x="116" y="206"/>
                      </a:lnTo>
                      <a:lnTo>
                        <a:pt x="130" y="204"/>
                      </a:lnTo>
                      <a:lnTo>
                        <a:pt x="142" y="199"/>
                      </a:lnTo>
                      <a:lnTo>
                        <a:pt x="154" y="194"/>
                      </a:lnTo>
                      <a:lnTo>
                        <a:pt x="236" y="275"/>
                      </a:lnTo>
                      <a:lnTo>
                        <a:pt x="236" y="275"/>
                      </a:lnTo>
                      <a:lnTo>
                        <a:pt x="239" y="279"/>
                      </a:lnTo>
                      <a:lnTo>
                        <a:pt x="244" y="281"/>
                      </a:lnTo>
                      <a:lnTo>
                        <a:pt x="250" y="282"/>
                      </a:lnTo>
                      <a:lnTo>
                        <a:pt x="255" y="284"/>
                      </a:lnTo>
                      <a:lnTo>
                        <a:pt x="255" y="284"/>
                      </a:lnTo>
                      <a:lnTo>
                        <a:pt x="255" y="284"/>
                      </a:lnTo>
                      <a:lnTo>
                        <a:pt x="255" y="284"/>
                      </a:lnTo>
                      <a:lnTo>
                        <a:pt x="265" y="282"/>
                      </a:lnTo>
                      <a:lnTo>
                        <a:pt x="274" y="275"/>
                      </a:lnTo>
                      <a:lnTo>
                        <a:pt x="274" y="275"/>
                      </a:lnTo>
                      <a:lnTo>
                        <a:pt x="277" y="272"/>
                      </a:lnTo>
                      <a:lnTo>
                        <a:pt x="279" y="267"/>
                      </a:lnTo>
                      <a:lnTo>
                        <a:pt x="281" y="256"/>
                      </a:lnTo>
                      <a:lnTo>
                        <a:pt x="279" y="246"/>
                      </a:lnTo>
                      <a:lnTo>
                        <a:pt x="277" y="242"/>
                      </a:lnTo>
                      <a:lnTo>
                        <a:pt x="274" y="237"/>
                      </a:lnTo>
                      <a:lnTo>
                        <a:pt x="194" y="156"/>
                      </a:lnTo>
                      <a:close/>
                      <a:moveTo>
                        <a:pt x="45" y="163"/>
                      </a:moveTo>
                      <a:lnTo>
                        <a:pt x="45" y="163"/>
                      </a:lnTo>
                      <a:lnTo>
                        <a:pt x="33" y="149"/>
                      </a:lnTo>
                      <a:lnTo>
                        <a:pt x="26" y="135"/>
                      </a:lnTo>
                      <a:lnTo>
                        <a:pt x="22" y="119"/>
                      </a:lnTo>
                      <a:lnTo>
                        <a:pt x="20" y="102"/>
                      </a:lnTo>
                      <a:lnTo>
                        <a:pt x="22" y="87"/>
                      </a:lnTo>
                      <a:lnTo>
                        <a:pt x="26" y="71"/>
                      </a:lnTo>
                      <a:lnTo>
                        <a:pt x="34" y="57"/>
                      </a:lnTo>
                      <a:lnTo>
                        <a:pt x="45" y="45"/>
                      </a:lnTo>
                      <a:lnTo>
                        <a:pt x="45" y="45"/>
                      </a:lnTo>
                      <a:lnTo>
                        <a:pt x="59" y="33"/>
                      </a:lnTo>
                      <a:lnTo>
                        <a:pt x="73" y="26"/>
                      </a:lnTo>
                      <a:lnTo>
                        <a:pt x="88" y="22"/>
                      </a:lnTo>
                      <a:lnTo>
                        <a:pt x="104" y="21"/>
                      </a:lnTo>
                      <a:lnTo>
                        <a:pt x="104" y="21"/>
                      </a:lnTo>
                      <a:lnTo>
                        <a:pt x="119" y="22"/>
                      </a:lnTo>
                      <a:lnTo>
                        <a:pt x="135" y="26"/>
                      </a:lnTo>
                      <a:lnTo>
                        <a:pt x="149" y="35"/>
                      </a:lnTo>
                      <a:lnTo>
                        <a:pt x="163" y="45"/>
                      </a:lnTo>
                      <a:lnTo>
                        <a:pt x="163" y="45"/>
                      </a:lnTo>
                      <a:lnTo>
                        <a:pt x="173" y="57"/>
                      </a:lnTo>
                      <a:lnTo>
                        <a:pt x="180" y="73"/>
                      </a:lnTo>
                      <a:lnTo>
                        <a:pt x="185" y="88"/>
                      </a:lnTo>
                      <a:lnTo>
                        <a:pt x="187" y="104"/>
                      </a:lnTo>
                      <a:lnTo>
                        <a:pt x="187" y="104"/>
                      </a:lnTo>
                      <a:lnTo>
                        <a:pt x="185" y="121"/>
                      </a:lnTo>
                      <a:lnTo>
                        <a:pt x="180" y="137"/>
                      </a:lnTo>
                      <a:lnTo>
                        <a:pt x="173" y="151"/>
                      </a:lnTo>
                      <a:lnTo>
                        <a:pt x="163" y="163"/>
                      </a:lnTo>
                      <a:lnTo>
                        <a:pt x="163" y="163"/>
                      </a:lnTo>
                      <a:lnTo>
                        <a:pt x="149" y="173"/>
                      </a:lnTo>
                      <a:lnTo>
                        <a:pt x="135" y="180"/>
                      </a:lnTo>
                      <a:lnTo>
                        <a:pt x="119" y="185"/>
                      </a:lnTo>
                      <a:lnTo>
                        <a:pt x="102" y="187"/>
                      </a:lnTo>
                      <a:lnTo>
                        <a:pt x="86" y="185"/>
                      </a:lnTo>
                      <a:lnTo>
                        <a:pt x="71" y="180"/>
                      </a:lnTo>
                      <a:lnTo>
                        <a:pt x="57" y="173"/>
                      </a:lnTo>
                      <a:lnTo>
                        <a:pt x="45" y="163"/>
                      </a:lnTo>
                      <a:lnTo>
                        <a:pt x="45" y="163"/>
                      </a:lnTo>
                      <a:close/>
                      <a:moveTo>
                        <a:pt x="258" y="261"/>
                      </a:moveTo>
                      <a:lnTo>
                        <a:pt x="258" y="261"/>
                      </a:lnTo>
                      <a:lnTo>
                        <a:pt x="255" y="263"/>
                      </a:lnTo>
                      <a:lnTo>
                        <a:pt x="250" y="261"/>
                      </a:lnTo>
                      <a:lnTo>
                        <a:pt x="171" y="182"/>
                      </a:lnTo>
                      <a:lnTo>
                        <a:pt x="171" y="182"/>
                      </a:lnTo>
                      <a:lnTo>
                        <a:pt x="177" y="178"/>
                      </a:lnTo>
                      <a:lnTo>
                        <a:pt x="177" y="178"/>
                      </a:lnTo>
                      <a:lnTo>
                        <a:pt x="180" y="173"/>
                      </a:lnTo>
                      <a:lnTo>
                        <a:pt x="258" y="253"/>
                      </a:lnTo>
                      <a:lnTo>
                        <a:pt x="258" y="253"/>
                      </a:lnTo>
                      <a:lnTo>
                        <a:pt x="260" y="256"/>
                      </a:lnTo>
                      <a:lnTo>
                        <a:pt x="258" y="261"/>
                      </a:lnTo>
                      <a:lnTo>
                        <a:pt x="258" y="2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KoPub돋움체 Bold" panose="00000800000000000000" pitchFamily="2" charset="-127"/>
                    <a:ea typeface="KoPub돋움체 Bold" panose="00000800000000000000" pitchFamily="2" charset="-127"/>
                  </a:endParaRPr>
                </a:p>
              </p:txBody>
            </p:sp>
          </p:grpSp>
        </p:grpSp>
      </p:grpSp>
      <p:grpSp>
        <p:nvGrpSpPr>
          <p:cNvPr id="26" name="그룹 25"/>
          <p:cNvGrpSpPr/>
          <p:nvPr/>
        </p:nvGrpSpPr>
        <p:grpSpPr>
          <a:xfrm>
            <a:off x="1035348" y="4170499"/>
            <a:ext cx="2342030" cy="575866"/>
            <a:chOff x="1035348" y="4125674"/>
            <a:chExt cx="2342030" cy="575866"/>
          </a:xfrm>
        </p:grpSpPr>
        <p:sp>
          <p:nvSpPr>
            <p:cNvPr id="205" name="직사각형 204"/>
            <p:cNvSpPr/>
            <p:nvPr/>
          </p:nvSpPr>
          <p:spPr>
            <a:xfrm>
              <a:off x="1515673" y="4298617"/>
              <a:ext cx="1861705" cy="276999"/>
            </a:xfrm>
            <a:prstGeom prst="rect">
              <a:avLst/>
            </a:prstGeom>
            <a:noFill/>
            <a:effectLst>
              <a:softEdge rad="76200"/>
            </a:effectLst>
          </p:spPr>
          <p:txBody>
            <a:bodyPr wrap="square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base" latinLnBrk="0">
                <a:buSzPct val="80000"/>
                <a:defRPr/>
              </a:pPr>
              <a:r>
                <a:rPr kumimoji="1" lang="en-US" altLang="ko-KR" sz="1200" dirty="0">
                  <a:ln w="11430"/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SNIPER APTX </a:t>
              </a:r>
              <a:r>
                <a:rPr kumimoji="1" lang="en-US" altLang="ko-KR" sz="1200" dirty="0" smtClean="0">
                  <a:ln w="11430"/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cloud</a:t>
              </a:r>
              <a:endParaRPr kumimoji="1" lang="en-US" altLang="ko-KR" sz="1200" dirty="0">
                <a:ln w="11430"/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1035348" y="4125674"/>
              <a:ext cx="575866" cy="575866"/>
              <a:chOff x="1035348" y="4125674"/>
              <a:chExt cx="575866" cy="575866"/>
            </a:xfrm>
          </p:grpSpPr>
          <p:sp>
            <p:nvSpPr>
              <p:cNvPr id="215" name="타원 214"/>
              <p:cNvSpPr/>
              <p:nvPr/>
            </p:nvSpPr>
            <p:spPr>
              <a:xfrm>
                <a:off x="1035348" y="4125674"/>
                <a:ext cx="575866" cy="575866"/>
              </a:xfrm>
              <a:prstGeom prst="ellipse">
                <a:avLst/>
              </a:prstGeom>
              <a:solidFill>
                <a:srgbClr val="3571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grpSp>
            <p:nvGrpSpPr>
              <p:cNvPr id="75" name="그룹 74"/>
              <p:cNvGrpSpPr/>
              <p:nvPr/>
            </p:nvGrpSpPr>
            <p:grpSpPr>
              <a:xfrm>
                <a:off x="1122364" y="4214813"/>
                <a:ext cx="378118" cy="359214"/>
                <a:chOff x="10771188" y="1074738"/>
                <a:chExt cx="444499" cy="422276"/>
              </a:xfrm>
              <a:solidFill>
                <a:schemeClr val="bg1"/>
              </a:solidFill>
            </p:grpSpPr>
            <p:sp>
              <p:nvSpPr>
                <p:cNvPr id="72" name="Freeform 59"/>
                <p:cNvSpPr>
                  <a:spLocks noEditPoints="1"/>
                </p:cNvSpPr>
                <p:nvPr/>
              </p:nvSpPr>
              <p:spPr bwMode="auto">
                <a:xfrm>
                  <a:off x="10804525" y="1168401"/>
                  <a:ext cx="411162" cy="328613"/>
                </a:xfrm>
                <a:custGeom>
                  <a:avLst/>
                  <a:gdLst>
                    <a:gd name="T0" fmla="*/ 331 w 519"/>
                    <a:gd name="T1" fmla="*/ 0 h 414"/>
                    <a:gd name="T2" fmla="*/ 322 w 519"/>
                    <a:gd name="T3" fmla="*/ 1 h 414"/>
                    <a:gd name="T4" fmla="*/ 270 w 519"/>
                    <a:gd name="T5" fmla="*/ 55 h 414"/>
                    <a:gd name="T6" fmla="*/ 267 w 519"/>
                    <a:gd name="T7" fmla="*/ 62 h 414"/>
                    <a:gd name="T8" fmla="*/ 222 w 519"/>
                    <a:gd name="T9" fmla="*/ 88 h 414"/>
                    <a:gd name="T10" fmla="*/ 132 w 519"/>
                    <a:gd name="T11" fmla="*/ 83 h 414"/>
                    <a:gd name="T12" fmla="*/ 111 w 519"/>
                    <a:gd name="T13" fmla="*/ 100 h 414"/>
                    <a:gd name="T14" fmla="*/ 90 w 519"/>
                    <a:gd name="T15" fmla="*/ 166 h 414"/>
                    <a:gd name="T16" fmla="*/ 53 w 519"/>
                    <a:gd name="T17" fmla="*/ 213 h 414"/>
                    <a:gd name="T18" fmla="*/ 60 w 519"/>
                    <a:gd name="T19" fmla="*/ 305 h 414"/>
                    <a:gd name="T20" fmla="*/ 0 w 519"/>
                    <a:gd name="T21" fmla="*/ 402 h 414"/>
                    <a:gd name="T22" fmla="*/ 8 w 519"/>
                    <a:gd name="T23" fmla="*/ 412 h 414"/>
                    <a:gd name="T24" fmla="*/ 88 w 519"/>
                    <a:gd name="T25" fmla="*/ 337 h 414"/>
                    <a:gd name="T26" fmla="*/ 109 w 519"/>
                    <a:gd name="T27" fmla="*/ 381 h 414"/>
                    <a:gd name="T28" fmla="*/ 126 w 519"/>
                    <a:gd name="T29" fmla="*/ 403 h 414"/>
                    <a:gd name="T30" fmla="*/ 456 w 519"/>
                    <a:gd name="T31" fmla="*/ 405 h 414"/>
                    <a:gd name="T32" fmla="*/ 477 w 519"/>
                    <a:gd name="T33" fmla="*/ 388 h 414"/>
                    <a:gd name="T34" fmla="*/ 479 w 519"/>
                    <a:gd name="T35" fmla="*/ 168 h 414"/>
                    <a:gd name="T36" fmla="*/ 454 w 519"/>
                    <a:gd name="T37" fmla="*/ 147 h 414"/>
                    <a:gd name="T38" fmla="*/ 439 w 519"/>
                    <a:gd name="T39" fmla="*/ 109 h 414"/>
                    <a:gd name="T40" fmla="*/ 319 w 519"/>
                    <a:gd name="T41" fmla="*/ 73 h 414"/>
                    <a:gd name="T42" fmla="*/ 342 w 519"/>
                    <a:gd name="T43" fmla="*/ 50 h 414"/>
                    <a:gd name="T44" fmla="*/ 496 w 519"/>
                    <a:gd name="T45" fmla="*/ 22 h 414"/>
                    <a:gd name="T46" fmla="*/ 499 w 519"/>
                    <a:gd name="T47" fmla="*/ 189 h 414"/>
                    <a:gd name="T48" fmla="*/ 513 w 519"/>
                    <a:gd name="T49" fmla="*/ 195 h 414"/>
                    <a:gd name="T50" fmla="*/ 519 w 519"/>
                    <a:gd name="T51" fmla="*/ 27 h 414"/>
                    <a:gd name="T52" fmla="*/ 506 w 519"/>
                    <a:gd name="T53" fmla="*/ 3 h 414"/>
                    <a:gd name="T54" fmla="*/ 458 w 519"/>
                    <a:gd name="T55" fmla="*/ 173 h 414"/>
                    <a:gd name="T56" fmla="*/ 453 w 519"/>
                    <a:gd name="T57" fmla="*/ 384 h 414"/>
                    <a:gd name="T58" fmla="*/ 132 w 519"/>
                    <a:gd name="T59" fmla="*/ 383 h 414"/>
                    <a:gd name="T60" fmla="*/ 140 w 519"/>
                    <a:gd name="T61" fmla="*/ 357 h 414"/>
                    <a:gd name="T62" fmla="*/ 177 w 519"/>
                    <a:gd name="T63" fmla="*/ 355 h 414"/>
                    <a:gd name="T64" fmla="*/ 243 w 519"/>
                    <a:gd name="T65" fmla="*/ 308 h 414"/>
                    <a:gd name="T66" fmla="*/ 255 w 519"/>
                    <a:gd name="T67" fmla="*/ 228 h 414"/>
                    <a:gd name="T68" fmla="*/ 213 w 519"/>
                    <a:gd name="T69" fmla="*/ 166 h 414"/>
                    <a:gd name="T70" fmla="*/ 154 w 519"/>
                    <a:gd name="T71" fmla="*/ 147 h 414"/>
                    <a:gd name="T72" fmla="*/ 130 w 519"/>
                    <a:gd name="T73" fmla="*/ 109 h 414"/>
                    <a:gd name="T74" fmla="*/ 222 w 519"/>
                    <a:gd name="T75" fmla="*/ 150 h 414"/>
                    <a:gd name="T76" fmla="*/ 232 w 519"/>
                    <a:gd name="T77" fmla="*/ 163 h 414"/>
                    <a:gd name="T78" fmla="*/ 458 w 519"/>
                    <a:gd name="T79" fmla="*/ 169 h 414"/>
                    <a:gd name="T80" fmla="*/ 69 w 519"/>
                    <a:gd name="T81" fmla="*/ 239 h 414"/>
                    <a:gd name="T82" fmla="*/ 99 w 519"/>
                    <a:gd name="T83" fmla="*/ 187 h 414"/>
                    <a:gd name="T84" fmla="*/ 128 w 519"/>
                    <a:gd name="T85" fmla="*/ 171 h 414"/>
                    <a:gd name="T86" fmla="*/ 152 w 519"/>
                    <a:gd name="T87" fmla="*/ 168 h 414"/>
                    <a:gd name="T88" fmla="*/ 210 w 519"/>
                    <a:gd name="T89" fmla="*/ 190 h 414"/>
                    <a:gd name="T90" fmla="*/ 237 w 519"/>
                    <a:gd name="T91" fmla="*/ 249 h 414"/>
                    <a:gd name="T92" fmla="*/ 215 w 519"/>
                    <a:gd name="T93" fmla="*/ 310 h 414"/>
                    <a:gd name="T94" fmla="*/ 156 w 519"/>
                    <a:gd name="T95" fmla="*/ 337 h 414"/>
                    <a:gd name="T96" fmla="*/ 118 w 519"/>
                    <a:gd name="T97" fmla="*/ 331 h 414"/>
                    <a:gd name="T98" fmla="*/ 83 w 519"/>
                    <a:gd name="T99" fmla="*/ 301 h 414"/>
                    <a:gd name="T100" fmla="*/ 421 w 519"/>
                    <a:gd name="T101" fmla="*/ 147 h 414"/>
                    <a:gd name="T102" fmla="*/ 244 w 519"/>
                    <a:gd name="T103" fmla="*/ 145 h 414"/>
                    <a:gd name="T104" fmla="*/ 319 w 519"/>
                    <a:gd name="T105" fmla="*/ 52 h 414"/>
                    <a:gd name="T106" fmla="*/ 319 w 519"/>
                    <a:gd name="T107" fmla="*/ 52 h 4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519" h="414">
                      <a:moveTo>
                        <a:pt x="489" y="0"/>
                      </a:moveTo>
                      <a:lnTo>
                        <a:pt x="331" y="0"/>
                      </a:lnTo>
                      <a:lnTo>
                        <a:pt x="331" y="0"/>
                      </a:lnTo>
                      <a:lnTo>
                        <a:pt x="331" y="0"/>
                      </a:lnTo>
                      <a:lnTo>
                        <a:pt x="331" y="0"/>
                      </a:lnTo>
                      <a:lnTo>
                        <a:pt x="331" y="0"/>
                      </a:lnTo>
                      <a:lnTo>
                        <a:pt x="331" y="0"/>
                      </a:lnTo>
                      <a:lnTo>
                        <a:pt x="326" y="0"/>
                      </a:lnTo>
                      <a:lnTo>
                        <a:pt x="322" y="1"/>
                      </a:lnTo>
                      <a:lnTo>
                        <a:pt x="322" y="1"/>
                      </a:lnTo>
                      <a:lnTo>
                        <a:pt x="322" y="3"/>
                      </a:lnTo>
                      <a:lnTo>
                        <a:pt x="270" y="53"/>
                      </a:lnTo>
                      <a:lnTo>
                        <a:pt x="270" y="53"/>
                      </a:lnTo>
                      <a:lnTo>
                        <a:pt x="270" y="55"/>
                      </a:lnTo>
                      <a:lnTo>
                        <a:pt x="270" y="55"/>
                      </a:lnTo>
                      <a:lnTo>
                        <a:pt x="267" y="59"/>
                      </a:lnTo>
                      <a:lnTo>
                        <a:pt x="267" y="62"/>
                      </a:lnTo>
                      <a:lnTo>
                        <a:pt x="267" y="62"/>
                      </a:lnTo>
                      <a:lnTo>
                        <a:pt x="267" y="62"/>
                      </a:lnTo>
                      <a:lnTo>
                        <a:pt x="267" y="62"/>
                      </a:lnTo>
                      <a:lnTo>
                        <a:pt x="267" y="64"/>
                      </a:lnTo>
                      <a:lnTo>
                        <a:pt x="267" y="105"/>
                      </a:lnTo>
                      <a:lnTo>
                        <a:pt x="227" y="105"/>
                      </a:lnTo>
                      <a:lnTo>
                        <a:pt x="222" y="88"/>
                      </a:lnTo>
                      <a:lnTo>
                        <a:pt x="222" y="88"/>
                      </a:lnTo>
                      <a:lnTo>
                        <a:pt x="217" y="85"/>
                      </a:lnTo>
                      <a:lnTo>
                        <a:pt x="211" y="81"/>
                      </a:lnTo>
                      <a:lnTo>
                        <a:pt x="137" y="81"/>
                      </a:lnTo>
                      <a:lnTo>
                        <a:pt x="137" y="81"/>
                      </a:lnTo>
                      <a:lnTo>
                        <a:pt x="132" y="83"/>
                      </a:lnTo>
                      <a:lnTo>
                        <a:pt x="126" y="85"/>
                      </a:lnTo>
                      <a:lnTo>
                        <a:pt x="121" y="88"/>
                      </a:lnTo>
                      <a:lnTo>
                        <a:pt x="116" y="92"/>
                      </a:lnTo>
                      <a:lnTo>
                        <a:pt x="112" y="95"/>
                      </a:lnTo>
                      <a:lnTo>
                        <a:pt x="111" y="100"/>
                      </a:lnTo>
                      <a:lnTo>
                        <a:pt x="109" y="107"/>
                      </a:lnTo>
                      <a:lnTo>
                        <a:pt x="107" y="114"/>
                      </a:lnTo>
                      <a:lnTo>
                        <a:pt x="107" y="156"/>
                      </a:lnTo>
                      <a:lnTo>
                        <a:pt x="107" y="156"/>
                      </a:lnTo>
                      <a:lnTo>
                        <a:pt x="90" y="166"/>
                      </a:lnTo>
                      <a:lnTo>
                        <a:pt x="83" y="173"/>
                      </a:lnTo>
                      <a:lnTo>
                        <a:pt x="74" y="180"/>
                      </a:lnTo>
                      <a:lnTo>
                        <a:pt x="74" y="180"/>
                      </a:lnTo>
                      <a:lnTo>
                        <a:pt x="62" y="195"/>
                      </a:lnTo>
                      <a:lnTo>
                        <a:pt x="53" y="213"/>
                      </a:lnTo>
                      <a:lnTo>
                        <a:pt x="48" y="232"/>
                      </a:lnTo>
                      <a:lnTo>
                        <a:pt x="47" y="249"/>
                      </a:lnTo>
                      <a:lnTo>
                        <a:pt x="48" y="268"/>
                      </a:lnTo>
                      <a:lnTo>
                        <a:pt x="52" y="287"/>
                      </a:lnTo>
                      <a:lnTo>
                        <a:pt x="60" y="305"/>
                      </a:lnTo>
                      <a:lnTo>
                        <a:pt x="71" y="320"/>
                      </a:lnTo>
                      <a:lnTo>
                        <a:pt x="3" y="393"/>
                      </a:lnTo>
                      <a:lnTo>
                        <a:pt x="3" y="393"/>
                      </a:lnTo>
                      <a:lnTo>
                        <a:pt x="1" y="396"/>
                      </a:lnTo>
                      <a:lnTo>
                        <a:pt x="0" y="402"/>
                      </a:lnTo>
                      <a:lnTo>
                        <a:pt x="1" y="405"/>
                      </a:lnTo>
                      <a:lnTo>
                        <a:pt x="5" y="408"/>
                      </a:lnTo>
                      <a:lnTo>
                        <a:pt x="5" y="410"/>
                      </a:lnTo>
                      <a:lnTo>
                        <a:pt x="5" y="410"/>
                      </a:lnTo>
                      <a:lnTo>
                        <a:pt x="8" y="412"/>
                      </a:lnTo>
                      <a:lnTo>
                        <a:pt x="14" y="414"/>
                      </a:lnTo>
                      <a:lnTo>
                        <a:pt x="17" y="412"/>
                      </a:lnTo>
                      <a:lnTo>
                        <a:pt x="20" y="408"/>
                      </a:lnTo>
                      <a:lnTo>
                        <a:pt x="88" y="337"/>
                      </a:lnTo>
                      <a:lnTo>
                        <a:pt x="88" y="337"/>
                      </a:lnTo>
                      <a:lnTo>
                        <a:pt x="99" y="343"/>
                      </a:lnTo>
                      <a:lnTo>
                        <a:pt x="107" y="348"/>
                      </a:lnTo>
                      <a:lnTo>
                        <a:pt x="107" y="376"/>
                      </a:lnTo>
                      <a:lnTo>
                        <a:pt x="107" y="376"/>
                      </a:lnTo>
                      <a:lnTo>
                        <a:pt x="109" y="381"/>
                      </a:lnTo>
                      <a:lnTo>
                        <a:pt x="111" y="388"/>
                      </a:lnTo>
                      <a:lnTo>
                        <a:pt x="112" y="393"/>
                      </a:lnTo>
                      <a:lnTo>
                        <a:pt x="116" y="396"/>
                      </a:lnTo>
                      <a:lnTo>
                        <a:pt x="121" y="402"/>
                      </a:lnTo>
                      <a:lnTo>
                        <a:pt x="126" y="403"/>
                      </a:lnTo>
                      <a:lnTo>
                        <a:pt x="132" y="405"/>
                      </a:lnTo>
                      <a:lnTo>
                        <a:pt x="137" y="407"/>
                      </a:lnTo>
                      <a:lnTo>
                        <a:pt x="449" y="407"/>
                      </a:lnTo>
                      <a:lnTo>
                        <a:pt x="449" y="407"/>
                      </a:lnTo>
                      <a:lnTo>
                        <a:pt x="456" y="405"/>
                      </a:lnTo>
                      <a:lnTo>
                        <a:pt x="461" y="403"/>
                      </a:lnTo>
                      <a:lnTo>
                        <a:pt x="466" y="402"/>
                      </a:lnTo>
                      <a:lnTo>
                        <a:pt x="470" y="396"/>
                      </a:lnTo>
                      <a:lnTo>
                        <a:pt x="475" y="393"/>
                      </a:lnTo>
                      <a:lnTo>
                        <a:pt x="477" y="388"/>
                      </a:lnTo>
                      <a:lnTo>
                        <a:pt x="479" y="381"/>
                      </a:lnTo>
                      <a:lnTo>
                        <a:pt x="479" y="376"/>
                      </a:lnTo>
                      <a:lnTo>
                        <a:pt x="479" y="173"/>
                      </a:lnTo>
                      <a:lnTo>
                        <a:pt x="479" y="173"/>
                      </a:lnTo>
                      <a:lnTo>
                        <a:pt x="479" y="168"/>
                      </a:lnTo>
                      <a:lnTo>
                        <a:pt x="477" y="163"/>
                      </a:lnTo>
                      <a:lnTo>
                        <a:pt x="472" y="154"/>
                      </a:lnTo>
                      <a:lnTo>
                        <a:pt x="463" y="149"/>
                      </a:lnTo>
                      <a:lnTo>
                        <a:pt x="460" y="147"/>
                      </a:lnTo>
                      <a:lnTo>
                        <a:pt x="454" y="147"/>
                      </a:lnTo>
                      <a:lnTo>
                        <a:pt x="442" y="147"/>
                      </a:lnTo>
                      <a:lnTo>
                        <a:pt x="442" y="116"/>
                      </a:lnTo>
                      <a:lnTo>
                        <a:pt x="442" y="116"/>
                      </a:lnTo>
                      <a:lnTo>
                        <a:pt x="440" y="112"/>
                      </a:lnTo>
                      <a:lnTo>
                        <a:pt x="439" y="109"/>
                      </a:lnTo>
                      <a:lnTo>
                        <a:pt x="435" y="107"/>
                      </a:lnTo>
                      <a:lnTo>
                        <a:pt x="432" y="105"/>
                      </a:lnTo>
                      <a:lnTo>
                        <a:pt x="288" y="105"/>
                      </a:lnTo>
                      <a:lnTo>
                        <a:pt x="288" y="73"/>
                      </a:lnTo>
                      <a:lnTo>
                        <a:pt x="319" y="73"/>
                      </a:lnTo>
                      <a:lnTo>
                        <a:pt x="319" y="73"/>
                      </a:lnTo>
                      <a:lnTo>
                        <a:pt x="328" y="71"/>
                      </a:lnTo>
                      <a:lnTo>
                        <a:pt x="335" y="66"/>
                      </a:lnTo>
                      <a:lnTo>
                        <a:pt x="340" y="59"/>
                      </a:lnTo>
                      <a:lnTo>
                        <a:pt x="342" y="50"/>
                      </a:lnTo>
                      <a:lnTo>
                        <a:pt x="342" y="21"/>
                      </a:lnTo>
                      <a:lnTo>
                        <a:pt x="489" y="21"/>
                      </a:lnTo>
                      <a:lnTo>
                        <a:pt x="489" y="21"/>
                      </a:lnTo>
                      <a:lnTo>
                        <a:pt x="492" y="21"/>
                      </a:lnTo>
                      <a:lnTo>
                        <a:pt x="496" y="22"/>
                      </a:lnTo>
                      <a:lnTo>
                        <a:pt x="498" y="26"/>
                      </a:lnTo>
                      <a:lnTo>
                        <a:pt x="498" y="27"/>
                      </a:lnTo>
                      <a:lnTo>
                        <a:pt x="498" y="185"/>
                      </a:lnTo>
                      <a:lnTo>
                        <a:pt x="498" y="185"/>
                      </a:lnTo>
                      <a:lnTo>
                        <a:pt x="499" y="189"/>
                      </a:lnTo>
                      <a:lnTo>
                        <a:pt x="501" y="192"/>
                      </a:lnTo>
                      <a:lnTo>
                        <a:pt x="505" y="195"/>
                      </a:lnTo>
                      <a:lnTo>
                        <a:pt x="508" y="195"/>
                      </a:lnTo>
                      <a:lnTo>
                        <a:pt x="508" y="195"/>
                      </a:lnTo>
                      <a:lnTo>
                        <a:pt x="513" y="195"/>
                      </a:lnTo>
                      <a:lnTo>
                        <a:pt x="517" y="192"/>
                      </a:lnTo>
                      <a:lnTo>
                        <a:pt x="519" y="189"/>
                      </a:lnTo>
                      <a:lnTo>
                        <a:pt x="519" y="185"/>
                      </a:lnTo>
                      <a:lnTo>
                        <a:pt x="519" y="27"/>
                      </a:lnTo>
                      <a:lnTo>
                        <a:pt x="519" y="27"/>
                      </a:lnTo>
                      <a:lnTo>
                        <a:pt x="519" y="22"/>
                      </a:lnTo>
                      <a:lnTo>
                        <a:pt x="517" y="17"/>
                      </a:lnTo>
                      <a:lnTo>
                        <a:pt x="513" y="12"/>
                      </a:lnTo>
                      <a:lnTo>
                        <a:pt x="510" y="7"/>
                      </a:lnTo>
                      <a:lnTo>
                        <a:pt x="506" y="3"/>
                      </a:lnTo>
                      <a:lnTo>
                        <a:pt x="501" y="1"/>
                      </a:lnTo>
                      <a:lnTo>
                        <a:pt x="496" y="0"/>
                      </a:lnTo>
                      <a:lnTo>
                        <a:pt x="489" y="0"/>
                      </a:lnTo>
                      <a:lnTo>
                        <a:pt x="489" y="0"/>
                      </a:lnTo>
                      <a:close/>
                      <a:moveTo>
                        <a:pt x="458" y="173"/>
                      </a:moveTo>
                      <a:lnTo>
                        <a:pt x="458" y="376"/>
                      </a:lnTo>
                      <a:lnTo>
                        <a:pt x="458" y="376"/>
                      </a:lnTo>
                      <a:lnTo>
                        <a:pt x="458" y="379"/>
                      </a:lnTo>
                      <a:lnTo>
                        <a:pt x="456" y="383"/>
                      </a:lnTo>
                      <a:lnTo>
                        <a:pt x="453" y="384"/>
                      </a:lnTo>
                      <a:lnTo>
                        <a:pt x="449" y="386"/>
                      </a:lnTo>
                      <a:lnTo>
                        <a:pt x="137" y="386"/>
                      </a:lnTo>
                      <a:lnTo>
                        <a:pt x="137" y="386"/>
                      </a:lnTo>
                      <a:lnTo>
                        <a:pt x="133" y="384"/>
                      </a:lnTo>
                      <a:lnTo>
                        <a:pt x="132" y="383"/>
                      </a:lnTo>
                      <a:lnTo>
                        <a:pt x="130" y="379"/>
                      </a:lnTo>
                      <a:lnTo>
                        <a:pt x="128" y="376"/>
                      </a:lnTo>
                      <a:lnTo>
                        <a:pt x="128" y="355"/>
                      </a:lnTo>
                      <a:lnTo>
                        <a:pt x="128" y="355"/>
                      </a:lnTo>
                      <a:lnTo>
                        <a:pt x="140" y="357"/>
                      </a:lnTo>
                      <a:lnTo>
                        <a:pt x="152" y="358"/>
                      </a:lnTo>
                      <a:lnTo>
                        <a:pt x="152" y="358"/>
                      </a:lnTo>
                      <a:lnTo>
                        <a:pt x="156" y="358"/>
                      </a:lnTo>
                      <a:lnTo>
                        <a:pt x="156" y="358"/>
                      </a:lnTo>
                      <a:lnTo>
                        <a:pt x="177" y="355"/>
                      </a:lnTo>
                      <a:lnTo>
                        <a:pt x="196" y="348"/>
                      </a:lnTo>
                      <a:lnTo>
                        <a:pt x="215" y="337"/>
                      </a:lnTo>
                      <a:lnTo>
                        <a:pt x="230" y="324"/>
                      </a:lnTo>
                      <a:lnTo>
                        <a:pt x="230" y="324"/>
                      </a:lnTo>
                      <a:lnTo>
                        <a:pt x="243" y="308"/>
                      </a:lnTo>
                      <a:lnTo>
                        <a:pt x="251" y="289"/>
                      </a:lnTo>
                      <a:lnTo>
                        <a:pt x="256" y="270"/>
                      </a:lnTo>
                      <a:lnTo>
                        <a:pt x="258" y="247"/>
                      </a:lnTo>
                      <a:lnTo>
                        <a:pt x="258" y="247"/>
                      </a:lnTo>
                      <a:lnTo>
                        <a:pt x="255" y="228"/>
                      </a:lnTo>
                      <a:lnTo>
                        <a:pt x="248" y="208"/>
                      </a:lnTo>
                      <a:lnTo>
                        <a:pt x="237" y="190"/>
                      </a:lnTo>
                      <a:lnTo>
                        <a:pt x="224" y="175"/>
                      </a:lnTo>
                      <a:lnTo>
                        <a:pt x="224" y="175"/>
                      </a:lnTo>
                      <a:lnTo>
                        <a:pt x="213" y="166"/>
                      </a:lnTo>
                      <a:lnTo>
                        <a:pt x="203" y="159"/>
                      </a:lnTo>
                      <a:lnTo>
                        <a:pt x="191" y="154"/>
                      </a:lnTo>
                      <a:lnTo>
                        <a:pt x="178" y="150"/>
                      </a:lnTo>
                      <a:lnTo>
                        <a:pt x="166" y="147"/>
                      </a:lnTo>
                      <a:lnTo>
                        <a:pt x="154" y="147"/>
                      </a:lnTo>
                      <a:lnTo>
                        <a:pt x="140" y="147"/>
                      </a:lnTo>
                      <a:lnTo>
                        <a:pt x="128" y="149"/>
                      </a:lnTo>
                      <a:lnTo>
                        <a:pt x="128" y="114"/>
                      </a:lnTo>
                      <a:lnTo>
                        <a:pt x="128" y="114"/>
                      </a:lnTo>
                      <a:lnTo>
                        <a:pt x="130" y="109"/>
                      </a:lnTo>
                      <a:lnTo>
                        <a:pt x="132" y="105"/>
                      </a:lnTo>
                      <a:lnTo>
                        <a:pt x="133" y="104"/>
                      </a:lnTo>
                      <a:lnTo>
                        <a:pt x="137" y="102"/>
                      </a:lnTo>
                      <a:lnTo>
                        <a:pt x="204" y="102"/>
                      </a:lnTo>
                      <a:lnTo>
                        <a:pt x="222" y="150"/>
                      </a:lnTo>
                      <a:lnTo>
                        <a:pt x="222" y="150"/>
                      </a:lnTo>
                      <a:lnTo>
                        <a:pt x="222" y="150"/>
                      </a:lnTo>
                      <a:lnTo>
                        <a:pt x="222" y="150"/>
                      </a:lnTo>
                      <a:lnTo>
                        <a:pt x="227" y="157"/>
                      </a:lnTo>
                      <a:lnTo>
                        <a:pt x="232" y="163"/>
                      </a:lnTo>
                      <a:lnTo>
                        <a:pt x="239" y="166"/>
                      </a:lnTo>
                      <a:lnTo>
                        <a:pt x="248" y="168"/>
                      </a:lnTo>
                      <a:lnTo>
                        <a:pt x="454" y="168"/>
                      </a:lnTo>
                      <a:lnTo>
                        <a:pt x="454" y="168"/>
                      </a:lnTo>
                      <a:lnTo>
                        <a:pt x="458" y="169"/>
                      </a:lnTo>
                      <a:lnTo>
                        <a:pt x="458" y="173"/>
                      </a:lnTo>
                      <a:lnTo>
                        <a:pt x="458" y="173"/>
                      </a:lnTo>
                      <a:close/>
                      <a:moveTo>
                        <a:pt x="67" y="256"/>
                      </a:moveTo>
                      <a:lnTo>
                        <a:pt x="67" y="256"/>
                      </a:lnTo>
                      <a:lnTo>
                        <a:pt x="69" y="239"/>
                      </a:lnTo>
                      <a:lnTo>
                        <a:pt x="73" y="223"/>
                      </a:lnTo>
                      <a:lnTo>
                        <a:pt x="79" y="208"/>
                      </a:lnTo>
                      <a:lnTo>
                        <a:pt x="90" y="194"/>
                      </a:lnTo>
                      <a:lnTo>
                        <a:pt x="90" y="194"/>
                      </a:lnTo>
                      <a:lnTo>
                        <a:pt x="99" y="187"/>
                      </a:lnTo>
                      <a:lnTo>
                        <a:pt x="107" y="180"/>
                      </a:lnTo>
                      <a:lnTo>
                        <a:pt x="107" y="180"/>
                      </a:lnTo>
                      <a:lnTo>
                        <a:pt x="118" y="175"/>
                      </a:lnTo>
                      <a:lnTo>
                        <a:pt x="118" y="175"/>
                      </a:lnTo>
                      <a:lnTo>
                        <a:pt x="128" y="171"/>
                      </a:lnTo>
                      <a:lnTo>
                        <a:pt x="128" y="171"/>
                      </a:lnTo>
                      <a:lnTo>
                        <a:pt x="138" y="168"/>
                      </a:lnTo>
                      <a:lnTo>
                        <a:pt x="149" y="168"/>
                      </a:lnTo>
                      <a:lnTo>
                        <a:pt x="149" y="168"/>
                      </a:lnTo>
                      <a:lnTo>
                        <a:pt x="152" y="168"/>
                      </a:lnTo>
                      <a:lnTo>
                        <a:pt x="152" y="168"/>
                      </a:lnTo>
                      <a:lnTo>
                        <a:pt x="168" y="169"/>
                      </a:lnTo>
                      <a:lnTo>
                        <a:pt x="184" y="173"/>
                      </a:lnTo>
                      <a:lnTo>
                        <a:pt x="197" y="180"/>
                      </a:lnTo>
                      <a:lnTo>
                        <a:pt x="210" y="190"/>
                      </a:lnTo>
                      <a:lnTo>
                        <a:pt x="210" y="190"/>
                      </a:lnTo>
                      <a:lnTo>
                        <a:pt x="222" y="202"/>
                      </a:lnTo>
                      <a:lnTo>
                        <a:pt x="230" y="218"/>
                      </a:lnTo>
                      <a:lnTo>
                        <a:pt x="236" y="234"/>
                      </a:lnTo>
                      <a:lnTo>
                        <a:pt x="237" y="249"/>
                      </a:lnTo>
                      <a:lnTo>
                        <a:pt x="236" y="265"/>
                      </a:lnTo>
                      <a:lnTo>
                        <a:pt x="232" y="280"/>
                      </a:lnTo>
                      <a:lnTo>
                        <a:pt x="225" y="296"/>
                      </a:lnTo>
                      <a:lnTo>
                        <a:pt x="215" y="310"/>
                      </a:lnTo>
                      <a:lnTo>
                        <a:pt x="215" y="310"/>
                      </a:lnTo>
                      <a:lnTo>
                        <a:pt x="203" y="322"/>
                      </a:lnTo>
                      <a:lnTo>
                        <a:pt x="187" y="329"/>
                      </a:lnTo>
                      <a:lnTo>
                        <a:pt x="171" y="334"/>
                      </a:lnTo>
                      <a:lnTo>
                        <a:pt x="156" y="337"/>
                      </a:lnTo>
                      <a:lnTo>
                        <a:pt x="156" y="337"/>
                      </a:lnTo>
                      <a:lnTo>
                        <a:pt x="142" y="336"/>
                      </a:lnTo>
                      <a:lnTo>
                        <a:pt x="128" y="334"/>
                      </a:lnTo>
                      <a:lnTo>
                        <a:pt x="128" y="334"/>
                      </a:lnTo>
                      <a:lnTo>
                        <a:pt x="118" y="331"/>
                      </a:lnTo>
                      <a:lnTo>
                        <a:pt x="118" y="331"/>
                      </a:lnTo>
                      <a:lnTo>
                        <a:pt x="107" y="325"/>
                      </a:lnTo>
                      <a:lnTo>
                        <a:pt x="107" y="325"/>
                      </a:lnTo>
                      <a:lnTo>
                        <a:pt x="95" y="315"/>
                      </a:lnTo>
                      <a:lnTo>
                        <a:pt x="95" y="315"/>
                      </a:lnTo>
                      <a:lnTo>
                        <a:pt x="83" y="301"/>
                      </a:lnTo>
                      <a:lnTo>
                        <a:pt x="74" y="287"/>
                      </a:lnTo>
                      <a:lnTo>
                        <a:pt x="69" y="272"/>
                      </a:lnTo>
                      <a:lnTo>
                        <a:pt x="67" y="256"/>
                      </a:lnTo>
                      <a:lnTo>
                        <a:pt x="67" y="256"/>
                      </a:lnTo>
                      <a:close/>
                      <a:moveTo>
                        <a:pt x="421" y="147"/>
                      </a:moveTo>
                      <a:lnTo>
                        <a:pt x="248" y="147"/>
                      </a:lnTo>
                      <a:lnTo>
                        <a:pt x="248" y="147"/>
                      </a:lnTo>
                      <a:lnTo>
                        <a:pt x="248" y="147"/>
                      </a:lnTo>
                      <a:lnTo>
                        <a:pt x="248" y="147"/>
                      </a:lnTo>
                      <a:lnTo>
                        <a:pt x="244" y="145"/>
                      </a:lnTo>
                      <a:lnTo>
                        <a:pt x="241" y="142"/>
                      </a:lnTo>
                      <a:lnTo>
                        <a:pt x="236" y="126"/>
                      </a:lnTo>
                      <a:lnTo>
                        <a:pt x="421" y="126"/>
                      </a:lnTo>
                      <a:lnTo>
                        <a:pt x="421" y="147"/>
                      </a:lnTo>
                      <a:close/>
                      <a:moveTo>
                        <a:pt x="319" y="52"/>
                      </a:moveTo>
                      <a:lnTo>
                        <a:pt x="302" y="52"/>
                      </a:lnTo>
                      <a:lnTo>
                        <a:pt x="321" y="34"/>
                      </a:lnTo>
                      <a:lnTo>
                        <a:pt x="321" y="50"/>
                      </a:lnTo>
                      <a:lnTo>
                        <a:pt x="321" y="50"/>
                      </a:lnTo>
                      <a:lnTo>
                        <a:pt x="319" y="52"/>
                      </a:lnTo>
                      <a:lnTo>
                        <a:pt x="319" y="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KoPub돋움체 Bold" panose="00000800000000000000" pitchFamily="2" charset="-127"/>
                    <a:ea typeface="KoPub돋움체 Bold" panose="00000800000000000000" pitchFamily="2" charset="-127"/>
                  </a:endParaRPr>
                </a:p>
              </p:txBody>
            </p:sp>
            <p:sp>
              <p:nvSpPr>
                <p:cNvPr id="73" name="Freeform 60"/>
                <p:cNvSpPr>
                  <a:spLocks/>
                </p:cNvSpPr>
                <p:nvPr/>
              </p:nvSpPr>
              <p:spPr bwMode="auto">
                <a:xfrm>
                  <a:off x="11102975" y="1211263"/>
                  <a:ext cx="71437" cy="15875"/>
                </a:xfrm>
                <a:custGeom>
                  <a:avLst/>
                  <a:gdLst>
                    <a:gd name="T0" fmla="*/ 11 w 90"/>
                    <a:gd name="T1" fmla="*/ 0 h 21"/>
                    <a:gd name="T2" fmla="*/ 11 w 90"/>
                    <a:gd name="T3" fmla="*/ 0 h 21"/>
                    <a:gd name="T4" fmla="*/ 7 w 90"/>
                    <a:gd name="T5" fmla="*/ 2 h 21"/>
                    <a:gd name="T6" fmla="*/ 4 w 90"/>
                    <a:gd name="T7" fmla="*/ 4 h 21"/>
                    <a:gd name="T8" fmla="*/ 2 w 90"/>
                    <a:gd name="T9" fmla="*/ 7 h 21"/>
                    <a:gd name="T10" fmla="*/ 0 w 90"/>
                    <a:gd name="T11" fmla="*/ 11 h 21"/>
                    <a:gd name="T12" fmla="*/ 0 w 90"/>
                    <a:gd name="T13" fmla="*/ 11 h 21"/>
                    <a:gd name="T14" fmla="*/ 2 w 90"/>
                    <a:gd name="T15" fmla="*/ 16 h 21"/>
                    <a:gd name="T16" fmla="*/ 4 w 90"/>
                    <a:gd name="T17" fmla="*/ 18 h 21"/>
                    <a:gd name="T18" fmla="*/ 7 w 90"/>
                    <a:gd name="T19" fmla="*/ 21 h 21"/>
                    <a:gd name="T20" fmla="*/ 11 w 90"/>
                    <a:gd name="T21" fmla="*/ 21 h 21"/>
                    <a:gd name="T22" fmla="*/ 80 w 90"/>
                    <a:gd name="T23" fmla="*/ 21 h 21"/>
                    <a:gd name="T24" fmla="*/ 80 w 90"/>
                    <a:gd name="T25" fmla="*/ 21 h 21"/>
                    <a:gd name="T26" fmla="*/ 85 w 90"/>
                    <a:gd name="T27" fmla="*/ 21 h 21"/>
                    <a:gd name="T28" fmla="*/ 87 w 90"/>
                    <a:gd name="T29" fmla="*/ 18 h 21"/>
                    <a:gd name="T30" fmla="*/ 90 w 90"/>
                    <a:gd name="T31" fmla="*/ 16 h 21"/>
                    <a:gd name="T32" fmla="*/ 90 w 90"/>
                    <a:gd name="T33" fmla="*/ 11 h 21"/>
                    <a:gd name="T34" fmla="*/ 90 w 90"/>
                    <a:gd name="T35" fmla="*/ 11 h 21"/>
                    <a:gd name="T36" fmla="*/ 90 w 90"/>
                    <a:gd name="T37" fmla="*/ 7 h 21"/>
                    <a:gd name="T38" fmla="*/ 87 w 90"/>
                    <a:gd name="T39" fmla="*/ 4 h 21"/>
                    <a:gd name="T40" fmla="*/ 85 w 90"/>
                    <a:gd name="T41" fmla="*/ 2 h 21"/>
                    <a:gd name="T42" fmla="*/ 80 w 90"/>
                    <a:gd name="T43" fmla="*/ 0 h 21"/>
                    <a:gd name="T44" fmla="*/ 11 w 90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90" h="21">
                      <a:moveTo>
                        <a:pt x="11" y="0"/>
                      </a:moveTo>
                      <a:lnTo>
                        <a:pt x="11" y="0"/>
                      </a:lnTo>
                      <a:lnTo>
                        <a:pt x="7" y="2"/>
                      </a:lnTo>
                      <a:lnTo>
                        <a:pt x="4" y="4"/>
                      </a:lnTo>
                      <a:lnTo>
                        <a:pt x="2" y="7"/>
                      </a:lnTo>
                      <a:lnTo>
                        <a:pt x="0" y="11"/>
                      </a:lnTo>
                      <a:lnTo>
                        <a:pt x="0" y="11"/>
                      </a:lnTo>
                      <a:lnTo>
                        <a:pt x="2" y="16"/>
                      </a:lnTo>
                      <a:lnTo>
                        <a:pt x="4" y="18"/>
                      </a:lnTo>
                      <a:lnTo>
                        <a:pt x="7" y="21"/>
                      </a:lnTo>
                      <a:lnTo>
                        <a:pt x="11" y="21"/>
                      </a:lnTo>
                      <a:lnTo>
                        <a:pt x="80" y="21"/>
                      </a:lnTo>
                      <a:lnTo>
                        <a:pt x="80" y="21"/>
                      </a:lnTo>
                      <a:lnTo>
                        <a:pt x="85" y="21"/>
                      </a:lnTo>
                      <a:lnTo>
                        <a:pt x="87" y="18"/>
                      </a:lnTo>
                      <a:lnTo>
                        <a:pt x="90" y="16"/>
                      </a:lnTo>
                      <a:lnTo>
                        <a:pt x="90" y="11"/>
                      </a:lnTo>
                      <a:lnTo>
                        <a:pt x="90" y="11"/>
                      </a:lnTo>
                      <a:lnTo>
                        <a:pt x="90" y="7"/>
                      </a:lnTo>
                      <a:lnTo>
                        <a:pt x="87" y="4"/>
                      </a:lnTo>
                      <a:lnTo>
                        <a:pt x="85" y="2"/>
                      </a:lnTo>
                      <a:lnTo>
                        <a:pt x="80" y="0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KoPub돋움체 Bold" panose="00000800000000000000" pitchFamily="2" charset="-127"/>
                    <a:ea typeface="KoPub돋움체 Bold" panose="00000800000000000000" pitchFamily="2" charset="-127"/>
                  </a:endParaRPr>
                </a:p>
              </p:txBody>
            </p:sp>
            <p:sp>
              <p:nvSpPr>
                <p:cNvPr id="74" name="Freeform 61"/>
                <p:cNvSpPr>
                  <a:spLocks/>
                </p:cNvSpPr>
                <p:nvPr/>
              </p:nvSpPr>
              <p:spPr bwMode="auto">
                <a:xfrm>
                  <a:off x="10771188" y="1074738"/>
                  <a:ext cx="274637" cy="222250"/>
                </a:xfrm>
                <a:custGeom>
                  <a:avLst/>
                  <a:gdLst>
                    <a:gd name="T0" fmla="*/ 106 w 345"/>
                    <a:gd name="T1" fmla="*/ 281 h 281"/>
                    <a:gd name="T2" fmla="*/ 113 w 345"/>
                    <a:gd name="T3" fmla="*/ 277 h 281"/>
                    <a:gd name="T4" fmla="*/ 116 w 345"/>
                    <a:gd name="T5" fmla="*/ 270 h 281"/>
                    <a:gd name="T6" fmla="*/ 115 w 345"/>
                    <a:gd name="T7" fmla="*/ 267 h 281"/>
                    <a:gd name="T8" fmla="*/ 109 w 345"/>
                    <a:gd name="T9" fmla="*/ 260 h 281"/>
                    <a:gd name="T10" fmla="*/ 83 w 345"/>
                    <a:gd name="T11" fmla="*/ 260 h 281"/>
                    <a:gd name="T12" fmla="*/ 71 w 345"/>
                    <a:gd name="T13" fmla="*/ 258 h 281"/>
                    <a:gd name="T14" fmla="*/ 49 w 345"/>
                    <a:gd name="T15" fmla="*/ 249 h 281"/>
                    <a:gd name="T16" fmla="*/ 33 w 345"/>
                    <a:gd name="T17" fmla="*/ 230 h 281"/>
                    <a:gd name="T18" fmla="*/ 23 w 345"/>
                    <a:gd name="T19" fmla="*/ 208 h 281"/>
                    <a:gd name="T20" fmla="*/ 21 w 345"/>
                    <a:gd name="T21" fmla="*/ 196 h 281"/>
                    <a:gd name="T22" fmla="*/ 26 w 345"/>
                    <a:gd name="T23" fmla="*/ 170 h 281"/>
                    <a:gd name="T24" fmla="*/ 40 w 345"/>
                    <a:gd name="T25" fmla="*/ 151 h 281"/>
                    <a:gd name="T26" fmla="*/ 59 w 345"/>
                    <a:gd name="T27" fmla="*/ 137 h 281"/>
                    <a:gd name="T28" fmla="*/ 83 w 345"/>
                    <a:gd name="T29" fmla="*/ 132 h 281"/>
                    <a:gd name="T30" fmla="*/ 102 w 345"/>
                    <a:gd name="T31" fmla="*/ 132 h 281"/>
                    <a:gd name="T32" fmla="*/ 109 w 345"/>
                    <a:gd name="T33" fmla="*/ 128 h 281"/>
                    <a:gd name="T34" fmla="*/ 113 w 345"/>
                    <a:gd name="T35" fmla="*/ 121 h 281"/>
                    <a:gd name="T36" fmla="*/ 116 w 345"/>
                    <a:gd name="T37" fmla="*/ 100 h 281"/>
                    <a:gd name="T38" fmla="*/ 134 w 345"/>
                    <a:gd name="T39" fmla="*/ 64 h 281"/>
                    <a:gd name="T40" fmla="*/ 163 w 345"/>
                    <a:gd name="T41" fmla="*/ 38 h 281"/>
                    <a:gd name="T42" fmla="*/ 200 w 345"/>
                    <a:gd name="T43" fmla="*/ 23 h 281"/>
                    <a:gd name="T44" fmla="*/ 220 w 345"/>
                    <a:gd name="T45" fmla="*/ 21 h 281"/>
                    <a:gd name="T46" fmla="*/ 257 w 345"/>
                    <a:gd name="T47" fmla="*/ 26 h 281"/>
                    <a:gd name="T48" fmla="*/ 286 w 345"/>
                    <a:gd name="T49" fmla="*/ 43 h 281"/>
                    <a:gd name="T50" fmla="*/ 311 w 345"/>
                    <a:gd name="T51" fmla="*/ 71 h 281"/>
                    <a:gd name="T52" fmla="*/ 326 w 345"/>
                    <a:gd name="T53" fmla="*/ 106 h 281"/>
                    <a:gd name="T54" fmla="*/ 328 w 345"/>
                    <a:gd name="T55" fmla="*/ 109 h 281"/>
                    <a:gd name="T56" fmla="*/ 333 w 345"/>
                    <a:gd name="T57" fmla="*/ 113 h 281"/>
                    <a:gd name="T58" fmla="*/ 338 w 345"/>
                    <a:gd name="T59" fmla="*/ 113 h 281"/>
                    <a:gd name="T60" fmla="*/ 345 w 345"/>
                    <a:gd name="T61" fmla="*/ 107 h 281"/>
                    <a:gd name="T62" fmla="*/ 345 w 345"/>
                    <a:gd name="T63" fmla="*/ 100 h 281"/>
                    <a:gd name="T64" fmla="*/ 338 w 345"/>
                    <a:gd name="T65" fmla="*/ 78 h 281"/>
                    <a:gd name="T66" fmla="*/ 316 w 345"/>
                    <a:gd name="T67" fmla="*/ 42 h 281"/>
                    <a:gd name="T68" fmla="*/ 283 w 345"/>
                    <a:gd name="T69" fmla="*/ 16 h 281"/>
                    <a:gd name="T70" fmla="*/ 243 w 345"/>
                    <a:gd name="T71" fmla="*/ 2 h 281"/>
                    <a:gd name="T72" fmla="*/ 220 w 345"/>
                    <a:gd name="T73" fmla="*/ 0 h 281"/>
                    <a:gd name="T74" fmla="*/ 198 w 345"/>
                    <a:gd name="T75" fmla="*/ 2 h 281"/>
                    <a:gd name="T76" fmla="*/ 175 w 345"/>
                    <a:gd name="T77" fmla="*/ 9 h 281"/>
                    <a:gd name="T78" fmla="*/ 137 w 345"/>
                    <a:gd name="T79" fmla="*/ 31 h 281"/>
                    <a:gd name="T80" fmla="*/ 109 w 345"/>
                    <a:gd name="T81" fmla="*/ 66 h 281"/>
                    <a:gd name="T82" fmla="*/ 95 w 345"/>
                    <a:gd name="T83" fmla="*/ 99 h 281"/>
                    <a:gd name="T84" fmla="*/ 83 w 345"/>
                    <a:gd name="T85" fmla="*/ 111 h 281"/>
                    <a:gd name="T86" fmla="*/ 66 w 345"/>
                    <a:gd name="T87" fmla="*/ 113 h 281"/>
                    <a:gd name="T88" fmla="*/ 36 w 345"/>
                    <a:gd name="T89" fmla="*/ 125 h 281"/>
                    <a:gd name="T90" fmla="*/ 16 w 345"/>
                    <a:gd name="T91" fmla="*/ 147 h 281"/>
                    <a:gd name="T92" fmla="*/ 2 w 345"/>
                    <a:gd name="T93" fmla="*/ 178 h 281"/>
                    <a:gd name="T94" fmla="*/ 0 w 345"/>
                    <a:gd name="T95" fmla="*/ 196 h 281"/>
                    <a:gd name="T96" fmla="*/ 7 w 345"/>
                    <a:gd name="T97" fmla="*/ 229 h 281"/>
                    <a:gd name="T98" fmla="*/ 24 w 345"/>
                    <a:gd name="T99" fmla="*/ 255 h 281"/>
                    <a:gd name="T100" fmla="*/ 52 w 345"/>
                    <a:gd name="T101" fmla="*/ 274 h 281"/>
                    <a:gd name="T102" fmla="*/ 83 w 345"/>
                    <a:gd name="T103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45" h="281">
                      <a:moveTo>
                        <a:pt x="106" y="281"/>
                      </a:moveTo>
                      <a:lnTo>
                        <a:pt x="106" y="281"/>
                      </a:lnTo>
                      <a:lnTo>
                        <a:pt x="109" y="279"/>
                      </a:lnTo>
                      <a:lnTo>
                        <a:pt x="113" y="277"/>
                      </a:lnTo>
                      <a:lnTo>
                        <a:pt x="115" y="274"/>
                      </a:lnTo>
                      <a:lnTo>
                        <a:pt x="116" y="270"/>
                      </a:lnTo>
                      <a:lnTo>
                        <a:pt x="116" y="270"/>
                      </a:lnTo>
                      <a:lnTo>
                        <a:pt x="115" y="267"/>
                      </a:lnTo>
                      <a:lnTo>
                        <a:pt x="113" y="263"/>
                      </a:lnTo>
                      <a:lnTo>
                        <a:pt x="109" y="260"/>
                      </a:lnTo>
                      <a:lnTo>
                        <a:pt x="106" y="260"/>
                      </a:lnTo>
                      <a:lnTo>
                        <a:pt x="83" y="260"/>
                      </a:lnTo>
                      <a:lnTo>
                        <a:pt x="83" y="260"/>
                      </a:lnTo>
                      <a:lnTo>
                        <a:pt x="71" y="258"/>
                      </a:lnTo>
                      <a:lnTo>
                        <a:pt x="59" y="255"/>
                      </a:lnTo>
                      <a:lnTo>
                        <a:pt x="49" y="249"/>
                      </a:lnTo>
                      <a:lnTo>
                        <a:pt x="40" y="241"/>
                      </a:lnTo>
                      <a:lnTo>
                        <a:pt x="33" y="230"/>
                      </a:lnTo>
                      <a:lnTo>
                        <a:pt x="26" y="220"/>
                      </a:lnTo>
                      <a:lnTo>
                        <a:pt x="23" y="208"/>
                      </a:lnTo>
                      <a:lnTo>
                        <a:pt x="21" y="196"/>
                      </a:lnTo>
                      <a:lnTo>
                        <a:pt x="21" y="196"/>
                      </a:lnTo>
                      <a:lnTo>
                        <a:pt x="23" y="182"/>
                      </a:lnTo>
                      <a:lnTo>
                        <a:pt x="26" y="170"/>
                      </a:lnTo>
                      <a:lnTo>
                        <a:pt x="33" y="159"/>
                      </a:lnTo>
                      <a:lnTo>
                        <a:pt x="40" y="151"/>
                      </a:lnTo>
                      <a:lnTo>
                        <a:pt x="49" y="142"/>
                      </a:lnTo>
                      <a:lnTo>
                        <a:pt x="59" y="137"/>
                      </a:lnTo>
                      <a:lnTo>
                        <a:pt x="71" y="133"/>
                      </a:lnTo>
                      <a:lnTo>
                        <a:pt x="83" y="132"/>
                      </a:lnTo>
                      <a:lnTo>
                        <a:pt x="102" y="132"/>
                      </a:lnTo>
                      <a:lnTo>
                        <a:pt x="102" y="132"/>
                      </a:lnTo>
                      <a:lnTo>
                        <a:pt x="106" y="130"/>
                      </a:lnTo>
                      <a:lnTo>
                        <a:pt x="109" y="128"/>
                      </a:lnTo>
                      <a:lnTo>
                        <a:pt x="111" y="125"/>
                      </a:lnTo>
                      <a:lnTo>
                        <a:pt x="113" y="121"/>
                      </a:lnTo>
                      <a:lnTo>
                        <a:pt x="113" y="121"/>
                      </a:lnTo>
                      <a:lnTo>
                        <a:pt x="116" y="100"/>
                      </a:lnTo>
                      <a:lnTo>
                        <a:pt x="123" y="81"/>
                      </a:lnTo>
                      <a:lnTo>
                        <a:pt x="134" y="64"/>
                      </a:lnTo>
                      <a:lnTo>
                        <a:pt x="148" y="50"/>
                      </a:lnTo>
                      <a:lnTo>
                        <a:pt x="163" y="38"/>
                      </a:lnTo>
                      <a:lnTo>
                        <a:pt x="180" y="28"/>
                      </a:lnTo>
                      <a:lnTo>
                        <a:pt x="200" y="23"/>
                      </a:lnTo>
                      <a:lnTo>
                        <a:pt x="220" y="21"/>
                      </a:lnTo>
                      <a:lnTo>
                        <a:pt x="220" y="21"/>
                      </a:lnTo>
                      <a:lnTo>
                        <a:pt x="239" y="23"/>
                      </a:lnTo>
                      <a:lnTo>
                        <a:pt x="257" y="26"/>
                      </a:lnTo>
                      <a:lnTo>
                        <a:pt x="272" y="35"/>
                      </a:lnTo>
                      <a:lnTo>
                        <a:pt x="286" y="43"/>
                      </a:lnTo>
                      <a:lnTo>
                        <a:pt x="300" y="57"/>
                      </a:lnTo>
                      <a:lnTo>
                        <a:pt x="311" y="71"/>
                      </a:lnTo>
                      <a:lnTo>
                        <a:pt x="319" y="87"/>
                      </a:lnTo>
                      <a:lnTo>
                        <a:pt x="326" y="106"/>
                      </a:lnTo>
                      <a:lnTo>
                        <a:pt x="326" y="106"/>
                      </a:lnTo>
                      <a:lnTo>
                        <a:pt x="328" y="109"/>
                      </a:lnTo>
                      <a:lnTo>
                        <a:pt x="330" y="111"/>
                      </a:lnTo>
                      <a:lnTo>
                        <a:pt x="333" y="113"/>
                      </a:lnTo>
                      <a:lnTo>
                        <a:pt x="338" y="113"/>
                      </a:lnTo>
                      <a:lnTo>
                        <a:pt x="338" y="113"/>
                      </a:lnTo>
                      <a:lnTo>
                        <a:pt x="342" y="111"/>
                      </a:lnTo>
                      <a:lnTo>
                        <a:pt x="345" y="107"/>
                      </a:lnTo>
                      <a:lnTo>
                        <a:pt x="345" y="104"/>
                      </a:lnTo>
                      <a:lnTo>
                        <a:pt x="345" y="100"/>
                      </a:lnTo>
                      <a:lnTo>
                        <a:pt x="345" y="100"/>
                      </a:lnTo>
                      <a:lnTo>
                        <a:pt x="338" y="78"/>
                      </a:lnTo>
                      <a:lnTo>
                        <a:pt x="328" y="59"/>
                      </a:lnTo>
                      <a:lnTo>
                        <a:pt x="316" y="42"/>
                      </a:lnTo>
                      <a:lnTo>
                        <a:pt x="300" y="28"/>
                      </a:lnTo>
                      <a:lnTo>
                        <a:pt x="283" y="16"/>
                      </a:lnTo>
                      <a:lnTo>
                        <a:pt x="262" y="7"/>
                      </a:lnTo>
                      <a:lnTo>
                        <a:pt x="243" y="2"/>
                      </a:lnTo>
                      <a:lnTo>
                        <a:pt x="220" y="0"/>
                      </a:lnTo>
                      <a:lnTo>
                        <a:pt x="220" y="0"/>
                      </a:lnTo>
                      <a:lnTo>
                        <a:pt x="208" y="0"/>
                      </a:lnTo>
                      <a:lnTo>
                        <a:pt x="198" y="2"/>
                      </a:lnTo>
                      <a:lnTo>
                        <a:pt x="186" y="5"/>
                      </a:lnTo>
                      <a:lnTo>
                        <a:pt x="175" y="9"/>
                      </a:lnTo>
                      <a:lnTo>
                        <a:pt x="154" y="17"/>
                      </a:lnTo>
                      <a:lnTo>
                        <a:pt x="137" y="31"/>
                      </a:lnTo>
                      <a:lnTo>
                        <a:pt x="121" y="47"/>
                      </a:lnTo>
                      <a:lnTo>
                        <a:pt x="109" y="66"/>
                      </a:lnTo>
                      <a:lnTo>
                        <a:pt x="99" y="87"/>
                      </a:lnTo>
                      <a:lnTo>
                        <a:pt x="95" y="99"/>
                      </a:lnTo>
                      <a:lnTo>
                        <a:pt x="94" y="111"/>
                      </a:lnTo>
                      <a:lnTo>
                        <a:pt x="83" y="111"/>
                      </a:lnTo>
                      <a:lnTo>
                        <a:pt x="83" y="111"/>
                      </a:lnTo>
                      <a:lnTo>
                        <a:pt x="66" y="113"/>
                      </a:lnTo>
                      <a:lnTo>
                        <a:pt x="52" y="118"/>
                      </a:lnTo>
                      <a:lnTo>
                        <a:pt x="36" y="125"/>
                      </a:lnTo>
                      <a:lnTo>
                        <a:pt x="24" y="135"/>
                      </a:lnTo>
                      <a:lnTo>
                        <a:pt x="16" y="147"/>
                      </a:lnTo>
                      <a:lnTo>
                        <a:pt x="7" y="163"/>
                      </a:lnTo>
                      <a:lnTo>
                        <a:pt x="2" y="178"/>
                      </a:lnTo>
                      <a:lnTo>
                        <a:pt x="0" y="196"/>
                      </a:lnTo>
                      <a:lnTo>
                        <a:pt x="0" y="196"/>
                      </a:lnTo>
                      <a:lnTo>
                        <a:pt x="2" y="213"/>
                      </a:lnTo>
                      <a:lnTo>
                        <a:pt x="7" y="229"/>
                      </a:lnTo>
                      <a:lnTo>
                        <a:pt x="16" y="242"/>
                      </a:lnTo>
                      <a:lnTo>
                        <a:pt x="24" y="255"/>
                      </a:lnTo>
                      <a:lnTo>
                        <a:pt x="36" y="265"/>
                      </a:lnTo>
                      <a:lnTo>
                        <a:pt x="52" y="274"/>
                      </a:lnTo>
                      <a:lnTo>
                        <a:pt x="66" y="279"/>
                      </a:lnTo>
                      <a:lnTo>
                        <a:pt x="83" y="281"/>
                      </a:lnTo>
                      <a:lnTo>
                        <a:pt x="106" y="28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KoPub돋움체 Bold" panose="00000800000000000000" pitchFamily="2" charset="-127"/>
                    <a:ea typeface="KoPub돋움체 Bold" panose="00000800000000000000" pitchFamily="2" charset="-127"/>
                  </a:endParaRPr>
                </a:p>
              </p:txBody>
            </p:sp>
          </p:grpSp>
        </p:grpSp>
      </p:grpSp>
      <p:sp>
        <p:nvSpPr>
          <p:cNvPr id="131" name="직사각형 130"/>
          <p:cNvSpPr/>
          <p:nvPr/>
        </p:nvSpPr>
        <p:spPr>
          <a:xfrm>
            <a:off x="8348707" y="555525"/>
            <a:ext cx="1032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01.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회사소개 </a:t>
            </a:r>
          </a:p>
        </p:txBody>
      </p:sp>
      <p:sp>
        <p:nvSpPr>
          <p:cNvPr id="132" name="직사각형 131"/>
          <p:cNvSpPr/>
          <p:nvPr/>
        </p:nvSpPr>
        <p:spPr>
          <a:xfrm>
            <a:off x="9520282" y="555525"/>
            <a:ext cx="11224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02.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보안서비스</a:t>
            </a:r>
          </a:p>
        </p:txBody>
      </p:sp>
      <p:sp>
        <p:nvSpPr>
          <p:cNvPr id="133" name="직사각형 132"/>
          <p:cNvSpPr/>
          <p:nvPr/>
        </p:nvSpPr>
        <p:spPr>
          <a:xfrm>
            <a:off x="10714299" y="555525"/>
            <a:ext cx="1391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03. </a:t>
            </a:r>
            <a:r>
              <a:rPr lang="ko-KR" altLang="en-US" sz="12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클라우드서비스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3E8B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1499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Freeform 9"/>
          <p:cNvSpPr>
            <a:spLocks/>
          </p:cNvSpPr>
          <p:nvPr/>
        </p:nvSpPr>
        <p:spPr bwMode="auto">
          <a:xfrm>
            <a:off x="2971800" y="985712"/>
            <a:ext cx="1790700" cy="1986259"/>
          </a:xfrm>
          <a:custGeom>
            <a:avLst/>
            <a:gdLst>
              <a:gd name="T0" fmla="*/ 1074 w 1868"/>
              <a:gd name="T1" fmla="*/ 39 h 2072"/>
              <a:gd name="T2" fmla="*/ 1057 w 1868"/>
              <a:gd name="T3" fmla="*/ 29 h 2072"/>
              <a:gd name="T4" fmla="*/ 1022 w 1868"/>
              <a:gd name="T5" fmla="*/ 15 h 2072"/>
              <a:gd name="T6" fmla="*/ 988 w 1868"/>
              <a:gd name="T7" fmla="*/ 6 h 2072"/>
              <a:gd name="T8" fmla="*/ 953 w 1868"/>
              <a:gd name="T9" fmla="*/ 2 h 2072"/>
              <a:gd name="T10" fmla="*/ 916 w 1868"/>
              <a:gd name="T11" fmla="*/ 2 h 2072"/>
              <a:gd name="T12" fmla="*/ 880 w 1868"/>
              <a:gd name="T13" fmla="*/ 6 h 2072"/>
              <a:gd name="T14" fmla="*/ 846 w 1868"/>
              <a:gd name="T15" fmla="*/ 15 h 2072"/>
              <a:gd name="T16" fmla="*/ 812 w 1868"/>
              <a:gd name="T17" fmla="*/ 29 h 2072"/>
              <a:gd name="T18" fmla="*/ 138 w 1868"/>
              <a:gd name="T19" fmla="*/ 417 h 2072"/>
              <a:gd name="T20" fmla="*/ 122 w 1868"/>
              <a:gd name="T21" fmla="*/ 427 h 2072"/>
              <a:gd name="T22" fmla="*/ 93 w 1868"/>
              <a:gd name="T23" fmla="*/ 449 h 2072"/>
              <a:gd name="T24" fmla="*/ 68 w 1868"/>
              <a:gd name="T25" fmla="*/ 475 h 2072"/>
              <a:gd name="T26" fmla="*/ 46 w 1868"/>
              <a:gd name="T27" fmla="*/ 503 h 2072"/>
              <a:gd name="T28" fmla="*/ 28 w 1868"/>
              <a:gd name="T29" fmla="*/ 534 h 2072"/>
              <a:gd name="T30" fmla="*/ 14 w 1868"/>
              <a:gd name="T31" fmla="*/ 568 h 2072"/>
              <a:gd name="T32" fmla="*/ 5 w 1868"/>
              <a:gd name="T33" fmla="*/ 602 h 2072"/>
              <a:gd name="T34" fmla="*/ 0 w 1868"/>
              <a:gd name="T35" fmla="*/ 640 h 2072"/>
              <a:gd name="T36" fmla="*/ 0 w 1868"/>
              <a:gd name="T37" fmla="*/ 1416 h 2072"/>
              <a:gd name="T38" fmla="*/ 0 w 1868"/>
              <a:gd name="T39" fmla="*/ 1434 h 2072"/>
              <a:gd name="T40" fmla="*/ 5 w 1868"/>
              <a:gd name="T41" fmla="*/ 1471 h 2072"/>
              <a:gd name="T42" fmla="*/ 14 w 1868"/>
              <a:gd name="T43" fmla="*/ 1505 h 2072"/>
              <a:gd name="T44" fmla="*/ 28 w 1868"/>
              <a:gd name="T45" fmla="*/ 1539 h 2072"/>
              <a:gd name="T46" fmla="*/ 46 w 1868"/>
              <a:gd name="T47" fmla="*/ 1570 h 2072"/>
              <a:gd name="T48" fmla="*/ 68 w 1868"/>
              <a:gd name="T49" fmla="*/ 1598 h 2072"/>
              <a:gd name="T50" fmla="*/ 93 w 1868"/>
              <a:gd name="T51" fmla="*/ 1625 h 2072"/>
              <a:gd name="T52" fmla="*/ 122 w 1868"/>
              <a:gd name="T53" fmla="*/ 1646 h 2072"/>
              <a:gd name="T54" fmla="*/ 795 w 1868"/>
              <a:gd name="T55" fmla="*/ 2035 h 2072"/>
              <a:gd name="T56" fmla="*/ 812 w 1868"/>
              <a:gd name="T57" fmla="*/ 2044 h 2072"/>
              <a:gd name="T58" fmla="*/ 846 w 1868"/>
              <a:gd name="T59" fmla="*/ 2058 h 2072"/>
              <a:gd name="T60" fmla="*/ 880 w 1868"/>
              <a:gd name="T61" fmla="*/ 2068 h 2072"/>
              <a:gd name="T62" fmla="*/ 916 w 1868"/>
              <a:gd name="T63" fmla="*/ 2072 h 2072"/>
              <a:gd name="T64" fmla="*/ 953 w 1868"/>
              <a:gd name="T65" fmla="*/ 2072 h 2072"/>
              <a:gd name="T66" fmla="*/ 988 w 1868"/>
              <a:gd name="T67" fmla="*/ 2068 h 2072"/>
              <a:gd name="T68" fmla="*/ 1022 w 1868"/>
              <a:gd name="T69" fmla="*/ 2058 h 2072"/>
              <a:gd name="T70" fmla="*/ 1057 w 1868"/>
              <a:gd name="T71" fmla="*/ 2044 h 2072"/>
              <a:gd name="T72" fmla="*/ 1730 w 1868"/>
              <a:gd name="T73" fmla="*/ 1657 h 2072"/>
              <a:gd name="T74" fmla="*/ 1746 w 1868"/>
              <a:gd name="T75" fmla="*/ 1646 h 2072"/>
              <a:gd name="T76" fmla="*/ 1775 w 1868"/>
              <a:gd name="T77" fmla="*/ 1625 h 2072"/>
              <a:gd name="T78" fmla="*/ 1800 w 1868"/>
              <a:gd name="T79" fmla="*/ 1598 h 2072"/>
              <a:gd name="T80" fmla="*/ 1822 w 1868"/>
              <a:gd name="T81" fmla="*/ 1570 h 2072"/>
              <a:gd name="T82" fmla="*/ 1840 w 1868"/>
              <a:gd name="T83" fmla="*/ 1539 h 2072"/>
              <a:gd name="T84" fmla="*/ 1854 w 1868"/>
              <a:gd name="T85" fmla="*/ 1505 h 2072"/>
              <a:gd name="T86" fmla="*/ 1864 w 1868"/>
              <a:gd name="T87" fmla="*/ 1471 h 2072"/>
              <a:gd name="T88" fmla="*/ 1868 w 1868"/>
              <a:gd name="T89" fmla="*/ 1434 h 2072"/>
              <a:gd name="T90" fmla="*/ 1868 w 1868"/>
              <a:gd name="T91" fmla="*/ 658 h 2072"/>
              <a:gd name="T92" fmla="*/ 1868 w 1868"/>
              <a:gd name="T93" fmla="*/ 640 h 2072"/>
              <a:gd name="T94" fmla="*/ 1864 w 1868"/>
              <a:gd name="T95" fmla="*/ 602 h 2072"/>
              <a:gd name="T96" fmla="*/ 1854 w 1868"/>
              <a:gd name="T97" fmla="*/ 568 h 2072"/>
              <a:gd name="T98" fmla="*/ 1840 w 1868"/>
              <a:gd name="T99" fmla="*/ 534 h 2072"/>
              <a:gd name="T100" fmla="*/ 1822 w 1868"/>
              <a:gd name="T101" fmla="*/ 503 h 2072"/>
              <a:gd name="T102" fmla="*/ 1800 w 1868"/>
              <a:gd name="T103" fmla="*/ 475 h 2072"/>
              <a:gd name="T104" fmla="*/ 1775 w 1868"/>
              <a:gd name="T105" fmla="*/ 449 h 2072"/>
              <a:gd name="T106" fmla="*/ 1746 w 1868"/>
              <a:gd name="T107" fmla="*/ 427 h 2072"/>
              <a:gd name="T108" fmla="*/ 1730 w 1868"/>
              <a:gd name="T109" fmla="*/ 417 h 2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68" h="2072">
                <a:moveTo>
                  <a:pt x="1730" y="417"/>
                </a:moveTo>
                <a:lnTo>
                  <a:pt x="1074" y="39"/>
                </a:lnTo>
                <a:lnTo>
                  <a:pt x="1074" y="39"/>
                </a:lnTo>
                <a:lnTo>
                  <a:pt x="1057" y="29"/>
                </a:lnTo>
                <a:lnTo>
                  <a:pt x="1039" y="22"/>
                </a:lnTo>
                <a:lnTo>
                  <a:pt x="1022" y="15"/>
                </a:lnTo>
                <a:lnTo>
                  <a:pt x="1005" y="9"/>
                </a:lnTo>
                <a:lnTo>
                  <a:pt x="988" y="6"/>
                </a:lnTo>
                <a:lnTo>
                  <a:pt x="970" y="3"/>
                </a:lnTo>
                <a:lnTo>
                  <a:pt x="953" y="2"/>
                </a:lnTo>
                <a:lnTo>
                  <a:pt x="934" y="0"/>
                </a:lnTo>
                <a:lnTo>
                  <a:pt x="916" y="2"/>
                </a:lnTo>
                <a:lnTo>
                  <a:pt x="899" y="3"/>
                </a:lnTo>
                <a:lnTo>
                  <a:pt x="880" y="6"/>
                </a:lnTo>
                <a:lnTo>
                  <a:pt x="863" y="9"/>
                </a:lnTo>
                <a:lnTo>
                  <a:pt x="846" y="15"/>
                </a:lnTo>
                <a:lnTo>
                  <a:pt x="829" y="22"/>
                </a:lnTo>
                <a:lnTo>
                  <a:pt x="812" y="29"/>
                </a:lnTo>
                <a:lnTo>
                  <a:pt x="795" y="39"/>
                </a:lnTo>
                <a:lnTo>
                  <a:pt x="138" y="417"/>
                </a:lnTo>
                <a:lnTo>
                  <a:pt x="138" y="417"/>
                </a:lnTo>
                <a:lnTo>
                  <a:pt x="122" y="427"/>
                </a:lnTo>
                <a:lnTo>
                  <a:pt x="108" y="438"/>
                </a:lnTo>
                <a:lnTo>
                  <a:pt x="93" y="449"/>
                </a:lnTo>
                <a:lnTo>
                  <a:pt x="81" y="462"/>
                </a:lnTo>
                <a:lnTo>
                  <a:pt x="68" y="475"/>
                </a:lnTo>
                <a:lnTo>
                  <a:pt x="57" y="489"/>
                </a:lnTo>
                <a:lnTo>
                  <a:pt x="46" y="503"/>
                </a:lnTo>
                <a:lnTo>
                  <a:pt x="37" y="519"/>
                </a:lnTo>
                <a:lnTo>
                  <a:pt x="28" y="534"/>
                </a:lnTo>
                <a:lnTo>
                  <a:pt x="20" y="551"/>
                </a:lnTo>
                <a:lnTo>
                  <a:pt x="14" y="568"/>
                </a:lnTo>
                <a:lnTo>
                  <a:pt x="9" y="585"/>
                </a:lnTo>
                <a:lnTo>
                  <a:pt x="5" y="602"/>
                </a:lnTo>
                <a:lnTo>
                  <a:pt x="2" y="621"/>
                </a:lnTo>
                <a:lnTo>
                  <a:pt x="0" y="640"/>
                </a:lnTo>
                <a:lnTo>
                  <a:pt x="0" y="658"/>
                </a:lnTo>
                <a:lnTo>
                  <a:pt x="0" y="1416"/>
                </a:lnTo>
                <a:lnTo>
                  <a:pt x="0" y="1416"/>
                </a:lnTo>
                <a:lnTo>
                  <a:pt x="0" y="1434"/>
                </a:lnTo>
                <a:lnTo>
                  <a:pt x="2" y="1453"/>
                </a:lnTo>
                <a:lnTo>
                  <a:pt x="5" y="1471"/>
                </a:lnTo>
                <a:lnTo>
                  <a:pt x="9" y="1488"/>
                </a:lnTo>
                <a:lnTo>
                  <a:pt x="14" y="1505"/>
                </a:lnTo>
                <a:lnTo>
                  <a:pt x="20" y="1522"/>
                </a:lnTo>
                <a:lnTo>
                  <a:pt x="28" y="1539"/>
                </a:lnTo>
                <a:lnTo>
                  <a:pt x="37" y="1555"/>
                </a:lnTo>
                <a:lnTo>
                  <a:pt x="46" y="1570"/>
                </a:lnTo>
                <a:lnTo>
                  <a:pt x="57" y="1584"/>
                </a:lnTo>
                <a:lnTo>
                  <a:pt x="68" y="1598"/>
                </a:lnTo>
                <a:lnTo>
                  <a:pt x="81" y="1612"/>
                </a:lnTo>
                <a:lnTo>
                  <a:pt x="93" y="1625"/>
                </a:lnTo>
                <a:lnTo>
                  <a:pt x="108" y="1635"/>
                </a:lnTo>
                <a:lnTo>
                  <a:pt x="122" y="1646"/>
                </a:lnTo>
                <a:lnTo>
                  <a:pt x="138" y="1657"/>
                </a:lnTo>
                <a:lnTo>
                  <a:pt x="795" y="2035"/>
                </a:lnTo>
                <a:lnTo>
                  <a:pt x="795" y="2035"/>
                </a:lnTo>
                <a:lnTo>
                  <a:pt x="812" y="2044"/>
                </a:lnTo>
                <a:lnTo>
                  <a:pt x="829" y="2052"/>
                </a:lnTo>
                <a:lnTo>
                  <a:pt x="846" y="2058"/>
                </a:lnTo>
                <a:lnTo>
                  <a:pt x="863" y="2063"/>
                </a:lnTo>
                <a:lnTo>
                  <a:pt x="880" y="2068"/>
                </a:lnTo>
                <a:lnTo>
                  <a:pt x="899" y="2071"/>
                </a:lnTo>
                <a:lnTo>
                  <a:pt x="916" y="2072"/>
                </a:lnTo>
                <a:lnTo>
                  <a:pt x="934" y="2072"/>
                </a:lnTo>
                <a:lnTo>
                  <a:pt x="953" y="2072"/>
                </a:lnTo>
                <a:lnTo>
                  <a:pt x="970" y="2071"/>
                </a:lnTo>
                <a:lnTo>
                  <a:pt x="988" y="2068"/>
                </a:lnTo>
                <a:lnTo>
                  <a:pt x="1005" y="2063"/>
                </a:lnTo>
                <a:lnTo>
                  <a:pt x="1022" y="2058"/>
                </a:lnTo>
                <a:lnTo>
                  <a:pt x="1039" y="2052"/>
                </a:lnTo>
                <a:lnTo>
                  <a:pt x="1057" y="2044"/>
                </a:lnTo>
                <a:lnTo>
                  <a:pt x="1074" y="2035"/>
                </a:lnTo>
                <a:lnTo>
                  <a:pt x="1730" y="1657"/>
                </a:lnTo>
                <a:lnTo>
                  <a:pt x="1730" y="1657"/>
                </a:lnTo>
                <a:lnTo>
                  <a:pt x="1746" y="1646"/>
                </a:lnTo>
                <a:lnTo>
                  <a:pt x="1760" y="1635"/>
                </a:lnTo>
                <a:lnTo>
                  <a:pt x="1775" y="1625"/>
                </a:lnTo>
                <a:lnTo>
                  <a:pt x="1788" y="1612"/>
                </a:lnTo>
                <a:lnTo>
                  <a:pt x="1800" y="1598"/>
                </a:lnTo>
                <a:lnTo>
                  <a:pt x="1811" y="1584"/>
                </a:lnTo>
                <a:lnTo>
                  <a:pt x="1822" y="1570"/>
                </a:lnTo>
                <a:lnTo>
                  <a:pt x="1831" y="1555"/>
                </a:lnTo>
                <a:lnTo>
                  <a:pt x="1840" y="1539"/>
                </a:lnTo>
                <a:lnTo>
                  <a:pt x="1848" y="1522"/>
                </a:lnTo>
                <a:lnTo>
                  <a:pt x="1854" y="1505"/>
                </a:lnTo>
                <a:lnTo>
                  <a:pt x="1859" y="1488"/>
                </a:lnTo>
                <a:lnTo>
                  <a:pt x="1864" y="1471"/>
                </a:lnTo>
                <a:lnTo>
                  <a:pt x="1867" y="1453"/>
                </a:lnTo>
                <a:lnTo>
                  <a:pt x="1868" y="1434"/>
                </a:lnTo>
                <a:lnTo>
                  <a:pt x="1868" y="1416"/>
                </a:lnTo>
                <a:lnTo>
                  <a:pt x="1868" y="658"/>
                </a:lnTo>
                <a:lnTo>
                  <a:pt x="1868" y="658"/>
                </a:lnTo>
                <a:lnTo>
                  <a:pt x="1868" y="640"/>
                </a:lnTo>
                <a:lnTo>
                  <a:pt x="1867" y="621"/>
                </a:lnTo>
                <a:lnTo>
                  <a:pt x="1864" y="602"/>
                </a:lnTo>
                <a:lnTo>
                  <a:pt x="1859" y="585"/>
                </a:lnTo>
                <a:lnTo>
                  <a:pt x="1854" y="568"/>
                </a:lnTo>
                <a:lnTo>
                  <a:pt x="1848" y="551"/>
                </a:lnTo>
                <a:lnTo>
                  <a:pt x="1840" y="534"/>
                </a:lnTo>
                <a:lnTo>
                  <a:pt x="1831" y="519"/>
                </a:lnTo>
                <a:lnTo>
                  <a:pt x="1822" y="503"/>
                </a:lnTo>
                <a:lnTo>
                  <a:pt x="1811" y="489"/>
                </a:lnTo>
                <a:lnTo>
                  <a:pt x="1800" y="475"/>
                </a:lnTo>
                <a:lnTo>
                  <a:pt x="1788" y="462"/>
                </a:lnTo>
                <a:lnTo>
                  <a:pt x="1775" y="449"/>
                </a:lnTo>
                <a:lnTo>
                  <a:pt x="1760" y="438"/>
                </a:lnTo>
                <a:lnTo>
                  <a:pt x="1746" y="427"/>
                </a:lnTo>
                <a:lnTo>
                  <a:pt x="1730" y="417"/>
                </a:lnTo>
                <a:lnTo>
                  <a:pt x="1730" y="417"/>
                </a:lnTo>
                <a:close/>
              </a:path>
            </a:pathLst>
          </a:custGeom>
          <a:solidFill>
            <a:schemeClr val="tx2">
              <a:lumMod val="40000"/>
              <a:lumOff val="60000"/>
              <a:alpha val="3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60" name="평행 사변형 36"/>
          <p:cNvSpPr/>
          <p:nvPr/>
        </p:nvSpPr>
        <p:spPr>
          <a:xfrm rot="10800000" flipV="1">
            <a:off x="374679" y="3676651"/>
            <a:ext cx="11490504" cy="507740"/>
          </a:xfrm>
          <a:custGeom>
            <a:avLst/>
            <a:gdLst>
              <a:gd name="connsiteX0" fmla="*/ 0 w 10486435"/>
              <a:gd name="connsiteY0" fmla="*/ 291980 h 291980"/>
              <a:gd name="connsiteX1" fmla="*/ 467732 w 10486435"/>
              <a:gd name="connsiteY1" fmla="*/ 0 h 291980"/>
              <a:gd name="connsiteX2" fmla="*/ 10018703 w 10486435"/>
              <a:gd name="connsiteY2" fmla="*/ 0 h 291980"/>
              <a:gd name="connsiteX3" fmla="*/ 10486435 w 10486435"/>
              <a:gd name="connsiteY3" fmla="*/ 291980 h 291980"/>
              <a:gd name="connsiteX4" fmla="*/ 0 w 10486435"/>
              <a:gd name="connsiteY4" fmla="*/ 291980 h 291980"/>
              <a:gd name="connsiteX0" fmla="*/ 0 w 10441985"/>
              <a:gd name="connsiteY0" fmla="*/ 298330 h 298330"/>
              <a:gd name="connsiteX1" fmla="*/ 423282 w 10441985"/>
              <a:gd name="connsiteY1" fmla="*/ 0 h 298330"/>
              <a:gd name="connsiteX2" fmla="*/ 9974253 w 10441985"/>
              <a:gd name="connsiteY2" fmla="*/ 0 h 298330"/>
              <a:gd name="connsiteX3" fmla="*/ 10441985 w 10441985"/>
              <a:gd name="connsiteY3" fmla="*/ 291980 h 298330"/>
              <a:gd name="connsiteX4" fmla="*/ 0 w 10441985"/>
              <a:gd name="connsiteY4" fmla="*/ 298330 h 29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985" h="298330">
                <a:moveTo>
                  <a:pt x="0" y="298330"/>
                </a:moveTo>
                <a:lnTo>
                  <a:pt x="423282" y="0"/>
                </a:lnTo>
                <a:lnTo>
                  <a:pt x="9974253" y="0"/>
                </a:lnTo>
                <a:lnTo>
                  <a:pt x="10441985" y="291980"/>
                </a:lnTo>
                <a:lnTo>
                  <a:pt x="0" y="298330"/>
                </a:lnTo>
                <a:close/>
              </a:path>
            </a:pathLst>
          </a:custGeom>
          <a:gradFill>
            <a:gsLst>
              <a:gs pos="25700">
                <a:srgbClr val="333F50">
                  <a:alpha val="20000"/>
                </a:srgbClr>
              </a:gs>
              <a:gs pos="50000">
                <a:schemeClr val="tx2">
                  <a:lumMod val="75000"/>
                  <a:alpha val="0"/>
                </a:schemeClr>
              </a:gs>
              <a:gs pos="0">
                <a:schemeClr val="tx2">
                  <a:lumMod val="75000"/>
                  <a:alpha val="6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1" name="모서리가 둥근 직사각형 160"/>
          <p:cNvSpPr/>
          <p:nvPr/>
        </p:nvSpPr>
        <p:spPr>
          <a:xfrm>
            <a:off x="313326" y="4167928"/>
            <a:ext cx="11592923" cy="2175722"/>
          </a:xfrm>
          <a:prstGeom prst="roundRect">
            <a:avLst>
              <a:gd name="adj" fmla="val 6772"/>
            </a:avLst>
          </a:prstGeom>
          <a:pattFill prst="dkDnDiag">
            <a:fgClr>
              <a:schemeClr val="tx2">
                <a:lumMod val="20000"/>
                <a:lumOff val="80000"/>
              </a:schemeClr>
            </a:fgClr>
            <a:bgClr>
              <a:schemeClr val="bg1">
                <a:lumMod val="95000"/>
              </a:schemeClr>
            </a:bgClr>
          </a:pattFill>
          <a:ln w="28575">
            <a:solidFill>
              <a:srgbClr val="000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1" name="AutoShape 3"/>
          <p:cNvSpPr>
            <a:spLocks noChangeAspect="1" noChangeArrowheads="1" noTextEdit="1"/>
          </p:cNvSpPr>
          <p:nvPr/>
        </p:nvSpPr>
        <p:spPr bwMode="auto">
          <a:xfrm>
            <a:off x="1752600" y="-1430338"/>
            <a:ext cx="83661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0" name="직사각형 79"/>
          <p:cNvSpPr/>
          <p:nvPr/>
        </p:nvSpPr>
        <p:spPr>
          <a:xfrm>
            <a:off x="414382" y="370859"/>
            <a:ext cx="214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Pretendard Variable SemiBold" panose="02000003000000020004" pitchFamily="2" charset="-127"/>
              </a:rPr>
              <a:t>클라우드</a:t>
            </a:r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Pretendard Variable SemiBold" panose="02000003000000020004" pitchFamily="2" charset="-127"/>
              </a:rPr>
              <a:t> 솔루션</a:t>
            </a:r>
          </a:p>
        </p:txBody>
      </p:sp>
      <p:sp>
        <p:nvSpPr>
          <p:cNvPr id="81" name="직사각형 80"/>
          <p:cNvSpPr/>
          <p:nvPr/>
        </p:nvSpPr>
        <p:spPr>
          <a:xfrm>
            <a:off x="8348707" y="555525"/>
            <a:ext cx="1032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01. </a:t>
            </a:r>
            <a:r>
              <a:rPr lang="ko-KR" altLang="en-US" sz="12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시장소개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 </a:t>
            </a:r>
          </a:p>
        </p:txBody>
      </p:sp>
      <p:sp>
        <p:nvSpPr>
          <p:cNvPr id="82" name="직사각형 81"/>
          <p:cNvSpPr/>
          <p:nvPr/>
        </p:nvSpPr>
        <p:spPr>
          <a:xfrm>
            <a:off x="9520282" y="555525"/>
            <a:ext cx="1032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02.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회사 소개</a:t>
            </a:r>
          </a:p>
        </p:txBody>
      </p:sp>
      <p:sp>
        <p:nvSpPr>
          <p:cNvPr id="83" name="직사각형 82"/>
          <p:cNvSpPr/>
          <p:nvPr/>
        </p:nvSpPr>
        <p:spPr>
          <a:xfrm>
            <a:off x="10714299" y="555525"/>
            <a:ext cx="11673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03.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 솔루션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5777796" y="1763756"/>
            <a:ext cx="5776029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ko-KR" altLang="en-US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침입탐지시스템에서 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사용 가능한 위협 및 </a:t>
            </a:r>
            <a:r>
              <a:rPr kumimoji="1" lang="ko-KR" altLang="en-US" sz="1100" kern="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탐지규칙과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지능형지속위협</a:t>
            </a:r>
            <a:r>
              <a:rPr kumimoji="1" lang="en-US" altLang="ko-KR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(APT) 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공격이나 악성코드를 </a:t>
            </a:r>
            <a:r>
              <a:rPr kumimoji="1" lang="en-US" altLang="ko-KR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/>
            </a:r>
            <a:br>
              <a:rPr kumimoji="1" lang="en-US" altLang="ko-KR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</a:br>
            <a:r>
              <a:rPr kumimoji="1" lang="ko-KR" altLang="en-US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탐지 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할 수 있는 룰을 보안 솔루션에 배포하여 탐지할 수 있는 제품입니다</a:t>
            </a:r>
            <a:r>
              <a:rPr kumimoji="1" lang="en-US" altLang="ko-KR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.</a:t>
            </a:r>
            <a:endParaRPr kumimoji="1" lang="ko-KR" altLang="en-US" sz="1100" kern="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209" name="직사각형 208"/>
          <p:cNvSpPr/>
          <p:nvPr/>
        </p:nvSpPr>
        <p:spPr>
          <a:xfrm>
            <a:off x="5783212" y="1342220"/>
            <a:ext cx="2957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n-US" altLang="ko-KR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SNIPER </a:t>
            </a:r>
            <a:r>
              <a:rPr lang="en-US" altLang="ko-KR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154997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TMS-PCRE cloud</a:t>
            </a:r>
            <a:endParaRPr lang="en-US" altLang="ko-KR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154997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5841682" y="2581275"/>
            <a:ext cx="3845243" cy="863600"/>
            <a:chOff x="5540057" y="2933700"/>
            <a:chExt cx="3845243" cy="863600"/>
          </a:xfrm>
        </p:grpSpPr>
        <p:sp>
          <p:nvSpPr>
            <p:cNvPr id="163" name="모서리가 둥근 직사각형 162"/>
            <p:cNvSpPr/>
            <p:nvPr/>
          </p:nvSpPr>
          <p:spPr>
            <a:xfrm>
              <a:off x="5540057" y="2933700"/>
              <a:ext cx="3807144" cy="863600"/>
            </a:xfrm>
            <a:prstGeom prst="roundRect">
              <a:avLst>
                <a:gd name="adj" fmla="val 12500"/>
              </a:avLst>
            </a:prstGeom>
            <a:solidFill>
              <a:srgbClr val="F3E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5629575" y="3069939"/>
              <a:ext cx="3755725" cy="590931"/>
              <a:chOff x="5489875" y="2574639"/>
              <a:chExt cx="3755725" cy="590931"/>
            </a:xfrm>
          </p:grpSpPr>
          <p:sp>
            <p:nvSpPr>
              <p:cNvPr id="197" name="TextBox 196"/>
              <p:cNvSpPr txBox="1"/>
              <p:nvPr/>
            </p:nvSpPr>
            <p:spPr>
              <a:xfrm>
                <a:off x="6735530" y="2574639"/>
                <a:ext cx="2510070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-233309">
                  <a:lnSpc>
                    <a:spcPct val="120000"/>
                  </a:lnSpc>
                  <a:buAutoNum type="arabicPeriod"/>
                </a:pPr>
                <a:r>
                  <a:rPr kumimoji="1" lang="en-US" altLang="ko-KR" sz="900" kern="0" spc="-8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TMS-PCRE Manger  ( 4Core, 8GB, 500GB ) </a:t>
                </a:r>
              </a:p>
              <a:p>
                <a:pPr indent="-233309">
                  <a:lnSpc>
                    <a:spcPct val="120000"/>
                  </a:lnSpc>
                  <a:buAutoNum type="arabicPeriod"/>
                </a:pPr>
                <a:r>
                  <a:rPr kumimoji="1" lang="en-US" altLang="ko-KR" sz="900" kern="0" spc="-8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TMS-PCRE Sensor   ( 4Core, 8GB, 500GB )</a:t>
                </a:r>
              </a:p>
              <a:p>
                <a:pPr indent="-233309">
                  <a:lnSpc>
                    <a:spcPct val="120000"/>
                  </a:lnSpc>
                  <a:buAutoNum type="arabicPeriod"/>
                </a:pPr>
                <a:r>
                  <a:rPr kumimoji="1" lang="en-US" altLang="ko-KR" sz="900" kern="0" spc="-8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TMS-YARA Sensor   ( 4Core, 8GB, 500GB )</a:t>
                </a:r>
              </a:p>
            </p:txBody>
          </p:sp>
          <p:sp>
            <p:nvSpPr>
              <p:cNvPr id="6" name="직사각형 5"/>
              <p:cNvSpPr/>
              <p:nvPr/>
            </p:nvSpPr>
            <p:spPr>
              <a:xfrm>
                <a:off x="5489875" y="2588887"/>
                <a:ext cx="1066318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altLang="ko-KR" sz="11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* </a:t>
                </a:r>
                <a:r>
                  <a:rPr lang="ko-KR" altLang="en-US" sz="11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시스템 요구사항</a:t>
                </a:r>
                <a:endParaRPr lang="en-US" altLang="ko-KR" sz="11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</p:grpSp>
      </p:grpSp>
      <p:grpSp>
        <p:nvGrpSpPr>
          <p:cNvPr id="26" name="그룹 25"/>
          <p:cNvGrpSpPr/>
          <p:nvPr/>
        </p:nvGrpSpPr>
        <p:grpSpPr>
          <a:xfrm>
            <a:off x="849950" y="4495800"/>
            <a:ext cx="10815000" cy="1498600"/>
            <a:chOff x="551500" y="4400550"/>
            <a:chExt cx="10815000" cy="1498600"/>
          </a:xfrm>
        </p:grpSpPr>
        <p:grpSp>
          <p:nvGrpSpPr>
            <p:cNvPr id="11" name="그룹 10"/>
            <p:cNvGrpSpPr/>
            <p:nvPr/>
          </p:nvGrpSpPr>
          <p:grpSpPr>
            <a:xfrm>
              <a:off x="4254793" y="4761954"/>
              <a:ext cx="631532" cy="846910"/>
              <a:chOff x="3709328" y="3608975"/>
              <a:chExt cx="457175" cy="726159"/>
            </a:xfrm>
          </p:grpSpPr>
          <p:cxnSp>
            <p:nvCxnSpPr>
              <p:cNvPr id="74" name="꺾인 연결선 73"/>
              <p:cNvCxnSpPr/>
              <p:nvPr/>
            </p:nvCxnSpPr>
            <p:spPr>
              <a:xfrm>
                <a:off x="3712555" y="3608975"/>
                <a:ext cx="449739" cy="356084"/>
              </a:xfrm>
              <a:prstGeom prst="bentConnector3">
                <a:avLst/>
              </a:prstGeom>
              <a:ln w="28575">
                <a:solidFill>
                  <a:srgbClr val="6F85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꺾인 연결선 74"/>
              <p:cNvCxnSpPr/>
              <p:nvPr/>
            </p:nvCxnSpPr>
            <p:spPr>
              <a:xfrm flipV="1">
                <a:off x="3709328" y="3965059"/>
                <a:ext cx="457175" cy="370075"/>
              </a:xfrm>
              <a:prstGeom prst="bentConnector3">
                <a:avLst/>
              </a:prstGeom>
              <a:ln w="28575">
                <a:solidFill>
                  <a:srgbClr val="6F85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직선 연결선 83"/>
            <p:cNvCxnSpPr>
              <a:stCxn id="8" idx="3"/>
              <a:endCxn id="90" idx="1"/>
            </p:cNvCxnSpPr>
            <p:nvPr/>
          </p:nvCxnSpPr>
          <p:spPr>
            <a:xfrm>
              <a:off x="7041152" y="5149850"/>
              <a:ext cx="259443" cy="0"/>
            </a:xfrm>
            <a:prstGeom prst="line">
              <a:avLst/>
            </a:prstGeom>
            <a:ln w="28575">
              <a:solidFill>
                <a:srgbClr val="6F85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그룹 3"/>
            <p:cNvGrpSpPr/>
            <p:nvPr/>
          </p:nvGrpSpPr>
          <p:grpSpPr>
            <a:xfrm>
              <a:off x="551500" y="4412360"/>
              <a:ext cx="3855400" cy="627700"/>
              <a:chOff x="551500" y="4202810"/>
              <a:chExt cx="3855400" cy="627700"/>
            </a:xfrm>
          </p:grpSpPr>
          <p:sp>
            <p:nvSpPr>
              <p:cNvPr id="76" name="양쪽 모서리가 둥근 사각형 75"/>
              <p:cNvSpPr/>
              <p:nvPr/>
            </p:nvSpPr>
            <p:spPr>
              <a:xfrm rot="16200000">
                <a:off x="1168401" y="3585909"/>
                <a:ext cx="627698" cy="1861500"/>
              </a:xfrm>
              <a:prstGeom prst="round2SameRect">
                <a:avLst>
                  <a:gd name="adj1" fmla="val 14621"/>
                  <a:gd name="adj2" fmla="val 0"/>
                </a:avLst>
              </a:prstGeom>
              <a:solidFill>
                <a:srgbClr val="154997"/>
              </a:solidFill>
              <a:ln>
                <a:solidFill>
                  <a:srgbClr val="1549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" name="직사각형 2"/>
              <p:cNvSpPr/>
              <p:nvPr/>
            </p:nvSpPr>
            <p:spPr>
              <a:xfrm>
                <a:off x="836285" y="4385854"/>
                <a:ext cx="1331209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100" dirty="0">
                    <a:solidFill>
                      <a:schemeClr val="bg1"/>
                    </a:solidFill>
                    <a:latin typeface="에스코어 드림 7 ExtraBold" panose="020B0803030302020204" pitchFamily="34" charset="-127"/>
                    <a:ea typeface="에스코어 드림 7 ExtraBold" panose="020B0803030302020204" pitchFamily="34" charset="-127"/>
                  </a:rPr>
                  <a:t>TMS-PCRE Sensor</a:t>
                </a:r>
                <a:endParaRPr lang="ko-KR" altLang="en-US" sz="1100" dirty="0"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endParaRPr>
              </a:p>
            </p:txBody>
          </p:sp>
          <p:sp>
            <p:nvSpPr>
              <p:cNvPr id="86" name="양쪽 모서리가 둥근 사각형 85"/>
              <p:cNvSpPr/>
              <p:nvPr/>
            </p:nvSpPr>
            <p:spPr>
              <a:xfrm rot="5400000">
                <a:off x="3099182" y="3522791"/>
                <a:ext cx="627698" cy="1987739"/>
              </a:xfrm>
              <a:prstGeom prst="round2SameRect">
                <a:avLst>
                  <a:gd name="adj1" fmla="val 12031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1549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" name="직사각형 4"/>
              <p:cNvSpPr/>
              <p:nvPr/>
            </p:nvSpPr>
            <p:spPr>
              <a:xfrm>
                <a:off x="2481238" y="4387334"/>
                <a:ext cx="106952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ko-KR" altLang="en-US" sz="1200" spc="-100" dirty="0" err="1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유해트래픽</a:t>
                </a:r>
                <a:r>
                  <a:rPr lang="en-US" altLang="ko-KR" sz="12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 </a:t>
                </a:r>
                <a:r>
                  <a:rPr lang="ko-KR" altLang="en-US" sz="1200" spc="-1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탐지</a:t>
                </a:r>
                <a:endParaRPr lang="ko-KR" altLang="en-US" sz="12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pic>
            <p:nvPicPr>
              <p:cNvPr id="96" name="그림 9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61751" y="4431511"/>
                <a:ext cx="413319" cy="229447"/>
              </a:xfrm>
              <a:prstGeom prst="rect">
                <a:avLst/>
              </a:prstGeom>
            </p:spPr>
          </p:pic>
        </p:grpSp>
        <p:grpSp>
          <p:nvGrpSpPr>
            <p:cNvPr id="2" name="그룹 1"/>
            <p:cNvGrpSpPr/>
            <p:nvPr/>
          </p:nvGrpSpPr>
          <p:grpSpPr>
            <a:xfrm>
              <a:off x="551500" y="5263768"/>
              <a:ext cx="3855401" cy="627699"/>
              <a:chOff x="551500" y="4952618"/>
              <a:chExt cx="3855401" cy="627699"/>
            </a:xfrm>
          </p:grpSpPr>
          <p:sp>
            <p:nvSpPr>
              <p:cNvPr id="78" name="양쪽 모서리가 둥근 사각형 77"/>
              <p:cNvSpPr/>
              <p:nvPr/>
            </p:nvSpPr>
            <p:spPr>
              <a:xfrm rot="16200000">
                <a:off x="1168403" y="4335715"/>
                <a:ext cx="627698" cy="1861503"/>
              </a:xfrm>
              <a:prstGeom prst="round2SameRect">
                <a:avLst>
                  <a:gd name="adj1" fmla="val 12031"/>
                  <a:gd name="adj2" fmla="val 0"/>
                </a:avLst>
              </a:prstGeom>
              <a:solidFill>
                <a:srgbClr val="154997"/>
              </a:solidFill>
              <a:ln>
                <a:solidFill>
                  <a:srgbClr val="1549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9" name="직사각형 78"/>
              <p:cNvSpPr/>
              <p:nvPr/>
            </p:nvSpPr>
            <p:spPr>
              <a:xfrm>
                <a:off x="826716" y="5135661"/>
                <a:ext cx="1350347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100" dirty="0">
                    <a:solidFill>
                      <a:schemeClr val="bg1"/>
                    </a:solidFill>
                    <a:latin typeface="에스코어 드림 7 ExtraBold" panose="020B0803030302020204" pitchFamily="34" charset="-127"/>
                    <a:ea typeface="에스코어 드림 7 ExtraBold" panose="020B0803030302020204" pitchFamily="34" charset="-127"/>
                  </a:rPr>
                  <a:t>TMS-YARA Sensor</a:t>
                </a:r>
                <a:endParaRPr lang="ko-KR" altLang="en-US" sz="1100" dirty="0">
                  <a:solidFill>
                    <a:schemeClr val="bg1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endParaRPr>
              </a:p>
            </p:txBody>
          </p:sp>
          <p:sp>
            <p:nvSpPr>
              <p:cNvPr id="85" name="양쪽 모서리가 둥근 사각형 84"/>
              <p:cNvSpPr/>
              <p:nvPr/>
            </p:nvSpPr>
            <p:spPr>
              <a:xfrm rot="5400000">
                <a:off x="3099183" y="4272599"/>
                <a:ext cx="627698" cy="1987738"/>
              </a:xfrm>
              <a:prstGeom prst="round2SameRect">
                <a:avLst>
                  <a:gd name="adj1" fmla="val 17534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1549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9" name="직사각형 88"/>
              <p:cNvSpPr/>
              <p:nvPr/>
            </p:nvSpPr>
            <p:spPr>
              <a:xfrm>
                <a:off x="2496478" y="5123426"/>
                <a:ext cx="94769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ko-KR" altLang="en-US" sz="1200" spc="-1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악성파일</a:t>
                </a:r>
                <a:r>
                  <a:rPr lang="en-US" altLang="ko-KR" sz="1200" spc="-1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 </a:t>
                </a:r>
                <a:r>
                  <a:rPr lang="ko-KR" altLang="en-US" sz="1200" spc="-1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탐지</a:t>
                </a:r>
                <a:endParaRPr lang="ko-KR" altLang="en-US" sz="12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pic>
            <p:nvPicPr>
              <p:cNvPr id="97" name="그림 9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1356" y="5086874"/>
                <a:ext cx="309472" cy="338485"/>
              </a:xfrm>
              <a:prstGeom prst="rect">
                <a:avLst/>
              </a:prstGeom>
            </p:spPr>
          </p:pic>
        </p:grpSp>
        <p:grpSp>
          <p:nvGrpSpPr>
            <p:cNvPr id="13" name="그룹 12"/>
            <p:cNvGrpSpPr/>
            <p:nvPr/>
          </p:nvGrpSpPr>
          <p:grpSpPr>
            <a:xfrm>
              <a:off x="7300595" y="4400550"/>
              <a:ext cx="2169160" cy="1498600"/>
              <a:chOff x="8277860" y="4191000"/>
              <a:chExt cx="2169160" cy="1498600"/>
            </a:xfrm>
          </p:grpSpPr>
          <p:sp>
            <p:nvSpPr>
              <p:cNvPr id="90" name="모서리가 둥근 직사각형 89"/>
              <p:cNvSpPr/>
              <p:nvPr/>
            </p:nvSpPr>
            <p:spPr>
              <a:xfrm>
                <a:off x="8277860" y="4191000"/>
                <a:ext cx="2169160" cy="1498600"/>
              </a:xfrm>
              <a:prstGeom prst="roundRect">
                <a:avLst>
                  <a:gd name="adj" fmla="val 5556"/>
                </a:avLst>
              </a:prstGeom>
              <a:solidFill>
                <a:srgbClr val="D8E1F1">
                  <a:alpha val="60000"/>
                </a:srgbClr>
              </a:solidFill>
              <a:ln>
                <a:solidFill>
                  <a:srgbClr val="1549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3" name="모서리가 둥근 직사각형 92"/>
              <p:cNvSpPr>
                <a:spLocks/>
              </p:cNvSpPr>
              <p:nvPr/>
            </p:nvSpPr>
            <p:spPr>
              <a:xfrm>
                <a:off x="8362510" y="4267387"/>
                <a:ext cx="2002595" cy="281754"/>
              </a:xfrm>
              <a:prstGeom prst="roundRect">
                <a:avLst>
                  <a:gd name="adj" fmla="val 14010"/>
                </a:avLst>
              </a:prstGeom>
              <a:solidFill>
                <a:srgbClr val="6F85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ko-KR" altLang="en-US" sz="1200" spc="-100" dirty="0" err="1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탐지룰</a:t>
                </a:r>
                <a:r>
                  <a:rPr lang="ko-KR" altLang="en-US" sz="12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 배포</a:t>
                </a:r>
                <a:r>
                  <a:rPr lang="en-US" altLang="ko-KR" sz="12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·</a:t>
                </a:r>
                <a:r>
                  <a:rPr lang="ko-KR" altLang="en-US" sz="1200" spc="-1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관리</a:t>
                </a:r>
                <a:endParaRPr lang="en-US" altLang="ko-KR" sz="12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8638561" y="4606409"/>
                <a:ext cx="1258678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altLang="ko-KR" sz="11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 - PCRE        - YARA</a:t>
                </a:r>
                <a:endParaRPr lang="ko-KR" altLang="en-US" sz="11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68" name="모서리가 둥근 직사각형 67"/>
              <p:cNvSpPr>
                <a:spLocks/>
              </p:cNvSpPr>
              <p:nvPr/>
            </p:nvSpPr>
            <p:spPr>
              <a:xfrm>
                <a:off x="8362510" y="4902387"/>
                <a:ext cx="2002595" cy="281754"/>
              </a:xfrm>
              <a:prstGeom prst="roundRect">
                <a:avLst>
                  <a:gd name="adj" fmla="val 14010"/>
                </a:avLst>
              </a:prstGeom>
              <a:solidFill>
                <a:srgbClr val="6F85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20000"/>
                  </a:spcBef>
                </a:pPr>
                <a:r>
                  <a:rPr lang="ko-KR" altLang="en-US" sz="1200" spc="-100" dirty="0" err="1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탐지로그</a:t>
                </a:r>
                <a:r>
                  <a:rPr lang="ko-KR" altLang="en-US" sz="12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 전송</a:t>
                </a:r>
                <a:endParaRPr lang="en-US" altLang="ko-KR" sz="12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72" name="직사각형 71"/>
              <p:cNvSpPr/>
              <p:nvPr/>
            </p:nvSpPr>
            <p:spPr>
              <a:xfrm>
                <a:off x="8638561" y="5177909"/>
                <a:ext cx="1234633" cy="4647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altLang="ko-KR" sz="11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 - PCRE </a:t>
                </a:r>
                <a:r>
                  <a:rPr lang="ko-KR" altLang="en-US" sz="11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탐지 이벤트</a:t>
                </a:r>
                <a:endParaRPr lang="en-US" altLang="ko-KR" sz="11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  <a:p>
                <a:pPr>
                  <a:spcBef>
                    <a:spcPct val="20000"/>
                  </a:spcBef>
                </a:pPr>
                <a:r>
                  <a:rPr lang="en-US" altLang="ko-KR" sz="11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 - YARA </a:t>
                </a:r>
                <a:r>
                  <a:rPr lang="ko-KR" altLang="en-US" sz="11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탐지 이벤트</a:t>
                </a:r>
              </a:p>
            </p:txBody>
          </p:sp>
        </p:grpSp>
        <p:grpSp>
          <p:nvGrpSpPr>
            <p:cNvPr id="12" name="그룹 11"/>
            <p:cNvGrpSpPr/>
            <p:nvPr/>
          </p:nvGrpSpPr>
          <p:grpSpPr>
            <a:xfrm>
              <a:off x="4871992" y="4400550"/>
              <a:ext cx="2169160" cy="1498600"/>
              <a:chOff x="5148217" y="4191000"/>
              <a:chExt cx="2169160" cy="1498600"/>
            </a:xfrm>
          </p:grpSpPr>
          <p:sp>
            <p:nvSpPr>
              <p:cNvPr id="8" name="모서리가 둥근 직사각형 7"/>
              <p:cNvSpPr/>
              <p:nvPr/>
            </p:nvSpPr>
            <p:spPr>
              <a:xfrm>
                <a:off x="5148217" y="4191000"/>
                <a:ext cx="2169160" cy="1498600"/>
              </a:xfrm>
              <a:prstGeom prst="roundRect">
                <a:avLst>
                  <a:gd name="adj" fmla="val 5556"/>
                </a:avLst>
              </a:prstGeom>
              <a:solidFill>
                <a:srgbClr val="154997"/>
              </a:solidFill>
              <a:ln>
                <a:solidFill>
                  <a:srgbClr val="1549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직사각형 8"/>
              <p:cNvSpPr/>
              <p:nvPr/>
            </p:nvSpPr>
            <p:spPr>
              <a:xfrm>
                <a:off x="5274201" y="4312843"/>
                <a:ext cx="1898904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100" dirty="0">
                    <a:solidFill>
                      <a:schemeClr val="bg1"/>
                    </a:solidFill>
                    <a:latin typeface="에스코어 드림 7 ExtraBold" panose="020B0803030302020204" pitchFamily="34" charset="-127"/>
                    <a:ea typeface="에스코어 드림 7 ExtraBold" panose="020B0803030302020204" pitchFamily="34" charset="-127"/>
                  </a:rPr>
                  <a:t>TMS-PCRE </a:t>
                </a:r>
              </a:p>
              <a:p>
                <a:pPr algn="ctr"/>
                <a:r>
                  <a:rPr lang="en-US" altLang="ko-KR" sz="1100" dirty="0">
                    <a:solidFill>
                      <a:schemeClr val="bg1"/>
                    </a:solidFill>
                    <a:latin typeface="에스코어 드림 7 ExtraBold" panose="020B0803030302020204" pitchFamily="34" charset="-127"/>
                    <a:ea typeface="에스코어 드림 7 ExtraBold" panose="020B0803030302020204" pitchFamily="34" charset="-127"/>
                  </a:rPr>
                  <a:t>Manger</a:t>
                </a:r>
              </a:p>
            </p:txBody>
          </p:sp>
          <p:pic>
            <p:nvPicPr>
              <p:cNvPr id="92" name="그림 91"/>
              <p:cNvPicPr>
                <a:picLocks noChangeAspect="1"/>
              </p:cNvPicPr>
              <p:nvPr/>
            </p:nvPicPr>
            <p:blipFill>
              <a:blip r:embed="rId4" cstate="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1278" y="4814524"/>
                <a:ext cx="830724" cy="610827"/>
              </a:xfrm>
              <a:prstGeom prst="rect">
                <a:avLst/>
              </a:prstGeom>
            </p:spPr>
          </p:pic>
        </p:grpSp>
        <p:grpSp>
          <p:nvGrpSpPr>
            <p:cNvPr id="98" name="그룹 97"/>
            <p:cNvGrpSpPr/>
            <p:nvPr/>
          </p:nvGrpSpPr>
          <p:grpSpPr>
            <a:xfrm rot="5400000">
              <a:off x="9777108" y="4838321"/>
              <a:ext cx="480937" cy="729345"/>
              <a:chOff x="5787410" y="3369322"/>
              <a:chExt cx="138525" cy="256626"/>
            </a:xfrm>
          </p:grpSpPr>
          <p:sp>
            <p:nvSpPr>
              <p:cNvPr id="99" name="Freeform 139"/>
              <p:cNvSpPr>
                <a:spLocks/>
              </p:cNvSpPr>
              <p:nvPr/>
            </p:nvSpPr>
            <p:spPr bwMode="auto">
              <a:xfrm rot="5400000">
                <a:off x="5771960" y="3471972"/>
                <a:ext cx="256626" cy="51325"/>
              </a:xfrm>
              <a:custGeom>
                <a:avLst/>
                <a:gdLst>
                  <a:gd name="T0" fmla="*/ 900 w 900"/>
                  <a:gd name="T1" fmla="*/ 180 h 180"/>
                  <a:gd name="T2" fmla="*/ 0 w 900"/>
                  <a:gd name="T3" fmla="*/ 180 h 180"/>
                  <a:gd name="T4" fmla="*/ 0 w 900"/>
                  <a:gd name="T5" fmla="*/ 130 h 180"/>
                  <a:gd name="T6" fmla="*/ 779 w 900"/>
                  <a:gd name="T7" fmla="*/ 130 h 180"/>
                  <a:gd name="T8" fmla="*/ 686 w 900"/>
                  <a:gd name="T9" fmla="*/ 35 h 180"/>
                  <a:gd name="T10" fmla="*/ 721 w 900"/>
                  <a:gd name="T11" fmla="*/ 0 h 180"/>
                  <a:gd name="T12" fmla="*/ 900 w 900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0" h="180">
                    <a:moveTo>
                      <a:pt x="900" y="180"/>
                    </a:moveTo>
                    <a:lnTo>
                      <a:pt x="0" y="180"/>
                    </a:lnTo>
                    <a:lnTo>
                      <a:pt x="0" y="130"/>
                    </a:lnTo>
                    <a:lnTo>
                      <a:pt x="779" y="130"/>
                    </a:lnTo>
                    <a:lnTo>
                      <a:pt x="686" y="35"/>
                    </a:lnTo>
                    <a:lnTo>
                      <a:pt x="721" y="0"/>
                    </a:lnTo>
                    <a:lnTo>
                      <a:pt x="900" y="180"/>
                    </a:lnTo>
                    <a:close/>
                  </a:path>
                </a:pathLst>
              </a:custGeom>
              <a:solidFill>
                <a:srgbClr val="2445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" name="Freeform 139"/>
              <p:cNvSpPr>
                <a:spLocks/>
              </p:cNvSpPr>
              <p:nvPr/>
            </p:nvSpPr>
            <p:spPr bwMode="auto">
              <a:xfrm rot="16200000">
                <a:off x="5684760" y="3471972"/>
                <a:ext cx="256626" cy="51325"/>
              </a:xfrm>
              <a:custGeom>
                <a:avLst/>
                <a:gdLst>
                  <a:gd name="T0" fmla="*/ 900 w 900"/>
                  <a:gd name="T1" fmla="*/ 180 h 180"/>
                  <a:gd name="T2" fmla="*/ 0 w 900"/>
                  <a:gd name="T3" fmla="*/ 180 h 180"/>
                  <a:gd name="T4" fmla="*/ 0 w 900"/>
                  <a:gd name="T5" fmla="*/ 130 h 180"/>
                  <a:gd name="T6" fmla="*/ 779 w 900"/>
                  <a:gd name="T7" fmla="*/ 130 h 180"/>
                  <a:gd name="T8" fmla="*/ 686 w 900"/>
                  <a:gd name="T9" fmla="*/ 35 h 180"/>
                  <a:gd name="T10" fmla="*/ 721 w 900"/>
                  <a:gd name="T11" fmla="*/ 0 h 180"/>
                  <a:gd name="T12" fmla="*/ 900 w 900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0" h="180">
                    <a:moveTo>
                      <a:pt x="900" y="180"/>
                    </a:moveTo>
                    <a:lnTo>
                      <a:pt x="0" y="180"/>
                    </a:lnTo>
                    <a:lnTo>
                      <a:pt x="0" y="130"/>
                    </a:lnTo>
                    <a:lnTo>
                      <a:pt x="779" y="130"/>
                    </a:lnTo>
                    <a:lnTo>
                      <a:pt x="686" y="35"/>
                    </a:lnTo>
                    <a:lnTo>
                      <a:pt x="721" y="0"/>
                    </a:lnTo>
                    <a:lnTo>
                      <a:pt x="900" y="180"/>
                    </a:lnTo>
                    <a:close/>
                  </a:path>
                </a:pathLst>
              </a:custGeom>
              <a:solidFill>
                <a:srgbClr val="2445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10512581" y="4622800"/>
              <a:ext cx="853919" cy="1057275"/>
              <a:chOff x="10614181" y="4610100"/>
              <a:chExt cx="853919" cy="1057275"/>
            </a:xfrm>
          </p:grpSpPr>
          <p:pic>
            <p:nvPicPr>
              <p:cNvPr id="159" name="그림 15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4181" y="4610100"/>
                <a:ext cx="739736" cy="739736"/>
              </a:xfrm>
              <a:prstGeom prst="rect">
                <a:avLst/>
              </a:prstGeom>
            </p:spPr>
          </p:pic>
          <p:grpSp>
            <p:nvGrpSpPr>
              <p:cNvPr id="24" name="그룹 23"/>
              <p:cNvGrpSpPr/>
              <p:nvPr/>
            </p:nvGrpSpPr>
            <p:grpSpPr>
              <a:xfrm>
                <a:off x="10855325" y="4987645"/>
                <a:ext cx="612775" cy="679730"/>
                <a:chOff x="10639425" y="4879423"/>
                <a:chExt cx="847725" cy="940352"/>
              </a:xfrm>
            </p:grpSpPr>
            <p:pic>
              <p:nvPicPr>
                <p:cNvPr id="158" name="그림 157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-5305" b="21830"/>
                <a:stretch/>
              </p:blipFill>
              <p:spPr>
                <a:xfrm>
                  <a:off x="10687457" y="4879423"/>
                  <a:ext cx="799693" cy="930827"/>
                </a:xfrm>
                <a:prstGeom prst="rect">
                  <a:avLst/>
                </a:prstGeom>
                <a:effectLst/>
              </p:spPr>
            </p:pic>
            <p:cxnSp>
              <p:nvCxnSpPr>
                <p:cNvPr id="22" name="직선 연결선 21"/>
                <p:cNvCxnSpPr/>
                <p:nvPr/>
              </p:nvCxnSpPr>
              <p:spPr>
                <a:xfrm>
                  <a:off x="10639425" y="5819775"/>
                  <a:ext cx="847725" cy="0"/>
                </a:xfrm>
                <a:prstGeom prst="line">
                  <a:avLst/>
                </a:prstGeom>
                <a:ln w="28575">
                  <a:solidFill>
                    <a:srgbClr val="6F85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7" name="그룹 36"/>
          <p:cNvGrpSpPr/>
          <p:nvPr/>
        </p:nvGrpSpPr>
        <p:grpSpPr>
          <a:xfrm>
            <a:off x="932154" y="1526651"/>
            <a:ext cx="2807995" cy="2483153"/>
            <a:chOff x="1008354" y="1317101"/>
            <a:chExt cx="2807995" cy="2483153"/>
          </a:xfrm>
        </p:grpSpPr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354" y="1317101"/>
              <a:ext cx="2807995" cy="2483153"/>
            </a:xfrm>
            <a:prstGeom prst="rect">
              <a:avLst/>
            </a:prstGeom>
          </p:spPr>
        </p:pic>
        <p:grpSp>
          <p:nvGrpSpPr>
            <p:cNvPr id="36" name="그룹 35"/>
            <p:cNvGrpSpPr/>
            <p:nvPr/>
          </p:nvGrpSpPr>
          <p:grpSpPr>
            <a:xfrm>
              <a:off x="1698624" y="1799148"/>
              <a:ext cx="1569245" cy="887601"/>
              <a:chOff x="1704974" y="1729298"/>
              <a:chExt cx="1569245" cy="887601"/>
            </a:xfrm>
          </p:grpSpPr>
          <p:pic>
            <p:nvPicPr>
              <p:cNvPr id="35" name="그림 34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73"/>
              <a:stretch/>
            </p:blipFill>
            <p:spPr>
              <a:xfrm>
                <a:off x="1704974" y="2387492"/>
                <a:ext cx="1569245" cy="229407"/>
              </a:xfrm>
              <a:prstGeom prst="rect">
                <a:avLst/>
              </a:prstGeom>
            </p:spPr>
          </p:pic>
          <p:pic>
            <p:nvPicPr>
              <p:cNvPr id="34" name="그림 3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1701" y="1729298"/>
                <a:ext cx="584199" cy="662366"/>
              </a:xfrm>
              <a:prstGeom prst="rect">
                <a:avLst/>
              </a:prstGeom>
            </p:spPr>
          </p:pic>
        </p:grpSp>
      </p:grpSp>
      <p:sp>
        <p:nvSpPr>
          <p:cNvPr id="7" name="직사각형 6"/>
          <p:cNvSpPr/>
          <p:nvPr/>
        </p:nvSpPr>
        <p:spPr>
          <a:xfrm>
            <a:off x="932154" y="6343650"/>
            <a:ext cx="738054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900" i="1" dirty="0" smtClean="0">
                <a:solidFill>
                  <a:schemeClr val="accent5">
                    <a:lumMod val="50000"/>
                  </a:schemeClr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</a:rPr>
              <a:t>*. </a:t>
            </a:r>
            <a:r>
              <a:rPr lang="ko-KR" altLang="en-US" sz="900" i="1" smtClean="0">
                <a:solidFill>
                  <a:schemeClr val="accent5">
                    <a:lumMod val="50000"/>
                  </a:schemeClr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</a:rPr>
              <a:t>국가 </a:t>
            </a:r>
            <a:r>
              <a:rPr lang="ko-KR" altLang="en-US" sz="900" i="1" dirty="0" err="1">
                <a:solidFill>
                  <a:schemeClr val="accent5">
                    <a:lumMod val="50000"/>
                  </a:schemeClr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</a:rPr>
              <a:t>클라우드</a:t>
            </a:r>
            <a:r>
              <a:rPr lang="ko-KR" altLang="en-US" sz="900" i="1" dirty="0">
                <a:solidFill>
                  <a:schemeClr val="accent5">
                    <a:lumMod val="50000"/>
                  </a:schemeClr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</a:rPr>
              <a:t> 컴퓨팅 보안 가이드라인</a:t>
            </a:r>
            <a:r>
              <a:rPr lang="en-US" altLang="ko-KR" sz="900" i="1" dirty="0">
                <a:solidFill>
                  <a:schemeClr val="accent5">
                    <a:lumMod val="50000"/>
                  </a:schemeClr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</a:rPr>
              <a:t>(2023.01</a:t>
            </a:r>
            <a:r>
              <a:rPr lang="en-US" altLang="ko-KR" sz="900" i="1" dirty="0" smtClean="0">
                <a:solidFill>
                  <a:schemeClr val="accent5">
                    <a:lumMod val="50000"/>
                  </a:schemeClr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</a:rPr>
              <a:t>) - </a:t>
            </a:r>
            <a:r>
              <a:rPr lang="ko-KR" altLang="en-US" sz="900" i="1">
                <a:solidFill>
                  <a:schemeClr val="accent5">
                    <a:lumMod val="50000"/>
                  </a:schemeClr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</a:rPr>
              <a:t>국가정보원장이 구축</a:t>
            </a:r>
            <a:r>
              <a:rPr lang="en-US" altLang="ko-KR" sz="900" i="1" dirty="0">
                <a:solidFill>
                  <a:schemeClr val="accent5">
                    <a:lumMod val="50000"/>
                  </a:schemeClr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</a:rPr>
              <a:t>‧</a:t>
            </a:r>
            <a:r>
              <a:rPr lang="ko-KR" altLang="en-US" sz="900" i="1">
                <a:solidFill>
                  <a:schemeClr val="accent5">
                    <a:lumMod val="50000"/>
                  </a:schemeClr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</a:rPr>
              <a:t>운영하는 정부보안관제체계와 </a:t>
            </a:r>
            <a:r>
              <a:rPr lang="ko-KR" altLang="en-US" sz="900" i="1" smtClean="0">
                <a:solidFill>
                  <a:schemeClr val="accent5">
                    <a:lumMod val="50000"/>
                  </a:schemeClr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</a:rPr>
              <a:t>연계해서</a:t>
            </a:r>
            <a:r>
              <a:rPr lang="en-US" altLang="ko-KR" sz="900" i="1" dirty="0" smtClean="0">
                <a:solidFill>
                  <a:schemeClr val="accent5">
                    <a:lumMod val="50000"/>
                  </a:schemeClr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</a:rPr>
              <a:t>, </a:t>
            </a:r>
            <a:r>
              <a:rPr lang="ko-KR" altLang="en-US" sz="900" i="1" smtClean="0">
                <a:solidFill>
                  <a:schemeClr val="accent5">
                    <a:lumMod val="50000"/>
                  </a:schemeClr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</a:rPr>
              <a:t>보안관제 운영해야 한다</a:t>
            </a:r>
            <a:endParaRPr lang="ko-KR" altLang="en-US" sz="900" i="1">
              <a:latin typeface="에스코어 드림 1 Thin" panose="020B0403030302020204" pitchFamily="34" charset="-127"/>
              <a:ea typeface="에스코어 드림 1 Thin" panose="020B04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319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8776457" y="2465358"/>
            <a:ext cx="11560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회사 소개</a:t>
            </a:r>
            <a:endParaRPr lang="ko-KR" altLang="en-US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3E8B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8776457" y="3257988"/>
            <a:ext cx="13067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보안서비스</a:t>
            </a: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813" y="2503458"/>
            <a:ext cx="1135727" cy="289748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813" y="3283388"/>
            <a:ext cx="1182255" cy="287633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813" y="4073903"/>
            <a:ext cx="1178025" cy="289748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8776457" y="4044122"/>
            <a:ext cx="182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클라우드</a:t>
            </a:r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 서비스</a:t>
            </a:r>
          </a:p>
        </p:txBody>
      </p:sp>
    </p:spTree>
    <p:extLst>
      <p:ext uri="{BB962C8B-B14F-4D97-AF65-F5344CB8AC3E}">
        <p14:creationId xmlns:p14="http://schemas.microsoft.com/office/powerpoint/2010/main" val="38769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Freeform 9"/>
          <p:cNvSpPr>
            <a:spLocks/>
          </p:cNvSpPr>
          <p:nvPr/>
        </p:nvSpPr>
        <p:spPr bwMode="auto">
          <a:xfrm>
            <a:off x="2971800" y="985712"/>
            <a:ext cx="1790700" cy="1986259"/>
          </a:xfrm>
          <a:custGeom>
            <a:avLst/>
            <a:gdLst>
              <a:gd name="T0" fmla="*/ 1074 w 1868"/>
              <a:gd name="T1" fmla="*/ 39 h 2072"/>
              <a:gd name="T2" fmla="*/ 1057 w 1868"/>
              <a:gd name="T3" fmla="*/ 29 h 2072"/>
              <a:gd name="T4" fmla="*/ 1022 w 1868"/>
              <a:gd name="T5" fmla="*/ 15 h 2072"/>
              <a:gd name="T6" fmla="*/ 988 w 1868"/>
              <a:gd name="T7" fmla="*/ 6 h 2072"/>
              <a:gd name="T8" fmla="*/ 953 w 1868"/>
              <a:gd name="T9" fmla="*/ 2 h 2072"/>
              <a:gd name="T10" fmla="*/ 916 w 1868"/>
              <a:gd name="T11" fmla="*/ 2 h 2072"/>
              <a:gd name="T12" fmla="*/ 880 w 1868"/>
              <a:gd name="T13" fmla="*/ 6 h 2072"/>
              <a:gd name="T14" fmla="*/ 846 w 1868"/>
              <a:gd name="T15" fmla="*/ 15 h 2072"/>
              <a:gd name="T16" fmla="*/ 812 w 1868"/>
              <a:gd name="T17" fmla="*/ 29 h 2072"/>
              <a:gd name="T18" fmla="*/ 138 w 1868"/>
              <a:gd name="T19" fmla="*/ 417 h 2072"/>
              <a:gd name="T20" fmla="*/ 122 w 1868"/>
              <a:gd name="T21" fmla="*/ 427 h 2072"/>
              <a:gd name="T22" fmla="*/ 93 w 1868"/>
              <a:gd name="T23" fmla="*/ 449 h 2072"/>
              <a:gd name="T24" fmla="*/ 68 w 1868"/>
              <a:gd name="T25" fmla="*/ 475 h 2072"/>
              <a:gd name="T26" fmla="*/ 46 w 1868"/>
              <a:gd name="T27" fmla="*/ 503 h 2072"/>
              <a:gd name="T28" fmla="*/ 28 w 1868"/>
              <a:gd name="T29" fmla="*/ 534 h 2072"/>
              <a:gd name="T30" fmla="*/ 14 w 1868"/>
              <a:gd name="T31" fmla="*/ 568 h 2072"/>
              <a:gd name="T32" fmla="*/ 5 w 1868"/>
              <a:gd name="T33" fmla="*/ 602 h 2072"/>
              <a:gd name="T34" fmla="*/ 0 w 1868"/>
              <a:gd name="T35" fmla="*/ 640 h 2072"/>
              <a:gd name="T36" fmla="*/ 0 w 1868"/>
              <a:gd name="T37" fmla="*/ 1416 h 2072"/>
              <a:gd name="T38" fmla="*/ 0 w 1868"/>
              <a:gd name="T39" fmla="*/ 1434 h 2072"/>
              <a:gd name="T40" fmla="*/ 5 w 1868"/>
              <a:gd name="T41" fmla="*/ 1471 h 2072"/>
              <a:gd name="T42" fmla="*/ 14 w 1868"/>
              <a:gd name="T43" fmla="*/ 1505 h 2072"/>
              <a:gd name="T44" fmla="*/ 28 w 1868"/>
              <a:gd name="T45" fmla="*/ 1539 h 2072"/>
              <a:gd name="T46" fmla="*/ 46 w 1868"/>
              <a:gd name="T47" fmla="*/ 1570 h 2072"/>
              <a:gd name="T48" fmla="*/ 68 w 1868"/>
              <a:gd name="T49" fmla="*/ 1598 h 2072"/>
              <a:gd name="T50" fmla="*/ 93 w 1868"/>
              <a:gd name="T51" fmla="*/ 1625 h 2072"/>
              <a:gd name="T52" fmla="*/ 122 w 1868"/>
              <a:gd name="T53" fmla="*/ 1646 h 2072"/>
              <a:gd name="T54" fmla="*/ 795 w 1868"/>
              <a:gd name="T55" fmla="*/ 2035 h 2072"/>
              <a:gd name="T56" fmla="*/ 812 w 1868"/>
              <a:gd name="T57" fmla="*/ 2044 h 2072"/>
              <a:gd name="T58" fmla="*/ 846 w 1868"/>
              <a:gd name="T59" fmla="*/ 2058 h 2072"/>
              <a:gd name="T60" fmla="*/ 880 w 1868"/>
              <a:gd name="T61" fmla="*/ 2068 h 2072"/>
              <a:gd name="T62" fmla="*/ 916 w 1868"/>
              <a:gd name="T63" fmla="*/ 2072 h 2072"/>
              <a:gd name="T64" fmla="*/ 953 w 1868"/>
              <a:gd name="T65" fmla="*/ 2072 h 2072"/>
              <a:gd name="T66" fmla="*/ 988 w 1868"/>
              <a:gd name="T67" fmla="*/ 2068 h 2072"/>
              <a:gd name="T68" fmla="*/ 1022 w 1868"/>
              <a:gd name="T69" fmla="*/ 2058 h 2072"/>
              <a:gd name="T70" fmla="*/ 1057 w 1868"/>
              <a:gd name="T71" fmla="*/ 2044 h 2072"/>
              <a:gd name="T72" fmla="*/ 1730 w 1868"/>
              <a:gd name="T73" fmla="*/ 1657 h 2072"/>
              <a:gd name="T74" fmla="*/ 1746 w 1868"/>
              <a:gd name="T75" fmla="*/ 1646 h 2072"/>
              <a:gd name="T76" fmla="*/ 1775 w 1868"/>
              <a:gd name="T77" fmla="*/ 1625 h 2072"/>
              <a:gd name="T78" fmla="*/ 1800 w 1868"/>
              <a:gd name="T79" fmla="*/ 1598 h 2072"/>
              <a:gd name="T80" fmla="*/ 1822 w 1868"/>
              <a:gd name="T81" fmla="*/ 1570 h 2072"/>
              <a:gd name="T82" fmla="*/ 1840 w 1868"/>
              <a:gd name="T83" fmla="*/ 1539 h 2072"/>
              <a:gd name="T84" fmla="*/ 1854 w 1868"/>
              <a:gd name="T85" fmla="*/ 1505 h 2072"/>
              <a:gd name="T86" fmla="*/ 1864 w 1868"/>
              <a:gd name="T87" fmla="*/ 1471 h 2072"/>
              <a:gd name="T88" fmla="*/ 1868 w 1868"/>
              <a:gd name="T89" fmla="*/ 1434 h 2072"/>
              <a:gd name="T90" fmla="*/ 1868 w 1868"/>
              <a:gd name="T91" fmla="*/ 658 h 2072"/>
              <a:gd name="T92" fmla="*/ 1868 w 1868"/>
              <a:gd name="T93" fmla="*/ 640 h 2072"/>
              <a:gd name="T94" fmla="*/ 1864 w 1868"/>
              <a:gd name="T95" fmla="*/ 602 h 2072"/>
              <a:gd name="T96" fmla="*/ 1854 w 1868"/>
              <a:gd name="T97" fmla="*/ 568 h 2072"/>
              <a:gd name="T98" fmla="*/ 1840 w 1868"/>
              <a:gd name="T99" fmla="*/ 534 h 2072"/>
              <a:gd name="T100" fmla="*/ 1822 w 1868"/>
              <a:gd name="T101" fmla="*/ 503 h 2072"/>
              <a:gd name="T102" fmla="*/ 1800 w 1868"/>
              <a:gd name="T103" fmla="*/ 475 h 2072"/>
              <a:gd name="T104" fmla="*/ 1775 w 1868"/>
              <a:gd name="T105" fmla="*/ 449 h 2072"/>
              <a:gd name="T106" fmla="*/ 1746 w 1868"/>
              <a:gd name="T107" fmla="*/ 427 h 2072"/>
              <a:gd name="T108" fmla="*/ 1730 w 1868"/>
              <a:gd name="T109" fmla="*/ 417 h 2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68" h="2072">
                <a:moveTo>
                  <a:pt x="1730" y="417"/>
                </a:moveTo>
                <a:lnTo>
                  <a:pt x="1074" y="39"/>
                </a:lnTo>
                <a:lnTo>
                  <a:pt x="1074" y="39"/>
                </a:lnTo>
                <a:lnTo>
                  <a:pt x="1057" y="29"/>
                </a:lnTo>
                <a:lnTo>
                  <a:pt x="1039" y="22"/>
                </a:lnTo>
                <a:lnTo>
                  <a:pt x="1022" y="15"/>
                </a:lnTo>
                <a:lnTo>
                  <a:pt x="1005" y="9"/>
                </a:lnTo>
                <a:lnTo>
                  <a:pt x="988" y="6"/>
                </a:lnTo>
                <a:lnTo>
                  <a:pt x="970" y="3"/>
                </a:lnTo>
                <a:lnTo>
                  <a:pt x="953" y="2"/>
                </a:lnTo>
                <a:lnTo>
                  <a:pt x="934" y="0"/>
                </a:lnTo>
                <a:lnTo>
                  <a:pt x="916" y="2"/>
                </a:lnTo>
                <a:lnTo>
                  <a:pt x="899" y="3"/>
                </a:lnTo>
                <a:lnTo>
                  <a:pt x="880" y="6"/>
                </a:lnTo>
                <a:lnTo>
                  <a:pt x="863" y="9"/>
                </a:lnTo>
                <a:lnTo>
                  <a:pt x="846" y="15"/>
                </a:lnTo>
                <a:lnTo>
                  <a:pt x="829" y="22"/>
                </a:lnTo>
                <a:lnTo>
                  <a:pt x="812" y="29"/>
                </a:lnTo>
                <a:lnTo>
                  <a:pt x="795" y="39"/>
                </a:lnTo>
                <a:lnTo>
                  <a:pt x="138" y="417"/>
                </a:lnTo>
                <a:lnTo>
                  <a:pt x="138" y="417"/>
                </a:lnTo>
                <a:lnTo>
                  <a:pt x="122" y="427"/>
                </a:lnTo>
                <a:lnTo>
                  <a:pt x="108" y="438"/>
                </a:lnTo>
                <a:lnTo>
                  <a:pt x="93" y="449"/>
                </a:lnTo>
                <a:lnTo>
                  <a:pt x="81" y="462"/>
                </a:lnTo>
                <a:lnTo>
                  <a:pt x="68" y="475"/>
                </a:lnTo>
                <a:lnTo>
                  <a:pt x="57" y="489"/>
                </a:lnTo>
                <a:lnTo>
                  <a:pt x="46" y="503"/>
                </a:lnTo>
                <a:lnTo>
                  <a:pt x="37" y="519"/>
                </a:lnTo>
                <a:lnTo>
                  <a:pt x="28" y="534"/>
                </a:lnTo>
                <a:lnTo>
                  <a:pt x="20" y="551"/>
                </a:lnTo>
                <a:lnTo>
                  <a:pt x="14" y="568"/>
                </a:lnTo>
                <a:lnTo>
                  <a:pt x="9" y="585"/>
                </a:lnTo>
                <a:lnTo>
                  <a:pt x="5" y="602"/>
                </a:lnTo>
                <a:lnTo>
                  <a:pt x="2" y="621"/>
                </a:lnTo>
                <a:lnTo>
                  <a:pt x="0" y="640"/>
                </a:lnTo>
                <a:lnTo>
                  <a:pt x="0" y="658"/>
                </a:lnTo>
                <a:lnTo>
                  <a:pt x="0" y="1416"/>
                </a:lnTo>
                <a:lnTo>
                  <a:pt x="0" y="1416"/>
                </a:lnTo>
                <a:lnTo>
                  <a:pt x="0" y="1434"/>
                </a:lnTo>
                <a:lnTo>
                  <a:pt x="2" y="1453"/>
                </a:lnTo>
                <a:lnTo>
                  <a:pt x="5" y="1471"/>
                </a:lnTo>
                <a:lnTo>
                  <a:pt x="9" y="1488"/>
                </a:lnTo>
                <a:lnTo>
                  <a:pt x="14" y="1505"/>
                </a:lnTo>
                <a:lnTo>
                  <a:pt x="20" y="1522"/>
                </a:lnTo>
                <a:lnTo>
                  <a:pt x="28" y="1539"/>
                </a:lnTo>
                <a:lnTo>
                  <a:pt x="37" y="1555"/>
                </a:lnTo>
                <a:lnTo>
                  <a:pt x="46" y="1570"/>
                </a:lnTo>
                <a:lnTo>
                  <a:pt x="57" y="1584"/>
                </a:lnTo>
                <a:lnTo>
                  <a:pt x="68" y="1598"/>
                </a:lnTo>
                <a:lnTo>
                  <a:pt x="81" y="1612"/>
                </a:lnTo>
                <a:lnTo>
                  <a:pt x="93" y="1625"/>
                </a:lnTo>
                <a:lnTo>
                  <a:pt x="108" y="1635"/>
                </a:lnTo>
                <a:lnTo>
                  <a:pt x="122" y="1646"/>
                </a:lnTo>
                <a:lnTo>
                  <a:pt x="138" y="1657"/>
                </a:lnTo>
                <a:lnTo>
                  <a:pt x="795" y="2035"/>
                </a:lnTo>
                <a:lnTo>
                  <a:pt x="795" y="2035"/>
                </a:lnTo>
                <a:lnTo>
                  <a:pt x="812" y="2044"/>
                </a:lnTo>
                <a:lnTo>
                  <a:pt x="829" y="2052"/>
                </a:lnTo>
                <a:lnTo>
                  <a:pt x="846" y="2058"/>
                </a:lnTo>
                <a:lnTo>
                  <a:pt x="863" y="2063"/>
                </a:lnTo>
                <a:lnTo>
                  <a:pt x="880" y="2068"/>
                </a:lnTo>
                <a:lnTo>
                  <a:pt x="899" y="2071"/>
                </a:lnTo>
                <a:lnTo>
                  <a:pt x="916" y="2072"/>
                </a:lnTo>
                <a:lnTo>
                  <a:pt x="934" y="2072"/>
                </a:lnTo>
                <a:lnTo>
                  <a:pt x="953" y="2072"/>
                </a:lnTo>
                <a:lnTo>
                  <a:pt x="970" y="2071"/>
                </a:lnTo>
                <a:lnTo>
                  <a:pt x="988" y="2068"/>
                </a:lnTo>
                <a:lnTo>
                  <a:pt x="1005" y="2063"/>
                </a:lnTo>
                <a:lnTo>
                  <a:pt x="1022" y="2058"/>
                </a:lnTo>
                <a:lnTo>
                  <a:pt x="1039" y="2052"/>
                </a:lnTo>
                <a:lnTo>
                  <a:pt x="1057" y="2044"/>
                </a:lnTo>
                <a:lnTo>
                  <a:pt x="1074" y="2035"/>
                </a:lnTo>
                <a:lnTo>
                  <a:pt x="1730" y="1657"/>
                </a:lnTo>
                <a:lnTo>
                  <a:pt x="1730" y="1657"/>
                </a:lnTo>
                <a:lnTo>
                  <a:pt x="1746" y="1646"/>
                </a:lnTo>
                <a:lnTo>
                  <a:pt x="1760" y="1635"/>
                </a:lnTo>
                <a:lnTo>
                  <a:pt x="1775" y="1625"/>
                </a:lnTo>
                <a:lnTo>
                  <a:pt x="1788" y="1612"/>
                </a:lnTo>
                <a:lnTo>
                  <a:pt x="1800" y="1598"/>
                </a:lnTo>
                <a:lnTo>
                  <a:pt x="1811" y="1584"/>
                </a:lnTo>
                <a:lnTo>
                  <a:pt x="1822" y="1570"/>
                </a:lnTo>
                <a:lnTo>
                  <a:pt x="1831" y="1555"/>
                </a:lnTo>
                <a:lnTo>
                  <a:pt x="1840" y="1539"/>
                </a:lnTo>
                <a:lnTo>
                  <a:pt x="1848" y="1522"/>
                </a:lnTo>
                <a:lnTo>
                  <a:pt x="1854" y="1505"/>
                </a:lnTo>
                <a:lnTo>
                  <a:pt x="1859" y="1488"/>
                </a:lnTo>
                <a:lnTo>
                  <a:pt x="1864" y="1471"/>
                </a:lnTo>
                <a:lnTo>
                  <a:pt x="1867" y="1453"/>
                </a:lnTo>
                <a:lnTo>
                  <a:pt x="1868" y="1434"/>
                </a:lnTo>
                <a:lnTo>
                  <a:pt x="1868" y="1416"/>
                </a:lnTo>
                <a:lnTo>
                  <a:pt x="1868" y="658"/>
                </a:lnTo>
                <a:lnTo>
                  <a:pt x="1868" y="658"/>
                </a:lnTo>
                <a:lnTo>
                  <a:pt x="1868" y="640"/>
                </a:lnTo>
                <a:lnTo>
                  <a:pt x="1867" y="621"/>
                </a:lnTo>
                <a:lnTo>
                  <a:pt x="1864" y="602"/>
                </a:lnTo>
                <a:lnTo>
                  <a:pt x="1859" y="585"/>
                </a:lnTo>
                <a:lnTo>
                  <a:pt x="1854" y="568"/>
                </a:lnTo>
                <a:lnTo>
                  <a:pt x="1848" y="551"/>
                </a:lnTo>
                <a:lnTo>
                  <a:pt x="1840" y="534"/>
                </a:lnTo>
                <a:lnTo>
                  <a:pt x="1831" y="519"/>
                </a:lnTo>
                <a:lnTo>
                  <a:pt x="1822" y="503"/>
                </a:lnTo>
                <a:lnTo>
                  <a:pt x="1811" y="489"/>
                </a:lnTo>
                <a:lnTo>
                  <a:pt x="1800" y="475"/>
                </a:lnTo>
                <a:lnTo>
                  <a:pt x="1788" y="462"/>
                </a:lnTo>
                <a:lnTo>
                  <a:pt x="1775" y="449"/>
                </a:lnTo>
                <a:lnTo>
                  <a:pt x="1760" y="438"/>
                </a:lnTo>
                <a:lnTo>
                  <a:pt x="1746" y="427"/>
                </a:lnTo>
                <a:lnTo>
                  <a:pt x="1730" y="417"/>
                </a:lnTo>
                <a:lnTo>
                  <a:pt x="1730" y="417"/>
                </a:lnTo>
                <a:close/>
              </a:path>
            </a:pathLst>
          </a:custGeom>
          <a:solidFill>
            <a:schemeClr val="tx2">
              <a:lumMod val="40000"/>
              <a:lumOff val="60000"/>
              <a:alpha val="3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60" name="평행 사변형 36"/>
          <p:cNvSpPr/>
          <p:nvPr/>
        </p:nvSpPr>
        <p:spPr>
          <a:xfrm rot="10800000" flipV="1">
            <a:off x="374679" y="3676651"/>
            <a:ext cx="11490504" cy="507740"/>
          </a:xfrm>
          <a:custGeom>
            <a:avLst/>
            <a:gdLst>
              <a:gd name="connsiteX0" fmla="*/ 0 w 10486435"/>
              <a:gd name="connsiteY0" fmla="*/ 291980 h 291980"/>
              <a:gd name="connsiteX1" fmla="*/ 467732 w 10486435"/>
              <a:gd name="connsiteY1" fmla="*/ 0 h 291980"/>
              <a:gd name="connsiteX2" fmla="*/ 10018703 w 10486435"/>
              <a:gd name="connsiteY2" fmla="*/ 0 h 291980"/>
              <a:gd name="connsiteX3" fmla="*/ 10486435 w 10486435"/>
              <a:gd name="connsiteY3" fmla="*/ 291980 h 291980"/>
              <a:gd name="connsiteX4" fmla="*/ 0 w 10486435"/>
              <a:gd name="connsiteY4" fmla="*/ 291980 h 291980"/>
              <a:gd name="connsiteX0" fmla="*/ 0 w 10441985"/>
              <a:gd name="connsiteY0" fmla="*/ 298330 h 298330"/>
              <a:gd name="connsiteX1" fmla="*/ 423282 w 10441985"/>
              <a:gd name="connsiteY1" fmla="*/ 0 h 298330"/>
              <a:gd name="connsiteX2" fmla="*/ 9974253 w 10441985"/>
              <a:gd name="connsiteY2" fmla="*/ 0 h 298330"/>
              <a:gd name="connsiteX3" fmla="*/ 10441985 w 10441985"/>
              <a:gd name="connsiteY3" fmla="*/ 291980 h 298330"/>
              <a:gd name="connsiteX4" fmla="*/ 0 w 10441985"/>
              <a:gd name="connsiteY4" fmla="*/ 298330 h 29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985" h="298330">
                <a:moveTo>
                  <a:pt x="0" y="298330"/>
                </a:moveTo>
                <a:lnTo>
                  <a:pt x="423282" y="0"/>
                </a:lnTo>
                <a:lnTo>
                  <a:pt x="9974253" y="0"/>
                </a:lnTo>
                <a:lnTo>
                  <a:pt x="10441985" y="291980"/>
                </a:lnTo>
                <a:lnTo>
                  <a:pt x="0" y="298330"/>
                </a:lnTo>
                <a:close/>
              </a:path>
            </a:pathLst>
          </a:custGeom>
          <a:gradFill>
            <a:gsLst>
              <a:gs pos="25700">
                <a:srgbClr val="333F50">
                  <a:alpha val="20000"/>
                </a:srgbClr>
              </a:gs>
              <a:gs pos="50000">
                <a:schemeClr val="tx2">
                  <a:lumMod val="75000"/>
                  <a:alpha val="0"/>
                </a:schemeClr>
              </a:gs>
              <a:gs pos="0">
                <a:schemeClr val="tx2">
                  <a:lumMod val="75000"/>
                  <a:alpha val="6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1" name="모서리가 둥근 직사각형 160"/>
          <p:cNvSpPr/>
          <p:nvPr/>
        </p:nvSpPr>
        <p:spPr>
          <a:xfrm>
            <a:off x="313326" y="4167928"/>
            <a:ext cx="11592923" cy="2175722"/>
          </a:xfrm>
          <a:prstGeom prst="roundRect">
            <a:avLst>
              <a:gd name="adj" fmla="val 6772"/>
            </a:avLst>
          </a:prstGeom>
          <a:pattFill prst="dkDnDiag">
            <a:fgClr>
              <a:schemeClr val="tx2">
                <a:lumMod val="20000"/>
                <a:lumOff val="80000"/>
              </a:schemeClr>
            </a:fgClr>
            <a:bgClr>
              <a:schemeClr val="bg1">
                <a:lumMod val="95000"/>
              </a:schemeClr>
            </a:bgClr>
          </a:pattFill>
          <a:ln w="28575">
            <a:solidFill>
              <a:srgbClr val="1770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1" name="AutoShape 3"/>
          <p:cNvSpPr>
            <a:spLocks noChangeAspect="1" noChangeArrowheads="1" noTextEdit="1"/>
          </p:cNvSpPr>
          <p:nvPr/>
        </p:nvSpPr>
        <p:spPr bwMode="auto">
          <a:xfrm>
            <a:off x="1752600" y="-1430338"/>
            <a:ext cx="83661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1" name="직사각형 80"/>
          <p:cNvSpPr/>
          <p:nvPr/>
        </p:nvSpPr>
        <p:spPr>
          <a:xfrm>
            <a:off x="8348707" y="555525"/>
            <a:ext cx="1032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01. </a:t>
            </a:r>
            <a:r>
              <a:rPr lang="ko-KR" altLang="en-US" sz="12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시장소개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 </a:t>
            </a:r>
          </a:p>
        </p:txBody>
      </p:sp>
      <p:sp>
        <p:nvSpPr>
          <p:cNvPr id="82" name="직사각형 81"/>
          <p:cNvSpPr/>
          <p:nvPr/>
        </p:nvSpPr>
        <p:spPr>
          <a:xfrm>
            <a:off x="9520282" y="555525"/>
            <a:ext cx="1032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02.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회사 소개</a:t>
            </a:r>
          </a:p>
        </p:txBody>
      </p:sp>
      <p:sp>
        <p:nvSpPr>
          <p:cNvPr id="83" name="직사각형 82"/>
          <p:cNvSpPr/>
          <p:nvPr/>
        </p:nvSpPr>
        <p:spPr>
          <a:xfrm>
            <a:off x="10714299" y="555525"/>
            <a:ext cx="11673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03.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 솔루션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5777797" y="1763756"/>
            <a:ext cx="5652204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네트워크 기반 위협 트래픽을 심층 분석 및 상관관계분석 기술로 분석하여 </a:t>
            </a:r>
            <a:r>
              <a:rPr kumimoji="1" lang="ko-KR" altLang="en-US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부정 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접속의 탐지 </a:t>
            </a:r>
            <a:r>
              <a:rPr kumimoji="1" lang="en-US" altLang="ko-KR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/>
            </a:r>
            <a:br>
              <a:rPr kumimoji="1" lang="en-US" altLang="ko-KR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</a:br>
            <a:r>
              <a:rPr kumimoji="1" lang="ko-KR" altLang="en-US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혹은 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외부 공격을 탐지하고 차단합니다</a:t>
            </a:r>
            <a:r>
              <a:rPr kumimoji="1" lang="en-US" altLang="ko-KR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.</a:t>
            </a:r>
          </a:p>
          <a:p>
            <a:pPr>
              <a:lnSpc>
                <a:spcPct val="130000"/>
              </a:lnSpc>
            </a:pP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다양한 공격으로의 대응을 실행하는 전용 모듈을 갖추고 있으며</a:t>
            </a:r>
            <a:r>
              <a:rPr kumimoji="1" lang="en-US" altLang="ko-KR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, 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전용 모듈은 필요한 기능을 </a:t>
            </a:r>
            <a:r>
              <a:rPr kumimoji="1" lang="en-US" altLang="ko-KR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/>
            </a:r>
            <a:br>
              <a:rPr kumimoji="1" lang="en-US" altLang="ko-KR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</a:br>
            <a:r>
              <a:rPr kumimoji="1" lang="ko-KR" altLang="en-US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선택하여 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도입할 수 있습니다</a:t>
            </a:r>
            <a:r>
              <a:rPr kumimoji="1" lang="en-US" altLang="ko-KR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.</a:t>
            </a:r>
            <a:endParaRPr kumimoji="1" lang="ko-KR" altLang="en-US" sz="1100" kern="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209" name="직사각형 208"/>
          <p:cNvSpPr/>
          <p:nvPr/>
        </p:nvSpPr>
        <p:spPr>
          <a:xfrm>
            <a:off x="5783212" y="1342220"/>
            <a:ext cx="2209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n-US" altLang="ko-KR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SNIPER </a:t>
            </a:r>
            <a:r>
              <a:rPr lang="en-US" altLang="ko-KR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1770AD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ONE cloud</a:t>
            </a:r>
            <a:endParaRPr lang="en-US" altLang="ko-KR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1770AD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5841682" y="2952750"/>
            <a:ext cx="3845243" cy="695325"/>
            <a:chOff x="5540057" y="2933700"/>
            <a:chExt cx="3845243" cy="695325"/>
          </a:xfrm>
        </p:grpSpPr>
        <p:sp>
          <p:nvSpPr>
            <p:cNvPr id="163" name="모서리가 둥근 직사각형 162"/>
            <p:cNvSpPr/>
            <p:nvPr/>
          </p:nvSpPr>
          <p:spPr>
            <a:xfrm>
              <a:off x="5540057" y="2933700"/>
              <a:ext cx="3807144" cy="695325"/>
            </a:xfrm>
            <a:prstGeom prst="roundRect">
              <a:avLst>
                <a:gd name="adj" fmla="val 12500"/>
              </a:avLst>
            </a:prstGeom>
            <a:solidFill>
              <a:srgbClr val="F3E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5629575" y="3069939"/>
              <a:ext cx="3755725" cy="414665"/>
              <a:chOff x="5489875" y="2574639"/>
              <a:chExt cx="3755725" cy="414665"/>
            </a:xfrm>
          </p:grpSpPr>
          <p:sp>
            <p:nvSpPr>
              <p:cNvPr id="197" name="TextBox 196"/>
              <p:cNvSpPr txBox="1"/>
              <p:nvPr/>
            </p:nvSpPr>
            <p:spPr>
              <a:xfrm>
                <a:off x="6735530" y="2574639"/>
                <a:ext cx="2510070" cy="414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-233309">
                  <a:lnSpc>
                    <a:spcPct val="120000"/>
                  </a:lnSpc>
                  <a:buAutoNum type="arabicPeriod"/>
                </a:pPr>
                <a:r>
                  <a:rPr kumimoji="1" lang="en-US" altLang="ko-KR" sz="900" kern="0" spc="-80" dirty="0" smtClean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2Gbps </a:t>
                </a:r>
                <a:r>
                  <a:rPr kumimoji="1" lang="ko-KR" altLang="en-US" sz="900" kern="0" spc="-8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성능</a:t>
                </a:r>
                <a:r>
                  <a:rPr kumimoji="1" lang="en-US" altLang="ko-KR" sz="900" kern="0" spc="-8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  ( 4Core, 16GB, 500GB ) </a:t>
                </a:r>
              </a:p>
              <a:p>
                <a:pPr indent="-233309">
                  <a:lnSpc>
                    <a:spcPct val="120000"/>
                  </a:lnSpc>
                  <a:buAutoNum type="arabicPeriod"/>
                </a:pPr>
                <a:r>
                  <a:rPr kumimoji="1" lang="en-US" altLang="ko-KR" sz="900" kern="0" spc="-8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5Gbps </a:t>
                </a:r>
                <a:r>
                  <a:rPr kumimoji="1" lang="ko-KR" altLang="en-US" sz="900" kern="0" spc="-8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성능</a:t>
                </a:r>
                <a:r>
                  <a:rPr kumimoji="1" lang="en-US" altLang="ko-KR" sz="900" kern="0" spc="-8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  ( 8Core, 16GB, 500GB </a:t>
                </a:r>
                <a:r>
                  <a:rPr kumimoji="1" lang="en-US" altLang="ko-KR" sz="900" kern="0" spc="-80" dirty="0" smtClean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)</a:t>
                </a:r>
                <a:endParaRPr kumimoji="1" lang="en-US" altLang="ko-KR" sz="900" kern="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endParaRPr>
              </a:p>
            </p:txBody>
          </p:sp>
          <p:sp>
            <p:nvSpPr>
              <p:cNvPr id="6" name="직사각형 5"/>
              <p:cNvSpPr/>
              <p:nvPr/>
            </p:nvSpPr>
            <p:spPr>
              <a:xfrm>
                <a:off x="5489875" y="2588887"/>
                <a:ext cx="1066318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altLang="ko-KR" sz="11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* </a:t>
                </a:r>
                <a:r>
                  <a:rPr lang="ko-KR" altLang="en-US" sz="11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시스템 요구사항</a:t>
                </a:r>
                <a:endParaRPr lang="en-US" altLang="ko-KR" sz="1100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</p:grpSp>
      </p:grpSp>
      <p:pic>
        <p:nvPicPr>
          <p:cNvPr id="19" name="그림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54" y="1526651"/>
            <a:ext cx="2807995" cy="2483153"/>
          </a:xfrm>
          <a:prstGeom prst="rect">
            <a:avLst/>
          </a:prstGeom>
        </p:spPr>
      </p:pic>
      <p:pic>
        <p:nvPicPr>
          <p:cNvPr id="95" name="그림 9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/>
          <a:stretch/>
        </p:blipFill>
        <p:spPr>
          <a:xfrm>
            <a:off x="1676400" y="2694931"/>
            <a:ext cx="1320800" cy="23947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29" y="1972945"/>
            <a:ext cx="617221" cy="689230"/>
          </a:xfrm>
          <a:prstGeom prst="rect">
            <a:avLst/>
          </a:prstGeom>
        </p:spPr>
      </p:pic>
      <p:sp>
        <p:nvSpPr>
          <p:cNvPr id="101" name="타원 100"/>
          <p:cNvSpPr/>
          <p:nvPr/>
        </p:nvSpPr>
        <p:spPr>
          <a:xfrm>
            <a:off x="1208016" y="4625227"/>
            <a:ext cx="1288691" cy="1288691"/>
          </a:xfrm>
          <a:prstGeom prst="ellipse">
            <a:avLst/>
          </a:prstGeom>
          <a:solidFill>
            <a:srgbClr val="008ED6"/>
          </a:solidFill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2215" tIns="31107" rIns="62215" bIns="311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Sniper</a:t>
            </a:r>
          </a:p>
          <a:p>
            <a:pPr algn="ctr"/>
            <a:r>
              <a:rPr lang="en-US" altLang="ko-KR" sz="1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IPS</a:t>
            </a:r>
          </a:p>
        </p:txBody>
      </p:sp>
      <p:sp>
        <p:nvSpPr>
          <p:cNvPr id="102" name="타원 101"/>
          <p:cNvSpPr/>
          <p:nvPr/>
        </p:nvSpPr>
        <p:spPr>
          <a:xfrm>
            <a:off x="3101155" y="4607284"/>
            <a:ext cx="1288691" cy="1288691"/>
          </a:xfrm>
          <a:prstGeom prst="ellipse">
            <a:avLst/>
          </a:prstGeom>
          <a:solidFill>
            <a:srgbClr val="008ED6"/>
          </a:solidFill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2215" tIns="31107" rIns="62215" bIns="311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Sniper</a:t>
            </a:r>
          </a:p>
          <a:p>
            <a:pPr algn="ctr"/>
            <a:r>
              <a:rPr lang="en-US" altLang="ko-KR" sz="1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IDS</a:t>
            </a:r>
          </a:p>
        </p:txBody>
      </p:sp>
      <p:sp>
        <p:nvSpPr>
          <p:cNvPr id="103" name="타원 102"/>
          <p:cNvSpPr/>
          <p:nvPr/>
        </p:nvSpPr>
        <p:spPr>
          <a:xfrm>
            <a:off x="4994293" y="4607284"/>
            <a:ext cx="1288691" cy="1288691"/>
          </a:xfrm>
          <a:prstGeom prst="ellipse">
            <a:avLst/>
          </a:prstGeom>
          <a:solidFill>
            <a:srgbClr val="008ED6"/>
          </a:solidFill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2215" tIns="31107" rIns="62215" bIns="311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Sniper</a:t>
            </a:r>
          </a:p>
          <a:p>
            <a:pPr algn="ctr"/>
            <a:r>
              <a:rPr lang="en-US" altLang="ko-KR" sz="1200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DDX</a:t>
            </a:r>
          </a:p>
        </p:txBody>
      </p:sp>
      <p:sp>
        <p:nvSpPr>
          <p:cNvPr id="104" name="순서도: 대체 처리 103"/>
          <p:cNvSpPr/>
          <p:nvPr/>
        </p:nvSpPr>
        <p:spPr>
          <a:xfrm>
            <a:off x="7433957" y="4720315"/>
            <a:ext cx="3624568" cy="1118510"/>
          </a:xfrm>
          <a:prstGeom prst="flowChartAlternateProcess">
            <a:avLst/>
          </a:prstGeom>
          <a:solidFill>
            <a:srgbClr val="F9444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2215" tIns="31107" rIns="62215" bIns="311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33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New Function</a:t>
            </a:r>
          </a:p>
          <a:p>
            <a:pPr algn="ctr"/>
            <a:r>
              <a:rPr lang="en-US" altLang="ko-KR" sz="1633" dirty="0">
                <a:solidFill>
                  <a:schemeClr val="bg1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(MR, AR,UR, Etc.)</a:t>
            </a:r>
            <a:endParaRPr lang="ko-KR" altLang="en-US" sz="1633" dirty="0">
              <a:solidFill>
                <a:schemeClr val="bg1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pic>
        <p:nvPicPr>
          <p:cNvPr id="105" name="Picture 186" descr="더하기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269" y="5127982"/>
            <a:ext cx="464828" cy="46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186" descr="더하기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744" y="5127982"/>
            <a:ext cx="464828" cy="46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86" descr="더하기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819" y="5127982"/>
            <a:ext cx="464828" cy="46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직사각형 26"/>
          <p:cNvSpPr/>
          <p:nvPr/>
        </p:nvSpPr>
        <p:spPr>
          <a:xfrm>
            <a:off x="414382" y="370859"/>
            <a:ext cx="214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Pretendard Variable SemiBold" panose="02000003000000020004" pitchFamily="2" charset="-127"/>
              </a:rPr>
              <a:t>클라우드</a:t>
            </a:r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Pretendard Variable SemiBold" panose="02000003000000020004" pitchFamily="2" charset="-127"/>
              </a:rPr>
              <a:t> 솔루션</a:t>
            </a:r>
          </a:p>
        </p:txBody>
      </p:sp>
    </p:spTree>
    <p:extLst>
      <p:ext uri="{BB962C8B-B14F-4D97-AF65-F5344CB8AC3E}">
        <p14:creationId xmlns:p14="http://schemas.microsoft.com/office/powerpoint/2010/main" val="208614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Freeform 9"/>
          <p:cNvSpPr>
            <a:spLocks/>
          </p:cNvSpPr>
          <p:nvPr/>
        </p:nvSpPr>
        <p:spPr bwMode="auto">
          <a:xfrm>
            <a:off x="2971800" y="985712"/>
            <a:ext cx="1790700" cy="1986259"/>
          </a:xfrm>
          <a:custGeom>
            <a:avLst/>
            <a:gdLst>
              <a:gd name="T0" fmla="*/ 1074 w 1868"/>
              <a:gd name="T1" fmla="*/ 39 h 2072"/>
              <a:gd name="T2" fmla="*/ 1057 w 1868"/>
              <a:gd name="T3" fmla="*/ 29 h 2072"/>
              <a:gd name="T4" fmla="*/ 1022 w 1868"/>
              <a:gd name="T5" fmla="*/ 15 h 2072"/>
              <a:gd name="T6" fmla="*/ 988 w 1868"/>
              <a:gd name="T7" fmla="*/ 6 h 2072"/>
              <a:gd name="T8" fmla="*/ 953 w 1868"/>
              <a:gd name="T9" fmla="*/ 2 h 2072"/>
              <a:gd name="T10" fmla="*/ 916 w 1868"/>
              <a:gd name="T11" fmla="*/ 2 h 2072"/>
              <a:gd name="T12" fmla="*/ 880 w 1868"/>
              <a:gd name="T13" fmla="*/ 6 h 2072"/>
              <a:gd name="T14" fmla="*/ 846 w 1868"/>
              <a:gd name="T15" fmla="*/ 15 h 2072"/>
              <a:gd name="T16" fmla="*/ 812 w 1868"/>
              <a:gd name="T17" fmla="*/ 29 h 2072"/>
              <a:gd name="T18" fmla="*/ 138 w 1868"/>
              <a:gd name="T19" fmla="*/ 417 h 2072"/>
              <a:gd name="T20" fmla="*/ 122 w 1868"/>
              <a:gd name="T21" fmla="*/ 427 h 2072"/>
              <a:gd name="T22" fmla="*/ 93 w 1868"/>
              <a:gd name="T23" fmla="*/ 449 h 2072"/>
              <a:gd name="T24" fmla="*/ 68 w 1868"/>
              <a:gd name="T25" fmla="*/ 475 h 2072"/>
              <a:gd name="T26" fmla="*/ 46 w 1868"/>
              <a:gd name="T27" fmla="*/ 503 h 2072"/>
              <a:gd name="T28" fmla="*/ 28 w 1868"/>
              <a:gd name="T29" fmla="*/ 534 h 2072"/>
              <a:gd name="T30" fmla="*/ 14 w 1868"/>
              <a:gd name="T31" fmla="*/ 568 h 2072"/>
              <a:gd name="T32" fmla="*/ 5 w 1868"/>
              <a:gd name="T33" fmla="*/ 602 h 2072"/>
              <a:gd name="T34" fmla="*/ 0 w 1868"/>
              <a:gd name="T35" fmla="*/ 640 h 2072"/>
              <a:gd name="T36" fmla="*/ 0 w 1868"/>
              <a:gd name="T37" fmla="*/ 1416 h 2072"/>
              <a:gd name="T38" fmla="*/ 0 w 1868"/>
              <a:gd name="T39" fmla="*/ 1434 h 2072"/>
              <a:gd name="T40" fmla="*/ 5 w 1868"/>
              <a:gd name="T41" fmla="*/ 1471 h 2072"/>
              <a:gd name="T42" fmla="*/ 14 w 1868"/>
              <a:gd name="T43" fmla="*/ 1505 h 2072"/>
              <a:gd name="T44" fmla="*/ 28 w 1868"/>
              <a:gd name="T45" fmla="*/ 1539 h 2072"/>
              <a:gd name="T46" fmla="*/ 46 w 1868"/>
              <a:gd name="T47" fmla="*/ 1570 h 2072"/>
              <a:gd name="T48" fmla="*/ 68 w 1868"/>
              <a:gd name="T49" fmla="*/ 1598 h 2072"/>
              <a:gd name="T50" fmla="*/ 93 w 1868"/>
              <a:gd name="T51" fmla="*/ 1625 h 2072"/>
              <a:gd name="T52" fmla="*/ 122 w 1868"/>
              <a:gd name="T53" fmla="*/ 1646 h 2072"/>
              <a:gd name="T54" fmla="*/ 795 w 1868"/>
              <a:gd name="T55" fmla="*/ 2035 h 2072"/>
              <a:gd name="T56" fmla="*/ 812 w 1868"/>
              <a:gd name="T57" fmla="*/ 2044 h 2072"/>
              <a:gd name="T58" fmla="*/ 846 w 1868"/>
              <a:gd name="T59" fmla="*/ 2058 h 2072"/>
              <a:gd name="T60" fmla="*/ 880 w 1868"/>
              <a:gd name="T61" fmla="*/ 2068 h 2072"/>
              <a:gd name="T62" fmla="*/ 916 w 1868"/>
              <a:gd name="T63" fmla="*/ 2072 h 2072"/>
              <a:gd name="T64" fmla="*/ 953 w 1868"/>
              <a:gd name="T65" fmla="*/ 2072 h 2072"/>
              <a:gd name="T66" fmla="*/ 988 w 1868"/>
              <a:gd name="T67" fmla="*/ 2068 h 2072"/>
              <a:gd name="T68" fmla="*/ 1022 w 1868"/>
              <a:gd name="T69" fmla="*/ 2058 h 2072"/>
              <a:gd name="T70" fmla="*/ 1057 w 1868"/>
              <a:gd name="T71" fmla="*/ 2044 h 2072"/>
              <a:gd name="T72" fmla="*/ 1730 w 1868"/>
              <a:gd name="T73" fmla="*/ 1657 h 2072"/>
              <a:gd name="T74" fmla="*/ 1746 w 1868"/>
              <a:gd name="T75" fmla="*/ 1646 h 2072"/>
              <a:gd name="T76" fmla="*/ 1775 w 1868"/>
              <a:gd name="T77" fmla="*/ 1625 h 2072"/>
              <a:gd name="T78" fmla="*/ 1800 w 1868"/>
              <a:gd name="T79" fmla="*/ 1598 h 2072"/>
              <a:gd name="T80" fmla="*/ 1822 w 1868"/>
              <a:gd name="T81" fmla="*/ 1570 h 2072"/>
              <a:gd name="T82" fmla="*/ 1840 w 1868"/>
              <a:gd name="T83" fmla="*/ 1539 h 2072"/>
              <a:gd name="T84" fmla="*/ 1854 w 1868"/>
              <a:gd name="T85" fmla="*/ 1505 h 2072"/>
              <a:gd name="T86" fmla="*/ 1864 w 1868"/>
              <a:gd name="T87" fmla="*/ 1471 h 2072"/>
              <a:gd name="T88" fmla="*/ 1868 w 1868"/>
              <a:gd name="T89" fmla="*/ 1434 h 2072"/>
              <a:gd name="T90" fmla="*/ 1868 w 1868"/>
              <a:gd name="T91" fmla="*/ 658 h 2072"/>
              <a:gd name="T92" fmla="*/ 1868 w 1868"/>
              <a:gd name="T93" fmla="*/ 640 h 2072"/>
              <a:gd name="T94" fmla="*/ 1864 w 1868"/>
              <a:gd name="T95" fmla="*/ 602 h 2072"/>
              <a:gd name="T96" fmla="*/ 1854 w 1868"/>
              <a:gd name="T97" fmla="*/ 568 h 2072"/>
              <a:gd name="T98" fmla="*/ 1840 w 1868"/>
              <a:gd name="T99" fmla="*/ 534 h 2072"/>
              <a:gd name="T100" fmla="*/ 1822 w 1868"/>
              <a:gd name="T101" fmla="*/ 503 h 2072"/>
              <a:gd name="T102" fmla="*/ 1800 w 1868"/>
              <a:gd name="T103" fmla="*/ 475 h 2072"/>
              <a:gd name="T104" fmla="*/ 1775 w 1868"/>
              <a:gd name="T105" fmla="*/ 449 h 2072"/>
              <a:gd name="T106" fmla="*/ 1746 w 1868"/>
              <a:gd name="T107" fmla="*/ 427 h 2072"/>
              <a:gd name="T108" fmla="*/ 1730 w 1868"/>
              <a:gd name="T109" fmla="*/ 417 h 2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68" h="2072">
                <a:moveTo>
                  <a:pt x="1730" y="417"/>
                </a:moveTo>
                <a:lnTo>
                  <a:pt x="1074" y="39"/>
                </a:lnTo>
                <a:lnTo>
                  <a:pt x="1074" y="39"/>
                </a:lnTo>
                <a:lnTo>
                  <a:pt x="1057" y="29"/>
                </a:lnTo>
                <a:lnTo>
                  <a:pt x="1039" y="22"/>
                </a:lnTo>
                <a:lnTo>
                  <a:pt x="1022" y="15"/>
                </a:lnTo>
                <a:lnTo>
                  <a:pt x="1005" y="9"/>
                </a:lnTo>
                <a:lnTo>
                  <a:pt x="988" y="6"/>
                </a:lnTo>
                <a:lnTo>
                  <a:pt x="970" y="3"/>
                </a:lnTo>
                <a:lnTo>
                  <a:pt x="953" y="2"/>
                </a:lnTo>
                <a:lnTo>
                  <a:pt x="934" y="0"/>
                </a:lnTo>
                <a:lnTo>
                  <a:pt x="916" y="2"/>
                </a:lnTo>
                <a:lnTo>
                  <a:pt x="899" y="3"/>
                </a:lnTo>
                <a:lnTo>
                  <a:pt x="880" y="6"/>
                </a:lnTo>
                <a:lnTo>
                  <a:pt x="863" y="9"/>
                </a:lnTo>
                <a:lnTo>
                  <a:pt x="846" y="15"/>
                </a:lnTo>
                <a:lnTo>
                  <a:pt x="829" y="22"/>
                </a:lnTo>
                <a:lnTo>
                  <a:pt x="812" y="29"/>
                </a:lnTo>
                <a:lnTo>
                  <a:pt x="795" y="39"/>
                </a:lnTo>
                <a:lnTo>
                  <a:pt x="138" y="417"/>
                </a:lnTo>
                <a:lnTo>
                  <a:pt x="138" y="417"/>
                </a:lnTo>
                <a:lnTo>
                  <a:pt x="122" y="427"/>
                </a:lnTo>
                <a:lnTo>
                  <a:pt x="108" y="438"/>
                </a:lnTo>
                <a:lnTo>
                  <a:pt x="93" y="449"/>
                </a:lnTo>
                <a:lnTo>
                  <a:pt x="81" y="462"/>
                </a:lnTo>
                <a:lnTo>
                  <a:pt x="68" y="475"/>
                </a:lnTo>
                <a:lnTo>
                  <a:pt x="57" y="489"/>
                </a:lnTo>
                <a:lnTo>
                  <a:pt x="46" y="503"/>
                </a:lnTo>
                <a:lnTo>
                  <a:pt x="37" y="519"/>
                </a:lnTo>
                <a:lnTo>
                  <a:pt x="28" y="534"/>
                </a:lnTo>
                <a:lnTo>
                  <a:pt x="20" y="551"/>
                </a:lnTo>
                <a:lnTo>
                  <a:pt x="14" y="568"/>
                </a:lnTo>
                <a:lnTo>
                  <a:pt x="9" y="585"/>
                </a:lnTo>
                <a:lnTo>
                  <a:pt x="5" y="602"/>
                </a:lnTo>
                <a:lnTo>
                  <a:pt x="2" y="621"/>
                </a:lnTo>
                <a:lnTo>
                  <a:pt x="0" y="640"/>
                </a:lnTo>
                <a:lnTo>
                  <a:pt x="0" y="658"/>
                </a:lnTo>
                <a:lnTo>
                  <a:pt x="0" y="1416"/>
                </a:lnTo>
                <a:lnTo>
                  <a:pt x="0" y="1416"/>
                </a:lnTo>
                <a:lnTo>
                  <a:pt x="0" y="1434"/>
                </a:lnTo>
                <a:lnTo>
                  <a:pt x="2" y="1453"/>
                </a:lnTo>
                <a:lnTo>
                  <a:pt x="5" y="1471"/>
                </a:lnTo>
                <a:lnTo>
                  <a:pt x="9" y="1488"/>
                </a:lnTo>
                <a:lnTo>
                  <a:pt x="14" y="1505"/>
                </a:lnTo>
                <a:lnTo>
                  <a:pt x="20" y="1522"/>
                </a:lnTo>
                <a:lnTo>
                  <a:pt x="28" y="1539"/>
                </a:lnTo>
                <a:lnTo>
                  <a:pt x="37" y="1555"/>
                </a:lnTo>
                <a:lnTo>
                  <a:pt x="46" y="1570"/>
                </a:lnTo>
                <a:lnTo>
                  <a:pt x="57" y="1584"/>
                </a:lnTo>
                <a:lnTo>
                  <a:pt x="68" y="1598"/>
                </a:lnTo>
                <a:lnTo>
                  <a:pt x="81" y="1612"/>
                </a:lnTo>
                <a:lnTo>
                  <a:pt x="93" y="1625"/>
                </a:lnTo>
                <a:lnTo>
                  <a:pt x="108" y="1635"/>
                </a:lnTo>
                <a:lnTo>
                  <a:pt x="122" y="1646"/>
                </a:lnTo>
                <a:lnTo>
                  <a:pt x="138" y="1657"/>
                </a:lnTo>
                <a:lnTo>
                  <a:pt x="795" y="2035"/>
                </a:lnTo>
                <a:lnTo>
                  <a:pt x="795" y="2035"/>
                </a:lnTo>
                <a:lnTo>
                  <a:pt x="812" y="2044"/>
                </a:lnTo>
                <a:lnTo>
                  <a:pt x="829" y="2052"/>
                </a:lnTo>
                <a:lnTo>
                  <a:pt x="846" y="2058"/>
                </a:lnTo>
                <a:lnTo>
                  <a:pt x="863" y="2063"/>
                </a:lnTo>
                <a:lnTo>
                  <a:pt x="880" y="2068"/>
                </a:lnTo>
                <a:lnTo>
                  <a:pt x="899" y="2071"/>
                </a:lnTo>
                <a:lnTo>
                  <a:pt x="916" y="2072"/>
                </a:lnTo>
                <a:lnTo>
                  <a:pt x="934" y="2072"/>
                </a:lnTo>
                <a:lnTo>
                  <a:pt x="953" y="2072"/>
                </a:lnTo>
                <a:lnTo>
                  <a:pt x="970" y="2071"/>
                </a:lnTo>
                <a:lnTo>
                  <a:pt x="988" y="2068"/>
                </a:lnTo>
                <a:lnTo>
                  <a:pt x="1005" y="2063"/>
                </a:lnTo>
                <a:lnTo>
                  <a:pt x="1022" y="2058"/>
                </a:lnTo>
                <a:lnTo>
                  <a:pt x="1039" y="2052"/>
                </a:lnTo>
                <a:lnTo>
                  <a:pt x="1057" y="2044"/>
                </a:lnTo>
                <a:lnTo>
                  <a:pt x="1074" y="2035"/>
                </a:lnTo>
                <a:lnTo>
                  <a:pt x="1730" y="1657"/>
                </a:lnTo>
                <a:lnTo>
                  <a:pt x="1730" y="1657"/>
                </a:lnTo>
                <a:lnTo>
                  <a:pt x="1746" y="1646"/>
                </a:lnTo>
                <a:lnTo>
                  <a:pt x="1760" y="1635"/>
                </a:lnTo>
                <a:lnTo>
                  <a:pt x="1775" y="1625"/>
                </a:lnTo>
                <a:lnTo>
                  <a:pt x="1788" y="1612"/>
                </a:lnTo>
                <a:lnTo>
                  <a:pt x="1800" y="1598"/>
                </a:lnTo>
                <a:lnTo>
                  <a:pt x="1811" y="1584"/>
                </a:lnTo>
                <a:lnTo>
                  <a:pt x="1822" y="1570"/>
                </a:lnTo>
                <a:lnTo>
                  <a:pt x="1831" y="1555"/>
                </a:lnTo>
                <a:lnTo>
                  <a:pt x="1840" y="1539"/>
                </a:lnTo>
                <a:lnTo>
                  <a:pt x="1848" y="1522"/>
                </a:lnTo>
                <a:lnTo>
                  <a:pt x="1854" y="1505"/>
                </a:lnTo>
                <a:lnTo>
                  <a:pt x="1859" y="1488"/>
                </a:lnTo>
                <a:lnTo>
                  <a:pt x="1864" y="1471"/>
                </a:lnTo>
                <a:lnTo>
                  <a:pt x="1867" y="1453"/>
                </a:lnTo>
                <a:lnTo>
                  <a:pt x="1868" y="1434"/>
                </a:lnTo>
                <a:lnTo>
                  <a:pt x="1868" y="1416"/>
                </a:lnTo>
                <a:lnTo>
                  <a:pt x="1868" y="658"/>
                </a:lnTo>
                <a:lnTo>
                  <a:pt x="1868" y="658"/>
                </a:lnTo>
                <a:lnTo>
                  <a:pt x="1868" y="640"/>
                </a:lnTo>
                <a:lnTo>
                  <a:pt x="1867" y="621"/>
                </a:lnTo>
                <a:lnTo>
                  <a:pt x="1864" y="602"/>
                </a:lnTo>
                <a:lnTo>
                  <a:pt x="1859" y="585"/>
                </a:lnTo>
                <a:lnTo>
                  <a:pt x="1854" y="568"/>
                </a:lnTo>
                <a:lnTo>
                  <a:pt x="1848" y="551"/>
                </a:lnTo>
                <a:lnTo>
                  <a:pt x="1840" y="534"/>
                </a:lnTo>
                <a:lnTo>
                  <a:pt x="1831" y="519"/>
                </a:lnTo>
                <a:lnTo>
                  <a:pt x="1822" y="503"/>
                </a:lnTo>
                <a:lnTo>
                  <a:pt x="1811" y="489"/>
                </a:lnTo>
                <a:lnTo>
                  <a:pt x="1800" y="475"/>
                </a:lnTo>
                <a:lnTo>
                  <a:pt x="1788" y="462"/>
                </a:lnTo>
                <a:lnTo>
                  <a:pt x="1775" y="449"/>
                </a:lnTo>
                <a:lnTo>
                  <a:pt x="1760" y="438"/>
                </a:lnTo>
                <a:lnTo>
                  <a:pt x="1746" y="427"/>
                </a:lnTo>
                <a:lnTo>
                  <a:pt x="1730" y="417"/>
                </a:lnTo>
                <a:lnTo>
                  <a:pt x="1730" y="417"/>
                </a:lnTo>
                <a:close/>
              </a:path>
            </a:pathLst>
          </a:custGeom>
          <a:solidFill>
            <a:schemeClr val="tx2">
              <a:lumMod val="40000"/>
              <a:lumOff val="60000"/>
              <a:alpha val="3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60" name="평행 사변형 36"/>
          <p:cNvSpPr/>
          <p:nvPr/>
        </p:nvSpPr>
        <p:spPr>
          <a:xfrm rot="10800000" flipV="1">
            <a:off x="374679" y="3676651"/>
            <a:ext cx="11490504" cy="507740"/>
          </a:xfrm>
          <a:custGeom>
            <a:avLst/>
            <a:gdLst>
              <a:gd name="connsiteX0" fmla="*/ 0 w 10486435"/>
              <a:gd name="connsiteY0" fmla="*/ 291980 h 291980"/>
              <a:gd name="connsiteX1" fmla="*/ 467732 w 10486435"/>
              <a:gd name="connsiteY1" fmla="*/ 0 h 291980"/>
              <a:gd name="connsiteX2" fmla="*/ 10018703 w 10486435"/>
              <a:gd name="connsiteY2" fmla="*/ 0 h 291980"/>
              <a:gd name="connsiteX3" fmla="*/ 10486435 w 10486435"/>
              <a:gd name="connsiteY3" fmla="*/ 291980 h 291980"/>
              <a:gd name="connsiteX4" fmla="*/ 0 w 10486435"/>
              <a:gd name="connsiteY4" fmla="*/ 291980 h 291980"/>
              <a:gd name="connsiteX0" fmla="*/ 0 w 10441985"/>
              <a:gd name="connsiteY0" fmla="*/ 298330 h 298330"/>
              <a:gd name="connsiteX1" fmla="*/ 423282 w 10441985"/>
              <a:gd name="connsiteY1" fmla="*/ 0 h 298330"/>
              <a:gd name="connsiteX2" fmla="*/ 9974253 w 10441985"/>
              <a:gd name="connsiteY2" fmla="*/ 0 h 298330"/>
              <a:gd name="connsiteX3" fmla="*/ 10441985 w 10441985"/>
              <a:gd name="connsiteY3" fmla="*/ 291980 h 298330"/>
              <a:gd name="connsiteX4" fmla="*/ 0 w 10441985"/>
              <a:gd name="connsiteY4" fmla="*/ 298330 h 29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985" h="298330">
                <a:moveTo>
                  <a:pt x="0" y="298330"/>
                </a:moveTo>
                <a:lnTo>
                  <a:pt x="423282" y="0"/>
                </a:lnTo>
                <a:lnTo>
                  <a:pt x="9974253" y="0"/>
                </a:lnTo>
                <a:lnTo>
                  <a:pt x="10441985" y="291980"/>
                </a:lnTo>
                <a:lnTo>
                  <a:pt x="0" y="298330"/>
                </a:lnTo>
                <a:close/>
              </a:path>
            </a:pathLst>
          </a:custGeom>
          <a:gradFill>
            <a:gsLst>
              <a:gs pos="25700">
                <a:srgbClr val="333F50">
                  <a:alpha val="20000"/>
                </a:srgbClr>
              </a:gs>
              <a:gs pos="50000">
                <a:schemeClr val="tx2">
                  <a:lumMod val="75000"/>
                  <a:alpha val="0"/>
                </a:schemeClr>
              </a:gs>
              <a:gs pos="0">
                <a:schemeClr val="tx2">
                  <a:lumMod val="75000"/>
                  <a:alpha val="6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1" name="모서리가 둥근 직사각형 160"/>
          <p:cNvSpPr/>
          <p:nvPr/>
        </p:nvSpPr>
        <p:spPr>
          <a:xfrm>
            <a:off x="313326" y="4167928"/>
            <a:ext cx="11592923" cy="2175722"/>
          </a:xfrm>
          <a:prstGeom prst="roundRect">
            <a:avLst>
              <a:gd name="adj" fmla="val 6772"/>
            </a:avLst>
          </a:prstGeom>
          <a:pattFill prst="dkDnDiag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95000"/>
              </a:schemeClr>
            </a:bgClr>
          </a:pattFill>
          <a:ln w="28575">
            <a:solidFill>
              <a:srgbClr val="CE44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1" name="AutoShape 3"/>
          <p:cNvSpPr>
            <a:spLocks noChangeAspect="1" noChangeArrowheads="1" noTextEdit="1"/>
          </p:cNvSpPr>
          <p:nvPr/>
        </p:nvSpPr>
        <p:spPr bwMode="auto">
          <a:xfrm>
            <a:off x="1752600" y="-1430338"/>
            <a:ext cx="83661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1" name="직사각형 80"/>
          <p:cNvSpPr/>
          <p:nvPr/>
        </p:nvSpPr>
        <p:spPr>
          <a:xfrm>
            <a:off x="8348707" y="555525"/>
            <a:ext cx="1032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01. </a:t>
            </a:r>
            <a:r>
              <a:rPr lang="ko-KR" altLang="en-US" sz="12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시장소개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 </a:t>
            </a:r>
          </a:p>
        </p:txBody>
      </p:sp>
      <p:sp>
        <p:nvSpPr>
          <p:cNvPr id="82" name="직사각형 81"/>
          <p:cNvSpPr/>
          <p:nvPr/>
        </p:nvSpPr>
        <p:spPr>
          <a:xfrm>
            <a:off x="9520282" y="555525"/>
            <a:ext cx="1032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02.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회사 소개</a:t>
            </a:r>
          </a:p>
        </p:txBody>
      </p:sp>
      <p:sp>
        <p:nvSpPr>
          <p:cNvPr id="83" name="직사각형 82"/>
          <p:cNvSpPr/>
          <p:nvPr/>
        </p:nvSpPr>
        <p:spPr>
          <a:xfrm>
            <a:off x="10714299" y="555525"/>
            <a:ext cx="11673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03.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 솔루션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5777797" y="1763756"/>
            <a:ext cx="5652204" cy="735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다양한</a:t>
            </a:r>
            <a:r>
              <a:rPr kumimoji="1" lang="en-US" altLang="ko-KR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네트워크 잠재 위협을 사용자 및 어플리케이션 식별 기술로 정확하게 제어하고</a:t>
            </a:r>
            <a:r>
              <a:rPr kumimoji="1" lang="en-US" altLang="ko-KR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, 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트래픽을 지속적으로 모니터링</a:t>
            </a:r>
            <a:r>
              <a:rPr kumimoji="1" lang="en-US" altLang="ko-KR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/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추적하여 내부 네트워크 위협에 효과적으로 대응할 수 있습니다</a:t>
            </a:r>
            <a:r>
              <a:rPr kumimoji="1" lang="en-US" altLang="ko-KR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. 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시스템의 안정성 및 편의성을 향상시켜 높은 업무생산성을 제공합니다</a:t>
            </a:r>
            <a:r>
              <a:rPr kumimoji="1" lang="en-US" altLang="ko-KR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.</a:t>
            </a:r>
          </a:p>
        </p:txBody>
      </p:sp>
      <p:sp>
        <p:nvSpPr>
          <p:cNvPr id="209" name="직사각형 208"/>
          <p:cNvSpPr/>
          <p:nvPr/>
        </p:nvSpPr>
        <p:spPr>
          <a:xfrm>
            <a:off x="5783212" y="1342220"/>
            <a:ext cx="2451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n-US" altLang="ko-KR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SNIPER </a:t>
            </a:r>
            <a:r>
              <a:rPr lang="en-US" altLang="ko-KR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CE4419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NGFW cloud</a:t>
            </a:r>
            <a:endParaRPr lang="en-US" altLang="ko-KR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CE4419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163" name="모서리가 둥근 직사각형 162"/>
          <p:cNvSpPr/>
          <p:nvPr/>
        </p:nvSpPr>
        <p:spPr>
          <a:xfrm>
            <a:off x="5841682" y="2724150"/>
            <a:ext cx="4170998" cy="878586"/>
          </a:xfrm>
          <a:prstGeom prst="roundRect">
            <a:avLst>
              <a:gd name="adj" fmla="val 12500"/>
            </a:avLst>
          </a:prstGeom>
          <a:solidFill>
            <a:srgbClr val="F3E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n>
                <a:solidFill>
                  <a:schemeClr val="bg1">
                    <a:alpha val="0"/>
                  </a:scheme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7176854" y="2860389"/>
            <a:ext cx="282668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33309">
              <a:lnSpc>
                <a:spcPct val="120000"/>
              </a:lnSpc>
              <a:buAutoNum type="arabicPeriod"/>
            </a:pPr>
            <a:r>
              <a:rPr kumimoji="1" lang="en-US" altLang="ko-KR" sz="900" kern="0" spc="-8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FW </a:t>
            </a:r>
            <a:r>
              <a:rPr kumimoji="1" lang="en-US" altLang="ko-KR" sz="9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+ SSL VPN (2Core, 4GB, 500GB)</a:t>
            </a:r>
          </a:p>
          <a:p>
            <a:pPr indent="-233309">
              <a:lnSpc>
                <a:spcPct val="120000"/>
              </a:lnSpc>
              <a:buAutoNum type="arabicPeriod"/>
            </a:pPr>
            <a:r>
              <a:rPr kumimoji="1" lang="en-US" altLang="ko-KR" sz="9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FW + IPsec VPN ( 2Core, 4GB, 500GB )</a:t>
            </a:r>
          </a:p>
          <a:p>
            <a:pPr indent="-233309">
              <a:lnSpc>
                <a:spcPct val="120000"/>
              </a:lnSpc>
              <a:buAutoNum type="arabicPeriod"/>
            </a:pPr>
            <a:r>
              <a:rPr kumimoji="1" lang="en-US" altLang="ko-KR" sz="9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FW + SSL/IPSEC + APP + IPS ( 4Core, 8GB, 500GB )</a:t>
            </a:r>
          </a:p>
          <a:p>
            <a:pPr indent="-233309">
              <a:lnSpc>
                <a:spcPct val="120000"/>
              </a:lnSpc>
              <a:buAutoNum type="arabicPeriod"/>
            </a:pPr>
            <a:endParaRPr kumimoji="1" lang="ko-KR" altLang="en-US" sz="900" kern="0" spc="-8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5931200" y="2874637"/>
            <a:ext cx="10663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ko-KR" sz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* </a:t>
            </a:r>
            <a:r>
              <a:rPr lang="ko-KR" altLang="en-US" sz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시스템 요구사항</a:t>
            </a:r>
            <a:endParaRPr lang="en-US" altLang="ko-KR" sz="11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54" y="1526651"/>
            <a:ext cx="2807995" cy="2483153"/>
          </a:xfrm>
          <a:prstGeom prst="rect">
            <a:avLst/>
          </a:prstGeom>
        </p:spPr>
      </p:pic>
      <p:sp>
        <p:nvSpPr>
          <p:cNvPr id="101" name="타원 100"/>
          <p:cNvSpPr/>
          <p:nvPr/>
        </p:nvSpPr>
        <p:spPr>
          <a:xfrm>
            <a:off x="1208016" y="4501955"/>
            <a:ext cx="1594670" cy="1594670"/>
          </a:xfrm>
          <a:prstGeom prst="ellipse">
            <a:avLst/>
          </a:prstGeom>
          <a:solidFill>
            <a:srgbClr val="CE4419"/>
          </a:solidFill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2215" tIns="31107" rIns="62215" bIns="311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Hyper-Path</a:t>
            </a:r>
          </a:p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패킷 처리</a:t>
            </a:r>
            <a:endParaRPr lang="en-US" altLang="ko-KR" sz="1200" dirty="0"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전용 엔진</a:t>
            </a:r>
            <a:endParaRPr lang="en-US" altLang="ko-KR" sz="1200" dirty="0"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02" name="타원 101"/>
          <p:cNvSpPr/>
          <p:nvPr/>
        </p:nvSpPr>
        <p:spPr>
          <a:xfrm>
            <a:off x="3748855" y="4501955"/>
            <a:ext cx="1594670" cy="1594670"/>
          </a:xfrm>
          <a:prstGeom prst="ellipse">
            <a:avLst/>
          </a:prstGeom>
          <a:solidFill>
            <a:srgbClr val="CE4419"/>
          </a:solidFill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2215" tIns="31107" rIns="62215" bIns="311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1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Hyper-Path</a:t>
            </a:r>
          </a:p>
          <a:p>
            <a:pPr algn="ctr">
              <a:lnSpc>
                <a:spcPct val="150000"/>
              </a:lnSpc>
            </a:pPr>
            <a:r>
              <a:rPr lang="ko-KR" altLang="en-US" sz="11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패킷 처리</a:t>
            </a:r>
            <a:endParaRPr lang="en-US" altLang="ko-KR" sz="1100" dirty="0"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1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전용 엔진</a:t>
            </a:r>
            <a:endParaRPr lang="en-US" altLang="ko-KR" sz="1100" dirty="0"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pic>
        <p:nvPicPr>
          <p:cNvPr id="105" name="Picture 186" descr="더하기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094" y="5066876"/>
            <a:ext cx="464828" cy="46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그림 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1" t="-1" b="4278"/>
          <a:stretch/>
        </p:blipFill>
        <p:spPr>
          <a:xfrm>
            <a:off x="1600200" y="2705894"/>
            <a:ext cx="1563624" cy="23230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84" y="2019300"/>
            <a:ext cx="529283" cy="607695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6355422" y="4604236"/>
            <a:ext cx="1978953" cy="1351400"/>
            <a:chOff x="6260172" y="4604236"/>
            <a:chExt cx="1978953" cy="1351400"/>
          </a:xfrm>
        </p:grpSpPr>
        <p:sp>
          <p:nvSpPr>
            <p:cNvPr id="64" name="모서리가 둥근 직사각형 63"/>
            <p:cNvSpPr/>
            <p:nvPr/>
          </p:nvSpPr>
          <p:spPr>
            <a:xfrm>
              <a:off x="6260173" y="4604236"/>
              <a:ext cx="1978952" cy="387772"/>
            </a:xfrm>
            <a:prstGeom prst="roundRect">
              <a:avLst/>
            </a:prstGeom>
            <a:solidFill>
              <a:srgbClr val="506277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2215" tIns="31107" rIns="62215" bIns="311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1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상황인식 </a:t>
              </a:r>
              <a:r>
                <a:rPr lang="en-US" altLang="ko-KR" sz="11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/ </a:t>
              </a:r>
              <a:r>
                <a:rPr lang="ko-KR" altLang="en-US" sz="11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이상징후 </a:t>
              </a:r>
              <a:r>
                <a:rPr lang="ko-KR" altLang="en-US" sz="1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분석</a:t>
              </a:r>
            </a:p>
          </p:txBody>
        </p:sp>
        <p:sp>
          <p:nvSpPr>
            <p:cNvPr id="65" name="모서리가 둥근 직사각형 64"/>
            <p:cNvSpPr/>
            <p:nvPr/>
          </p:nvSpPr>
          <p:spPr>
            <a:xfrm>
              <a:off x="6260172" y="5114589"/>
              <a:ext cx="1958469" cy="359233"/>
            </a:xfrm>
            <a:prstGeom prst="roundRect">
              <a:avLst>
                <a:gd name="adj" fmla="val 22505"/>
              </a:avLst>
            </a:prstGeom>
            <a:solidFill>
              <a:srgbClr val="506277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2215" tIns="31107" rIns="62215" bIns="311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트래픽 흐름 추적</a:t>
              </a:r>
            </a:p>
          </p:txBody>
        </p:sp>
        <p:sp>
          <p:nvSpPr>
            <p:cNvPr id="66" name="모서리가 둥근 직사각형 65"/>
            <p:cNvSpPr/>
            <p:nvPr/>
          </p:nvSpPr>
          <p:spPr>
            <a:xfrm>
              <a:off x="6260172" y="5596403"/>
              <a:ext cx="1958469" cy="359233"/>
            </a:xfrm>
            <a:prstGeom prst="roundRect">
              <a:avLst>
                <a:gd name="adj" fmla="val 22505"/>
              </a:avLst>
            </a:prstGeom>
            <a:solidFill>
              <a:srgbClr val="506277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2215" tIns="31107" rIns="62215" bIns="311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이슈 추적 관리</a:t>
              </a:r>
            </a:p>
          </p:txBody>
        </p:sp>
      </p:grpSp>
      <p:sp>
        <p:nvSpPr>
          <p:cNvPr id="68" name="오른쪽 화살표 67"/>
          <p:cNvSpPr/>
          <p:nvPr/>
        </p:nvSpPr>
        <p:spPr>
          <a:xfrm>
            <a:off x="5707083" y="4706348"/>
            <a:ext cx="509567" cy="235745"/>
          </a:xfrm>
          <a:prstGeom prst="rightArrow">
            <a:avLst/>
          </a:prstGeom>
          <a:gradFill flip="none" rotWithShape="1">
            <a:gsLst>
              <a:gs pos="100000">
                <a:srgbClr val="CE4419">
                  <a:alpha val="0"/>
                </a:srgbClr>
              </a:gs>
              <a:gs pos="0">
                <a:srgbClr val="CE4419"/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2215" tIns="31107" rIns="62215" bIns="311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33" dirty="0"/>
          </a:p>
        </p:txBody>
      </p:sp>
      <p:sp>
        <p:nvSpPr>
          <p:cNvPr id="69" name="오른쪽 화살표 68"/>
          <p:cNvSpPr/>
          <p:nvPr/>
        </p:nvSpPr>
        <p:spPr>
          <a:xfrm>
            <a:off x="5707083" y="5163548"/>
            <a:ext cx="509567" cy="235745"/>
          </a:xfrm>
          <a:prstGeom prst="rightArrow">
            <a:avLst/>
          </a:prstGeom>
          <a:gradFill flip="none" rotWithShape="1">
            <a:gsLst>
              <a:gs pos="100000">
                <a:srgbClr val="CE4419">
                  <a:alpha val="0"/>
                </a:srgbClr>
              </a:gs>
              <a:gs pos="0">
                <a:srgbClr val="CE4419"/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2215" tIns="31107" rIns="62215" bIns="311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33" dirty="0"/>
          </a:p>
        </p:txBody>
      </p:sp>
      <p:sp>
        <p:nvSpPr>
          <p:cNvPr id="70" name="오른쪽 화살표 69"/>
          <p:cNvSpPr/>
          <p:nvPr/>
        </p:nvSpPr>
        <p:spPr>
          <a:xfrm>
            <a:off x="5707083" y="5658848"/>
            <a:ext cx="509567" cy="235745"/>
          </a:xfrm>
          <a:prstGeom prst="rightArrow">
            <a:avLst/>
          </a:prstGeom>
          <a:gradFill flip="none" rotWithShape="1">
            <a:gsLst>
              <a:gs pos="100000">
                <a:srgbClr val="CE4419">
                  <a:alpha val="0"/>
                </a:srgbClr>
              </a:gs>
              <a:gs pos="0">
                <a:srgbClr val="CE4419"/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2215" tIns="31107" rIns="62215" bIns="311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33" dirty="0"/>
          </a:p>
        </p:txBody>
      </p:sp>
      <p:grpSp>
        <p:nvGrpSpPr>
          <p:cNvPr id="71" name="그룹 70"/>
          <p:cNvGrpSpPr/>
          <p:nvPr/>
        </p:nvGrpSpPr>
        <p:grpSpPr>
          <a:xfrm>
            <a:off x="9015992" y="4469922"/>
            <a:ext cx="1583428" cy="1583428"/>
            <a:chOff x="7754449" y="4312511"/>
            <a:chExt cx="1398389" cy="1398389"/>
          </a:xfrm>
        </p:grpSpPr>
        <p:sp>
          <p:nvSpPr>
            <p:cNvPr id="72" name="타원 71"/>
            <p:cNvSpPr/>
            <p:nvPr/>
          </p:nvSpPr>
          <p:spPr>
            <a:xfrm>
              <a:off x="7754449" y="4312511"/>
              <a:ext cx="1398389" cy="1398389"/>
            </a:xfrm>
            <a:prstGeom prst="ellipse">
              <a:avLst/>
            </a:prstGeom>
            <a:noFill/>
            <a:ln w="66675">
              <a:gradFill>
                <a:gsLst>
                  <a:gs pos="50000">
                    <a:srgbClr val="A6ABB6"/>
                  </a:gs>
                  <a:gs pos="50000">
                    <a:srgbClr val="CE4419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7399" tIns="33700" rIns="67399" bIns="33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557"/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8062197" y="4724251"/>
              <a:ext cx="770581" cy="5993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905" spc="-37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CE4419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정책</a:t>
              </a:r>
              <a:endParaRPr lang="en-US" altLang="ko-KR" sz="1905" spc="-37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CE4419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  <a:p>
              <a:pPr algn="ctr"/>
              <a:r>
                <a:rPr lang="ko-KR" altLang="en-US" sz="1905" spc="-37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CE4419"/>
                  </a:solidFill>
                  <a:latin typeface="에스코어 드림 7 ExtraBold" panose="020B0803030302020204" pitchFamily="34" charset="-127"/>
                  <a:ea typeface="에스코어 드림 7 ExtraBold" panose="020B0803030302020204" pitchFamily="34" charset="-127"/>
                </a:rPr>
                <a:t>자동화</a:t>
              </a:r>
              <a:endParaRPr lang="en-US" altLang="ko-KR" sz="1905" spc="-37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CE4419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endParaRPr>
            </a:p>
          </p:txBody>
        </p:sp>
      </p:grpSp>
      <p:sp>
        <p:nvSpPr>
          <p:cNvPr id="31" name="직사각형 30"/>
          <p:cNvSpPr/>
          <p:nvPr/>
        </p:nvSpPr>
        <p:spPr>
          <a:xfrm>
            <a:off x="414382" y="370859"/>
            <a:ext cx="214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Pretendard Variable SemiBold" panose="02000003000000020004" pitchFamily="2" charset="-127"/>
              </a:rPr>
              <a:t>클라우드</a:t>
            </a:r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Pretendard Variable SemiBold" panose="02000003000000020004" pitchFamily="2" charset="-127"/>
              </a:rPr>
              <a:t> 솔루션</a:t>
            </a:r>
          </a:p>
        </p:txBody>
      </p:sp>
    </p:spTree>
    <p:extLst>
      <p:ext uri="{BB962C8B-B14F-4D97-AF65-F5344CB8AC3E}">
        <p14:creationId xmlns:p14="http://schemas.microsoft.com/office/powerpoint/2010/main" val="410031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Freeform 9"/>
          <p:cNvSpPr>
            <a:spLocks/>
          </p:cNvSpPr>
          <p:nvPr/>
        </p:nvSpPr>
        <p:spPr bwMode="auto">
          <a:xfrm>
            <a:off x="2971800" y="985712"/>
            <a:ext cx="1790700" cy="1986259"/>
          </a:xfrm>
          <a:custGeom>
            <a:avLst/>
            <a:gdLst>
              <a:gd name="T0" fmla="*/ 1074 w 1868"/>
              <a:gd name="T1" fmla="*/ 39 h 2072"/>
              <a:gd name="T2" fmla="*/ 1057 w 1868"/>
              <a:gd name="T3" fmla="*/ 29 h 2072"/>
              <a:gd name="T4" fmla="*/ 1022 w 1868"/>
              <a:gd name="T5" fmla="*/ 15 h 2072"/>
              <a:gd name="T6" fmla="*/ 988 w 1868"/>
              <a:gd name="T7" fmla="*/ 6 h 2072"/>
              <a:gd name="T8" fmla="*/ 953 w 1868"/>
              <a:gd name="T9" fmla="*/ 2 h 2072"/>
              <a:gd name="T10" fmla="*/ 916 w 1868"/>
              <a:gd name="T11" fmla="*/ 2 h 2072"/>
              <a:gd name="T12" fmla="*/ 880 w 1868"/>
              <a:gd name="T13" fmla="*/ 6 h 2072"/>
              <a:gd name="T14" fmla="*/ 846 w 1868"/>
              <a:gd name="T15" fmla="*/ 15 h 2072"/>
              <a:gd name="T16" fmla="*/ 812 w 1868"/>
              <a:gd name="T17" fmla="*/ 29 h 2072"/>
              <a:gd name="T18" fmla="*/ 138 w 1868"/>
              <a:gd name="T19" fmla="*/ 417 h 2072"/>
              <a:gd name="T20" fmla="*/ 122 w 1868"/>
              <a:gd name="T21" fmla="*/ 427 h 2072"/>
              <a:gd name="T22" fmla="*/ 93 w 1868"/>
              <a:gd name="T23" fmla="*/ 449 h 2072"/>
              <a:gd name="T24" fmla="*/ 68 w 1868"/>
              <a:gd name="T25" fmla="*/ 475 h 2072"/>
              <a:gd name="T26" fmla="*/ 46 w 1868"/>
              <a:gd name="T27" fmla="*/ 503 h 2072"/>
              <a:gd name="T28" fmla="*/ 28 w 1868"/>
              <a:gd name="T29" fmla="*/ 534 h 2072"/>
              <a:gd name="T30" fmla="*/ 14 w 1868"/>
              <a:gd name="T31" fmla="*/ 568 h 2072"/>
              <a:gd name="T32" fmla="*/ 5 w 1868"/>
              <a:gd name="T33" fmla="*/ 602 h 2072"/>
              <a:gd name="T34" fmla="*/ 0 w 1868"/>
              <a:gd name="T35" fmla="*/ 640 h 2072"/>
              <a:gd name="T36" fmla="*/ 0 w 1868"/>
              <a:gd name="T37" fmla="*/ 1416 h 2072"/>
              <a:gd name="T38" fmla="*/ 0 w 1868"/>
              <a:gd name="T39" fmla="*/ 1434 h 2072"/>
              <a:gd name="T40" fmla="*/ 5 w 1868"/>
              <a:gd name="T41" fmla="*/ 1471 h 2072"/>
              <a:gd name="T42" fmla="*/ 14 w 1868"/>
              <a:gd name="T43" fmla="*/ 1505 h 2072"/>
              <a:gd name="T44" fmla="*/ 28 w 1868"/>
              <a:gd name="T45" fmla="*/ 1539 h 2072"/>
              <a:gd name="T46" fmla="*/ 46 w 1868"/>
              <a:gd name="T47" fmla="*/ 1570 h 2072"/>
              <a:gd name="T48" fmla="*/ 68 w 1868"/>
              <a:gd name="T49" fmla="*/ 1598 h 2072"/>
              <a:gd name="T50" fmla="*/ 93 w 1868"/>
              <a:gd name="T51" fmla="*/ 1625 h 2072"/>
              <a:gd name="T52" fmla="*/ 122 w 1868"/>
              <a:gd name="T53" fmla="*/ 1646 h 2072"/>
              <a:gd name="T54" fmla="*/ 795 w 1868"/>
              <a:gd name="T55" fmla="*/ 2035 h 2072"/>
              <a:gd name="T56" fmla="*/ 812 w 1868"/>
              <a:gd name="T57" fmla="*/ 2044 h 2072"/>
              <a:gd name="T58" fmla="*/ 846 w 1868"/>
              <a:gd name="T59" fmla="*/ 2058 h 2072"/>
              <a:gd name="T60" fmla="*/ 880 w 1868"/>
              <a:gd name="T61" fmla="*/ 2068 h 2072"/>
              <a:gd name="T62" fmla="*/ 916 w 1868"/>
              <a:gd name="T63" fmla="*/ 2072 h 2072"/>
              <a:gd name="T64" fmla="*/ 953 w 1868"/>
              <a:gd name="T65" fmla="*/ 2072 h 2072"/>
              <a:gd name="T66" fmla="*/ 988 w 1868"/>
              <a:gd name="T67" fmla="*/ 2068 h 2072"/>
              <a:gd name="T68" fmla="*/ 1022 w 1868"/>
              <a:gd name="T69" fmla="*/ 2058 h 2072"/>
              <a:gd name="T70" fmla="*/ 1057 w 1868"/>
              <a:gd name="T71" fmla="*/ 2044 h 2072"/>
              <a:gd name="T72" fmla="*/ 1730 w 1868"/>
              <a:gd name="T73" fmla="*/ 1657 h 2072"/>
              <a:gd name="T74" fmla="*/ 1746 w 1868"/>
              <a:gd name="T75" fmla="*/ 1646 h 2072"/>
              <a:gd name="T76" fmla="*/ 1775 w 1868"/>
              <a:gd name="T77" fmla="*/ 1625 h 2072"/>
              <a:gd name="T78" fmla="*/ 1800 w 1868"/>
              <a:gd name="T79" fmla="*/ 1598 h 2072"/>
              <a:gd name="T80" fmla="*/ 1822 w 1868"/>
              <a:gd name="T81" fmla="*/ 1570 h 2072"/>
              <a:gd name="T82" fmla="*/ 1840 w 1868"/>
              <a:gd name="T83" fmla="*/ 1539 h 2072"/>
              <a:gd name="T84" fmla="*/ 1854 w 1868"/>
              <a:gd name="T85" fmla="*/ 1505 h 2072"/>
              <a:gd name="T86" fmla="*/ 1864 w 1868"/>
              <a:gd name="T87" fmla="*/ 1471 h 2072"/>
              <a:gd name="T88" fmla="*/ 1868 w 1868"/>
              <a:gd name="T89" fmla="*/ 1434 h 2072"/>
              <a:gd name="T90" fmla="*/ 1868 w 1868"/>
              <a:gd name="T91" fmla="*/ 658 h 2072"/>
              <a:gd name="T92" fmla="*/ 1868 w 1868"/>
              <a:gd name="T93" fmla="*/ 640 h 2072"/>
              <a:gd name="T94" fmla="*/ 1864 w 1868"/>
              <a:gd name="T95" fmla="*/ 602 h 2072"/>
              <a:gd name="T96" fmla="*/ 1854 w 1868"/>
              <a:gd name="T97" fmla="*/ 568 h 2072"/>
              <a:gd name="T98" fmla="*/ 1840 w 1868"/>
              <a:gd name="T99" fmla="*/ 534 h 2072"/>
              <a:gd name="T100" fmla="*/ 1822 w 1868"/>
              <a:gd name="T101" fmla="*/ 503 h 2072"/>
              <a:gd name="T102" fmla="*/ 1800 w 1868"/>
              <a:gd name="T103" fmla="*/ 475 h 2072"/>
              <a:gd name="T104" fmla="*/ 1775 w 1868"/>
              <a:gd name="T105" fmla="*/ 449 h 2072"/>
              <a:gd name="T106" fmla="*/ 1746 w 1868"/>
              <a:gd name="T107" fmla="*/ 427 h 2072"/>
              <a:gd name="T108" fmla="*/ 1730 w 1868"/>
              <a:gd name="T109" fmla="*/ 417 h 2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68" h="2072">
                <a:moveTo>
                  <a:pt x="1730" y="417"/>
                </a:moveTo>
                <a:lnTo>
                  <a:pt x="1074" y="39"/>
                </a:lnTo>
                <a:lnTo>
                  <a:pt x="1074" y="39"/>
                </a:lnTo>
                <a:lnTo>
                  <a:pt x="1057" y="29"/>
                </a:lnTo>
                <a:lnTo>
                  <a:pt x="1039" y="22"/>
                </a:lnTo>
                <a:lnTo>
                  <a:pt x="1022" y="15"/>
                </a:lnTo>
                <a:lnTo>
                  <a:pt x="1005" y="9"/>
                </a:lnTo>
                <a:lnTo>
                  <a:pt x="988" y="6"/>
                </a:lnTo>
                <a:lnTo>
                  <a:pt x="970" y="3"/>
                </a:lnTo>
                <a:lnTo>
                  <a:pt x="953" y="2"/>
                </a:lnTo>
                <a:lnTo>
                  <a:pt x="934" y="0"/>
                </a:lnTo>
                <a:lnTo>
                  <a:pt x="916" y="2"/>
                </a:lnTo>
                <a:lnTo>
                  <a:pt x="899" y="3"/>
                </a:lnTo>
                <a:lnTo>
                  <a:pt x="880" y="6"/>
                </a:lnTo>
                <a:lnTo>
                  <a:pt x="863" y="9"/>
                </a:lnTo>
                <a:lnTo>
                  <a:pt x="846" y="15"/>
                </a:lnTo>
                <a:lnTo>
                  <a:pt x="829" y="22"/>
                </a:lnTo>
                <a:lnTo>
                  <a:pt x="812" y="29"/>
                </a:lnTo>
                <a:lnTo>
                  <a:pt x="795" y="39"/>
                </a:lnTo>
                <a:lnTo>
                  <a:pt x="138" y="417"/>
                </a:lnTo>
                <a:lnTo>
                  <a:pt x="138" y="417"/>
                </a:lnTo>
                <a:lnTo>
                  <a:pt x="122" y="427"/>
                </a:lnTo>
                <a:lnTo>
                  <a:pt x="108" y="438"/>
                </a:lnTo>
                <a:lnTo>
                  <a:pt x="93" y="449"/>
                </a:lnTo>
                <a:lnTo>
                  <a:pt x="81" y="462"/>
                </a:lnTo>
                <a:lnTo>
                  <a:pt x="68" y="475"/>
                </a:lnTo>
                <a:lnTo>
                  <a:pt x="57" y="489"/>
                </a:lnTo>
                <a:lnTo>
                  <a:pt x="46" y="503"/>
                </a:lnTo>
                <a:lnTo>
                  <a:pt x="37" y="519"/>
                </a:lnTo>
                <a:lnTo>
                  <a:pt x="28" y="534"/>
                </a:lnTo>
                <a:lnTo>
                  <a:pt x="20" y="551"/>
                </a:lnTo>
                <a:lnTo>
                  <a:pt x="14" y="568"/>
                </a:lnTo>
                <a:lnTo>
                  <a:pt x="9" y="585"/>
                </a:lnTo>
                <a:lnTo>
                  <a:pt x="5" y="602"/>
                </a:lnTo>
                <a:lnTo>
                  <a:pt x="2" y="621"/>
                </a:lnTo>
                <a:lnTo>
                  <a:pt x="0" y="640"/>
                </a:lnTo>
                <a:lnTo>
                  <a:pt x="0" y="658"/>
                </a:lnTo>
                <a:lnTo>
                  <a:pt x="0" y="1416"/>
                </a:lnTo>
                <a:lnTo>
                  <a:pt x="0" y="1416"/>
                </a:lnTo>
                <a:lnTo>
                  <a:pt x="0" y="1434"/>
                </a:lnTo>
                <a:lnTo>
                  <a:pt x="2" y="1453"/>
                </a:lnTo>
                <a:lnTo>
                  <a:pt x="5" y="1471"/>
                </a:lnTo>
                <a:lnTo>
                  <a:pt x="9" y="1488"/>
                </a:lnTo>
                <a:lnTo>
                  <a:pt x="14" y="1505"/>
                </a:lnTo>
                <a:lnTo>
                  <a:pt x="20" y="1522"/>
                </a:lnTo>
                <a:lnTo>
                  <a:pt x="28" y="1539"/>
                </a:lnTo>
                <a:lnTo>
                  <a:pt x="37" y="1555"/>
                </a:lnTo>
                <a:lnTo>
                  <a:pt x="46" y="1570"/>
                </a:lnTo>
                <a:lnTo>
                  <a:pt x="57" y="1584"/>
                </a:lnTo>
                <a:lnTo>
                  <a:pt x="68" y="1598"/>
                </a:lnTo>
                <a:lnTo>
                  <a:pt x="81" y="1612"/>
                </a:lnTo>
                <a:lnTo>
                  <a:pt x="93" y="1625"/>
                </a:lnTo>
                <a:lnTo>
                  <a:pt x="108" y="1635"/>
                </a:lnTo>
                <a:lnTo>
                  <a:pt x="122" y="1646"/>
                </a:lnTo>
                <a:lnTo>
                  <a:pt x="138" y="1657"/>
                </a:lnTo>
                <a:lnTo>
                  <a:pt x="795" y="2035"/>
                </a:lnTo>
                <a:lnTo>
                  <a:pt x="795" y="2035"/>
                </a:lnTo>
                <a:lnTo>
                  <a:pt x="812" y="2044"/>
                </a:lnTo>
                <a:lnTo>
                  <a:pt x="829" y="2052"/>
                </a:lnTo>
                <a:lnTo>
                  <a:pt x="846" y="2058"/>
                </a:lnTo>
                <a:lnTo>
                  <a:pt x="863" y="2063"/>
                </a:lnTo>
                <a:lnTo>
                  <a:pt x="880" y="2068"/>
                </a:lnTo>
                <a:lnTo>
                  <a:pt x="899" y="2071"/>
                </a:lnTo>
                <a:lnTo>
                  <a:pt x="916" y="2072"/>
                </a:lnTo>
                <a:lnTo>
                  <a:pt x="934" y="2072"/>
                </a:lnTo>
                <a:lnTo>
                  <a:pt x="953" y="2072"/>
                </a:lnTo>
                <a:lnTo>
                  <a:pt x="970" y="2071"/>
                </a:lnTo>
                <a:lnTo>
                  <a:pt x="988" y="2068"/>
                </a:lnTo>
                <a:lnTo>
                  <a:pt x="1005" y="2063"/>
                </a:lnTo>
                <a:lnTo>
                  <a:pt x="1022" y="2058"/>
                </a:lnTo>
                <a:lnTo>
                  <a:pt x="1039" y="2052"/>
                </a:lnTo>
                <a:lnTo>
                  <a:pt x="1057" y="2044"/>
                </a:lnTo>
                <a:lnTo>
                  <a:pt x="1074" y="2035"/>
                </a:lnTo>
                <a:lnTo>
                  <a:pt x="1730" y="1657"/>
                </a:lnTo>
                <a:lnTo>
                  <a:pt x="1730" y="1657"/>
                </a:lnTo>
                <a:lnTo>
                  <a:pt x="1746" y="1646"/>
                </a:lnTo>
                <a:lnTo>
                  <a:pt x="1760" y="1635"/>
                </a:lnTo>
                <a:lnTo>
                  <a:pt x="1775" y="1625"/>
                </a:lnTo>
                <a:lnTo>
                  <a:pt x="1788" y="1612"/>
                </a:lnTo>
                <a:lnTo>
                  <a:pt x="1800" y="1598"/>
                </a:lnTo>
                <a:lnTo>
                  <a:pt x="1811" y="1584"/>
                </a:lnTo>
                <a:lnTo>
                  <a:pt x="1822" y="1570"/>
                </a:lnTo>
                <a:lnTo>
                  <a:pt x="1831" y="1555"/>
                </a:lnTo>
                <a:lnTo>
                  <a:pt x="1840" y="1539"/>
                </a:lnTo>
                <a:lnTo>
                  <a:pt x="1848" y="1522"/>
                </a:lnTo>
                <a:lnTo>
                  <a:pt x="1854" y="1505"/>
                </a:lnTo>
                <a:lnTo>
                  <a:pt x="1859" y="1488"/>
                </a:lnTo>
                <a:lnTo>
                  <a:pt x="1864" y="1471"/>
                </a:lnTo>
                <a:lnTo>
                  <a:pt x="1867" y="1453"/>
                </a:lnTo>
                <a:lnTo>
                  <a:pt x="1868" y="1434"/>
                </a:lnTo>
                <a:lnTo>
                  <a:pt x="1868" y="1416"/>
                </a:lnTo>
                <a:lnTo>
                  <a:pt x="1868" y="658"/>
                </a:lnTo>
                <a:lnTo>
                  <a:pt x="1868" y="658"/>
                </a:lnTo>
                <a:lnTo>
                  <a:pt x="1868" y="640"/>
                </a:lnTo>
                <a:lnTo>
                  <a:pt x="1867" y="621"/>
                </a:lnTo>
                <a:lnTo>
                  <a:pt x="1864" y="602"/>
                </a:lnTo>
                <a:lnTo>
                  <a:pt x="1859" y="585"/>
                </a:lnTo>
                <a:lnTo>
                  <a:pt x="1854" y="568"/>
                </a:lnTo>
                <a:lnTo>
                  <a:pt x="1848" y="551"/>
                </a:lnTo>
                <a:lnTo>
                  <a:pt x="1840" y="534"/>
                </a:lnTo>
                <a:lnTo>
                  <a:pt x="1831" y="519"/>
                </a:lnTo>
                <a:lnTo>
                  <a:pt x="1822" y="503"/>
                </a:lnTo>
                <a:lnTo>
                  <a:pt x="1811" y="489"/>
                </a:lnTo>
                <a:lnTo>
                  <a:pt x="1800" y="475"/>
                </a:lnTo>
                <a:lnTo>
                  <a:pt x="1788" y="462"/>
                </a:lnTo>
                <a:lnTo>
                  <a:pt x="1775" y="449"/>
                </a:lnTo>
                <a:lnTo>
                  <a:pt x="1760" y="438"/>
                </a:lnTo>
                <a:lnTo>
                  <a:pt x="1746" y="427"/>
                </a:lnTo>
                <a:lnTo>
                  <a:pt x="1730" y="417"/>
                </a:lnTo>
                <a:lnTo>
                  <a:pt x="1730" y="417"/>
                </a:lnTo>
                <a:close/>
              </a:path>
            </a:pathLst>
          </a:custGeom>
          <a:solidFill>
            <a:schemeClr val="tx2">
              <a:lumMod val="40000"/>
              <a:lumOff val="60000"/>
              <a:alpha val="3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60" name="평행 사변형 36"/>
          <p:cNvSpPr/>
          <p:nvPr/>
        </p:nvSpPr>
        <p:spPr>
          <a:xfrm rot="10800000" flipV="1">
            <a:off x="374679" y="3676651"/>
            <a:ext cx="11490504" cy="507740"/>
          </a:xfrm>
          <a:custGeom>
            <a:avLst/>
            <a:gdLst>
              <a:gd name="connsiteX0" fmla="*/ 0 w 10486435"/>
              <a:gd name="connsiteY0" fmla="*/ 291980 h 291980"/>
              <a:gd name="connsiteX1" fmla="*/ 467732 w 10486435"/>
              <a:gd name="connsiteY1" fmla="*/ 0 h 291980"/>
              <a:gd name="connsiteX2" fmla="*/ 10018703 w 10486435"/>
              <a:gd name="connsiteY2" fmla="*/ 0 h 291980"/>
              <a:gd name="connsiteX3" fmla="*/ 10486435 w 10486435"/>
              <a:gd name="connsiteY3" fmla="*/ 291980 h 291980"/>
              <a:gd name="connsiteX4" fmla="*/ 0 w 10486435"/>
              <a:gd name="connsiteY4" fmla="*/ 291980 h 291980"/>
              <a:gd name="connsiteX0" fmla="*/ 0 w 10441985"/>
              <a:gd name="connsiteY0" fmla="*/ 298330 h 298330"/>
              <a:gd name="connsiteX1" fmla="*/ 423282 w 10441985"/>
              <a:gd name="connsiteY1" fmla="*/ 0 h 298330"/>
              <a:gd name="connsiteX2" fmla="*/ 9974253 w 10441985"/>
              <a:gd name="connsiteY2" fmla="*/ 0 h 298330"/>
              <a:gd name="connsiteX3" fmla="*/ 10441985 w 10441985"/>
              <a:gd name="connsiteY3" fmla="*/ 291980 h 298330"/>
              <a:gd name="connsiteX4" fmla="*/ 0 w 10441985"/>
              <a:gd name="connsiteY4" fmla="*/ 298330 h 29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985" h="298330">
                <a:moveTo>
                  <a:pt x="0" y="298330"/>
                </a:moveTo>
                <a:lnTo>
                  <a:pt x="423282" y="0"/>
                </a:lnTo>
                <a:lnTo>
                  <a:pt x="9974253" y="0"/>
                </a:lnTo>
                <a:lnTo>
                  <a:pt x="10441985" y="291980"/>
                </a:lnTo>
                <a:lnTo>
                  <a:pt x="0" y="298330"/>
                </a:lnTo>
                <a:close/>
              </a:path>
            </a:pathLst>
          </a:custGeom>
          <a:gradFill>
            <a:gsLst>
              <a:gs pos="25700">
                <a:srgbClr val="333F50">
                  <a:alpha val="20000"/>
                </a:srgbClr>
              </a:gs>
              <a:gs pos="50000">
                <a:schemeClr val="tx2">
                  <a:lumMod val="75000"/>
                  <a:alpha val="0"/>
                </a:schemeClr>
              </a:gs>
              <a:gs pos="0">
                <a:schemeClr val="tx2">
                  <a:lumMod val="75000"/>
                  <a:alpha val="6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1" name="모서리가 둥근 직사각형 160"/>
          <p:cNvSpPr/>
          <p:nvPr/>
        </p:nvSpPr>
        <p:spPr>
          <a:xfrm>
            <a:off x="313326" y="4167928"/>
            <a:ext cx="11592923" cy="2175722"/>
          </a:xfrm>
          <a:prstGeom prst="roundRect">
            <a:avLst>
              <a:gd name="adj" fmla="val 6772"/>
            </a:avLst>
          </a:prstGeom>
          <a:pattFill prst="dkDnDiag">
            <a:fgClr>
              <a:schemeClr val="accent6">
                <a:lumMod val="20000"/>
                <a:lumOff val="80000"/>
              </a:schemeClr>
            </a:fgClr>
            <a:bgClr>
              <a:schemeClr val="bg1">
                <a:lumMod val="95000"/>
              </a:schemeClr>
            </a:bgClr>
          </a:pattFill>
          <a:ln w="28575">
            <a:solidFill>
              <a:srgbClr val="0E8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1" name="AutoShape 3"/>
          <p:cNvSpPr>
            <a:spLocks noChangeAspect="1" noChangeArrowheads="1" noTextEdit="1"/>
          </p:cNvSpPr>
          <p:nvPr/>
        </p:nvSpPr>
        <p:spPr bwMode="auto">
          <a:xfrm>
            <a:off x="1752600" y="-1430338"/>
            <a:ext cx="83661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1" name="직사각형 80"/>
          <p:cNvSpPr/>
          <p:nvPr/>
        </p:nvSpPr>
        <p:spPr>
          <a:xfrm>
            <a:off x="8348707" y="555525"/>
            <a:ext cx="1032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01. </a:t>
            </a:r>
            <a:r>
              <a:rPr lang="ko-KR" altLang="en-US" sz="12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시장소개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 </a:t>
            </a:r>
          </a:p>
        </p:txBody>
      </p:sp>
      <p:sp>
        <p:nvSpPr>
          <p:cNvPr id="82" name="직사각형 81"/>
          <p:cNvSpPr/>
          <p:nvPr/>
        </p:nvSpPr>
        <p:spPr>
          <a:xfrm>
            <a:off x="9520282" y="555525"/>
            <a:ext cx="1032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02.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회사 소개</a:t>
            </a:r>
          </a:p>
        </p:txBody>
      </p:sp>
      <p:sp>
        <p:nvSpPr>
          <p:cNvPr id="83" name="직사각형 82"/>
          <p:cNvSpPr/>
          <p:nvPr/>
        </p:nvSpPr>
        <p:spPr>
          <a:xfrm>
            <a:off x="10714299" y="555525"/>
            <a:ext cx="11673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03.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 솔루션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5777797" y="1763756"/>
            <a:ext cx="5652204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네트워크 세션 행위</a:t>
            </a:r>
            <a:r>
              <a:rPr kumimoji="1" lang="en-US" altLang="ko-KR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(Behavior)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와 파일 분석</a:t>
            </a:r>
            <a:r>
              <a:rPr kumimoji="1" lang="en-US" altLang="ko-KR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(Analysis)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을 통하여 </a:t>
            </a:r>
            <a:r>
              <a:rPr kumimoji="1" lang="en-US" altLang="ko-KR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APT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공격에 의한</a:t>
            </a:r>
            <a:endParaRPr kumimoji="1" lang="en-US" altLang="ko-KR" sz="1100" kern="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  <a:p>
            <a:pPr>
              <a:lnSpc>
                <a:spcPct val="130000"/>
              </a:lnSpc>
            </a:pP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비정상 사용자를 정확히 판별하여 </a:t>
            </a:r>
            <a:r>
              <a:rPr kumimoji="1" lang="ko-KR" altLang="en-US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차단함으로써</a:t>
            </a:r>
            <a:r>
              <a:rPr kumimoji="1" lang="en-US" altLang="ko-KR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, </a:t>
            </a:r>
            <a:r>
              <a:rPr kumimoji="1" lang="en-US" altLang="ko-KR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IPS, Anti-Virus, </a:t>
            </a:r>
            <a:r>
              <a:rPr kumimoji="1" lang="ko-KR" altLang="en-US" sz="1100" kern="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백신기반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좀비</a:t>
            </a:r>
            <a:r>
              <a:rPr kumimoji="1" lang="en-US" altLang="ko-KR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PC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대응시스템 등 기존의 보안 시스템을 우회하는 </a:t>
            </a:r>
            <a:r>
              <a:rPr kumimoji="1" lang="en-US" altLang="ko-KR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APT 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공격을 사전에 예방합니다</a:t>
            </a:r>
            <a:r>
              <a:rPr kumimoji="1" lang="en-US" altLang="ko-KR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.</a:t>
            </a:r>
          </a:p>
        </p:txBody>
      </p:sp>
      <p:sp>
        <p:nvSpPr>
          <p:cNvPr id="209" name="직사각형 208"/>
          <p:cNvSpPr/>
          <p:nvPr/>
        </p:nvSpPr>
        <p:spPr>
          <a:xfrm>
            <a:off x="5783212" y="1342220"/>
            <a:ext cx="2356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n-US" altLang="ko-KR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SNIPER </a:t>
            </a:r>
            <a:r>
              <a:rPr lang="en-US" altLang="ko-KR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E8E54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APTX cloud</a:t>
            </a:r>
            <a:endParaRPr lang="en-US" altLang="ko-KR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E8E54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163" name="모서리가 둥근 직사각형 162"/>
          <p:cNvSpPr/>
          <p:nvPr/>
        </p:nvSpPr>
        <p:spPr>
          <a:xfrm>
            <a:off x="5841682" y="2724150"/>
            <a:ext cx="4170998" cy="576834"/>
          </a:xfrm>
          <a:prstGeom prst="roundRect">
            <a:avLst>
              <a:gd name="adj" fmla="val 12500"/>
            </a:avLst>
          </a:prstGeom>
          <a:solidFill>
            <a:srgbClr val="F3E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n>
                <a:solidFill>
                  <a:schemeClr val="bg1">
                    <a:alpha val="0"/>
                  </a:scheme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7176854" y="2860389"/>
            <a:ext cx="2826681" cy="24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33309">
              <a:lnSpc>
                <a:spcPct val="120000"/>
              </a:lnSpc>
              <a:buAutoNum type="arabicPeriod"/>
            </a:pPr>
            <a:r>
              <a:rPr kumimoji="1" lang="en-US" altLang="ko-KR" sz="9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YARA+AV+</a:t>
            </a:r>
            <a:r>
              <a:rPr kumimoji="1" lang="ko-KR" altLang="en-US" sz="9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메일</a:t>
            </a:r>
            <a:r>
              <a:rPr kumimoji="1" lang="en-US" altLang="ko-KR" sz="900" kern="0" spc="-8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 ( 4Core, 8GB, 500GB ) 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5931200" y="2874637"/>
            <a:ext cx="10663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ko-KR" sz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* </a:t>
            </a:r>
            <a:r>
              <a:rPr lang="ko-KR" altLang="en-US" sz="11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시스템 요구사항</a:t>
            </a:r>
            <a:endParaRPr lang="en-US" altLang="ko-KR" sz="11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54" y="1526651"/>
            <a:ext cx="2807995" cy="2483153"/>
          </a:xfrm>
          <a:prstGeom prst="rect">
            <a:avLst/>
          </a:prstGeom>
        </p:spPr>
      </p:pic>
      <p:pic>
        <p:nvPicPr>
          <p:cNvPr id="67" name="그림 6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9"/>
          <a:stretch/>
        </p:blipFill>
        <p:spPr>
          <a:xfrm>
            <a:off x="1638301" y="2708146"/>
            <a:ext cx="1571625" cy="26562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76" y="2002895"/>
            <a:ext cx="531687" cy="590763"/>
          </a:xfrm>
          <a:prstGeom prst="rect">
            <a:avLst/>
          </a:prstGeom>
        </p:spPr>
      </p:pic>
      <p:sp>
        <p:nvSpPr>
          <p:cNvPr id="74" name="타원 73"/>
          <p:cNvSpPr/>
          <p:nvPr/>
        </p:nvSpPr>
        <p:spPr>
          <a:xfrm rot="10800000">
            <a:off x="1893049" y="4427250"/>
            <a:ext cx="1436029" cy="1436029"/>
          </a:xfrm>
          <a:prstGeom prst="ellipse">
            <a:avLst/>
          </a:prstGeom>
          <a:noFill/>
          <a:ln w="66675">
            <a:gradFill>
              <a:gsLst>
                <a:gs pos="50000">
                  <a:srgbClr val="A6ABB6"/>
                </a:gs>
                <a:gs pos="50000">
                  <a:srgbClr val="0E8E5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399" tIns="33700" rIns="67399" bIns="33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557"/>
          </a:p>
        </p:txBody>
      </p:sp>
      <p:sp>
        <p:nvSpPr>
          <p:cNvPr id="75" name="직사각형 74"/>
          <p:cNvSpPr/>
          <p:nvPr/>
        </p:nvSpPr>
        <p:spPr>
          <a:xfrm>
            <a:off x="2160570" y="4760234"/>
            <a:ext cx="888350" cy="8766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361" spc="-37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Network</a:t>
            </a:r>
          </a:p>
          <a:p>
            <a:pPr algn="ctr"/>
            <a:r>
              <a:rPr lang="en-US" altLang="ko-KR" sz="1361" spc="-37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Session</a:t>
            </a:r>
          </a:p>
          <a:p>
            <a:pPr algn="ctr"/>
            <a:r>
              <a:rPr lang="en-US" altLang="ko-KR" sz="1361" spc="-37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Behavior	</a:t>
            </a:r>
          </a:p>
        </p:txBody>
      </p:sp>
      <p:sp>
        <p:nvSpPr>
          <p:cNvPr id="76" name="타원 75"/>
          <p:cNvSpPr/>
          <p:nvPr/>
        </p:nvSpPr>
        <p:spPr>
          <a:xfrm rot="10800000">
            <a:off x="3339458" y="4437098"/>
            <a:ext cx="1436029" cy="1436029"/>
          </a:xfrm>
          <a:prstGeom prst="ellipse">
            <a:avLst/>
          </a:prstGeom>
          <a:noFill/>
          <a:ln w="66675">
            <a:gradFill>
              <a:gsLst>
                <a:gs pos="50000">
                  <a:srgbClr val="A6ABB6"/>
                </a:gs>
                <a:gs pos="50000">
                  <a:srgbClr val="0E8E5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399" tIns="33700" rIns="67399" bIns="33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557"/>
          </a:p>
        </p:txBody>
      </p:sp>
      <p:sp>
        <p:nvSpPr>
          <p:cNvPr id="77" name="직사각형 76"/>
          <p:cNvSpPr/>
          <p:nvPr/>
        </p:nvSpPr>
        <p:spPr>
          <a:xfrm>
            <a:off x="3566923" y="4838117"/>
            <a:ext cx="968463" cy="621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361" spc="-37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File</a:t>
            </a:r>
          </a:p>
          <a:p>
            <a:pPr algn="ctr"/>
            <a:r>
              <a:rPr lang="en-US" altLang="ko-KR" sz="1361" spc="-37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Extraction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159964" y="5726640"/>
            <a:ext cx="2281231" cy="358258"/>
          </a:xfrm>
          <a:prstGeom prst="roundRect">
            <a:avLst>
              <a:gd name="adj" fmla="val 50000"/>
            </a:avLst>
          </a:prstGeom>
          <a:solidFill>
            <a:srgbClr val="0E8E54"/>
          </a:solidFill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algn="ctr">
              <a:defRPr sz="24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r>
              <a:rPr lang="en-US" altLang="ko-KR" sz="1361" spc="-37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Detect</a:t>
            </a:r>
          </a:p>
        </p:txBody>
      </p:sp>
      <p:sp>
        <p:nvSpPr>
          <p:cNvPr id="79" name="타원 78"/>
          <p:cNvSpPr/>
          <p:nvPr/>
        </p:nvSpPr>
        <p:spPr>
          <a:xfrm rot="10800000">
            <a:off x="4988651" y="4441400"/>
            <a:ext cx="1436029" cy="1436029"/>
          </a:xfrm>
          <a:prstGeom prst="ellipse">
            <a:avLst/>
          </a:prstGeom>
          <a:noFill/>
          <a:ln w="66675">
            <a:gradFill>
              <a:gsLst>
                <a:gs pos="50000">
                  <a:srgbClr val="A6ABB6"/>
                </a:gs>
                <a:gs pos="50000">
                  <a:srgbClr val="0E8E5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399" tIns="33700" rIns="67399" bIns="33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557"/>
          </a:p>
        </p:txBody>
      </p:sp>
      <p:sp>
        <p:nvSpPr>
          <p:cNvPr id="84" name="직사각형 83"/>
          <p:cNvSpPr/>
          <p:nvPr/>
        </p:nvSpPr>
        <p:spPr>
          <a:xfrm>
            <a:off x="5270800" y="4838117"/>
            <a:ext cx="859096" cy="621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361" spc="-37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Stactic</a:t>
            </a:r>
            <a:endParaRPr lang="en-US" altLang="ko-KR" sz="1361" spc="-37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algn="ctr"/>
            <a:r>
              <a:rPr lang="en-US" altLang="ko-KR" sz="1361" spc="-37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Analysis</a:t>
            </a:r>
          </a:p>
        </p:txBody>
      </p:sp>
      <p:sp>
        <p:nvSpPr>
          <p:cNvPr id="85" name="타원 84"/>
          <p:cNvSpPr/>
          <p:nvPr/>
        </p:nvSpPr>
        <p:spPr>
          <a:xfrm rot="10800000">
            <a:off x="6435060" y="4451248"/>
            <a:ext cx="1436029" cy="1436029"/>
          </a:xfrm>
          <a:prstGeom prst="ellipse">
            <a:avLst/>
          </a:prstGeom>
          <a:noFill/>
          <a:ln w="66675">
            <a:gradFill>
              <a:gsLst>
                <a:gs pos="50000">
                  <a:srgbClr val="A6ABB6"/>
                </a:gs>
                <a:gs pos="50000">
                  <a:srgbClr val="0E8E5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399" tIns="33700" rIns="67399" bIns="33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557"/>
          </a:p>
        </p:txBody>
      </p:sp>
      <p:sp>
        <p:nvSpPr>
          <p:cNvPr id="86" name="직사각형 85"/>
          <p:cNvSpPr/>
          <p:nvPr/>
        </p:nvSpPr>
        <p:spPr>
          <a:xfrm>
            <a:off x="6714320" y="4838117"/>
            <a:ext cx="864869" cy="621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361" spc="-37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Dynamic</a:t>
            </a:r>
          </a:p>
          <a:p>
            <a:pPr algn="ctr"/>
            <a:r>
              <a:rPr lang="en-US" altLang="ko-KR" sz="1361" spc="-37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Analysis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255565" y="5740790"/>
            <a:ext cx="2281231" cy="358258"/>
          </a:xfrm>
          <a:prstGeom prst="roundRect">
            <a:avLst>
              <a:gd name="adj" fmla="val 50000"/>
            </a:avLst>
          </a:prstGeom>
          <a:solidFill>
            <a:srgbClr val="0E8E54"/>
          </a:solidFill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algn="ctr">
              <a:defRPr sz="24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r>
              <a:rPr lang="en-US" altLang="ko-KR" sz="1361" spc="-37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Analyzer</a:t>
            </a:r>
          </a:p>
        </p:txBody>
      </p:sp>
      <p:sp>
        <p:nvSpPr>
          <p:cNvPr id="88" name="타원 87"/>
          <p:cNvSpPr/>
          <p:nvPr/>
        </p:nvSpPr>
        <p:spPr>
          <a:xfrm rot="10800000">
            <a:off x="8110783" y="4451250"/>
            <a:ext cx="1436029" cy="1436029"/>
          </a:xfrm>
          <a:prstGeom prst="ellipse">
            <a:avLst/>
          </a:prstGeom>
          <a:noFill/>
          <a:ln w="66675">
            <a:gradFill>
              <a:gsLst>
                <a:gs pos="50000">
                  <a:srgbClr val="A6ABB6"/>
                </a:gs>
                <a:gs pos="50000">
                  <a:srgbClr val="0E8E5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399" tIns="33700" rIns="67399" bIns="33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557"/>
          </a:p>
        </p:txBody>
      </p:sp>
      <p:sp>
        <p:nvSpPr>
          <p:cNvPr id="89" name="직사각형 88"/>
          <p:cNvSpPr/>
          <p:nvPr/>
        </p:nvSpPr>
        <p:spPr>
          <a:xfrm>
            <a:off x="8369488" y="4784234"/>
            <a:ext cx="905980" cy="8766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361" spc="-37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Detection</a:t>
            </a:r>
            <a:br>
              <a:rPr lang="en-US" altLang="ko-KR" sz="1361" spc="-37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</a:br>
            <a:r>
              <a:rPr lang="en-US" altLang="ko-KR" sz="1361" spc="-37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&amp;</a:t>
            </a:r>
            <a:br>
              <a:rPr lang="en-US" altLang="ko-KR" sz="1361" spc="-37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</a:br>
            <a:r>
              <a:rPr lang="en-US" altLang="ko-KR" sz="1361" spc="-37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Block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8123498" y="5740790"/>
            <a:ext cx="1425646" cy="358258"/>
          </a:xfrm>
          <a:prstGeom prst="roundRect">
            <a:avLst>
              <a:gd name="adj" fmla="val 50000"/>
            </a:avLst>
          </a:prstGeom>
          <a:solidFill>
            <a:srgbClr val="0E8E54"/>
          </a:solidFill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algn="ctr">
              <a:defRPr sz="24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r>
              <a:rPr lang="en-US" altLang="ko-KR" sz="1361" spc="-37" dirty="0"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Response</a:t>
            </a:r>
          </a:p>
        </p:txBody>
      </p:sp>
      <p:cxnSp>
        <p:nvCxnSpPr>
          <p:cNvPr id="91" name="직선 연결선 90"/>
          <p:cNvCxnSpPr/>
          <p:nvPr/>
        </p:nvCxnSpPr>
        <p:spPr>
          <a:xfrm flipV="1">
            <a:off x="4760729" y="5139595"/>
            <a:ext cx="242860" cy="1"/>
          </a:xfrm>
          <a:prstGeom prst="line">
            <a:avLst/>
          </a:prstGeom>
          <a:ln w="28575">
            <a:solidFill>
              <a:srgbClr val="0E8E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직선 연결선 91"/>
          <p:cNvCxnSpPr/>
          <p:nvPr/>
        </p:nvCxnSpPr>
        <p:spPr>
          <a:xfrm flipV="1">
            <a:off x="7871088" y="5155112"/>
            <a:ext cx="242860" cy="1"/>
          </a:xfrm>
          <a:prstGeom prst="line">
            <a:avLst/>
          </a:prstGeom>
          <a:ln w="28575">
            <a:solidFill>
              <a:srgbClr val="0E8E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직사각형 32"/>
          <p:cNvSpPr/>
          <p:nvPr/>
        </p:nvSpPr>
        <p:spPr>
          <a:xfrm>
            <a:off x="414382" y="370859"/>
            <a:ext cx="214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Pretendard Variable SemiBold" panose="02000003000000020004" pitchFamily="2" charset="-127"/>
              </a:rPr>
              <a:t>클라우드</a:t>
            </a:r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Pretendard Variable SemiBold" panose="02000003000000020004" pitchFamily="2" charset="-127"/>
              </a:rPr>
              <a:t> 솔루션</a:t>
            </a:r>
          </a:p>
        </p:txBody>
      </p:sp>
    </p:spTree>
    <p:extLst>
      <p:ext uri="{BB962C8B-B14F-4D97-AF65-F5344CB8AC3E}">
        <p14:creationId xmlns:p14="http://schemas.microsoft.com/office/powerpoint/2010/main" val="356444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67" y="1271464"/>
            <a:ext cx="3910314" cy="796546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65919" y="6372317"/>
            <a:ext cx="170591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ko-KR" sz="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9B9B9B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The Company Introduction 2023</a:t>
            </a:r>
            <a:endParaRPr lang="ko-KR" altLang="en-US" sz="8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9B9B9B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5" b="15017"/>
          <a:stretch/>
        </p:blipFill>
        <p:spPr>
          <a:xfrm>
            <a:off x="2853927" y="304801"/>
            <a:ext cx="9323560" cy="657497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12" y="6156681"/>
            <a:ext cx="1105730" cy="1575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15" y="2572871"/>
            <a:ext cx="4259817" cy="126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0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직사각형 108"/>
          <p:cNvSpPr/>
          <p:nvPr/>
        </p:nvSpPr>
        <p:spPr>
          <a:xfrm>
            <a:off x="2798497" y="1780127"/>
            <a:ext cx="1106481" cy="258532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>
              <a:spcBef>
                <a:spcPts val="1200"/>
              </a:spcBef>
              <a:buFont typeface="Arial" pitchFamily="34" charset="0"/>
              <a:buNone/>
            </a:pPr>
            <a:r>
              <a:rPr lang="en-US" altLang="ko-KR" sz="2000" spc="-60" baseline="-25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95A5BC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WINS </a:t>
            </a:r>
            <a:r>
              <a:rPr lang="en-US" altLang="ko-KR" sz="2000" spc="-60" baseline="-250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95A5BC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Co.,</a:t>
            </a:r>
            <a:r>
              <a:rPr lang="en-US" altLang="ko-KR" sz="2000" spc="-60" baseline="-2500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95A5BC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Ltd</a:t>
            </a:r>
            <a:endParaRPr lang="en-US" altLang="ko-KR" sz="2000" spc="-60" baseline="-25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95A5BC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241" name="AutoShape 3"/>
          <p:cNvSpPr>
            <a:spLocks noChangeAspect="1" noChangeArrowheads="1" noTextEdit="1"/>
          </p:cNvSpPr>
          <p:nvPr/>
        </p:nvSpPr>
        <p:spPr bwMode="auto">
          <a:xfrm>
            <a:off x="1752600" y="-1430338"/>
            <a:ext cx="83661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287" name="그림 2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534" y="2298923"/>
            <a:ext cx="3195921" cy="3197920"/>
          </a:xfrm>
          <a:prstGeom prst="rect">
            <a:avLst/>
          </a:prstGeom>
        </p:spPr>
      </p:pic>
      <p:sp>
        <p:nvSpPr>
          <p:cNvPr id="288" name="타원 287"/>
          <p:cNvSpPr/>
          <p:nvPr/>
        </p:nvSpPr>
        <p:spPr>
          <a:xfrm>
            <a:off x="1497234" y="2578926"/>
            <a:ext cx="2629532" cy="2645522"/>
          </a:xfrm>
          <a:prstGeom prst="ellipse">
            <a:avLst/>
          </a:prstGeom>
          <a:solidFill>
            <a:srgbClr val="F01C2B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7" name="직사각형 96"/>
          <p:cNvSpPr/>
          <p:nvPr/>
        </p:nvSpPr>
        <p:spPr>
          <a:xfrm>
            <a:off x="2027673" y="3484288"/>
            <a:ext cx="590445" cy="278972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>
              <a:spcBef>
                <a:spcPts val="1200"/>
              </a:spcBef>
              <a:buFont typeface="Arial" pitchFamily="34" charset="0"/>
              <a:buNone/>
            </a:pPr>
            <a:r>
              <a:rPr lang="ko-KR" altLang="en-US" sz="1600" baseline="-25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CBC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자본금</a:t>
            </a:r>
            <a:endParaRPr lang="en-US" altLang="ko-KR" sz="1600" baseline="-25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FFCBCF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99" name="직사각형 98"/>
          <p:cNvSpPr/>
          <p:nvPr/>
        </p:nvSpPr>
        <p:spPr>
          <a:xfrm>
            <a:off x="2027673" y="3950237"/>
            <a:ext cx="590445" cy="278972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>
              <a:spcBef>
                <a:spcPts val="1200"/>
              </a:spcBef>
              <a:buFont typeface="Arial" pitchFamily="34" charset="0"/>
              <a:buNone/>
            </a:pPr>
            <a:r>
              <a:rPr lang="ko-KR" altLang="en-US" sz="1600" baseline="-25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CBC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매출</a:t>
            </a:r>
            <a:endParaRPr lang="en-US" altLang="ko-KR" sz="1600" baseline="-25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FFCBCF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101" name="직사각형 100"/>
          <p:cNvSpPr/>
          <p:nvPr/>
        </p:nvSpPr>
        <p:spPr>
          <a:xfrm>
            <a:off x="2027673" y="4405209"/>
            <a:ext cx="590445" cy="278972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>
              <a:spcBef>
                <a:spcPts val="1200"/>
              </a:spcBef>
              <a:buFont typeface="Arial" pitchFamily="34" charset="0"/>
              <a:buNone/>
            </a:pPr>
            <a:r>
              <a:rPr lang="ko-KR" altLang="en-US" sz="1600" baseline="-25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CBC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임직원</a:t>
            </a:r>
            <a:endParaRPr lang="en-US" altLang="ko-KR" sz="1600" baseline="-25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FFCBCF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98" name="직사각형 97"/>
          <p:cNvSpPr/>
          <p:nvPr/>
        </p:nvSpPr>
        <p:spPr>
          <a:xfrm>
            <a:off x="2555304" y="3283886"/>
            <a:ext cx="1227802" cy="518062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>
              <a:spcBef>
                <a:spcPts val="1200"/>
              </a:spcBef>
            </a:pPr>
            <a:r>
              <a:rPr lang="en-US" altLang="ko-KR" sz="4000" spc="-60" baseline="-25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39700" dist="38100" dir="2700000" algn="tl">
                    <a:srgbClr val="540000">
                      <a:alpha val="42745"/>
                    </a:srgbClr>
                  </a:outerShdw>
                </a:effectLst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Pretendard SemiBold" panose="02000703000000020004" pitchFamily="50" charset="-127"/>
              </a:rPr>
              <a:t>69 </a:t>
            </a:r>
            <a:r>
              <a:rPr lang="ko-KR" altLang="en-US" sz="1600" spc="-60" baseline="-25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39700" dist="38100" dir="2700000" algn="tl">
                    <a:srgbClr val="540000">
                      <a:alpha val="42745"/>
                    </a:srgbClr>
                  </a:outerShdw>
                </a:effectLst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Pretendard Medium" panose="02000603000000020004" pitchFamily="50" charset="-127"/>
              </a:rPr>
              <a:t>억 </a:t>
            </a:r>
            <a:r>
              <a:rPr lang="ko-KR" altLang="en-US" sz="1600" spc="-60" baseline="-25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39700" dist="38100" dir="2700000" algn="tl">
                    <a:srgbClr val="540000">
                      <a:alpha val="42745"/>
                    </a:srgbClr>
                  </a:outerShdw>
                </a:effectLst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Pretendard Medium" panose="02000603000000020004" pitchFamily="50" charset="-127"/>
              </a:rPr>
              <a:t>원</a:t>
            </a:r>
          </a:p>
        </p:txBody>
      </p:sp>
      <p:sp>
        <p:nvSpPr>
          <p:cNvPr id="100" name="직사각형 99"/>
          <p:cNvSpPr/>
          <p:nvPr/>
        </p:nvSpPr>
        <p:spPr>
          <a:xfrm>
            <a:off x="2539941" y="3765856"/>
            <a:ext cx="1187508" cy="475219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>
              <a:spcBef>
                <a:spcPts val="1200"/>
              </a:spcBef>
            </a:pPr>
            <a:r>
              <a:rPr lang="en-US" altLang="ko-KR" sz="3600" spc="-60" baseline="-25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39700" dist="38100" dir="2700000" algn="tl">
                    <a:srgbClr val="540000">
                      <a:alpha val="42745"/>
                    </a:srgbClr>
                  </a:outerShdw>
                </a:effectLst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Pretendard Medium" panose="02000603000000020004" pitchFamily="50" charset="-127"/>
              </a:rPr>
              <a:t>1</a:t>
            </a:r>
            <a:r>
              <a:rPr lang="en-US" altLang="ko-KR" sz="4000" spc="-60" baseline="-25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39700" dist="38100" dir="2700000" algn="tl">
                    <a:srgbClr val="540000">
                      <a:alpha val="42745"/>
                    </a:srgbClr>
                  </a:outerShdw>
                </a:effectLst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Pretendard SemiBold" panose="02000703000000020004" pitchFamily="50" charset="-127"/>
              </a:rPr>
              <a:t>014 </a:t>
            </a:r>
            <a:r>
              <a:rPr lang="ko-KR" altLang="en-US" sz="1600" spc="-60" baseline="-25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39700" dist="38100" dir="2700000" algn="tl">
                    <a:srgbClr val="540000">
                      <a:alpha val="42745"/>
                    </a:srgbClr>
                  </a:outerShdw>
                </a:effectLst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Pretendard Medium" panose="02000603000000020004" pitchFamily="50" charset="-127"/>
              </a:rPr>
              <a:t>억 </a:t>
            </a:r>
            <a:r>
              <a:rPr lang="ko-KR" altLang="en-US" sz="1600" spc="-60" baseline="-25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39700" dist="38100" dir="2700000" algn="tl">
                    <a:srgbClr val="540000">
                      <a:alpha val="42745"/>
                    </a:srgbClr>
                  </a:outerShdw>
                </a:effectLst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Pretendard Medium" panose="02000603000000020004" pitchFamily="50" charset="-127"/>
              </a:rPr>
              <a:t>원</a:t>
            </a:r>
          </a:p>
        </p:txBody>
      </p:sp>
      <p:sp>
        <p:nvSpPr>
          <p:cNvPr id="102" name="직사각형 101"/>
          <p:cNvSpPr/>
          <p:nvPr/>
        </p:nvSpPr>
        <p:spPr>
          <a:xfrm>
            <a:off x="2539941" y="4214624"/>
            <a:ext cx="1105632" cy="498822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>
              <a:spcBef>
                <a:spcPts val="1200"/>
              </a:spcBef>
              <a:buFont typeface="Arial" pitchFamily="34" charset="0"/>
              <a:buNone/>
            </a:pPr>
            <a:r>
              <a:rPr lang="en-US" altLang="ko-KR" sz="4000" spc="-60" baseline="-25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39700" dist="38100" dir="2700000" algn="tl">
                    <a:srgbClr val="540000">
                      <a:alpha val="42745"/>
                    </a:srgbClr>
                  </a:outerShdw>
                </a:effectLst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Pretendard SemiBold" panose="02000703000000020004" pitchFamily="50" charset="-127"/>
              </a:rPr>
              <a:t>463</a:t>
            </a:r>
            <a:r>
              <a:rPr lang="en-US" altLang="ko-KR" sz="2000" spc="-60" baseline="-25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39700" dist="38100" dir="2700000" algn="tl">
                    <a:srgbClr val="540000">
                      <a:alpha val="42745"/>
                    </a:srgbClr>
                  </a:outerShdw>
                </a:effectLst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Pretendard Medium" panose="02000603000000020004" pitchFamily="50" charset="-127"/>
              </a:rPr>
              <a:t> </a:t>
            </a:r>
            <a:endParaRPr lang="en-US" altLang="ko-KR" sz="2000" spc="-60" baseline="-25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139700" dist="38100" dir="2700000" algn="tl">
                  <a:srgbClr val="540000">
                    <a:alpha val="42745"/>
                  </a:srgbClr>
                </a:outerShdw>
              </a:effectLst>
              <a:latin typeface="에스코어 드림 6 Bold" panose="020B0703030302020204" pitchFamily="34" charset="-127"/>
              <a:ea typeface="에스코어 드림 6 Bold" panose="020B0703030302020204" pitchFamily="34" charset="-127"/>
              <a:cs typeface="Pretendard Medium" panose="02000603000000020004" pitchFamily="50" charset="-127"/>
            </a:endParaRPr>
          </a:p>
        </p:txBody>
      </p:sp>
      <p:sp>
        <p:nvSpPr>
          <p:cNvPr id="227" name="직사각형 226"/>
          <p:cNvSpPr/>
          <p:nvPr/>
        </p:nvSpPr>
        <p:spPr>
          <a:xfrm>
            <a:off x="2539941" y="4683257"/>
            <a:ext cx="1161567" cy="236209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>
              <a:spcBef>
                <a:spcPts val="1200"/>
              </a:spcBef>
              <a:buFont typeface="Arial" pitchFamily="34" charset="0"/>
              <a:buNone/>
            </a:pPr>
            <a:r>
              <a:rPr lang="en-US" altLang="ko-KR" sz="1600" spc="-60" baseline="-25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39700" dist="38100" dir="2700000" algn="tl">
                    <a:srgbClr val="540000">
                      <a:alpha val="42745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Medium" panose="02000603000000020004" pitchFamily="50" charset="-127"/>
              </a:rPr>
              <a:t>(2022</a:t>
            </a:r>
            <a:r>
              <a:rPr lang="ko-KR" altLang="en-US" sz="1600" spc="-60" baseline="-25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39700" dist="38100" dir="2700000" algn="tl">
                    <a:srgbClr val="540000">
                      <a:alpha val="42745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Medium" panose="02000603000000020004" pitchFamily="50" charset="-127"/>
              </a:rPr>
              <a:t>년 </a:t>
            </a:r>
            <a:r>
              <a:rPr lang="en-US" altLang="ko-KR" sz="1600" spc="-60" baseline="-25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39700" dist="38100" dir="2700000" algn="tl">
                    <a:srgbClr val="540000">
                      <a:alpha val="42745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Medium" panose="02000603000000020004" pitchFamily="50" charset="-127"/>
              </a:rPr>
              <a:t>6</a:t>
            </a:r>
            <a:r>
              <a:rPr lang="ko-KR" altLang="en-US" sz="1600" spc="-60" baseline="-25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39700" dist="38100" dir="2700000" algn="tl">
                    <a:srgbClr val="540000">
                      <a:alpha val="42745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Medium" panose="02000603000000020004" pitchFamily="50" charset="-127"/>
              </a:rPr>
              <a:t>월 기준</a:t>
            </a:r>
            <a:r>
              <a:rPr lang="en-US" altLang="ko-KR" sz="1600" spc="-60" baseline="-25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39700" dist="38100" dir="2700000" algn="tl">
                    <a:srgbClr val="540000">
                      <a:alpha val="42745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Medium" panose="02000603000000020004" pitchFamily="50" charset="-127"/>
              </a:rPr>
              <a:t>)</a:t>
            </a:r>
          </a:p>
        </p:txBody>
      </p:sp>
      <p:sp>
        <p:nvSpPr>
          <p:cNvPr id="242" name="Freeform 5"/>
          <p:cNvSpPr>
            <a:spLocks noEditPoints="1"/>
          </p:cNvSpPr>
          <p:nvPr/>
        </p:nvSpPr>
        <p:spPr bwMode="auto">
          <a:xfrm>
            <a:off x="2608156" y="2839303"/>
            <a:ext cx="413059" cy="378485"/>
          </a:xfrm>
          <a:custGeom>
            <a:avLst/>
            <a:gdLst>
              <a:gd name="T0" fmla="*/ 670 w 906"/>
              <a:gd name="T1" fmla="*/ 73 h 831"/>
              <a:gd name="T2" fmla="*/ 669 w 906"/>
              <a:gd name="T3" fmla="*/ 58 h 831"/>
              <a:gd name="T4" fmla="*/ 648 w 906"/>
              <a:gd name="T5" fmla="*/ 22 h 831"/>
              <a:gd name="T6" fmla="*/ 611 w 906"/>
              <a:gd name="T7" fmla="*/ 1 h 831"/>
              <a:gd name="T8" fmla="*/ 310 w 906"/>
              <a:gd name="T9" fmla="*/ 0 h 831"/>
              <a:gd name="T10" fmla="*/ 295 w 906"/>
              <a:gd name="T11" fmla="*/ 1 h 831"/>
              <a:gd name="T12" fmla="*/ 259 w 906"/>
              <a:gd name="T13" fmla="*/ 22 h 831"/>
              <a:gd name="T14" fmla="*/ 239 w 906"/>
              <a:gd name="T15" fmla="*/ 58 h 831"/>
              <a:gd name="T16" fmla="*/ 237 w 906"/>
              <a:gd name="T17" fmla="*/ 135 h 831"/>
              <a:gd name="T18" fmla="*/ 82 w 906"/>
              <a:gd name="T19" fmla="*/ 137 h 831"/>
              <a:gd name="T20" fmla="*/ 56 w 906"/>
              <a:gd name="T21" fmla="*/ 143 h 831"/>
              <a:gd name="T22" fmla="*/ 33 w 906"/>
              <a:gd name="T23" fmla="*/ 156 h 831"/>
              <a:gd name="T24" fmla="*/ 16 w 906"/>
              <a:gd name="T25" fmla="*/ 176 h 831"/>
              <a:gd name="T26" fmla="*/ 5 w 906"/>
              <a:gd name="T27" fmla="*/ 199 h 831"/>
              <a:gd name="T28" fmla="*/ 0 w 906"/>
              <a:gd name="T29" fmla="*/ 226 h 831"/>
              <a:gd name="T30" fmla="*/ 1 w 906"/>
              <a:gd name="T31" fmla="*/ 749 h 831"/>
              <a:gd name="T32" fmla="*/ 7 w 906"/>
              <a:gd name="T33" fmla="*/ 776 h 831"/>
              <a:gd name="T34" fmla="*/ 21 w 906"/>
              <a:gd name="T35" fmla="*/ 798 h 831"/>
              <a:gd name="T36" fmla="*/ 40 w 906"/>
              <a:gd name="T37" fmla="*/ 815 h 831"/>
              <a:gd name="T38" fmla="*/ 63 w 906"/>
              <a:gd name="T39" fmla="*/ 827 h 831"/>
              <a:gd name="T40" fmla="*/ 90 w 906"/>
              <a:gd name="T41" fmla="*/ 831 h 831"/>
              <a:gd name="T42" fmla="*/ 826 w 906"/>
              <a:gd name="T43" fmla="*/ 831 h 831"/>
              <a:gd name="T44" fmla="*/ 851 w 906"/>
              <a:gd name="T45" fmla="*/ 823 h 831"/>
              <a:gd name="T46" fmla="*/ 873 w 906"/>
              <a:gd name="T47" fmla="*/ 810 h 831"/>
              <a:gd name="T48" fmla="*/ 891 w 906"/>
              <a:gd name="T49" fmla="*/ 790 h 831"/>
              <a:gd name="T50" fmla="*/ 903 w 906"/>
              <a:gd name="T51" fmla="*/ 767 h 831"/>
              <a:gd name="T52" fmla="*/ 906 w 906"/>
              <a:gd name="T53" fmla="*/ 740 h 831"/>
              <a:gd name="T54" fmla="*/ 906 w 906"/>
              <a:gd name="T55" fmla="*/ 217 h 831"/>
              <a:gd name="T56" fmla="*/ 899 w 906"/>
              <a:gd name="T57" fmla="*/ 191 h 831"/>
              <a:gd name="T58" fmla="*/ 886 w 906"/>
              <a:gd name="T59" fmla="*/ 168 h 831"/>
              <a:gd name="T60" fmla="*/ 866 w 906"/>
              <a:gd name="T61" fmla="*/ 151 h 831"/>
              <a:gd name="T62" fmla="*/ 843 w 906"/>
              <a:gd name="T63" fmla="*/ 140 h 831"/>
              <a:gd name="T64" fmla="*/ 816 w 906"/>
              <a:gd name="T65" fmla="*/ 135 h 831"/>
              <a:gd name="T66" fmla="*/ 300 w 906"/>
              <a:gd name="T67" fmla="*/ 73 h 831"/>
              <a:gd name="T68" fmla="*/ 306 w 906"/>
              <a:gd name="T69" fmla="*/ 65 h 831"/>
              <a:gd name="T70" fmla="*/ 597 w 906"/>
              <a:gd name="T71" fmla="*/ 63 h 831"/>
              <a:gd name="T72" fmla="*/ 605 w 906"/>
              <a:gd name="T73" fmla="*/ 69 h 831"/>
              <a:gd name="T74" fmla="*/ 300 w 906"/>
              <a:gd name="T75" fmla="*/ 135 h 831"/>
              <a:gd name="T76" fmla="*/ 816 w 906"/>
              <a:gd name="T77" fmla="*/ 199 h 831"/>
              <a:gd name="T78" fmla="*/ 827 w 906"/>
              <a:gd name="T79" fmla="*/ 201 h 831"/>
              <a:gd name="T80" fmla="*/ 838 w 906"/>
              <a:gd name="T81" fmla="*/ 211 h 831"/>
              <a:gd name="T82" fmla="*/ 843 w 906"/>
              <a:gd name="T83" fmla="*/ 226 h 831"/>
              <a:gd name="T84" fmla="*/ 63 w 906"/>
              <a:gd name="T85" fmla="*/ 226 h 831"/>
              <a:gd name="T86" fmla="*/ 66 w 906"/>
              <a:gd name="T87" fmla="*/ 216 h 831"/>
              <a:gd name="T88" fmla="*/ 76 w 906"/>
              <a:gd name="T89" fmla="*/ 204 h 831"/>
              <a:gd name="T90" fmla="*/ 90 w 906"/>
              <a:gd name="T91" fmla="*/ 199 h 831"/>
              <a:gd name="T92" fmla="*/ 90 w 906"/>
              <a:gd name="T93" fmla="*/ 767 h 831"/>
              <a:gd name="T94" fmla="*/ 81 w 906"/>
              <a:gd name="T95" fmla="*/ 765 h 831"/>
              <a:gd name="T96" fmla="*/ 68 w 906"/>
              <a:gd name="T97" fmla="*/ 755 h 831"/>
              <a:gd name="T98" fmla="*/ 63 w 906"/>
              <a:gd name="T99" fmla="*/ 740 h 831"/>
              <a:gd name="T100" fmla="*/ 310 w 906"/>
              <a:gd name="T101" fmla="*/ 505 h 831"/>
              <a:gd name="T102" fmla="*/ 312 w 906"/>
              <a:gd name="T103" fmla="*/ 517 h 831"/>
              <a:gd name="T104" fmla="*/ 324 w 906"/>
              <a:gd name="T105" fmla="*/ 532 h 831"/>
              <a:gd name="T106" fmla="*/ 343 w 906"/>
              <a:gd name="T107" fmla="*/ 537 h 831"/>
              <a:gd name="T108" fmla="*/ 571 w 906"/>
              <a:gd name="T109" fmla="*/ 537 h 831"/>
              <a:gd name="T110" fmla="*/ 587 w 906"/>
              <a:gd name="T111" fmla="*/ 527 h 831"/>
              <a:gd name="T112" fmla="*/ 597 w 906"/>
              <a:gd name="T113" fmla="*/ 511 h 831"/>
              <a:gd name="T114" fmla="*/ 843 w 906"/>
              <a:gd name="T115" fmla="*/ 456 h 831"/>
              <a:gd name="T116" fmla="*/ 843 w 906"/>
              <a:gd name="T117" fmla="*/ 745 h 831"/>
              <a:gd name="T118" fmla="*/ 836 w 906"/>
              <a:gd name="T119" fmla="*/ 759 h 831"/>
              <a:gd name="T120" fmla="*/ 822 w 906"/>
              <a:gd name="T121" fmla="*/ 766 h 8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06" h="831">
                <a:moveTo>
                  <a:pt x="816" y="135"/>
                </a:moveTo>
                <a:lnTo>
                  <a:pt x="670" y="135"/>
                </a:lnTo>
                <a:lnTo>
                  <a:pt x="670" y="73"/>
                </a:lnTo>
                <a:lnTo>
                  <a:pt x="670" y="73"/>
                </a:lnTo>
                <a:lnTo>
                  <a:pt x="670" y="66"/>
                </a:lnTo>
                <a:lnTo>
                  <a:pt x="669" y="58"/>
                </a:lnTo>
                <a:lnTo>
                  <a:pt x="664" y="45"/>
                </a:lnTo>
                <a:lnTo>
                  <a:pt x="658" y="33"/>
                </a:lnTo>
                <a:lnTo>
                  <a:pt x="648" y="22"/>
                </a:lnTo>
                <a:lnTo>
                  <a:pt x="638" y="12"/>
                </a:lnTo>
                <a:lnTo>
                  <a:pt x="625" y="6"/>
                </a:lnTo>
                <a:lnTo>
                  <a:pt x="611" y="1"/>
                </a:lnTo>
                <a:lnTo>
                  <a:pt x="604" y="1"/>
                </a:lnTo>
                <a:lnTo>
                  <a:pt x="597" y="0"/>
                </a:lnTo>
                <a:lnTo>
                  <a:pt x="310" y="0"/>
                </a:lnTo>
                <a:lnTo>
                  <a:pt x="310" y="0"/>
                </a:lnTo>
                <a:lnTo>
                  <a:pt x="303" y="1"/>
                </a:lnTo>
                <a:lnTo>
                  <a:pt x="295" y="1"/>
                </a:lnTo>
                <a:lnTo>
                  <a:pt x="282" y="6"/>
                </a:lnTo>
                <a:lnTo>
                  <a:pt x="270" y="12"/>
                </a:lnTo>
                <a:lnTo>
                  <a:pt x="259" y="22"/>
                </a:lnTo>
                <a:lnTo>
                  <a:pt x="250" y="33"/>
                </a:lnTo>
                <a:lnTo>
                  <a:pt x="243" y="45"/>
                </a:lnTo>
                <a:lnTo>
                  <a:pt x="239" y="58"/>
                </a:lnTo>
                <a:lnTo>
                  <a:pt x="238" y="66"/>
                </a:lnTo>
                <a:lnTo>
                  <a:pt x="237" y="73"/>
                </a:lnTo>
                <a:lnTo>
                  <a:pt x="237" y="135"/>
                </a:lnTo>
                <a:lnTo>
                  <a:pt x="90" y="135"/>
                </a:lnTo>
                <a:lnTo>
                  <a:pt x="90" y="135"/>
                </a:lnTo>
                <a:lnTo>
                  <a:pt x="82" y="137"/>
                </a:lnTo>
                <a:lnTo>
                  <a:pt x="72" y="138"/>
                </a:lnTo>
                <a:lnTo>
                  <a:pt x="63" y="140"/>
                </a:lnTo>
                <a:lnTo>
                  <a:pt x="56" y="143"/>
                </a:lnTo>
                <a:lnTo>
                  <a:pt x="48" y="146"/>
                </a:lnTo>
                <a:lnTo>
                  <a:pt x="40" y="151"/>
                </a:lnTo>
                <a:lnTo>
                  <a:pt x="33" y="156"/>
                </a:lnTo>
                <a:lnTo>
                  <a:pt x="27" y="162"/>
                </a:lnTo>
                <a:lnTo>
                  <a:pt x="21" y="168"/>
                </a:lnTo>
                <a:lnTo>
                  <a:pt x="16" y="176"/>
                </a:lnTo>
                <a:lnTo>
                  <a:pt x="11" y="183"/>
                </a:lnTo>
                <a:lnTo>
                  <a:pt x="7" y="191"/>
                </a:lnTo>
                <a:lnTo>
                  <a:pt x="5" y="199"/>
                </a:lnTo>
                <a:lnTo>
                  <a:pt x="2" y="207"/>
                </a:lnTo>
                <a:lnTo>
                  <a:pt x="1" y="217"/>
                </a:lnTo>
                <a:lnTo>
                  <a:pt x="0" y="226"/>
                </a:lnTo>
                <a:lnTo>
                  <a:pt x="0" y="740"/>
                </a:lnTo>
                <a:lnTo>
                  <a:pt x="0" y="740"/>
                </a:lnTo>
                <a:lnTo>
                  <a:pt x="1" y="749"/>
                </a:lnTo>
                <a:lnTo>
                  <a:pt x="2" y="759"/>
                </a:lnTo>
                <a:lnTo>
                  <a:pt x="5" y="767"/>
                </a:lnTo>
                <a:lnTo>
                  <a:pt x="7" y="776"/>
                </a:lnTo>
                <a:lnTo>
                  <a:pt x="11" y="783"/>
                </a:lnTo>
                <a:lnTo>
                  <a:pt x="16" y="790"/>
                </a:lnTo>
                <a:lnTo>
                  <a:pt x="21" y="798"/>
                </a:lnTo>
                <a:lnTo>
                  <a:pt x="27" y="804"/>
                </a:lnTo>
                <a:lnTo>
                  <a:pt x="33" y="810"/>
                </a:lnTo>
                <a:lnTo>
                  <a:pt x="40" y="815"/>
                </a:lnTo>
                <a:lnTo>
                  <a:pt x="48" y="820"/>
                </a:lnTo>
                <a:lnTo>
                  <a:pt x="56" y="823"/>
                </a:lnTo>
                <a:lnTo>
                  <a:pt x="63" y="827"/>
                </a:lnTo>
                <a:lnTo>
                  <a:pt x="72" y="828"/>
                </a:lnTo>
                <a:lnTo>
                  <a:pt x="82" y="831"/>
                </a:lnTo>
                <a:lnTo>
                  <a:pt x="90" y="831"/>
                </a:lnTo>
                <a:lnTo>
                  <a:pt x="816" y="831"/>
                </a:lnTo>
                <a:lnTo>
                  <a:pt x="816" y="831"/>
                </a:lnTo>
                <a:lnTo>
                  <a:pt x="826" y="831"/>
                </a:lnTo>
                <a:lnTo>
                  <a:pt x="834" y="828"/>
                </a:lnTo>
                <a:lnTo>
                  <a:pt x="843" y="827"/>
                </a:lnTo>
                <a:lnTo>
                  <a:pt x="851" y="823"/>
                </a:lnTo>
                <a:lnTo>
                  <a:pt x="859" y="820"/>
                </a:lnTo>
                <a:lnTo>
                  <a:pt x="866" y="815"/>
                </a:lnTo>
                <a:lnTo>
                  <a:pt x="873" y="810"/>
                </a:lnTo>
                <a:lnTo>
                  <a:pt x="880" y="804"/>
                </a:lnTo>
                <a:lnTo>
                  <a:pt x="886" y="798"/>
                </a:lnTo>
                <a:lnTo>
                  <a:pt x="891" y="790"/>
                </a:lnTo>
                <a:lnTo>
                  <a:pt x="895" y="783"/>
                </a:lnTo>
                <a:lnTo>
                  <a:pt x="899" y="776"/>
                </a:lnTo>
                <a:lnTo>
                  <a:pt x="903" y="767"/>
                </a:lnTo>
                <a:lnTo>
                  <a:pt x="905" y="759"/>
                </a:lnTo>
                <a:lnTo>
                  <a:pt x="906" y="749"/>
                </a:lnTo>
                <a:lnTo>
                  <a:pt x="906" y="740"/>
                </a:lnTo>
                <a:lnTo>
                  <a:pt x="906" y="226"/>
                </a:lnTo>
                <a:lnTo>
                  <a:pt x="906" y="226"/>
                </a:lnTo>
                <a:lnTo>
                  <a:pt x="906" y="217"/>
                </a:lnTo>
                <a:lnTo>
                  <a:pt x="905" y="207"/>
                </a:lnTo>
                <a:lnTo>
                  <a:pt x="903" y="199"/>
                </a:lnTo>
                <a:lnTo>
                  <a:pt x="899" y="191"/>
                </a:lnTo>
                <a:lnTo>
                  <a:pt x="895" y="183"/>
                </a:lnTo>
                <a:lnTo>
                  <a:pt x="891" y="176"/>
                </a:lnTo>
                <a:lnTo>
                  <a:pt x="886" y="168"/>
                </a:lnTo>
                <a:lnTo>
                  <a:pt x="880" y="162"/>
                </a:lnTo>
                <a:lnTo>
                  <a:pt x="873" y="156"/>
                </a:lnTo>
                <a:lnTo>
                  <a:pt x="866" y="151"/>
                </a:lnTo>
                <a:lnTo>
                  <a:pt x="859" y="146"/>
                </a:lnTo>
                <a:lnTo>
                  <a:pt x="851" y="143"/>
                </a:lnTo>
                <a:lnTo>
                  <a:pt x="843" y="140"/>
                </a:lnTo>
                <a:lnTo>
                  <a:pt x="834" y="138"/>
                </a:lnTo>
                <a:lnTo>
                  <a:pt x="826" y="137"/>
                </a:lnTo>
                <a:lnTo>
                  <a:pt x="816" y="135"/>
                </a:lnTo>
                <a:lnTo>
                  <a:pt x="816" y="135"/>
                </a:lnTo>
                <a:close/>
                <a:moveTo>
                  <a:pt x="300" y="73"/>
                </a:moveTo>
                <a:lnTo>
                  <a:pt x="300" y="73"/>
                </a:lnTo>
                <a:lnTo>
                  <a:pt x="301" y="69"/>
                </a:lnTo>
                <a:lnTo>
                  <a:pt x="304" y="67"/>
                </a:lnTo>
                <a:lnTo>
                  <a:pt x="306" y="65"/>
                </a:lnTo>
                <a:lnTo>
                  <a:pt x="310" y="63"/>
                </a:lnTo>
                <a:lnTo>
                  <a:pt x="597" y="63"/>
                </a:lnTo>
                <a:lnTo>
                  <a:pt x="597" y="63"/>
                </a:lnTo>
                <a:lnTo>
                  <a:pt x="600" y="65"/>
                </a:lnTo>
                <a:lnTo>
                  <a:pt x="604" y="67"/>
                </a:lnTo>
                <a:lnTo>
                  <a:pt x="605" y="69"/>
                </a:lnTo>
                <a:lnTo>
                  <a:pt x="606" y="73"/>
                </a:lnTo>
                <a:lnTo>
                  <a:pt x="606" y="135"/>
                </a:lnTo>
                <a:lnTo>
                  <a:pt x="300" y="135"/>
                </a:lnTo>
                <a:lnTo>
                  <a:pt x="300" y="73"/>
                </a:lnTo>
                <a:close/>
                <a:moveTo>
                  <a:pt x="90" y="199"/>
                </a:moveTo>
                <a:lnTo>
                  <a:pt x="816" y="199"/>
                </a:lnTo>
                <a:lnTo>
                  <a:pt x="816" y="199"/>
                </a:lnTo>
                <a:lnTo>
                  <a:pt x="822" y="200"/>
                </a:lnTo>
                <a:lnTo>
                  <a:pt x="827" y="201"/>
                </a:lnTo>
                <a:lnTo>
                  <a:pt x="831" y="204"/>
                </a:lnTo>
                <a:lnTo>
                  <a:pt x="836" y="207"/>
                </a:lnTo>
                <a:lnTo>
                  <a:pt x="838" y="211"/>
                </a:lnTo>
                <a:lnTo>
                  <a:pt x="841" y="216"/>
                </a:lnTo>
                <a:lnTo>
                  <a:pt x="843" y="221"/>
                </a:lnTo>
                <a:lnTo>
                  <a:pt x="843" y="226"/>
                </a:lnTo>
                <a:lnTo>
                  <a:pt x="843" y="393"/>
                </a:lnTo>
                <a:lnTo>
                  <a:pt x="63" y="393"/>
                </a:lnTo>
                <a:lnTo>
                  <a:pt x="63" y="226"/>
                </a:lnTo>
                <a:lnTo>
                  <a:pt x="63" y="226"/>
                </a:lnTo>
                <a:lnTo>
                  <a:pt x="65" y="221"/>
                </a:lnTo>
                <a:lnTo>
                  <a:pt x="66" y="216"/>
                </a:lnTo>
                <a:lnTo>
                  <a:pt x="68" y="211"/>
                </a:lnTo>
                <a:lnTo>
                  <a:pt x="72" y="207"/>
                </a:lnTo>
                <a:lnTo>
                  <a:pt x="76" y="204"/>
                </a:lnTo>
                <a:lnTo>
                  <a:pt x="81" y="201"/>
                </a:lnTo>
                <a:lnTo>
                  <a:pt x="85" y="200"/>
                </a:lnTo>
                <a:lnTo>
                  <a:pt x="90" y="199"/>
                </a:lnTo>
                <a:lnTo>
                  <a:pt x="90" y="199"/>
                </a:lnTo>
                <a:close/>
                <a:moveTo>
                  <a:pt x="816" y="767"/>
                </a:moveTo>
                <a:lnTo>
                  <a:pt x="90" y="767"/>
                </a:lnTo>
                <a:lnTo>
                  <a:pt x="90" y="767"/>
                </a:lnTo>
                <a:lnTo>
                  <a:pt x="85" y="766"/>
                </a:lnTo>
                <a:lnTo>
                  <a:pt x="81" y="765"/>
                </a:lnTo>
                <a:lnTo>
                  <a:pt x="76" y="762"/>
                </a:lnTo>
                <a:lnTo>
                  <a:pt x="72" y="759"/>
                </a:lnTo>
                <a:lnTo>
                  <a:pt x="68" y="755"/>
                </a:lnTo>
                <a:lnTo>
                  <a:pt x="66" y="750"/>
                </a:lnTo>
                <a:lnTo>
                  <a:pt x="65" y="745"/>
                </a:lnTo>
                <a:lnTo>
                  <a:pt x="63" y="740"/>
                </a:lnTo>
                <a:lnTo>
                  <a:pt x="63" y="456"/>
                </a:lnTo>
                <a:lnTo>
                  <a:pt x="310" y="456"/>
                </a:lnTo>
                <a:lnTo>
                  <a:pt x="310" y="505"/>
                </a:lnTo>
                <a:lnTo>
                  <a:pt x="310" y="505"/>
                </a:lnTo>
                <a:lnTo>
                  <a:pt x="311" y="511"/>
                </a:lnTo>
                <a:lnTo>
                  <a:pt x="312" y="517"/>
                </a:lnTo>
                <a:lnTo>
                  <a:pt x="316" y="522"/>
                </a:lnTo>
                <a:lnTo>
                  <a:pt x="320" y="527"/>
                </a:lnTo>
                <a:lnTo>
                  <a:pt x="324" y="532"/>
                </a:lnTo>
                <a:lnTo>
                  <a:pt x="329" y="534"/>
                </a:lnTo>
                <a:lnTo>
                  <a:pt x="335" y="537"/>
                </a:lnTo>
                <a:lnTo>
                  <a:pt x="343" y="537"/>
                </a:lnTo>
                <a:lnTo>
                  <a:pt x="565" y="537"/>
                </a:lnTo>
                <a:lnTo>
                  <a:pt x="565" y="537"/>
                </a:lnTo>
                <a:lnTo>
                  <a:pt x="571" y="537"/>
                </a:lnTo>
                <a:lnTo>
                  <a:pt x="577" y="534"/>
                </a:lnTo>
                <a:lnTo>
                  <a:pt x="582" y="532"/>
                </a:lnTo>
                <a:lnTo>
                  <a:pt x="587" y="527"/>
                </a:lnTo>
                <a:lnTo>
                  <a:pt x="592" y="522"/>
                </a:lnTo>
                <a:lnTo>
                  <a:pt x="594" y="517"/>
                </a:lnTo>
                <a:lnTo>
                  <a:pt x="597" y="511"/>
                </a:lnTo>
                <a:lnTo>
                  <a:pt x="597" y="505"/>
                </a:lnTo>
                <a:lnTo>
                  <a:pt x="597" y="456"/>
                </a:lnTo>
                <a:lnTo>
                  <a:pt x="843" y="456"/>
                </a:lnTo>
                <a:lnTo>
                  <a:pt x="843" y="740"/>
                </a:lnTo>
                <a:lnTo>
                  <a:pt x="843" y="740"/>
                </a:lnTo>
                <a:lnTo>
                  <a:pt x="843" y="745"/>
                </a:lnTo>
                <a:lnTo>
                  <a:pt x="841" y="750"/>
                </a:lnTo>
                <a:lnTo>
                  <a:pt x="838" y="755"/>
                </a:lnTo>
                <a:lnTo>
                  <a:pt x="836" y="759"/>
                </a:lnTo>
                <a:lnTo>
                  <a:pt x="831" y="762"/>
                </a:lnTo>
                <a:lnTo>
                  <a:pt x="827" y="765"/>
                </a:lnTo>
                <a:lnTo>
                  <a:pt x="822" y="766"/>
                </a:lnTo>
                <a:lnTo>
                  <a:pt x="816" y="767"/>
                </a:lnTo>
                <a:lnTo>
                  <a:pt x="816" y="767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cxnSp>
        <p:nvCxnSpPr>
          <p:cNvPr id="252" name="직선 연결선 251"/>
          <p:cNvCxnSpPr/>
          <p:nvPr/>
        </p:nvCxnSpPr>
        <p:spPr>
          <a:xfrm>
            <a:off x="1868391" y="3801948"/>
            <a:ext cx="1865291" cy="0"/>
          </a:xfrm>
          <a:prstGeom prst="line">
            <a:avLst/>
          </a:prstGeom>
          <a:ln w="12700">
            <a:solidFill>
              <a:schemeClr val="bg1">
                <a:alpha val="32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직선 연결선 277"/>
          <p:cNvCxnSpPr/>
          <p:nvPr/>
        </p:nvCxnSpPr>
        <p:spPr>
          <a:xfrm>
            <a:off x="1868391" y="4323371"/>
            <a:ext cx="1865291" cy="0"/>
          </a:xfrm>
          <a:prstGeom prst="line">
            <a:avLst/>
          </a:prstGeom>
          <a:ln w="12700">
            <a:solidFill>
              <a:schemeClr val="bg1">
                <a:alpha val="32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3" name="그룹 282"/>
          <p:cNvGrpSpPr/>
          <p:nvPr/>
        </p:nvGrpSpPr>
        <p:grpSpPr>
          <a:xfrm>
            <a:off x="4227684" y="469837"/>
            <a:ext cx="4142535" cy="4142535"/>
            <a:chOff x="4288260" y="606463"/>
            <a:chExt cx="4142535" cy="4142535"/>
          </a:xfrm>
          <a:effectLst>
            <a:outerShdw blurRad="482600" dist="279400" dir="3600000" algn="tl" rotWithShape="0">
              <a:schemeClr val="tx2">
                <a:lumMod val="60000"/>
                <a:lumOff val="40000"/>
                <a:alpha val="57000"/>
              </a:schemeClr>
            </a:outerShdw>
          </a:effectLst>
        </p:grpSpPr>
        <p:pic>
          <p:nvPicPr>
            <p:cNvPr id="284" name="그림 28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260" y="606463"/>
              <a:ext cx="4142535" cy="4142535"/>
            </a:xfrm>
            <a:prstGeom prst="rect">
              <a:avLst/>
            </a:prstGeom>
          </p:spPr>
        </p:pic>
        <p:sp>
          <p:nvSpPr>
            <p:cNvPr id="285" name="타원 284"/>
            <p:cNvSpPr/>
            <p:nvPr/>
          </p:nvSpPr>
          <p:spPr>
            <a:xfrm>
              <a:off x="4623558" y="949329"/>
              <a:ext cx="3469768" cy="3444343"/>
            </a:xfrm>
            <a:prstGeom prst="ellipse">
              <a:avLst/>
            </a:prstGeom>
            <a:solidFill>
              <a:srgbClr val="004CB9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0" name="직사각형 89"/>
          <p:cNvSpPr/>
          <p:nvPr/>
        </p:nvSpPr>
        <p:spPr>
          <a:xfrm>
            <a:off x="5813956" y="1628097"/>
            <a:ext cx="1692601" cy="561060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>
              <a:spcBef>
                <a:spcPts val="1200"/>
              </a:spcBef>
              <a:buFont typeface="Arial" pitchFamily="34" charset="0"/>
              <a:buNone/>
            </a:pPr>
            <a:r>
              <a:rPr lang="en-US" altLang="ko-KR" sz="4000" spc="-60" baseline="-25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292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Pretendard SemiBold" panose="02000703000000020004" pitchFamily="50" charset="-127"/>
              </a:rPr>
              <a:t>1996.4.22</a:t>
            </a:r>
            <a:endParaRPr lang="en-US" altLang="ko-KR" sz="4000" spc="-60" baseline="-25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292100" dist="38100" dir="2700000" algn="tl">
                  <a:srgbClr val="000000">
                    <a:alpha val="43137"/>
                  </a:srgbClr>
                </a:outerShdw>
              </a:effectLst>
              <a:latin typeface="에스코어 드림 6 Bold" panose="020B0703030302020204" pitchFamily="34" charset="-127"/>
              <a:ea typeface="에스코어 드림 6 Bold" panose="020B0703030302020204" pitchFamily="34" charset="-127"/>
              <a:cs typeface="Pretendard SemiBold" panose="02000703000000020004" pitchFamily="50" charset="-127"/>
            </a:endParaRPr>
          </a:p>
        </p:txBody>
      </p:sp>
      <p:sp>
        <p:nvSpPr>
          <p:cNvPr id="89" name="직사각형 88"/>
          <p:cNvSpPr/>
          <p:nvPr/>
        </p:nvSpPr>
        <p:spPr>
          <a:xfrm>
            <a:off x="5168631" y="1836655"/>
            <a:ext cx="593962" cy="278972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>
              <a:spcBef>
                <a:spcPts val="1200"/>
              </a:spcBef>
              <a:buFont typeface="Arial" pitchFamily="34" charset="0"/>
              <a:buNone/>
            </a:pPr>
            <a:r>
              <a:rPr lang="ko-KR" altLang="en-US" sz="1600" baseline="-25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B9DAF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설립일</a:t>
            </a:r>
            <a:endParaRPr lang="en-US" altLang="ko-KR" sz="1600" baseline="-25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B9DAF4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92" name="직사각형 91"/>
          <p:cNvSpPr/>
          <p:nvPr/>
        </p:nvSpPr>
        <p:spPr>
          <a:xfrm>
            <a:off x="5813956" y="2114345"/>
            <a:ext cx="1626750" cy="549606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>
              <a:spcBef>
                <a:spcPts val="1200"/>
              </a:spcBef>
              <a:buFont typeface="Arial" pitchFamily="34" charset="0"/>
              <a:buNone/>
            </a:pPr>
            <a:r>
              <a:rPr lang="en-US" altLang="ko-KR" sz="4000" spc="-60" baseline="-25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292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Pretendard SemiBold" panose="02000703000000020004" pitchFamily="50" charset="-127"/>
              </a:rPr>
              <a:t>2011.5.2 </a:t>
            </a:r>
          </a:p>
        </p:txBody>
      </p:sp>
      <p:sp>
        <p:nvSpPr>
          <p:cNvPr id="91" name="직사각형 90"/>
          <p:cNvSpPr/>
          <p:nvPr/>
        </p:nvSpPr>
        <p:spPr>
          <a:xfrm>
            <a:off x="5168631" y="2343132"/>
            <a:ext cx="593962" cy="278972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>
              <a:spcBef>
                <a:spcPts val="1200"/>
              </a:spcBef>
              <a:buFont typeface="Arial" pitchFamily="34" charset="0"/>
              <a:buNone/>
            </a:pPr>
            <a:r>
              <a:rPr lang="ko-KR" altLang="en-US" sz="1600" baseline="-25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B9DAF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상장일</a:t>
            </a:r>
            <a:endParaRPr lang="en-US" altLang="ko-KR" sz="1600" baseline="-25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B9DAF4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94" name="직사각형 93"/>
          <p:cNvSpPr/>
          <p:nvPr/>
        </p:nvSpPr>
        <p:spPr>
          <a:xfrm>
            <a:off x="5813956" y="2931490"/>
            <a:ext cx="968701" cy="308056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>
              <a:spcBef>
                <a:spcPts val="1200"/>
              </a:spcBef>
              <a:buFont typeface="Arial" pitchFamily="34" charset="0"/>
              <a:buNone/>
            </a:pPr>
            <a:r>
              <a:rPr lang="ko-KR" altLang="en-US" sz="2000" spc="-60" baseline="-25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292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김 </a:t>
            </a:r>
            <a:r>
              <a:rPr lang="ko-KR" altLang="en-US" sz="2000" spc="-60" baseline="-25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292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보 </a:t>
            </a:r>
            <a:r>
              <a:rPr lang="ko-KR" altLang="en-US" sz="2000" spc="-60" baseline="-25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292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연</a:t>
            </a:r>
          </a:p>
        </p:txBody>
      </p:sp>
      <p:sp>
        <p:nvSpPr>
          <p:cNvPr id="93" name="직사각형 92"/>
          <p:cNvSpPr/>
          <p:nvPr/>
        </p:nvSpPr>
        <p:spPr>
          <a:xfrm>
            <a:off x="5168631" y="2963303"/>
            <a:ext cx="593962" cy="278972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>
              <a:spcBef>
                <a:spcPts val="1200"/>
              </a:spcBef>
              <a:buFont typeface="Arial" pitchFamily="34" charset="0"/>
              <a:buNone/>
            </a:pPr>
            <a:r>
              <a:rPr lang="ko-KR" altLang="en-US" sz="1600" baseline="-25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B9DAF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대표이사</a:t>
            </a:r>
            <a:endParaRPr lang="en-US" altLang="ko-KR" sz="1600" baseline="-25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B9DAF4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96" name="직사각형 95"/>
          <p:cNvSpPr/>
          <p:nvPr/>
        </p:nvSpPr>
        <p:spPr>
          <a:xfrm>
            <a:off x="5813957" y="3344655"/>
            <a:ext cx="1337002" cy="470708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>
              <a:spcBef>
                <a:spcPts val="1200"/>
              </a:spcBef>
              <a:buFont typeface="Arial" pitchFamily="34" charset="0"/>
              <a:buNone/>
            </a:pPr>
            <a:r>
              <a:rPr lang="ko-KR" altLang="en-US" sz="2000" spc="-60" baseline="-25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292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정보보안 </a:t>
            </a:r>
            <a:r>
              <a:rPr lang="en-US" altLang="ko-KR" sz="2000" spc="-60" baseline="-25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292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/>
            </a:r>
            <a:br>
              <a:rPr lang="en-US" altLang="ko-KR" sz="2000" spc="-60" baseline="-25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292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</a:br>
            <a:r>
              <a:rPr lang="ko-KR" altLang="en-US" sz="2000" spc="-60" baseline="-25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292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솔루션</a:t>
            </a:r>
            <a:r>
              <a:rPr lang="en-US" altLang="ko-KR" sz="2000" spc="-60" baseline="-25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292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 </a:t>
            </a:r>
            <a:r>
              <a:rPr lang="en-US" altLang="ko-KR" sz="2000" spc="-60" baseline="-25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292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&amp; </a:t>
            </a:r>
            <a:r>
              <a:rPr lang="ko-KR" altLang="en-US" sz="2000" spc="-60" baseline="-25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292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서비스</a:t>
            </a:r>
            <a:endParaRPr lang="ko-KR" altLang="en-US" sz="2000" spc="-60" baseline="-25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292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95" name="직사각형 94"/>
          <p:cNvSpPr/>
          <p:nvPr/>
        </p:nvSpPr>
        <p:spPr>
          <a:xfrm>
            <a:off x="5168631" y="3353036"/>
            <a:ext cx="593962" cy="278972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>
              <a:spcBef>
                <a:spcPts val="1200"/>
              </a:spcBef>
              <a:buFont typeface="Arial" pitchFamily="34" charset="0"/>
              <a:buNone/>
            </a:pPr>
            <a:r>
              <a:rPr lang="ko-KR" altLang="en-US" sz="1600" baseline="-25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B9DAF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업종</a:t>
            </a:r>
            <a:endParaRPr lang="en-US" altLang="ko-KR" sz="1600" baseline="-25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B9DAF4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218" name="직사각형 217"/>
          <p:cNvSpPr/>
          <p:nvPr/>
        </p:nvSpPr>
        <p:spPr>
          <a:xfrm>
            <a:off x="5813956" y="2580193"/>
            <a:ext cx="1489401" cy="236209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>
              <a:spcBef>
                <a:spcPts val="1200"/>
              </a:spcBef>
              <a:buFont typeface="Arial" pitchFamily="34" charset="0"/>
              <a:buNone/>
            </a:pPr>
            <a:r>
              <a:rPr lang="en-US" altLang="ko-KR" sz="1600" spc="-60" baseline="-25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778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Medium" panose="02000603000000020004" pitchFamily="50" charset="-127"/>
              </a:rPr>
              <a:t>(</a:t>
            </a:r>
            <a:r>
              <a:rPr lang="ko-KR" altLang="en-US" sz="1600" spc="-60" baseline="-250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778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Medium" panose="02000603000000020004" pitchFamily="50" charset="-127"/>
              </a:rPr>
              <a:t>최초 상장일 </a:t>
            </a:r>
            <a:r>
              <a:rPr lang="en-US" altLang="ko-KR" sz="1600" spc="-60" baseline="-25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1778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Medium" panose="02000603000000020004" pitchFamily="50" charset="-127"/>
              </a:rPr>
              <a:t>: 2003.12.19)</a:t>
            </a:r>
          </a:p>
        </p:txBody>
      </p:sp>
      <p:grpSp>
        <p:nvGrpSpPr>
          <p:cNvPr id="263" name="그룹 262"/>
          <p:cNvGrpSpPr/>
          <p:nvPr/>
        </p:nvGrpSpPr>
        <p:grpSpPr>
          <a:xfrm>
            <a:off x="6030907" y="1047436"/>
            <a:ext cx="516799" cy="543460"/>
            <a:chOff x="5973600" y="1205418"/>
            <a:chExt cx="400050" cy="420688"/>
          </a:xfrm>
        </p:grpSpPr>
        <p:sp>
          <p:nvSpPr>
            <p:cNvPr id="243" name="Freeform 6"/>
            <p:cNvSpPr>
              <a:spLocks noEditPoints="1"/>
            </p:cNvSpPr>
            <p:nvPr/>
          </p:nvSpPr>
          <p:spPr bwMode="auto">
            <a:xfrm>
              <a:off x="6143462" y="1205418"/>
              <a:ext cx="230188" cy="420688"/>
            </a:xfrm>
            <a:custGeom>
              <a:avLst/>
              <a:gdLst>
                <a:gd name="T0" fmla="*/ 476 w 578"/>
                <a:gd name="T1" fmla="*/ 0 h 1060"/>
                <a:gd name="T2" fmla="*/ 102 w 578"/>
                <a:gd name="T3" fmla="*/ 0 h 1060"/>
                <a:gd name="T4" fmla="*/ 102 w 578"/>
                <a:gd name="T5" fmla="*/ 0 h 1060"/>
                <a:gd name="T6" fmla="*/ 91 w 578"/>
                <a:gd name="T7" fmla="*/ 0 h 1060"/>
                <a:gd name="T8" fmla="*/ 81 w 578"/>
                <a:gd name="T9" fmla="*/ 1 h 1060"/>
                <a:gd name="T10" fmla="*/ 72 w 578"/>
                <a:gd name="T11" fmla="*/ 5 h 1060"/>
                <a:gd name="T12" fmla="*/ 62 w 578"/>
                <a:gd name="T13" fmla="*/ 7 h 1060"/>
                <a:gd name="T14" fmla="*/ 53 w 578"/>
                <a:gd name="T15" fmla="*/ 12 h 1060"/>
                <a:gd name="T16" fmla="*/ 45 w 578"/>
                <a:gd name="T17" fmla="*/ 17 h 1060"/>
                <a:gd name="T18" fmla="*/ 36 w 578"/>
                <a:gd name="T19" fmla="*/ 23 h 1060"/>
                <a:gd name="T20" fmla="*/ 29 w 578"/>
                <a:gd name="T21" fmla="*/ 29 h 1060"/>
                <a:gd name="T22" fmla="*/ 23 w 578"/>
                <a:gd name="T23" fmla="*/ 37 h 1060"/>
                <a:gd name="T24" fmla="*/ 17 w 578"/>
                <a:gd name="T25" fmla="*/ 45 h 1060"/>
                <a:gd name="T26" fmla="*/ 12 w 578"/>
                <a:gd name="T27" fmla="*/ 54 h 1060"/>
                <a:gd name="T28" fmla="*/ 7 w 578"/>
                <a:gd name="T29" fmla="*/ 62 h 1060"/>
                <a:gd name="T30" fmla="*/ 3 w 578"/>
                <a:gd name="T31" fmla="*/ 72 h 1060"/>
                <a:gd name="T32" fmla="*/ 1 w 578"/>
                <a:gd name="T33" fmla="*/ 82 h 1060"/>
                <a:gd name="T34" fmla="*/ 0 w 578"/>
                <a:gd name="T35" fmla="*/ 91 h 1060"/>
                <a:gd name="T36" fmla="*/ 0 w 578"/>
                <a:gd name="T37" fmla="*/ 102 h 1060"/>
                <a:gd name="T38" fmla="*/ 0 w 578"/>
                <a:gd name="T39" fmla="*/ 1060 h 1060"/>
                <a:gd name="T40" fmla="*/ 578 w 578"/>
                <a:gd name="T41" fmla="*/ 1060 h 1060"/>
                <a:gd name="T42" fmla="*/ 578 w 578"/>
                <a:gd name="T43" fmla="*/ 102 h 1060"/>
                <a:gd name="T44" fmla="*/ 578 w 578"/>
                <a:gd name="T45" fmla="*/ 102 h 1060"/>
                <a:gd name="T46" fmla="*/ 578 w 578"/>
                <a:gd name="T47" fmla="*/ 91 h 1060"/>
                <a:gd name="T48" fmla="*/ 577 w 578"/>
                <a:gd name="T49" fmla="*/ 82 h 1060"/>
                <a:gd name="T50" fmla="*/ 573 w 578"/>
                <a:gd name="T51" fmla="*/ 72 h 1060"/>
                <a:gd name="T52" fmla="*/ 571 w 578"/>
                <a:gd name="T53" fmla="*/ 62 h 1060"/>
                <a:gd name="T54" fmla="*/ 566 w 578"/>
                <a:gd name="T55" fmla="*/ 54 h 1060"/>
                <a:gd name="T56" fmla="*/ 561 w 578"/>
                <a:gd name="T57" fmla="*/ 45 h 1060"/>
                <a:gd name="T58" fmla="*/ 555 w 578"/>
                <a:gd name="T59" fmla="*/ 37 h 1060"/>
                <a:gd name="T60" fmla="*/ 549 w 578"/>
                <a:gd name="T61" fmla="*/ 29 h 1060"/>
                <a:gd name="T62" fmla="*/ 541 w 578"/>
                <a:gd name="T63" fmla="*/ 23 h 1060"/>
                <a:gd name="T64" fmla="*/ 533 w 578"/>
                <a:gd name="T65" fmla="*/ 17 h 1060"/>
                <a:gd name="T66" fmla="*/ 524 w 578"/>
                <a:gd name="T67" fmla="*/ 12 h 1060"/>
                <a:gd name="T68" fmla="*/ 516 w 578"/>
                <a:gd name="T69" fmla="*/ 7 h 1060"/>
                <a:gd name="T70" fmla="*/ 506 w 578"/>
                <a:gd name="T71" fmla="*/ 5 h 1060"/>
                <a:gd name="T72" fmla="*/ 496 w 578"/>
                <a:gd name="T73" fmla="*/ 1 h 1060"/>
                <a:gd name="T74" fmla="*/ 487 w 578"/>
                <a:gd name="T75" fmla="*/ 0 h 1060"/>
                <a:gd name="T76" fmla="*/ 476 w 578"/>
                <a:gd name="T77" fmla="*/ 0 h 1060"/>
                <a:gd name="T78" fmla="*/ 476 w 578"/>
                <a:gd name="T79" fmla="*/ 0 h 1060"/>
                <a:gd name="T80" fmla="*/ 515 w 578"/>
                <a:gd name="T81" fmla="*/ 997 h 1060"/>
                <a:gd name="T82" fmla="*/ 63 w 578"/>
                <a:gd name="T83" fmla="*/ 997 h 1060"/>
                <a:gd name="T84" fmla="*/ 63 w 578"/>
                <a:gd name="T85" fmla="*/ 102 h 1060"/>
                <a:gd name="T86" fmla="*/ 63 w 578"/>
                <a:gd name="T87" fmla="*/ 102 h 1060"/>
                <a:gd name="T88" fmla="*/ 63 w 578"/>
                <a:gd name="T89" fmla="*/ 94 h 1060"/>
                <a:gd name="T90" fmla="*/ 66 w 578"/>
                <a:gd name="T91" fmla="*/ 87 h 1060"/>
                <a:gd name="T92" fmla="*/ 69 w 578"/>
                <a:gd name="T93" fmla="*/ 81 h 1060"/>
                <a:gd name="T94" fmla="*/ 74 w 578"/>
                <a:gd name="T95" fmla="*/ 74 h 1060"/>
                <a:gd name="T96" fmla="*/ 80 w 578"/>
                <a:gd name="T97" fmla="*/ 70 h 1060"/>
                <a:gd name="T98" fmla="*/ 86 w 578"/>
                <a:gd name="T99" fmla="*/ 66 h 1060"/>
                <a:gd name="T100" fmla="*/ 94 w 578"/>
                <a:gd name="T101" fmla="*/ 63 h 1060"/>
                <a:gd name="T102" fmla="*/ 102 w 578"/>
                <a:gd name="T103" fmla="*/ 63 h 1060"/>
                <a:gd name="T104" fmla="*/ 476 w 578"/>
                <a:gd name="T105" fmla="*/ 63 h 1060"/>
                <a:gd name="T106" fmla="*/ 476 w 578"/>
                <a:gd name="T107" fmla="*/ 63 h 1060"/>
                <a:gd name="T108" fmla="*/ 484 w 578"/>
                <a:gd name="T109" fmla="*/ 63 h 1060"/>
                <a:gd name="T110" fmla="*/ 491 w 578"/>
                <a:gd name="T111" fmla="*/ 66 h 1060"/>
                <a:gd name="T112" fmla="*/ 497 w 578"/>
                <a:gd name="T113" fmla="*/ 70 h 1060"/>
                <a:gd name="T114" fmla="*/ 504 w 578"/>
                <a:gd name="T115" fmla="*/ 74 h 1060"/>
                <a:gd name="T116" fmla="*/ 508 w 578"/>
                <a:gd name="T117" fmla="*/ 81 h 1060"/>
                <a:gd name="T118" fmla="*/ 512 w 578"/>
                <a:gd name="T119" fmla="*/ 87 h 1060"/>
                <a:gd name="T120" fmla="*/ 515 w 578"/>
                <a:gd name="T121" fmla="*/ 94 h 1060"/>
                <a:gd name="T122" fmla="*/ 515 w 578"/>
                <a:gd name="T123" fmla="*/ 102 h 1060"/>
                <a:gd name="T124" fmla="*/ 515 w 578"/>
                <a:gd name="T125" fmla="*/ 997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78" h="1060">
                  <a:moveTo>
                    <a:pt x="476" y="0"/>
                  </a:moveTo>
                  <a:lnTo>
                    <a:pt x="102" y="0"/>
                  </a:lnTo>
                  <a:lnTo>
                    <a:pt x="102" y="0"/>
                  </a:lnTo>
                  <a:lnTo>
                    <a:pt x="91" y="0"/>
                  </a:lnTo>
                  <a:lnTo>
                    <a:pt x="81" y="1"/>
                  </a:lnTo>
                  <a:lnTo>
                    <a:pt x="72" y="5"/>
                  </a:lnTo>
                  <a:lnTo>
                    <a:pt x="62" y="7"/>
                  </a:lnTo>
                  <a:lnTo>
                    <a:pt x="53" y="12"/>
                  </a:lnTo>
                  <a:lnTo>
                    <a:pt x="45" y="17"/>
                  </a:lnTo>
                  <a:lnTo>
                    <a:pt x="36" y="23"/>
                  </a:lnTo>
                  <a:lnTo>
                    <a:pt x="29" y="29"/>
                  </a:lnTo>
                  <a:lnTo>
                    <a:pt x="23" y="37"/>
                  </a:lnTo>
                  <a:lnTo>
                    <a:pt x="17" y="45"/>
                  </a:lnTo>
                  <a:lnTo>
                    <a:pt x="12" y="54"/>
                  </a:lnTo>
                  <a:lnTo>
                    <a:pt x="7" y="62"/>
                  </a:lnTo>
                  <a:lnTo>
                    <a:pt x="3" y="72"/>
                  </a:lnTo>
                  <a:lnTo>
                    <a:pt x="1" y="82"/>
                  </a:lnTo>
                  <a:lnTo>
                    <a:pt x="0" y="91"/>
                  </a:lnTo>
                  <a:lnTo>
                    <a:pt x="0" y="102"/>
                  </a:lnTo>
                  <a:lnTo>
                    <a:pt x="0" y="1060"/>
                  </a:lnTo>
                  <a:lnTo>
                    <a:pt x="578" y="1060"/>
                  </a:lnTo>
                  <a:lnTo>
                    <a:pt x="578" y="102"/>
                  </a:lnTo>
                  <a:lnTo>
                    <a:pt x="578" y="102"/>
                  </a:lnTo>
                  <a:lnTo>
                    <a:pt x="578" y="91"/>
                  </a:lnTo>
                  <a:lnTo>
                    <a:pt x="577" y="82"/>
                  </a:lnTo>
                  <a:lnTo>
                    <a:pt x="573" y="72"/>
                  </a:lnTo>
                  <a:lnTo>
                    <a:pt x="571" y="62"/>
                  </a:lnTo>
                  <a:lnTo>
                    <a:pt x="566" y="54"/>
                  </a:lnTo>
                  <a:lnTo>
                    <a:pt x="561" y="45"/>
                  </a:lnTo>
                  <a:lnTo>
                    <a:pt x="555" y="37"/>
                  </a:lnTo>
                  <a:lnTo>
                    <a:pt x="549" y="29"/>
                  </a:lnTo>
                  <a:lnTo>
                    <a:pt x="541" y="23"/>
                  </a:lnTo>
                  <a:lnTo>
                    <a:pt x="533" y="17"/>
                  </a:lnTo>
                  <a:lnTo>
                    <a:pt x="524" y="12"/>
                  </a:lnTo>
                  <a:lnTo>
                    <a:pt x="516" y="7"/>
                  </a:lnTo>
                  <a:lnTo>
                    <a:pt x="506" y="5"/>
                  </a:lnTo>
                  <a:lnTo>
                    <a:pt x="496" y="1"/>
                  </a:lnTo>
                  <a:lnTo>
                    <a:pt x="487" y="0"/>
                  </a:lnTo>
                  <a:lnTo>
                    <a:pt x="476" y="0"/>
                  </a:lnTo>
                  <a:lnTo>
                    <a:pt x="476" y="0"/>
                  </a:lnTo>
                  <a:close/>
                  <a:moveTo>
                    <a:pt x="515" y="997"/>
                  </a:moveTo>
                  <a:lnTo>
                    <a:pt x="63" y="997"/>
                  </a:lnTo>
                  <a:lnTo>
                    <a:pt x="63" y="102"/>
                  </a:lnTo>
                  <a:lnTo>
                    <a:pt x="63" y="102"/>
                  </a:lnTo>
                  <a:lnTo>
                    <a:pt x="63" y="94"/>
                  </a:lnTo>
                  <a:lnTo>
                    <a:pt x="66" y="87"/>
                  </a:lnTo>
                  <a:lnTo>
                    <a:pt x="69" y="81"/>
                  </a:lnTo>
                  <a:lnTo>
                    <a:pt x="74" y="74"/>
                  </a:lnTo>
                  <a:lnTo>
                    <a:pt x="80" y="70"/>
                  </a:lnTo>
                  <a:lnTo>
                    <a:pt x="86" y="66"/>
                  </a:lnTo>
                  <a:lnTo>
                    <a:pt x="94" y="63"/>
                  </a:lnTo>
                  <a:lnTo>
                    <a:pt x="102" y="63"/>
                  </a:lnTo>
                  <a:lnTo>
                    <a:pt x="476" y="63"/>
                  </a:lnTo>
                  <a:lnTo>
                    <a:pt x="476" y="63"/>
                  </a:lnTo>
                  <a:lnTo>
                    <a:pt x="484" y="63"/>
                  </a:lnTo>
                  <a:lnTo>
                    <a:pt x="491" y="66"/>
                  </a:lnTo>
                  <a:lnTo>
                    <a:pt x="497" y="70"/>
                  </a:lnTo>
                  <a:lnTo>
                    <a:pt x="504" y="74"/>
                  </a:lnTo>
                  <a:lnTo>
                    <a:pt x="508" y="81"/>
                  </a:lnTo>
                  <a:lnTo>
                    <a:pt x="512" y="87"/>
                  </a:lnTo>
                  <a:lnTo>
                    <a:pt x="515" y="94"/>
                  </a:lnTo>
                  <a:lnTo>
                    <a:pt x="515" y="102"/>
                  </a:lnTo>
                  <a:lnTo>
                    <a:pt x="515" y="99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4" name="Freeform 7"/>
            <p:cNvSpPr>
              <a:spLocks/>
            </p:cNvSpPr>
            <p:nvPr/>
          </p:nvSpPr>
          <p:spPr bwMode="auto">
            <a:xfrm>
              <a:off x="5973600" y="1302256"/>
              <a:ext cx="142875" cy="323850"/>
            </a:xfrm>
            <a:custGeom>
              <a:avLst/>
              <a:gdLst>
                <a:gd name="T0" fmla="*/ 63 w 359"/>
                <a:gd name="T1" fmla="*/ 102 h 817"/>
                <a:gd name="T2" fmla="*/ 63 w 359"/>
                <a:gd name="T3" fmla="*/ 102 h 817"/>
                <a:gd name="T4" fmla="*/ 64 w 359"/>
                <a:gd name="T5" fmla="*/ 95 h 817"/>
                <a:gd name="T6" fmla="*/ 67 w 359"/>
                <a:gd name="T7" fmla="*/ 88 h 817"/>
                <a:gd name="T8" fmla="*/ 69 w 359"/>
                <a:gd name="T9" fmla="*/ 80 h 817"/>
                <a:gd name="T10" fmla="*/ 74 w 359"/>
                <a:gd name="T11" fmla="*/ 75 h 817"/>
                <a:gd name="T12" fmla="*/ 80 w 359"/>
                <a:gd name="T13" fmla="*/ 70 h 817"/>
                <a:gd name="T14" fmla="*/ 86 w 359"/>
                <a:gd name="T15" fmla="*/ 67 h 817"/>
                <a:gd name="T16" fmla="*/ 94 w 359"/>
                <a:gd name="T17" fmla="*/ 64 h 817"/>
                <a:gd name="T18" fmla="*/ 102 w 359"/>
                <a:gd name="T19" fmla="*/ 63 h 817"/>
                <a:gd name="T20" fmla="*/ 350 w 359"/>
                <a:gd name="T21" fmla="*/ 63 h 817"/>
                <a:gd name="T22" fmla="*/ 350 w 359"/>
                <a:gd name="T23" fmla="*/ 0 h 817"/>
                <a:gd name="T24" fmla="*/ 102 w 359"/>
                <a:gd name="T25" fmla="*/ 0 h 817"/>
                <a:gd name="T26" fmla="*/ 102 w 359"/>
                <a:gd name="T27" fmla="*/ 0 h 817"/>
                <a:gd name="T28" fmla="*/ 91 w 359"/>
                <a:gd name="T29" fmla="*/ 1 h 817"/>
                <a:gd name="T30" fmla="*/ 81 w 359"/>
                <a:gd name="T31" fmla="*/ 2 h 817"/>
                <a:gd name="T32" fmla="*/ 72 w 359"/>
                <a:gd name="T33" fmla="*/ 5 h 817"/>
                <a:gd name="T34" fmla="*/ 62 w 359"/>
                <a:gd name="T35" fmla="*/ 8 h 817"/>
                <a:gd name="T36" fmla="*/ 53 w 359"/>
                <a:gd name="T37" fmla="*/ 12 h 817"/>
                <a:gd name="T38" fmla="*/ 45 w 359"/>
                <a:gd name="T39" fmla="*/ 18 h 817"/>
                <a:gd name="T40" fmla="*/ 37 w 359"/>
                <a:gd name="T41" fmla="*/ 24 h 817"/>
                <a:gd name="T42" fmla="*/ 30 w 359"/>
                <a:gd name="T43" fmla="*/ 30 h 817"/>
                <a:gd name="T44" fmla="*/ 23 w 359"/>
                <a:gd name="T45" fmla="*/ 38 h 817"/>
                <a:gd name="T46" fmla="*/ 17 w 359"/>
                <a:gd name="T47" fmla="*/ 45 h 817"/>
                <a:gd name="T48" fmla="*/ 12 w 359"/>
                <a:gd name="T49" fmla="*/ 53 h 817"/>
                <a:gd name="T50" fmla="*/ 8 w 359"/>
                <a:gd name="T51" fmla="*/ 63 h 817"/>
                <a:gd name="T52" fmla="*/ 4 w 359"/>
                <a:gd name="T53" fmla="*/ 72 h 817"/>
                <a:gd name="T54" fmla="*/ 2 w 359"/>
                <a:gd name="T55" fmla="*/ 81 h 817"/>
                <a:gd name="T56" fmla="*/ 0 w 359"/>
                <a:gd name="T57" fmla="*/ 92 h 817"/>
                <a:gd name="T58" fmla="*/ 0 w 359"/>
                <a:gd name="T59" fmla="*/ 102 h 817"/>
                <a:gd name="T60" fmla="*/ 0 w 359"/>
                <a:gd name="T61" fmla="*/ 817 h 817"/>
                <a:gd name="T62" fmla="*/ 359 w 359"/>
                <a:gd name="T63" fmla="*/ 817 h 817"/>
                <a:gd name="T64" fmla="*/ 359 w 359"/>
                <a:gd name="T65" fmla="*/ 754 h 817"/>
                <a:gd name="T66" fmla="*/ 63 w 359"/>
                <a:gd name="T67" fmla="*/ 754 h 817"/>
                <a:gd name="T68" fmla="*/ 63 w 359"/>
                <a:gd name="T69" fmla="*/ 102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59" h="817">
                  <a:moveTo>
                    <a:pt x="63" y="102"/>
                  </a:moveTo>
                  <a:lnTo>
                    <a:pt x="63" y="102"/>
                  </a:lnTo>
                  <a:lnTo>
                    <a:pt x="64" y="95"/>
                  </a:lnTo>
                  <a:lnTo>
                    <a:pt x="67" y="88"/>
                  </a:lnTo>
                  <a:lnTo>
                    <a:pt x="69" y="80"/>
                  </a:lnTo>
                  <a:lnTo>
                    <a:pt x="74" y="75"/>
                  </a:lnTo>
                  <a:lnTo>
                    <a:pt x="80" y="70"/>
                  </a:lnTo>
                  <a:lnTo>
                    <a:pt x="86" y="67"/>
                  </a:lnTo>
                  <a:lnTo>
                    <a:pt x="94" y="64"/>
                  </a:lnTo>
                  <a:lnTo>
                    <a:pt x="102" y="63"/>
                  </a:lnTo>
                  <a:lnTo>
                    <a:pt x="350" y="63"/>
                  </a:lnTo>
                  <a:lnTo>
                    <a:pt x="350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91" y="1"/>
                  </a:lnTo>
                  <a:lnTo>
                    <a:pt x="81" y="2"/>
                  </a:lnTo>
                  <a:lnTo>
                    <a:pt x="72" y="5"/>
                  </a:lnTo>
                  <a:lnTo>
                    <a:pt x="62" y="8"/>
                  </a:lnTo>
                  <a:lnTo>
                    <a:pt x="53" y="12"/>
                  </a:lnTo>
                  <a:lnTo>
                    <a:pt x="45" y="18"/>
                  </a:lnTo>
                  <a:lnTo>
                    <a:pt x="37" y="24"/>
                  </a:lnTo>
                  <a:lnTo>
                    <a:pt x="30" y="30"/>
                  </a:lnTo>
                  <a:lnTo>
                    <a:pt x="23" y="38"/>
                  </a:lnTo>
                  <a:lnTo>
                    <a:pt x="17" y="45"/>
                  </a:lnTo>
                  <a:lnTo>
                    <a:pt x="12" y="53"/>
                  </a:lnTo>
                  <a:lnTo>
                    <a:pt x="8" y="63"/>
                  </a:lnTo>
                  <a:lnTo>
                    <a:pt x="4" y="72"/>
                  </a:lnTo>
                  <a:lnTo>
                    <a:pt x="2" y="81"/>
                  </a:lnTo>
                  <a:lnTo>
                    <a:pt x="0" y="92"/>
                  </a:lnTo>
                  <a:lnTo>
                    <a:pt x="0" y="102"/>
                  </a:lnTo>
                  <a:lnTo>
                    <a:pt x="0" y="817"/>
                  </a:lnTo>
                  <a:lnTo>
                    <a:pt x="359" y="817"/>
                  </a:lnTo>
                  <a:lnTo>
                    <a:pt x="359" y="754"/>
                  </a:lnTo>
                  <a:lnTo>
                    <a:pt x="63" y="754"/>
                  </a:lnTo>
                  <a:lnTo>
                    <a:pt x="63" y="10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5" name="Rectangle 8"/>
            <p:cNvSpPr>
              <a:spLocks noChangeArrowheads="1"/>
            </p:cNvSpPr>
            <p:nvPr/>
          </p:nvSpPr>
          <p:spPr bwMode="auto">
            <a:xfrm>
              <a:off x="6051387" y="1395918"/>
              <a:ext cx="39688" cy="39688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6" name="Rectangle 9"/>
            <p:cNvSpPr>
              <a:spLocks noChangeArrowheads="1"/>
            </p:cNvSpPr>
            <p:nvPr/>
          </p:nvSpPr>
          <p:spPr bwMode="auto">
            <a:xfrm>
              <a:off x="6051387" y="1483231"/>
              <a:ext cx="39688" cy="3810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7" name="Rectangle 10"/>
            <p:cNvSpPr>
              <a:spLocks noChangeArrowheads="1"/>
            </p:cNvSpPr>
            <p:nvPr/>
          </p:nvSpPr>
          <p:spPr bwMode="auto">
            <a:xfrm>
              <a:off x="6240300" y="1294318"/>
              <a:ext cx="38100" cy="39688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8" name="Rectangle 11"/>
            <p:cNvSpPr>
              <a:spLocks noChangeArrowheads="1"/>
            </p:cNvSpPr>
            <p:nvPr/>
          </p:nvSpPr>
          <p:spPr bwMode="auto">
            <a:xfrm>
              <a:off x="6240300" y="1381631"/>
              <a:ext cx="38100" cy="3810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9" name="Rectangle 12"/>
            <p:cNvSpPr>
              <a:spLocks noChangeArrowheads="1"/>
            </p:cNvSpPr>
            <p:nvPr/>
          </p:nvSpPr>
          <p:spPr bwMode="auto">
            <a:xfrm>
              <a:off x="6240300" y="1468943"/>
              <a:ext cx="38100" cy="3810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81" name="그룹 280"/>
          <p:cNvGrpSpPr/>
          <p:nvPr/>
        </p:nvGrpSpPr>
        <p:grpSpPr>
          <a:xfrm>
            <a:off x="5092315" y="2210468"/>
            <a:ext cx="2523716" cy="1095478"/>
            <a:chOff x="5001796" y="2350162"/>
            <a:chExt cx="1865291" cy="1095478"/>
          </a:xfrm>
        </p:grpSpPr>
        <p:cxnSp>
          <p:nvCxnSpPr>
            <p:cNvPr id="279" name="직선 연결선 278"/>
            <p:cNvCxnSpPr/>
            <p:nvPr/>
          </p:nvCxnSpPr>
          <p:spPr>
            <a:xfrm>
              <a:off x="5001796" y="2350162"/>
              <a:ext cx="1865291" cy="0"/>
            </a:xfrm>
            <a:prstGeom prst="line">
              <a:avLst/>
            </a:prstGeom>
            <a:ln w="12700">
              <a:solidFill>
                <a:schemeClr val="bg1">
                  <a:alpha val="32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직선 연결선 279"/>
            <p:cNvCxnSpPr/>
            <p:nvPr/>
          </p:nvCxnSpPr>
          <p:spPr>
            <a:xfrm>
              <a:off x="5001796" y="3025833"/>
              <a:ext cx="1865291" cy="0"/>
            </a:xfrm>
            <a:prstGeom prst="line">
              <a:avLst/>
            </a:prstGeom>
            <a:ln w="12700">
              <a:solidFill>
                <a:schemeClr val="bg1">
                  <a:alpha val="32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직선 연결선 281"/>
            <p:cNvCxnSpPr/>
            <p:nvPr/>
          </p:nvCxnSpPr>
          <p:spPr>
            <a:xfrm>
              <a:off x="5001796" y="3445640"/>
              <a:ext cx="1865291" cy="0"/>
            </a:xfrm>
            <a:prstGeom prst="line">
              <a:avLst/>
            </a:prstGeom>
            <a:ln w="12700">
              <a:solidFill>
                <a:schemeClr val="bg1">
                  <a:alpha val="32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1" name="그룹 410"/>
          <p:cNvGrpSpPr/>
          <p:nvPr/>
        </p:nvGrpSpPr>
        <p:grpSpPr>
          <a:xfrm>
            <a:off x="460375" y="5550137"/>
            <a:ext cx="5403248" cy="870540"/>
            <a:chOff x="460375" y="5550137"/>
            <a:chExt cx="5403248" cy="870540"/>
          </a:xfrm>
        </p:grpSpPr>
        <p:grpSp>
          <p:nvGrpSpPr>
            <p:cNvPr id="302" name="그룹 301"/>
            <p:cNvGrpSpPr/>
            <p:nvPr/>
          </p:nvGrpSpPr>
          <p:grpSpPr>
            <a:xfrm>
              <a:off x="460375" y="5550137"/>
              <a:ext cx="5403248" cy="291908"/>
              <a:chOff x="511175" y="5448537"/>
              <a:chExt cx="5403248" cy="291908"/>
            </a:xfrm>
          </p:grpSpPr>
          <p:sp>
            <p:nvSpPr>
              <p:cNvPr id="104" name="직사각형 103"/>
              <p:cNvSpPr/>
              <p:nvPr/>
            </p:nvSpPr>
            <p:spPr>
              <a:xfrm>
                <a:off x="1502175" y="5448537"/>
                <a:ext cx="4412248" cy="260188"/>
              </a:xfrm>
              <a:prstGeom prst="rect">
                <a:avLst/>
              </a:prstGeom>
              <a:noFill/>
            </p:spPr>
            <p:txBody>
              <a:bodyPr wrap="square" lIns="0" tIns="0" rIns="0" bIns="0" anchor="t" anchorCtr="0"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ts val="1200"/>
                  </a:spcBef>
                  <a:buFont typeface="Arial" pitchFamily="34" charset="0"/>
                  <a:buNone/>
                </a:pPr>
                <a:r>
                  <a:rPr lang="ko-KR" altLang="en-US" sz="1600" spc="-60" baseline="-250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Light" panose="02000403000000020004" pitchFamily="50" charset="-127"/>
                  </a:rPr>
                  <a:t>경기도 성남시 분당구 판교로 </a:t>
                </a:r>
                <a:r>
                  <a:rPr lang="en-US" altLang="ko-KR" sz="1600" spc="-60" baseline="-250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Light" panose="02000403000000020004" pitchFamily="50" charset="-127"/>
                  </a:rPr>
                  <a:t>228</a:t>
                </a:r>
                <a:r>
                  <a:rPr lang="ko-KR" altLang="en-US" sz="1600" spc="-60" baseline="-25000" dirty="0" err="1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Light" panose="02000403000000020004" pitchFamily="50" charset="-127"/>
                  </a:rPr>
                  <a:t>번길</a:t>
                </a:r>
                <a:r>
                  <a:rPr lang="ko-KR" altLang="en-US" sz="1600" spc="-60" baseline="-250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Light" panose="02000403000000020004" pitchFamily="50" charset="-127"/>
                  </a:rPr>
                  <a:t> </a:t>
                </a:r>
                <a:r>
                  <a:rPr lang="en-US" altLang="ko-KR" sz="1600" spc="-60" baseline="-250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Light" panose="02000403000000020004" pitchFamily="50" charset="-127"/>
                  </a:rPr>
                  <a:t>15  </a:t>
                </a:r>
                <a:r>
                  <a:rPr lang="ko-KR" altLang="en-US" sz="1600" spc="-60" baseline="-250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Light" panose="02000403000000020004" pitchFamily="50" charset="-127"/>
                  </a:rPr>
                  <a:t>판교세븐벤처밸리</a:t>
                </a:r>
                <a:r>
                  <a:rPr lang="en-US" altLang="ko-KR" sz="1600" spc="-60" baseline="-250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Light" panose="02000403000000020004" pitchFamily="50" charset="-127"/>
                  </a:rPr>
                  <a:t>2 </a:t>
                </a:r>
                <a:r>
                  <a:rPr lang="ko-KR" altLang="en-US" sz="1600" spc="-60" baseline="-25000" dirty="0" err="1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Light" panose="02000403000000020004" pitchFamily="50" charset="-127"/>
                  </a:rPr>
                  <a:t>윈스동</a:t>
                </a:r>
                <a:r>
                  <a:rPr lang="ko-KR" altLang="en-US" sz="1600" spc="-60" baseline="-250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Light" panose="02000403000000020004" pitchFamily="50" charset="-127"/>
                  </a:rPr>
                  <a:t> </a:t>
                </a:r>
                <a:r>
                  <a:rPr lang="en-US" altLang="ko-KR" sz="1600" spc="-60" baseline="-250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Light" panose="02000403000000020004" pitchFamily="50" charset="-127"/>
                  </a:rPr>
                  <a:t>4</a:t>
                </a:r>
                <a:r>
                  <a:rPr lang="ko-KR" altLang="en-US" sz="1600" spc="-60" baseline="-250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Light" panose="02000403000000020004" pitchFamily="50" charset="-127"/>
                  </a:rPr>
                  <a:t>층</a:t>
                </a:r>
                <a:endParaRPr lang="ko-KR" altLang="en-US" sz="1600" spc="-60" baseline="-250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Light" panose="02000403000000020004" pitchFamily="50" charset="-127"/>
                </a:endParaRPr>
              </a:p>
            </p:txBody>
          </p:sp>
          <p:grpSp>
            <p:nvGrpSpPr>
              <p:cNvPr id="299" name="그룹 298"/>
              <p:cNvGrpSpPr/>
              <p:nvPr/>
            </p:nvGrpSpPr>
            <p:grpSpPr>
              <a:xfrm>
                <a:off x="511175" y="5461473"/>
                <a:ext cx="1031714" cy="278972"/>
                <a:chOff x="511175" y="5461473"/>
                <a:chExt cx="1031714" cy="278972"/>
              </a:xfrm>
            </p:grpSpPr>
            <p:sp>
              <p:nvSpPr>
                <p:cNvPr id="103" name="직사각형 102"/>
                <p:cNvSpPr/>
                <p:nvPr/>
              </p:nvSpPr>
              <p:spPr>
                <a:xfrm>
                  <a:off x="606301" y="5461473"/>
                  <a:ext cx="936588" cy="2789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t" anchorCtr="0">
                  <a:noAutofit/>
                </a:bodyPr>
                <a:lstStyle/>
                <a:p>
                  <a:pPr>
                    <a:spcBef>
                      <a:spcPts val="1200"/>
                    </a:spcBef>
                    <a:buFont typeface="Arial" pitchFamily="34" charset="0"/>
                    <a:buNone/>
                  </a:pPr>
                  <a:r>
                    <a:rPr lang="ko-KR" altLang="en-US" sz="1600" baseline="-25000" dirty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tx2">
                          <a:lumMod val="50000"/>
                        </a:schemeClr>
                      </a:solidFill>
                      <a:latin typeface="KoPub돋움체 Bold" panose="00000800000000000000" pitchFamily="2" charset="-127"/>
                      <a:ea typeface="KoPub돋움체 Bold" panose="00000800000000000000" pitchFamily="2" charset="-127"/>
                      <a:cs typeface="Pretendard SemiBold" panose="02000703000000020004" pitchFamily="50" charset="-127"/>
                    </a:rPr>
                    <a:t>본점 소재지</a:t>
                  </a:r>
                  <a:endParaRPr lang="en-US" altLang="ko-KR" sz="1600" baseline="-250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2">
                        <a:lumMod val="50000"/>
                      </a:schemeClr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  <a:cs typeface="Pretendard SemiBold" panose="02000703000000020004" pitchFamily="50" charset="-127"/>
                  </a:endParaRPr>
                </a:p>
              </p:txBody>
            </p:sp>
            <p:cxnSp>
              <p:nvCxnSpPr>
                <p:cNvPr id="292" name="직선 연결선 291"/>
                <p:cNvCxnSpPr/>
                <p:nvPr/>
              </p:nvCxnSpPr>
              <p:spPr>
                <a:xfrm>
                  <a:off x="511175" y="5534600"/>
                  <a:ext cx="0" cy="107375"/>
                </a:xfrm>
                <a:prstGeom prst="line">
                  <a:avLst/>
                </a:prstGeom>
                <a:ln w="1270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03" name="그룹 302"/>
            <p:cNvGrpSpPr/>
            <p:nvPr/>
          </p:nvGrpSpPr>
          <p:grpSpPr>
            <a:xfrm>
              <a:off x="460375" y="5835932"/>
              <a:ext cx="4326778" cy="318027"/>
              <a:chOff x="511175" y="5734332"/>
              <a:chExt cx="4326778" cy="318027"/>
            </a:xfrm>
          </p:grpSpPr>
          <p:sp>
            <p:nvSpPr>
              <p:cNvPr id="106" name="직사각형 105"/>
              <p:cNvSpPr/>
              <p:nvPr/>
            </p:nvSpPr>
            <p:spPr>
              <a:xfrm>
                <a:off x="1502175" y="5734332"/>
                <a:ext cx="3335778" cy="318027"/>
              </a:xfrm>
              <a:prstGeom prst="rect">
                <a:avLst/>
              </a:prstGeom>
              <a:noFill/>
            </p:spPr>
            <p:txBody>
              <a:bodyPr wrap="square" lIns="0" tIns="0" rIns="0" bIns="0" anchor="t" anchorCtr="0"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ts val="1200"/>
                  </a:spcBef>
                  <a:buFont typeface="Arial" pitchFamily="34" charset="0"/>
                  <a:buNone/>
                </a:pPr>
                <a:r>
                  <a:rPr lang="ko-KR" altLang="en-US" sz="1600" spc="-60" baseline="-250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Light" panose="02000403000000020004" pitchFamily="50" charset="-127"/>
                  </a:rPr>
                  <a:t>대전광역시 </a:t>
                </a:r>
                <a:r>
                  <a:rPr lang="ko-KR" altLang="en-US" sz="1600" spc="-60" baseline="-250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Light" panose="02000403000000020004" pitchFamily="50" charset="-127"/>
                  </a:rPr>
                  <a:t>유성구 </a:t>
                </a:r>
                <a:r>
                  <a:rPr lang="ko-KR" altLang="en-US" sz="1600" spc="-60" baseline="-25000" dirty="0" err="1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Light" panose="02000403000000020004" pitchFamily="50" charset="-127"/>
                  </a:rPr>
                  <a:t>유성대로</a:t>
                </a:r>
                <a:r>
                  <a:rPr lang="ko-KR" altLang="en-US" sz="1600" spc="-60" baseline="-250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Light" panose="02000403000000020004" pitchFamily="50" charset="-127"/>
                  </a:rPr>
                  <a:t> </a:t>
                </a:r>
                <a:r>
                  <a:rPr lang="en-US" altLang="ko-KR" sz="1600" spc="-60" baseline="-250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Light" panose="02000403000000020004" pitchFamily="50" charset="-127"/>
                  </a:rPr>
                  <a:t>1184</a:t>
                </a:r>
                <a:r>
                  <a:rPr lang="ko-KR" altLang="en-US" sz="1600" spc="-60" baseline="-25000" dirty="0" err="1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Light" panose="02000403000000020004" pitchFamily="50" charset="-127"/>
                  </a:rPr>
                  <a:t>번길</a:t>
                </a:r>
                <a:r>
                  <a:rPr lang="ko-KR" altLang="en-US" sz="1600" spc="-60" baseline="-250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Light" panose="02000403000000020004" pitchFamily="50" charset="-127"/>
                  </a:rPr>
                  <a:t> </a:t>
                </a:r>
                <a:r>
                  <a:rPr lang="en-US" altLang="ko-KR" sz="1600" spc="-60" baseline="-250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Light" panose="02000403000000020004" pitchFamily="50" charset="-127"/>
                  </a:rPr>
                  <a:t>41</a:t>
                </a:r>
                <a:endParaRPr lang="en-US" altLang="ko-KR" sz="1600" spc="-60" baseline="-2500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Light" panose="02000403000000020004" pitchFamily="50" charset="-127"/>
                </a:endParaRPr>
              </a:p>
            </p:txBody>
          </p:sp>
          <p:grpSp>
            <p:nvGrpSpPr>
              <p:cNvPr id="300" name="그룹 299"/>
              <p:cNvGrpSpPr/>
              <p:nvPr/>
            </p:nvGrpSpPr>
            <p:grpSpPr>
              <a:xfrm>
                <a:off x="511175" y="5743757"/>
                <a:ext cx="1031714" cy="278972"/>
                <a:chOff x="511175" y="5743757"/>
                <a:chExt cx="1031714" cy="278972"/>
              </a:xfrm>
            </p:grpSpPr>
            <p:sp>
              <p:nvSpPr>
                <p:cNvPr id="105" name="직사각형 104"/>
                <p:cNvSpPr/>
                <p:nvPr/>
              </p:nvSpPr>
              <p:spPr>
                <a:xfrm>
                  <a:off x="606301" y="5743757"/>
                  <a:ext cx="936588" cy="2789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t" anchorCtr="0">
                  <a:noAutofit/>
                </a:bodyPr>
                <a:lstStyle/>
                <a:p>
                  <a:pPr>
                    <a:spcBef>
                      <a:spcPts val="1200"/>
                    </a:spcBef>
                    <a:buFont typeface="Arial" pitchFamily="34" charset="0"/>
                    <a:buNone/>
                  </a:pPr>
                  <a:r>
                    <a:rPr lang="ko-KR" altLang="en-US" sz="1600" baseline="-25000" dirty="0" smtClean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tx2">
                          <a:lumMod val="50000"/>
                        </a:schemeClr>
                      </a:solidFill>
                      <a:latin typeface="KoPub돋움체 Bold" panose="00000800000000000000" pitchFamily="2" charset="-127"/>
                      <a:ea typeface="KoPub돋움체 Bold" panose="00000800000000000000" pitchFamily="2" charset="-127"/>
                      <a:cs typeface="Pretendard SemiBold" panose="02000703000000020004" pitchFamily="50" charset="-127"/>
                    </a:rPr>
                    <a:t>대전 지사</a:t>
                  </a:r>
                  <a:endParaRPr lang="en-US" altLang="ko-KR" sz="1600" baseline="-250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2">
                        <a:lumMod val="50000"/>
                      </a:schemeClr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  <a:cs typeface="Pretendard SemiBold" panose="02000703000000020004" pitchFamily="50" charset="-127"/>
                  </a:endParaRPr>
                </a:p>
              </p:txBody>
            </p:sp>
            <p:cxnSp>
              <p:nvCxnSpPr>
                <p:cNvPr id="297" name="직선 연결선 296"/>
                <p:cNvCxnSpPr/>
                <p:nvPr/>
              </p:nvCxnSpPr>
              <p:spPr>
                <a:xfrm>
                  <a:off x="511175" y="5813680"/>
                  <a:ext cx="0" cy="107375"/>
                </a:xfrm>
                <a:prstGeom prst="line">
                  <a:avLst/>
                </a:prstGeom>
                <a:ln w="1270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04" name="그룹 303"/>
            <p:cNvGrpSpPr/>
            <p:nvPr/>
          </p:nvGrpSpPr>
          <p:grpSpPr>
            <a:xfrm>
              <a:off x="460375" y="6102650"/>
              <a:ext cx="4310141" cy="318027"/>
              <a:chOff x="511175" y="6001050"/>
              <a:chExt cx="4310141" cy="318027"/>
            </a:xfrm>
          </p:grpSpPr>
          <p:sp>
            <p:nvSpPr>
              <p:cNvPr id="108" name="직사각형 107"/>
              <p:cNvSpPr/>
              <p:nvPr/>
            </p:nvSpPr>
            <p:spPr>
              <a:xfrm>
                <a:off x="1502175" y="6001050"/>
                <a:ext cx="3319141" cy="318027"/>
              </a:xfrm>
              <a:prstGeom prst="rect">
                <a:avLst/>
              </a:prstGeom>
              <a:noFill/>
            </p:spPr>
            <p:txBody>
              <a:bodyPr wrap="square" lIns="0" tIns="0" rIns="0" bIns="0" anchor="t" anchorCtr="0"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ts val="1200"/>
                  </a:spcBef>
                  <a:buFont typeface="Arial" pitchFamily="34" charset="0"/>
                  <a:buNone/>
                </a:pPr>
                <a:r>
                  <a:rPr lang="ko-KR" altLang="en-US" sz="1600" spc="-60" baseline="-250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Light" panose="02000403000000020004" pitchFamily="50" charset="-127"/>
                  </a:rPr>
                  <a:t>부산광역시 해운대구 </a:t>
                </a:r>
                <a:r>
                  <a:rPr lang="ko-KR" altLang="en-US" sz="1600" spc="-60" baseline="-25000" dirty="0" err="1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Light" panose="02000403000000020004" pitchFamily="50" charset="-127"/>
                  </a:rPr>
                  <a:t>센텀중앙로</a:t>
                </a:r>
                <a:r>
                  <a:rPr lang="ko-KR" altLang="en-US" sz="1600" spc="-60" baseline="-250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Light" panose="02000403000000020004" pitchFamily="50" charset="-127"/>
                  </a:rPr>
                  <a:t> </a:t>
                </a:r>
                <a:r>
                  <a:rPr lang="en-US" altLang="ko-KR" sz="1600" spc="-60" baseline="-250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Light" panose="02000403000000020004" pitchFamily="50" charset="-127"/>
                  </a:rPr>
                  <a:t>78, </a:t>
                </a:r>
                <a:r>
                  <a:rPr lang="ko-KR" altLang="en-US" sz="1600" spc="-60" baseline="-25000" dirty="0" err="1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Light" panose="02000403000000020004" pitchFamily="50" charset="-127"/>
                  </a:rPr>
                  <a:t>센텀그린타워</a:t>
                </a:r>
                <a:r>
                  <a:rPr lang="ko-KR" altLang="en-US" sz="1600" spc="-60" baseline="-250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Light" panose="02000403000000020004" pitchFamily="50" charset="-127"/>
                  </a:rPr>
                  <a:t> </a:t>
                </a:r>
                <a:r>
                  <a:rPr lang="en-US" altLang="ko-KR" sz="1600" spc="-60" baseline="-250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Light" panose="02000403000000020004" pitchFamily="50" charset="-127"/>
                  </a:rPr>
                  <a:t>1</a:t>
                </a:r>
                <a:r>
                  <a:rPr lang="ko-KR" altLang="en-US" sz="1600" spc="-60" baseline="-250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Light" panose="02000403000000020004" pitchFamily="50" charset="-127"/>
                  </a:rPr>
                  <a:t>층</a:t>
                </a:r>
                <a:endParaRPr lang="en-US" altLang="ko-KR" sz="1600" spc="-60" baseline="-2500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Light" panose="02000403000000020004" pitchFamily="50" charset="-127"/>
                </a:endParaRPr>
              </a:p>
            </p:txBody>
          </p:sp>
          <p:grpSp>
            <p:nvGrpSpPr>
              <p:cNvPr id="301" name="그룹 300"/>
              <p:cNvGrpSpPr/>
              <p:nvPr/>
            </p:nvGrpSpPr>
            <p:grpSpPr>
              <a:xfrm>
                <a:off x="511175" y="6003428"/>
                <a:ext cx="1031714" cy="278972"/>
                <a:chOff x="511175" y="6003428"/>
                <a:chExt cx="1031714" cy="278972"/>
              </a:xfrm>
            </p:grpSpPr>
            <p:sp>
              <p:nvSpPr>
                <p:cNvPr id="107" name="직사각형 106"/>
                <p:cNvSpPr/>
                <p:nvPr/>
              </p:nvSpPr>
              <p:spPr>
                <a:xfrm>
                  <a:off x="606301" y="6003428"/>
                  <a:ext cx="936588" cy="2789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t" anchorCtr="0">
                  <a:noAutofit/>
                </a:bodyPr>
                <a:lstStyle/>
                <a:p>
                  <a:pPr>
                    <a:spcBef>
                      <a:spcPts val="1200"/>
                    </a:spcBef>
                    <a:buFont typeface="Arial" pitchFamily="34" charset="0"/>
                    <a:buNone/>
                  </a:pPr>
                  <a:r>
                    <a:rPr lang="ko-KR" altLang="en-US" sz="1600" baseline="-25000" dirty="0" smtClean="0">
                      <a:ln>
                        <a:solidFill>
                          <a:schemeClr val="bg1">
                            <a:alpha val="0"/>
                          </a:schemeClr>
                        </a:solidFill>
                      </a:ln>
                      <a:solidFill>
                        <a:schemeClr val="tx2">
                          <a:lumMod val="50000"/>
                        </a:schemeClr>
                      </a:solidFill>
                      <a:latin typeface="KoPub돋움체 Bold" panose="00000800000000000000" pitchFamily="2" charset="-127"/>
                      <a:ea typeface="KoPub돋움체 Bold" panose="00000800000000000000" pitchFamily="2" charset="-127"/>
                      <a:cs typeface="Pretendard SemiBold" panose="02000703000000020004" pitchFamily="50" charset="-127"/>
                    </a:rPr>
                    <a:t>부산 지사</a:t>
                  </a:r>
                  <a:endParaRPr lang="en-US" altLang="ko-KR" sz="1600" baseline="-250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2">
                        <a:lumMod val="50000"/>
                      </a:schemeClr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  <a:cs typeface="Pretendard SemiBold" panose="02000703000000020004" pitchFamily="50" charset="-127"/>
                  </a:endParaRPr>
                </a:p>
              </p:txBody>
            </p:sp>
            <p:cxnSp>
              <p:nvCxnSpPr>
                <p:cNvPr id="298" name="직선 연결선 297"/>
                <p:cNvCxnSpPr/>
                <p:nvPr/>
              </p:nvCxnSpPr>
              <p:spPr>
                <a:xfrm>
                  <a:off x="511175" y="6073351"/>
                  <a:ext cx="0" cy="107375"/>
                </a:xfrm>
                <a:prstGeom prst="line">
                  <a:avLst/>
                </a:prstGeom>
                <a:ln w="1270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58" name="그룹 357"/>
          <p:cNvGrpSpPr/>
          <p:nvPr/>
        </p:nvGrpSpPr>
        <p:grpSpPr>
          <a:xfrm>
            <a:off x="962857" y="1652723"/>
            <a:ext cx="1770139" cy="362591"/>
            <a:chOff x="-12879388" y="5962651"/>
            <a:chExt cx="7416800" cy="1519238"/>
          </a:xfrm>
          <a:solidFill>
            <a:schemeClr val="tx2">
              <a:lumMod val="60000"/>
              <a:lumOff val="40000"/>
              <a:alpha val="61000"/>
            </a:schemeClr>
          </a:solidFill>
        </p:grpSpPr>
        <p:sp>
          <p:nvSpPr>
            <p:cNvPr id="310" name="Freeform 16"/>
            <p:cNvSpPr>
              <a:spLocks/>
            </p:cNvSpPr>
            <p:nvPr/>
          </p:nvSpPr>
          <p:spPr bwMode="auto">
            <a:xfrm>
              <a:off x="-9753601" y="6311901"/>
              <a:ext cx="2232025" cy="1160463"/>
            </a:xfrm>
            <a:custGeom>
              <a:avLst/>
              <a:gdLst>
                <a:gd name="T0" fmla="*/ 1302 w 1406"/>
                <a:gd name="T1" fmla="*/ 10 h 731"/>
                <a:gd name="T2" fmla="*/ 1238 w 1406"/>
                <a:gd name="T3" fmla="*/ 16 h 731"/>
                <a:gd name="T4" fmla="*/ 1184 w 1406"/>
                <a:gd name="T5" fmla="*/ 28 h 731"/>
                <a:gd name="T6" fmla="*/ 1144 w 1406"/>
                <a:gd name="T7" fmla="*/ 48 h 731"/>
                <a:gd name="T8" fmla="*/ 1112 w 1406"/>
                <a:gd name="T9" fmla="*/ 72 h 731"/>
                <a:gd name="T10" fmla="*/ 1088 w 1406"/>
                <a:gd name="T11" fmla="*/ 98 h 731"/>
                <a:gd name="T12" fmla="*/ 1072 w 1406"/>
                <a:gd name="T13" fmla="*/ 124 h 731"/>
                <a:gd name="T14" fmla="*/ 1054 w 1406"/>
                <a:gd name="T15" fmla="*/ 168 h 731"/>
                <a:gd name="T16" fmla="*/ 966 w 1406"/>
                <a:gd name="T17" fmla="*/ 529 h 731"/>
                <a:gd name="T18" fmla="*/ 954 w 1406"/>
                <a:gd name="T19" fmla="*/ 551 h 731"/>
                <a:gd name="T20" fmla="*/ 938 w 1406"/>
                <a:gd name="T21" fmla="*/ 557 h 731"/>
                <a:gd name="T22" fmla="*/ 930 w 1406"/>
                <a:gd name="T23" fmla="*/ 559 h 731"/>
                <a:gd name="T24" fmla="*/ 912 w 1406"/>
                <a:gd name="T25" fmla="*/ 553 h 731"/>
                <a:gd name="T26" fmla="*/ 894 w 1406"/>
                <a:gd name="T27" fmla="*/ 541 h 731"/>
                <a:gd name="T28" fmla="*/ 860 w 1406"/>
                <a:gd name="T29" fmla="*/ 495 h 731"/>
                <a:gd name="T30" fmla="*/ 618 w 1406"/>
                <a:gd name="T31" fmla="*/ 142 h 731"/>
                <a:gd name="T32" fmla="*/ 590 w 1406"/>
                <a:gd name="T33" fmla="*/ 102 h 731"/>
                <a:gd name="T34" fmla="*/ 562 w 1406"/>
                <a:gd name="T35" fmla="*/ 70 h 731"/>
                <a:gd name="T36" fmla="*/ 534 w 1406"/>
                <a:gd name="T37" fmla="*/ 46 h 731"/>
                <a:gd name="T38" fmla="*/ 506 w 1406"/>
                <a:gd name="T39" fmla="*/ 28 h 731"/>
                <a:gd name="T40" fmla="*/ 476 w 1406"/>
                <a:gd name="T41" fmla="*/ 14 h 731"/>
                <a:gd name="T42" fmla="*/ 414 w 1406"/>
                <a:gd name="T43" fmla="*/ 0 h 731"/>
                <a:gd name="T44" fmla="*/ 382 w 1406"/>
                <a:gd name="T45" fmla="*/ 0 h 731"/>
                <a:gd name="T46" fmla="*/ 344 w 1406"/>
                <a:gd name="T47" fmla="*/ 2 h 731"/>
                <a:gd name="T48" fmla="*/ 296 w 1406"/>
                <a:gd name="T49" fmla="*/ 12 h 731"/>
                <a:gd name="T50" fmla="*/ 272 w 1406"/>
                <a:gd name="T51" fmla="*/ 22 h 731"/>
                <a:gd name="T52" fmla="*/ 234 w 1406"/>
                <a:gd name="T53" fmla="*/ 42 h 731"/>
                <a:gd name="T54" fmla="*/ 204 w 1406"/>
                <a:gd name="T55" fmla="*/ 66 h 731"/>
                <a:gd name="T56" fmla="*/ 180 w 1406"/>
                <a:gd name="T57" fmla="*/ 90 h 731"/>
                <a:gd name="T58" fmla="*/ 154 w 1406"/>
                <a:gd name="T59" fmla="*/ 128 h 731"/>
                <a:gd name="T60" fmla="*/ 132 w 1406"/>
                <a:gd name="T61" fmla="*/ 182 h 731"/>
                <a:gd name="T62" fmla="*/ 0 w 1406"/>
                <a:gd name="T63" fmla="*/ 701 h 731"/>
                <a:gd name="T64" fmla="*/ 382 w 1406"/>
                <a:gd name="T65" fmla="*/ 230 h 731"/>
                <a:gd name="T66" fmla="*/ 388 w 1406"/>
                <a:gd name="T67" fmla="*/ 212 h 731"/>
                <a:gd name="T68" fmla="*/ 400 w 1406"/>
                <a:gd name="T69" fmla="*/ 192 h 731"/>
                <a:gd name="T70" fmla="*/ 414 w 1406"/>
                <a:gd name="T71" fmla="*/ 186 h 731"/>
                <a:gd name="T72" fmla="*/ 422 w 1406"/>
                <a:gd name="T73" fmla="*/ 184 h 731"/>
                <a:gd name="T74" fmla="*/ 436 w 1406"/>
                <a:gd name="T75" fmla="*/ 188 h 731"/>
                <a:gd name="T76" fmla="*/ 450 w 1406"/>
                <a:gd name="T77" fmla="*/ 198 h 731"/>
                <a:gd name="T78" fmla="*/ 474 w 1406"/>
                <a:gd name="T79" fmla="*/ 230 h 731"/>
                <a:gd name="T80" fmla="*/ 724 w 1406"/>
                <a:gd name="T81" fmla="*/ 595 h 731"/>
                <a:gd name="T82" fmla="*/ 770 w 1406"/>
                <a:gd name="T83" fmla="*/ 653 h 731"/>
                <a:gd name="T84" fmla="*/ 824 w 1406"/>
                <a:gd name="T85" fmla="*/ 693 h 731"/>
                <a:gd name="T86" fmla="*/ 884 w 1406"/>
                <a:gd name="T87" fmla="*/ 717 h 731"/>
                <a:gd name="T88" fmla="*/ 948 w 1406"/>
                <a:gd name="T89" fmla="*/ 729 h 731"/>
                <a:gd name="T90" fmla="*/ 978 w 1406"/>
                <a:gd name="T91" fmla="*/ 731 h 731"/>
                <a:gd name="T92" fmla="*/ 1044 w 1406"/>
                <a:gd name="T93" fmla="*/ 729 h 731"/>
                <a:gd name="T94" fmla="*/ 1072 w 1406"/>
                <a:gd name="T95" fmla="*/ 725 h 731"/>
                <a:gd name="T96" fmla="*/ 1118 w 1406"/>
                <a:gd name="T97" fmla="*/ 711 h 731"/>
                <a:gd name="T98" fmla="*/ 1160 w 1406"/>
                <a:gd name="T99" fmla="*/ 693 h 731"/>
                <a:gd name="T100" fmla="*/ 1184 w 1406"/>
                <a:gd name="T101" fmla="*/ 677 h 731"/>
                <a:gd name="T102" fmla="*/ 1226 w 1406"/>
                <a:gd name="T103" fmla="*/ 635 h 731"/>
                <a:gd name="T104" fmla="*/ 1260 w 1406"/>
                <a:gd name="T105" fmla="*/ 581 h 731"/>
                <a:gd name="T106" fmla="*/ 1284 w 1406"/>
                <a:gd name="T107" fmla="*/ 519 h 731"/>
                <a:gd name="T108" fmla="*/ 1406 w 1406"/>
                <a:gd name="T109" fmla="*/ 10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06" h="731">
                  <a:moveTo>
                    <a:pt x="1302" y="10"/>
                  </a:moveTo>
                  <a:lnTo>
                    <a:pt x="1302" y="10"/>
                  </a:lnTo>
                  <a:lnTo>
                    <a:pt x="1268" y="12"/>
                  </a:lnTo>
                  <a:lnTo>
                    <a:pt x="1238" y="16"/>
                  </a:lnTo>
                  <a:lnTo>
                    <a:pt x="1210" y="20"/>
                  </a:lnTo>
                  <a:lnTo>
                    <a:pt x="1184" y="28"/>
                  </a:lnTo>
                  <a:lnTo>
                    <a:pt x="1162" y="38"/>
                  </a:lnTo>
                  <a:lnTo>
                    <a:pt x="1144" y="48"/>
                  </a:lnTo>
                  <a:lnTo>
                    <a:pt x="1126" y="60"/>
                  </a:lnTo>
                  <a:lnTo>
                    <a:pt x="1112" y="72"/>
                  </a:lnTo>
                  <a:lnTo>
                    <a:pt x="1098" y="86"/>
                  </a:lnTo>
                  <a:lnTo>
                    <a:pt x="1088" y="98"/>
                  </a:lnTo>
                  <a:lnTo>
                    <a:pt x="1080" y="112"/>
                  </a:lnTo>
                  <a:lnTo>
                    <a:pt x="1072" y="124"/>
                  </a:lnTo>
                  <a:lnTo>
                    <a:pt x="1062" y="148"/>
                  </a:lnTo>
                  <a:lnTo>
                    <a:pt x="1054" y="168"/>
                  </a:lnTo>
                  <a:lnTo>
                    <a:pt x="966" y="529"/>
                  </a:lnTo>
                  <a:lnTo>
                    <a:pt x="966" y="529"/>
                  </a:lnTo>
                  <a:lnTo>
                    <a:pt x="962" y="541"/>
                  </a:lnTo>
                  <a:lnTo>
                    <a:pt x="954" y="551"/>
                  </a:lnTo>
                  <a:lnTo>
                    <a:pt x="944" y="557"/>
                  </a:lnTo>
                  <a:lnTo>
                    <a:pt x="938" y="557"/>
                  </a:lnTo>
                  <a:lnTo>
                    <a:pt x="930" y="559"/>
                  </a:lnTo>
                  <a:lnTo>
                    <a:pt x="930" y="559"/>
                  </a:lnTo>
                  <a:lnTo>
                    <a:pt x="922" y="557"/>
                  </a:lnTo>
                  <a:lnTo>
                    <a:pt x="912" y="553"/>
                  </a:lnTo>
                  <a:lnTo>
                    <a:pt x="904" y="549"/>
                  </a:lnTo>
                  <a:lnTo>
                    <a:pt x="894" y="541"/>
                  </a:lnTo>
                  <a:lnTo>
                    <a:pt x="878" y="521"/>
                  </a:lnTo>
                  <a:lnTo>
                    <a:pt x="860" y="495"/>
                  </a:lnTo>
                  <a:lnTo>
                    <a:pt x="618" y="142"/>
                  </a:lnTo>
                  <a:lnTo>
                    <a:pt x="618" y="142"/>
                  </a:lnTo>
                  <a:lnTo>
                    <a:pt x="604" y="120"/>
                  </a:lnTo>
                  <a:lnTo>
                    <a:pt x="590" y="102"/>
                  </a:lnTo>
                  <a:lnTo>
                    <a:pt x="576" y="86"/>
                  </a:lnTo>
                  <a:lnTo>
                    <a:pt x="562" y="70"/>
                  </a:lnTo>
                  <a:lnTo>
                    <a:pt x="548" y="58"/>
                  </a:lnTo>
                  <a:lnTo>
                    <a:pt x="534" y="46"/>
                  </a:lnTo>
                  <a:lnTo>
                    <a:pt x="520" y="36"/>
                  </a:lnTo>
                  <a:lnTo>
                    <a:pt x="506" y="28"/>
                  </a:lnTo>
                  <a:lnTo>
                    <a:pt x="490" y="20"/>
                  </a:lnTo>
                  <a:lnTo>
                    <a:pt x="476" y="14"/>
                  </a:lnTo>
                  <a:lnTo>
                    <a:pt x="446" y="6"/>
                  </a:lnTo>
                  <a:lnTo>
                    <a:pt x="414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66" y="0"/>
                  </a:lnTo>
                  <a:lnTo>
                    <a:pt x="344" y="2"/>
                  </a:lnTo>
                  <a:lnTo>
                    <a:pt x="320" y="6"/>
                  </a:lnTo>
                  <a:lnTo>
                    <a:pt x="296" y="12"/>
                  </a:lnTo>
                  <a:lnTo>
                    <a:pt x="296" y="12"/>
                  </a:lnTo>
                  <a:lnTo>
                    <a:pt x="272" y="22"/>
                  </a:lnTo>
                  <a:lnTo>
                    <a:pt x="252" y="32"/>
                  </a:lnTo>
                  <a:lnTo>
                    <a:pt x="234" y="42"/>
                  </a:lnTo>
                  <a:lnTo>
                    <a:pt x="218" y="54"/>
                  </a:lnTo>
                  <a:lnTo>
                    <a:pt x="204" y="66"/>
                  </a:lnTo>
                  <a:lnTo>
                    <a:pt x="190" y="78"/>
                  </a:lnTo>
                  <a:lnTo>
                    <a:pt x="180" y="90"/>
                  </a:lnTo>
                  <a:lnTo>
                    <a:pt x="170" y="102"/>
                  </a:lnTo>
                  <a:lnTo>
                    <a:pt x="154" y="128"/>
                  </a:lnTo>
                  <a:lnTo>
                    <a:pt x="140" y="156"/>
                  </a:lnTo>
                  <a:lnTo>
                    <a:pt x="132" y="182"/>
                  </a:lnTo>
                  <a:lnTo>
                    <a:pt x="124" y="208"/>
                  </a:lnTo>
                  <a:lnTo>
                    <a:pt x="0" y="701"/>
                  </a:lnTo>
                  <a:lnTo>
                    <a:pt x="266" y="701"/>
                  </a:lnTo>
                  <a:lnTo>
                    <a:pt x="382" y="230"/>
                  </a:lnTo>
                  <a:lnTo>
                    <a:pt x="382" y="230"/>
                  </a:lnTo>
                  <a:lnTo>
                    <a:pt x="388" y="212"/>
                  </a:lnTo>
                  <a:lnTo>
                    <a:pt x="394" y="198"/>
                  </a:lnTo>
                  <a:lnTo>
                    <a:pt x="400" y="192"/>
                  </a:lnTo>
                  <a:lnTo>
                    <a:pt x="406" y="188"/>
                  </a:lnTo>
                  <a:lnTo>
                    <a:pt x="414" y="186"/>
                  </a:lnTo>
                  <a:lnTo>
                    <a:pt x="422" y="184"/>
                  </a:lnTo>
                  <a:lnTo>
                    <a:pt x="422" y="184"/>
                  </a:lnTo>
                  <a:lnTo>
                    <a:pt x="430" y="186"/>
                  </a:lnTo>
                  <a:lnTo>
                    <a:pt x="436" y="188"/>
                  </a:lnTo>
                  <a:lnTo>
                    <a:pt x="444" y="192"/>
                  </a:lnTo>
                  <a:lnTo>
                    <a:pt x="450" y="198"/>
                  </a:lnTo>
                  <a:lnTo>
                    <a:pt x="462" y="212"/>
                  </a:lnTo>
                  <a:lnTo>
                    <a:pt x="474" y="230"/>
                  </a:lnTo>
                  <a:lnTo>
                    <a:pt x="724" y="595"/>
                  </a:lnTo>
                  <a:lnTo>
                    <a:pt x="724" y="595"/>
                  </a:lnTo>
                  <a:lnTo>
                    <a:pt x="746" y="627"/>
                  </a:lnTo>
                  <a:lnTo>
                    <a:pt x="770" y="653"/>
                  </a:lnTo>
                  <a:lnTo>
                    <a:pt x="796" y="675"/>
                  </a:lnTo>
                  <a:lnTo>
                    <a:pt x="824" y="693"/>
                  </a:lnTo>
                  <a:lnTo>
                    <a:pt x="854" y="707"/>
                  </a:lnTo>
                  <a:lnTo>
                    <a:pt x="884" y="717"/>
                  </a:lnTo>
                  <a:lnTo>
                    <a:pt x="916" y="725"/>
                  </a:lnTo>
                  <a:lnTo>
                    <a:pt x="948" y="729"/>
                  </a:lnTo>
                  <a:lnTo>
                    <a:pt x="948" y="729"/>
                  </a:lnTo>
                  <a:lnTo>
                    <a:pt x="978" y="731"/>
                  </a:lnTo>
                  <a:lnTo>
                    <a:pt x="1010" y="731"/>
                  </a:lnTo>
                  <a:lnTo>
                    <a:pt x="1044" y="729"/>
                  </a:lnTo>
                  <a:lnTo>
                    <a:pt x="1072" y="725"/>
                  </a:lnTo>
                  <a:lnTo>
                    <a:pt x="1072" y="725"/>
                  </a:lnTo>
                  <a:lnTo>
                    <a:pt x="1096" y="719"/>
                  </a:lnTo>
                  <a:lnTo>
                    <a:pt x="1118" y="711"/>
                  </a:lnTo>
                  <a:lnTo>
                    <a:pt x="1140" y="703"/>
                  </a:lnTo>
                  <a:lnTo>
                    <a:pt x="1160" y="693"/>
                  </a:lnTo>
                  <a:lnTo>
                    <a:pt x="1160" y="693"/>
                  </a:lnTo>
                  <a:lnTo>
                    <a:pt x="1184" y="677"/>
                  </a:lnTo>
                  <a:lnTo>
                    <a:pt x="1206" y="657"/>
                  </a:lnTo>
                  <a:lnTo>
                    <a:pt x="1226" y="635"/>
                  </a:lnTo>
                  <a:lnTo>
                    <a:pt x="1244" y="609"/>
                  </a:lnTo>
                  <a:lnTo>
                    <a:pt x="1260" y="581"/>
                  </a:lnTo>
                  <a:lnTo>
                    <a:pt x="1274" y="551"/>
                  </a:lnTo>
                  <a:lnTo>
                    <a:pt x="1284" y="519"/>
                  </a:lnTo>
                  <a:lnTo>
                    <a:pt x="1294" y="483"/>
                  </a:lnTo>
                  <a:lnTo>
                    <a:pt x="1406" y="10"/>
                  </a:lnTo>
                  <a:lnTo>
                    <a:pt x="130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1" name="Freeform 17"/>
            <p:cNvSpPr>
              <a:spLocks/>
            </p:cNvSpPr>
            <p:nvPr/>
          </p:nvSpPr>
          <p:spPr bwMode="auto">
            <a:xfrm>
              <a:off x="-7613651" y="6327776"/>
              <a:ext cx="2151063" cy="1096963"/>
            </a:xfrm>
            <a:custGeom>
              <a:avLst/>
              <a:gdLst>
                <a:gd name="T0" fmla="*/ 424 w 1355"/>
                <a:gd name="T1" fmla="*/ 0 h 691"/>
                <a:gd name="T2" fmla="*/ 322 w 1355"/>
                <a:gd name="T3" fmla="*/ 12 h 691"/>
                <a:gd name="T4" fmla="*/ 240 w 1355"/>
                <a:gd name="T5" fmla="*/ 40 h 691"/>
                <a:gd name="T6" fmla="*/ 176 w 1355"/>
                <a:gd name="T7" fmla="*/ 82 h 691"/>
                <a:gd name="T8" fmla="*/ 134 w 1355"/>
                <a:gd name="T9" fmla="*/ 140 h 691"/>
                <a:gd name="T10" fmla="*/ 110 w 1355"/>
                <a:gd name="T11" fmla="*/ 214 h 691"/>
                <a:gd name="T12" fmla="*/ 104 w 1355"/>
                <a:gd name="T13" fmla="*/ 276 h 691"/>
                <a:gd name="T14" fmla="*/ 112 w 1355"/>
                <a:gd name="T15" fmla="*/ 338 h 691"/>
                <a:gd name="T16" fmla="*/ 134 w 1355"/>
                <a:gd name="T17" fmla="*/ 376 h 691"/>
                <a:gd name="T18" fmla="*/ 196 w 1355"/>
                <a:gd name="T19" fmla="*/ 418 h 691"/>
                <a:gd name="T20" fmla="*/ 296 w 1355"/>
                <a:gd name="T21" fmla="*/ 440 h 691"/>
                <a:gd name="T22" fmla="*/ 905 w 1355"/>
                <a:gd name="T23" fmla="*/ 444 h 691"/>
                <a:gd name="T24" fmla="*/ 931 w 1355"/>
                <a:gd name="T25" fmla="*/ 446 h 691"/>
                <a:gd name="T26" fmla="*/ 957 w 1355"/>
                <a:gd name="T27" fmla="*/ 459 h 691"/>
                <a:gd name="T28" fmla="*/ 967 w 1355"/>
                <a:gd name="T29" fmla="*/ 487 h 691"/>
                <a:gd name="T30" fmla="*/ 963 w 1355"/>
                <a:gd name="T31" fmla="*/ 503 h 691"/>
                <a:gd name="T32" fmla="*/ 945 w 1355"/>
                <a:gd name="T33" fmla="*/ 531 h 691"/>
                <a:gd name="T34" fmla="*/ 921 w 1355"/>
                <a:gd name="T35" fmla="*/ 543 h 691"/>
                <a:gd name="T36" fmla="*/ 170 w 1355"/>
                <a:gd name="T37" fmla="*/ 547 h 691"/>
                <a:gd name="T38" fmla="*/ 124 w 1355"/>
                <a:gd name="T39" fmla="*/ 553 h 691"/>
                <a:gd name="T40" fmla="*/ 70 w 1355"/>
                <a:gd name="T41" fmla="*/ 581 h 691"/>
                <a:gd name="T42" fmla="*/ 34 w 1355"/>
                <a:gd name="T43" fmla="*/ 619 h 691"/>
                <a:gd name="T44" fmla="*/ 2 w 1355"/>
                <a:gd name="T45" fmla="*/ 685 h 691"/>
                <a:gd name="T46" fmla="*/ 1015 w 1355"/>
                <a:gd name="T47" fmla="*/ 691 h 691"/>
                <a:gd name="T48" fmla="*/ 1101 w 1355"/>
                <a:gd name="T49" fmla="*/ 683 h 691"/>
                <a:gd name="T50" fmla="*/ 1173 w 1355"/>
                <a:gd name="T51" fmla="*/ 663 h 691"/>
                <a:gd name="T52" fmla="*/ 1227 w 1355"/>
                <a:gd name="T53" fmla="*/ 629 h 691"/>
                <a:gd name="T54" fmla="*/ 1267 w 1355"/>
                <a:gd name="T55" fmla="*/ 581 h 691"/>
                <a:gd name="T56" fmla="*/ 1291 w 1355"/>
                <a:gd name="T57" fmla="*/ 519 h 691"/>
                <a:gd name="T58" fmla="*/ 1299 w 1355"/>
                <a:gd name="T59" fmla="*/ 465 h 691"/>
                <a:gd name="T60" fmla="*/ 1295 w 1355"/>
                <a:gd name="T61" fmla="*/ 412 h 691"/>
                <a:gd name="T62" fmla="*/ 1265 w 1355"/>
                <a:gd name="T63" fmla="*/ 354 h 691"/>
                <a:gd name="T64" fmla="*/ 1227 w 1355"/>
                <a:gd name="T65" fmla="*/ 324 h 691"/>
                <a:gd name="T66" fmla="*/ 1145 w 1355"/>
                <a:gd name="T67" fmla="*/ 294 h 691"/>
                <a:gd name="T68" fmla="*/ 1029 w 1355"/>
                <a:gd name="T69" fmla="*/ 286 h 691"/>
                <a:gd name="T70" fmla="*/ 502 w 1355"/>
                <a:gd name="T71" fmla="*/ 284 h 691"/>
                <a:gd name="T72" fmla="*/ 454 w 1355"/>
                <a:gd name="T73" fmla="*/ 266 h 691"/>
                <a:gd name="T74" fmla="*/ 444 w 1355"/>
                <a:gd name="T75" fmla="*/ 244 h 691"/>
                <a:gd name="T76" fmla="*/ 440 w 1355"/>
                <a:gd name="T77" fmla="*/ 218 h 691"/>
                <a:gd name="T78" fmla="*/ 452 w 1355"/>
                <a:gd name="T79" fmla="*/ 186 h 691"/>
                <a:gd name="T80" fmla="*/ 486 w 1355"/>
                <a:gd name="T81" fmla="*/ 158 h 691"/>
                <a:gd name="T82" fmla="*/ 526 w 1355"/>
                <a:gd name="T83" fmla="*/ 148 h 691"/>
                <a:gd name="T84" fmla="*/ 1193 w 1355"/>
                <a:gd name="T85" fmla="*/ 146 h 691"/>
                <a:gd name="T86" fmla="*/ 1243 w 1355"/>
                <a:gd name="T87" fmla="*/ 138 h 691"/>
                <a:gd name="T88" fmla="*/ 1297 w 1355"/>
                <a:gd name="T89" fmla="*/ 112 h 691"/>
                <a:gd name="T90" fmla="*/ 1329 w 1355"/>
                <a:gd name="T91" fmla="*/ 72 h 691"/>
                <a:gd name="T92" fmla="*/ 1349 w 1355"/>
                <a:gd name="T93" fmla="*/ 22 h 691"/>
                <a:gd name="T94" fmla="*/ 464 w 1355"/>
                <a:gd name="T95" fmla="*/ 0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55" h="691">
                  <a:moveTo>
                    <a:pt x="464" y="0"/>
                  </a:moveTo>
                  <a:lnTo>
                    <a:pt x="464" y="0"/>
                  </a:lnTo>
                  <a:lnTo>
                    <a:pt x="424" y="0"/>
                  </a:lnTo>
                  <a:lnTo>
                    <a:pt x="388" y="2"/>
                  </a:lnTo>
                  <a:lnTo>
                    <a:pt x="354" y="6"/>
                  </a:lnTo>
                  <a:lnTo>
                    <a:pt x="322" y="12"/>
                  </a:lnTo>
                  <a:lnTo>
                    <a:pt x="292" y="20"/>
                  </a:lnTo>
                  <a:lnTo>
                    <a:pt x="264" y="28"/>
                  </a:lnTo>
                  <a:lnTo>
                    <a:pt x="240" y="40"/>
                  </a:lnTo>
                  <a:lnTo>
                    <a:pt x="216" y="52"/>
                  </a:lnTo>
                  <a:lnTo>
                    <a:pt x="196" y="66"/>
                  </a:lnTo>
                  <a:lnTo>
                    <a:pt x="176" y="82"/>
                  </a:lnTo>
                  <a:lnTo>
                    <a:pt x="160" y="100"/>
                  </a:lnTo>
                  <a:lnTo>
                    <a:pt x="146" y="120"/>
                  </a:lnTo>
                  <a:lnTo>
                    <a:pt x="134" y="140"/>
                  </a:lnTo>
                  <a:lnTo>
                    <a:pt x="124" y="164"/>
                  </a:lnTo>
                  <a:lnTo>
                    <a:pt x="116" y="188"/>
                  </a:lnTo>
                  <a:lnTo>
                    <a:pt x="110" y="214"/>
                  </a:lnTo>
                  <a:lnTo>
                    <a:pt x="110" y="214"/>
                  </a:lnTo>
                  <a:lnTo>
                    <a:pt x="104" y="254"/>
                  </a:lnTo>
                  <a:lnTo>
                    <a:pt x="104" y="276"/>
                  </a:lnTo>
                  <a:lnTo>
                    <a:pt x="104" y="296"/>
                  </a:lnTo>
                  <a:lnTo>
                    <a:pt x="108" y="318"/>
                  </a:lnTo>
                  <a:lnTo>
                    <a:pt x="112" y="338"/>
                  </a:lnTo>
                  <a:lnTo>
                    <a:pt x="122" y="358"/>
                  </a:lnTo>
                  <a:lnTo>
                    <a:pt x="134" y="376"/>
                  </a:lnTo>
                  <a:lnTo>
                    <a:pt x="134" y="376"/>
                  </a:lnTo>
                  <a:lnTo>
                    <a:pt x="150" y="392"/>
                  </a:lnTo>
                  <a:lnTo>
                    <a:pt x="172" y="406"/>
                  </a:lnTo>
                  <a:lnTo>
                    <a:pt x="196" y="418"/>
                  </a:lnTo>
                  <a:lnTo>
                    <a:pt x="226" y="426"/>
                  </a:lnTo>
                  <a:lnTo>
                    <a:pt x="258" y="434"/>
                  </a:lnTo>
                  <a:lnTo>
                    <a:pt x="296" y="440"/>
                  </a:lnTo>
                  <a:lnTo>
                    <a:pt x="338" y="442"/>
                  </a:lnTo>
                  <a:lnTo>
                    <a:pt x="384" y="444"/>
                  </a:lnTo>
                  <a:lnTo>
                    <a:pt x="905" y="444"/>
                  </a:lnTo>
                  <a:lnTo>
                    <a:pt x="905" y="444"/>
                  </a:lnTo>
                  <a:lnTo>
                    <a:pt x="919" y="444"/>
                  </a:lnTo>
                  <a:lnTo>
                    <a:pt x="931" y="446"/>
                  </a:lnTo>
                  <a:lnTo>
                    <a:pt x="943" y="450"/>
                  </a:lnTo>
                  <a:lnTo>
                    <a:pt x="951" y="453"/>
                  </a:lnTo>
                  <a:lnTo>
                    <a:pt x="957" y="459"/>
                  </a:lnTo>
                  <a:lnTo>
                    <a:pt x="963" y="467"/>
                  </a:lnTo>
                  <a:lnTo>
                    <a:pt x="965" y="477"/>
                  </a:lnTo>
                  <a:lnTo>
                    <a:pt x="967" y="487"/>
                  </a:lnTo>
                  <a:lnTo>
                    <a:pt x="967" y="487"/>
                  </a:lnTo>
                  <a:lnTo>
                    <a:pt x="965" y="491"/>
                  </a:lnTo>
                  <a:lnTo>
                    <a:pt x="963" y="503"/>
                  </a:lnTo>
                  <a:lnTo>
                    <a:pt x="957" y="517"/>
                  </a:lnTo>
                  <a:lnTo>
                    <a:pt x="953" y="523"/>
                  </a:lnTo>
                  <a:lnTo>
                    <a:pt x="945" y="531"/>
                  </a:lnTo>
                  <a:lnTo>
                    <a:pt x="945" y="531"/>
                  </a:lnTo>
                  <a:lnTo>
                    <a:pt x="935" y="537"/>
                  </a:lnTo>
                  <a:lnTo>
                    <a:pt x="921" y="543"/>
                  </a:lnTo>
                  <a:lnTo>
                    <a:pt x="903" y="545"/>
                  </a:lnTo>
                  <a:lnTo>
                    <a:pt x="881" y="547"/>
                  </a:lnTo>
                  <a:lnTo>
                    <a:pt x="170" y="547"/>
                  </a:lnTo>
                  <a:lnTo>
                    <a:pt x="170" y="547"/>
                  </a:lnTo>
                  <a:lnTo>
                    <a:pt x="146" y="549"/>
                  </a:lnTo>
                  <a:lnTo>
                    <a:pt x="124" y="553"/>
                  </a:lnTo>
                  <a:lnTo>
                    <a:pt x="104" y="561"/>
                  </a:lnTo>
                  <a:lnTo>
                    <a:pt x="86" y="569"/>
                  </a:lnTo>
                  <a:lnTo>
                    <a:pt x="70" y="581"/>
                  </a:lnTo>
                  <a:lnTo>
                    <a:pt x="56" y="593"/>
                  </a:lnTo>
                  <a:lnTo>
                    <a:pt x="44" y="605"/>
                  </a:lnTo>
                  <a:lnTo>
                    <a:pt x="34" y="619"/>
                  </a:lnTo>
                  <a:lnTo>
                    <a:pt x="18" y="645"/>
                  </a:lnTo>
                  <a:lnTo>
                    <a:pt x="8" y="669"/>
                  </a:lnTo>
                  <a:lnTo>
                    <a:pt x="2" y="685"/>
                  </a:lnTo>
                  <a:lnTo>
                    <a:pt x="0" y="691"/>
                  </a:lnTo>
                  <a:lnTo>
                    <a:pt x="1015" y="691"/>
                  </a:lnTo>
                  <a:lnTo>
                    <a:pt x="1015" y="691"/>
                  </a:lnTo>
                  <a:lnTo>
                    <a:pt x="1045" y="689"/>
                  </a:lnTo>
                  <a:lnTo>
                    <a:pt x="1075" y="687"/>
                  </a:lnTo>
                  <a:lnTo>
                    <a:pt x="1101" y="683"/>
                  </a:lnTo>
                  <a:lnTo>
                    <a:pt x="1127" y="679"/>
                  </a:lnTo>
                  <a:lnTo>
                    <a:pt x="1151" y="671"/>
                  </a:lnTo>
                  <a:lnTo>
                    <a:pt x="1173" y="663"/>
                  </a:lnTo>
                  <a:lnTo>
                    <a:pt x="1193" y="653"/>
                  </a:lnTo>
                  <a:lnTo>
                    <a:pt x="1211" y="643"/>
                  </a:lnTo>
                  <a:lnTo>
                    <a:pt x="1227" y="629"/>
                  </a:lnTo>
                  <a:lnTo>
                    <a:pt x="1243" y="615"/>
                  </a:lnTo>
                  <a:lnTo>
                    <a:pt x="1257" y="599"/>
                  </a:lnTo>
                  <a:lnTo>
                    <a:pt x="1267" y="581"/>
                  </a:lnTo>
                  <a:lnTo>
                    <a:pt x="1277" y="561"/>
                  </a:lnTo>
                  <a:lnTo>
                    <a:pt x="1285" y="541"/>
                  </a:lnTo>
                  <a:lnTo>
                    <a:pt x="1291" y="519"/>
                  </a:lnTo>
                  <a:lnTo>
                    <a:pt x="1297" y="495"/>
                  </a:lnTo>
                  <a:lnTo>
                    <a:pt x="1297" y="495"/>
                  </a:lnTo>
                  <a:lnTo>
                    <a:pt x="1299" y="465"/>
                  </a:lnTo>
                  <a:lnTo>
                    <a:pt x="1299" y="450"/>
                  </a:lnTo>
                  <a:lnTo>
                    <a:pt x="1297" y="432"/>
                  </a:lnTo>
                  <a:lnTo>
                    <a:pt x="1295" y="412"/>
                  </a:lnTo>
                  <a:lnTo>
                    <a:pt x="1289" y="392"/>
                  </a:lnTo>
                  <a:lnTo>
                    <a:pt x="1279" y="374"/>
                  </a:lnTo>
                  <a:lnTo>
                    <a:pt x="1265" y="354"/>
                  </a:lnTo>
                  <a:lnTo>
                    <a:pt x="1265" y="354"/>
                  </a:lnTo>
                  <a:lnTo>
                    <a:pt x="1247" y="338"/>
                  </a:lnTo>
                  <a:lnTo>
                    <a:pt x="1227" y="324"/>
                  </a:lnTo>
                  <a:lnTo>
                    <a:pt x="1203" y="312"/>
                  </a:lnTo>
                  <a:lnTo>
                    <a:pt x="1175" y="302"/>
                  </a:lnTo>
                  <a:lnTo>
                    <a:pt x="1145" y="294"/>
                  </a:lnTo>
                  <a:lnTo>
                    <a:pt x="1109" y="290"/>
                  </a:lnTo>
                  <a:lnTo>
                    <a:pt x="1071" y="286"/>
                  </a:lnTo>
                  <a:lnTo>
                    <a:pt x="1029" y="286"/>
                  </a:lnTo>
                  <a:lnTo>
                    <a:pt x="532" y="286"/>
                  </a:lnTo>
                  <a:lnTo>
                    <a:pt x="532" y="286"/>
                  </a:lnTo>
                  <a:lnTo>
                    <a:pt x="502" y="284"/>
                  </a:lnTo>
                  <a:lnTo>
                    <a:pt x="480" y="280"/>
                  </a:lnTo>
                  <a:lnTo>
                    <a:pt x="464" y="274"/>
                  </a:lnTo>
                  <a:lnTo>
                    <a:pt x="454" y="266"/>
                  </a:lnTo>
                  <a:lnTo>
                    <a:pt x="454" y="266"/>
                  </a:lnTo>
                  <a:lnTo>
                    <a:pt x="448" y="256"/>
                  </a:lnTo>
                  <a:lnTo>
                    <a:pt x="444" y="244"/>
                  </a:lnTo>
                  <a:lnTo>
                    <a:pt x="440" y="232"/>
                  </a:lnTo>
                  <a:lnTo>
                    <a:pt x="440" y="218"/>
                  </a:lnTo>
                  <a:lnTo>
                    <a:pt x="440" y="218"/>
                  </a:lnTo>
                  <a:lnTo>
                    <a:pt x="442" y="208"/>
                  </a:lnTo>
                  <a:lnTo>
                    <a:pt x="446" y="198"/>
                  </a:lnTo>
                  <a:lnTo>
                    <a:pt x="452" y="186"/>
                  </a:lnTo>
                  <a:lnTo>
                    <a:pt x="462" y="174"/>
                  </a:lnTo>
                  <a:lnTo>
                    <a:pt x="476" y="162"/>
                  </a:lnTo>
                  <a:lnTo>
                    <a:pt x="486" y="158"/>
                  </a:lnTo>
                  <a:lnTo>
                    <a:pt x="498" y="154"/>
                  </a:lnTo>
                  <a:lnTo>
                    <a:pt x="510" y="150"/>
                  </a:lnTo>
                  <a:lnTo>
                    <a:pt x="526" y="148"/>
                  </a:lnTo>
                  <a:lnTo>
                    <a:pt x="544" y="146"/>
                  </a:lnTo>
                  <a:lnTo>
                    <a:pt x="562" y="144"/>
                  </a:lnTo>
                  <a:lnTo>
                    <a:pt x="1193" y="146"/>
                  </a:lnTo>
                  <a:lnTo>
                    <a:pt x="1193" y="146"/>
                  </a:lnTo>
                  <a:lnTo>
                    <a:pt x="1219" y="144"/>
                  </a:lnTo>
                  <a:lnTo>
                    <a:pt x="1243" y="138"/>
                  </a:lnTo>
                  <a:lnTo>
                    <a:pt x="1263" y="132"/>
                  </a:lnTo>
                  <a:lnTo>
                    <a:pt x="1281" y="122"/>
                  </a:lnTo>
                  <a:lnTo>
                    <a:pt x="1297" y="112"/>
                  </a:lnTo>
                  <a:lnTo>
                    <a:pt x="1309" y="98"/>
                  </a:lnTo>
                  <a:lnTo>
                    <a:pt x="1321" y="86"/>
                  </a:lnTo>
                  <a:lnTo>
                    <a:pt x="1329" y="72"/>
                  </a:lnTo>
                  <a:lnTo>
                    <a:pt x="1337" y="58"/>
                  </a:lnTo>
                  <a:lnTo>
                    <a:pt x="1343" y="46"/>
                  </a:lnTo>
                  <a:lnTo>
                    <a:pt x="1349" y="22"/>
                  </a:lnTo>
                  <a:lnTo>
                    <a:pt x="1353" y="6"/>
                  </a:lnTo>
                  <a:lnTo>
                    <a:pt x="1355" y="0"/>
                  </a:lnTo>
                  <a:lnTo>
                    <a:pt x="4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2" name="Freeform 18"/>
            <p:cNvSpPr>
              <a:spLocks/>
            </p:cNvSpPr>
            <p:nvPr/>
          </p:nvSpPr>
          <p:spPr bwMode="auto">
            <a:xfrm>
              <a:off x="-12857163" y="6327776"/>
              <a:ext cx="2389188" cy="1154113"/>
            </a:xfrm>
            <a:custGeom>
              <a:avLst/>
              <a:gdLst>
                <a:gd name="T0" fmla="*/ 1363 w 1505"/>
                <a:gd name="T1" fmla="*/ 0 h 727"/>
                <a:gd name="T2" fmla="*/ 1290 w 1505"/>
                <a:gd name="T3" fmla="*/ 12 h 727"/>
                <a:gd name="T4" fmla="*/ 1236 w 1505"/>
                <a:gd name="T5" fmla="*/ 34 h 727"/>
                <a:gd name="T6" fmla="*/ 1196 w 1505"/>
                <a:gd name="T7" fmla="*/ 64 h 727"/>
                <a:gd name="T8" fmla="*/ 1170 w 1505"/>
                <a:gd name="T9" fmla="*/ 102 h 727"/>
                <a:gd name="T10" fmla="*/ 1064 w 1505"/>
                <a:gd name="T11" fmla="*/ 513 h 727"/>
                <a:gd name="T12" fmla="*/ 1054 w 1505"/>
                <a:gd name="T13" fmla="*/ 533 h 727"/>
                <a:gd name="T14" fmla="*/ 1038 w 1505"/>
                <a:gd name="T15" fmla="*/ 541 h 727"/>
                <a:gd name="T16" fmla="*/ 1020 w 1505"/>
                <a:gd name="T17" fmla="*/ 533 h 727"/>
                <a:gd name="T18" fmla="*/ 1008 w 1505"/>
                <a:gd name="T19" fmla="*/ 497 h 727"/>
                <a:gd name="T20" fmla="*/ 940 w 1505"/>
                <a:gd name="T21" fmla="*/ 148 h 727"/>
                <a:gd name="T22" fmla="*/ 926 w 1505"/>
                <a:gd name="T23" fmla="*/ 104 h 727"/>
                <a:gd name="T24" fmla="*/ 902 w 1505"/>
                <a:gd name="T25" fmla="*/ 70 h 727"/>
                <a:gd name="T26" fmla="*/ 870 w 1505"/>
                <a:gd name="T27" fmla="*/ 44 h 727"/>
                <a:gd name="T28" fmla="*/ 832 w 1505"/>
                <a:gd name="T29" fmla="*/ 26 h 727"/>
                <a:gd name="T30" fmla="*/ 770 w 1505"/>
                <a:gd name="T31" fmla="*/ 16 h 727"/>
                <a:gd name="T32" fmla="*/ 710 w 1505"/>
                <a:gd name="T33" fmla="*/ 24 h 727"/>
                <a:gd name="T34" fmla="*/ 646 w 1505"/>
                <a:gd name="T35" fmla="*/ 52 h 727"/>
                <a:gd name="T36" fmla="*/ 604 w 1505"/>
                <a:gd name="T37" fmla="*/ 92 h 727"/>
                <a:gd name="T38" fmla="*/ 542 w 1505"/>
                <a:gd name="T39" fmla="*/ 174 h 727"/>
                <a:gd name="T40" fmla="*/ 306 w 1505"/>
                <a:gd name="T41" fmla="*/ 515 h 727"/>
                <a:gd name="T42" fmla="*/ 286 w 1505"/>
                <a:gd name="T43" fmla="*/ 539 h 727"/>
                <a:gd name="T44" fmla="*/ 272 w 1505"/>
                <a:gd name="T45" fmla="*/ 543 h 727"/>
                <a:gd name="T46" fmla="*/ 264 w 1505"/>
                <a:gd name="T47" fmla="*/ 535 h 727"/>
                <a:gd name="T48" fmla="*/ 266 w 1505"/>
                <a:gd name="T49" fmla="*/ 509 h 727"/>
                <a:gd name="T50" fmla="*/ 12 w 1505"/>
                <a:gd name="T51" fmla="*/ 467 h 727"/>
                <a:gd name="T52" fmla="*/ 2 w 1505"/>
                <a:gd name="T53" fmla="*/ 521 h 727"/>
                <a:gd name="T54" fmla="*/ 2 w 1505"/>
                <a:gd name="T55" fmla="*/ 573 h 727"/>
                <a:gd name="T56" fmla="*/ 14 w 1505"/>
                <a:gd name="T57" fmla="*/ 617 h 727"/>
                <a:gd name="T58" fmla="*/ 36 w 1505"/>
                <a:gd name="T59" fmla="*/ 653 h 727"/>
                <a:gd name="T60" fmla="*/ 72 w 1505"/>
                <a:gd name="T61" fmla="*/ 685 h 727"/>
                <a:gd name="T62" fmla="*/ 102 w 1505"/>
                <a:gd name="T63" fmla="*/ 703 h 727"/>
                <a:gd name="T64" fmla="*/ 170 w 1505"/>
                <a:gd name="T65" fmla="*/ 721 h 727"/>
                <a:gd name="T66" fmla="*/ 230 w 1505"/>
                <a:gd name="T67" fmla="*/ 727 h 727"/>
                <a:gd name="T68" fmla="*/ 336 w 1505"/>
                <a:gd name="T69" fmla="*/ 713 h 727"/>
                <a:gd name="T70" fmla="*/ 390 w 1505"/>
                <a:gd name="T71" fmla="*/ 693 h 727"/>
                <a:gd name="T72" fmla="*/ 442 w 1505"/>
                <a:gd name="T73" fmla="*/ 659 h 727"/>
                <a:gd name="T74" fmla="*/ 490 w 1505"/>
                <a:gd name="T75" fmla="*/ 615 h 727"/>
                <a:gd name="T76" fmla="*/ 760 w 1505"/>
                <a:gd name="T77" fmla="*/ 222 h 727"/>
                <a:gd name="T78" fmla="*/ 766 w 1505"/>
                <a:gd name="T79" fmla="*/ 216 h 727"/>
                <a:gd name="T80" fmla="*/ 770 w 1505"/>
                <a:gd name="T81" fmla="*/ 222 h 727"/>
                <a:gd name="T82" fmla="*/ 842 w 1505"/>
                <a:gd name="T83" fmla="*/ 579 h 727"/>
                <a:gd name="T84" fmla="*/ 864 w 1505"/>
                <a:gd name="T85" fmla="*/ 627 h 727"/>
                <a:gd name="T86" fmla="*/ 898 w 1505"/>
                <a:gd name="T87" fmla="*/ 667 h 727"/>
                <a:gd name="T88" fmla="*/ 944 w 1505"/>
                <a:gd name="T89" fmla="*/ 697 h 727"/>
                <a:gd name="T90" fmla="*/ 998 w 1505"/>
                <a:gd name="T91" fmla="*/ 717 h 727"/>
                <a:gd name="T92" fmla="*/ 1058 w 1505"/>
                <a:gd name="T93" fmla="*/ 723 h 727"/>
                <a:gd name="T94" fmla="*/ 1114 w 1505"/>
                <a:gd name="T95" fmla="*/ 721 h 727"/>
                <a:gd name="T96" fmla="*/ 1176 w 1505"/>
                <a:gd name="T97" fmla="*/ 709 h 727"/>
                <a:gd name="T98" fmla="*/ 1232 w 1505"/>
                <a:gd name="T99" fmla="*/ 689 h 727"/>
                <a:gd name="T100" fmla="*/ 1294 w 1505"/>
                <a:gd name="T101" fmla="*/ 651 h 727"/>
                <a:gd name="T102" fmla="*/ 1339 w 1505"/>
                <a:gd name="T103" fmla="*/ 601 h 727"/>
                <a:gd name="T104" fmla="*/ 1363 w 1505"/>
                <a:gd name="T105" fmla="*/ 561 h 727"/>
                <a:gd name="T106" fmla="*/ 1505 w 1505"/>
                <a:gd name="T107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05" h="727">
                  <a:moveTo>
                    <a:pt x="1393" y="0"/>
                  </a:moveTo>
                  <a:lnTo>
                    <a:pt x="1393" y="0"/>
                  </a:lnTo>
                  <a:lnTo>
                    <a:pt x="1363" y="0"/>
                  </a:lnTo>
                  <a:lnTo>
                    <a:pt x="1337" y="2"/>
                  </a:lnTo>
                  <a:lnTo>
                    <a:pt x="1313" y="6"/>
                  </a:lnTo>
                  <a:lnTo>
                    <a:pt x="1290" y="12"/>
                  </a:lnTo>
                  <a:lnTo>
                    <a:pt x="1270" y="18"/>
                  </a:lnTo>
                  <a:lnTo>
                    <a:pt x="1252" y="26"/>
                  </a:lnTo>
                  <a:lnTo>
                    <a:pt x="1236" y="34"/>
                  </a:lnTo>
                  <a:lnTo>
                    <a:pt x="1220" y="44"/>
                  </a:lnTo>
                  <a:lnTo>
                    <a:pt x="1208" y="54"/>
                  </a:lnTo>
                  <a:lnTo>
                    <a:pt x="1196" y="64"/>
                  </a:lnTo>
                  <a:lnTo>
                    <a:pt x="1186" y="76"/>
                  </a:lnTo>
                  <a:lnTo>
                    <a:pt x="1178" y="90"/>
                  </a:lnTo>
                  <a:lnTo>
                    <a:pt x="1170" y="102"/>
                  </a:lnTo>
                  <a:lnTo>
                    <a:pt x="1164" y="116"/>
                  </a:lnTo>
                  <a:lnTo>
                    <a:pt x="1154" y="144"/>
                  </a:lnTo>
                  <a:lnTo>
                    <a:pt x="1064" y="513"/>
                  </a:lnTo>
                  <a:lnTo>
                    <a:pt x="1064" y="513"/>
                  </a:lnTo>
                  <a:lnTo>
                    <a:pt x="1060" y="525"/>
                  </a:lnTo>
                  <a:lnTo>
                    <a:pt x="1054" y="533"/>
                  </a:lnTo>
                  <a:lnTo>
                    <a:pt x="1048" y="539"/>
                  </a:lnTo>
                  <a:lnTo>
                    <a:pt x="1038" y="541"/>
                  </a:lnTo>
                  <a:lnTo>
                    <a:pt x="1038" y="541"/>
                  </a:lnTo>
                  <a:lnTo>
                    <a:pt x="1030" y="541"/>
                  </a:lnTo>
                  <a:lnTo>
                    <a:pt x="1026" y="537"/>
                  </a:lnTo>
                  <a:lnTo>
                    <a:pt x="1020" y="533"/>
                  </a:lnTo>
                  <a:lnTo>
                    <a:pt x="1016" y="525"/>
                  </a:lnTo>
                  <a:lnTo>
                    <a:pt x="1012" y="513"/>
                  </a:lnTo>
                  <a:lnTo>
                    <a:pt x="1008" y="497"/>
                  </a:lnTo>
                  <a:lnTo>
                    <a:pt x="1004" y="477"/>
                  </a:lnTo>
                  <a:lnTo>
                    <a:pt x="940" y="148"/>
                  </a:lnTo>
                  <a:lnTo>
                    <a:pt x="940" y="148"/>
                  </a:lnTo>
                  <a:lnTo>
                    <a:pt x="936" y="132"/>
                  </a:lnTo>
                  <a:lnTo>
                    <a:pt x="932" y="118"/>
                  </a:lnTo>
                  <a:lnTo>
                    <a:pt x="926" y="104"/>
                  </a:lnTo>
                  <a:lnTo>
                    <a:pt x="918" y="92"/>
                  </a:lnTo>
                  <a:lnTo>
                    <a:pt x="912" y="80"/>
                  </a:lnTo>
                  <a:lnTo>
                    <a:pt x="902" y="70"/>
                  </a:lnTo>
                  <a:lnTo>
                    <a:pt x="892" y="60"/>
                  </a:lnTo>
                  <a:lnTo>
                    <a:pt x="882" y="52"/>
                  </a:lnTo>
                  <a:lnTo>
                    <a:pt x="870" y="44"/>
                  </a:lnTo>
                  <a:lnTo>
                    <a:pt x="858" y="36"/>
                  </a:lnTo>
                  <a:lnTo>
                    <a:pt x="846" y="30"/>
                  </a:lnTo>
                  <a:lnTo>
                    <a:pt x="832" y="26"/>
                  </a:lnTo>
                  <a:lnTo>
                    <a:pt x="802" y="18"/>
                  </a:lnTo>
                  <a:lnTo>
                    <a:pt x="770" y="16"/>
                  </a:lnTo>
                  <a:lnTo>
                    <a:pt x="770" y="16"/>
                  </a:lnTo>
                  <a:lnTo>
                    <a:pt x="770" y="16"/>
                  </a:lnTo>
                  <a:lnTo>
                    <a:pt x="738" y="18"/>
                  </a:lnTo>
                  <a:lnTo>
                    <a:pt x="710" y="24"/>
                  </a:lnTo>
                  <a:lnTo>
                    <a:pt x="686" y="32"/>
                  </a:lnTo>
                  <a:lnTo>
                    <a:pt x="664" y="40"/>
                  </a:lnTo>
                  <a:lnTo>
                    <a:pt x="646" y="52"/>
                  </a:lnTo>
                  <a:lnTo>
                    <a:pt x="630" y="64"/>
                  </a:lnTo>
                  <a:lnTo>
                    <a:pt x="616" y="78"/>
                  </a:lnTo>
                  <a:lnTo>
                    <a:pt x="604" y="92"/>
                  </a:lnTo>
                  <a:lnTo>
                    <a:pt x="604" y="92"/>
                  </a:lnTo>
                  <a:lnTo>
                    <a:pt x="580" y="122"/>
                  </a:lnTo>
                  <a:lnTo>
                    <a:pt x="542" y="174"/>
                  </a:lnTo>
                  <a:lnTo>
                    <a:pt x="444" y="316"/>
                  </a:lnTo>
                  <a:lnTo>
                    <a:pt x="306" y="515"/>
                  </a:lnTo>
                  <a:lnTo>
                    <a:pt x="306" y="515"/>
                  </a:lnTo>
                  <a:lnTo>
                    <a:pt x="298" y="527"/>
                  </a:lnTo>
                  <a:lnTo>
                    <a:pt x="292" y="533"/>
                  </a:lnTo>
                  <a:lnTo>
                    <a:pt x="286" y="539"/>
                  </a:lnTo>
                  <a:lnTo>
                    <a:pt x="280" y="541"/>
                  </a:lnTo>
                  <a:lnTo>
                    <a:pt x="276" y="543"/>
                  </a:lnTo>
                  <a:lnTo>
                    <a:pt x="272" y="543"/>
                  </a:lnTo>
                  <a:lnTo>
                    <a:pt x="266" y="541"/>
                  </a:lnTo>
                  <a:lnTo>
                    <a:pt x="266" y="541"/>
                  </a:lnTo>
                  <a:lnTo>
                    <a:pt x="264" y="535"/>
                  </a:lnTo>
                  <a:lnTo>
                    <a:pt x="262" y="527"/>
                  </a:lnTo>
                  <a:lnTo>
                    <a:pt x="264" y="519"/>
                  </a:lnTo>
                  <a:lnTo>
                    <a:pt x="266" y="509"/>
                  </a:lnTo>
                  <a:lnTo>
                    <a:pt x="388" y="0"/>
                  </a:lnTo>
                  <a:lnTo>
                    <a:pt x="126" y="0"/>
                  </a:lnTo>
                  <a:lnTo>
                    <a:pt x="12" y="467"/>
                  </a:lnTo>
                  <a:lnTo>
                    <a:pt x="8" y="483"/>
                  </a:lnTo>
                  <a:lnTo>
                    <a:pt x="8" y="483"/>
                  </a:lnTo>
                  <a:lnTo>
                    <a:pt x="2" y="521"/>
                  </a:lnTo>
                  <a:lnTo>
                    <a:pt x="0" y="539"/>
                  </a:lnTo>
                  <a:lnTo>
                    <a:pt x="0" y="555"/>
                  </a:lnTo>
                  <a:lnTo>
                    <a:pt x="2" y="573"/>
                  </a:lnTo>
                  <a:lnTo>
                    <a:pt x="4" y="587"/>
                  </a:lnTo>
                  <a:lnTo>
                    <a:pt x="8" y="603"/>
                  </a:lnTo>
                  <a:lnTo>
                    <a:pt x="14" y="617"/>
                  </a:lnTo>
                  <a:lnTo>
                    <a:pt x="20" y="629"/>
                  </a:lnTo>
                  <a:lnTo>
                    <a:pt x="28" y="643"/>
                  </a:lnTo>
                  <a:lnTo>
                    <a:pt x="36" y="653"/>
                  </a:lnTo>
                  <a:lnTo>
                    <a:pt x="48" y="665"/>
                  </a:lnTo>
                  <a:lnTo>
                    <a:pt x="60" y="675"/>
                  </a:lnTo>
                  <a:lnTo>
                    <a:pt x="72" y="685"/>
                  </a:lnTo>
                  <a:lnTo>
                    <a:pt x="88" y="695"/>
                  </a:lnTo>
                  <a:lnTo>
                    <a:pt x="102" y="703"/>
                  </a:lnTo>
                  <a:lnTo>
                    <a:pt x="102" y="703"/>
                  </a:lnTo>
                  <a:lnTo>
                    <a:pt x="118" y="709"/>
                  </a:lnTo>
                  <a:lnTo>
                    <a:pt x="134" y="713"/>
                  </a:lnTo>
                  <a:lnTo>
                    <a:pt x="170" y="721"/>
                  </a:lnTo>
                  <a:lnTo>
                    <a:pt x="204" y="725"/>
                  </a:lnTo>
                  <a:lnTo>
                    <a:pt x="230" y="727"/>
                  </a:lnTo>
                  <a:lnTo>
                    <a:pt x="230" y="727"/>
                  </a:lnTo>
                  <a:lnTo>
                    <a:pt x="274" y="725"/>
                  </a:lnTo>
                  <a:lnTo>
                    <a:pt x="316" y="719"/>
                  </a:lnTo>
                  <a:lnTo>
                    <a:pt x="336" y="713"/>
                  </a:lnTo>
                  <a:lnTo>
                    <a:pt x="354" y="709"/>
                  </a:lnTo>
                  <a:lnTo>
                    <a:pt x="372" y="701"/>
                  </a:lnTo>
                  <a:lnTo>
                    <a:pt x="390" y="693"/>
                  </a:lnTo>
                  <a:lnTo>
                    <a:pt x="408" y="683"/>
                  </a:lnTo>
                  <a:lnTo>
                    <a:pt x="424" y="673"/>
                  </a:lnTo>
                  <a:lnTo>
                    <a:pt x="442" y="659"/>
                  </a:lnTo>
                  <a:lnTo>
                    <a:pt x="458" y="647"/>
                  </a:lnTo>
                  <a:lnTo>
                    <a:pt x="474" y="631"/>
                  </a:lnTo>
                  <a:lnTo>
                    <a:pt x="490" y="615"/>
                  </a:lnTo>
                  <a:lnTo>
                    <a:pt x="520" y="577"/>
                  </a:lnTo>
                  <a:lnTo>
                    <a:pt x="760" y="222"/>
                  </a:lnTo>
                  <a:lnTo>
                    <a:pt x="760" y="222"/>
                  </a:lnTo>
                  <a:lnTo>
                    <a:pt x="762" y="218"/>
                  </a:lnTo>
                  <a:lnTo>
                    <a:pt x="766" y="216"/>
                  </a:lnTo>
                  <a:lnTo>
                    <a:pt x="766" y="216"/>
                  </a:lnTo>
                  <a:lnTo>
                    <a:pt x="768" y="216"/>
                  </a:lnTo>
                  <a:lnTo>
                    <a:pt x="770" y="218"/>
                  </a:lnTo>
                  <a:lnTo>
                    <a:pt x="770" y="222"/>
                  </a:lnTo>
                  <a:lnTo>
                    <a:pt x="838" y="563"/>
                  </a:lnTo>
                  <a:lnTo>
                    <a:pt x="838" y="563"/>
                  </a:lnTo>
                  <a:lnTo>
                    <a:pt x="842" y="579"/>
                  </a:lnTo>
                  <a:lnTo>
                    <a:pt x="848" y="597"/>
                  </a:lnTo>
                  <a:lnTo>
                    <a:pt x="854" y="613"/>
                  </a:lnTo>
                  <a:lnTo>
                    <a:pt x="864" y="627"/>
                  </a:lnTo>
                  <a:lnTo>
                    <a:pt x="874" y="643"/>
                  </a:lnTo>
                  <a:lnTo>
                    <a:pt x="886" y="655"/>
                  </a:lnTo>
                  <a:lnTo>
                    <a:pt x="898" y="667"/>
                  </a:lnTo>
                  <a:lnTo>
                    <a:pt x="912" y="679"/>
                  </a:lnTo>
                  <a:lnTo>
                    <a:pt x="928" y="689"/>
                  </a:lnTo>
                  <a:lnTo>
                    <a:pt x="944" y="697"/>
                  </a:lnTo>
                  <a:lnTo>
                    <a:pt x="960" y="705"/>
                  </a:lnTo>
                  <a:lnTo>
                    <a:pt x="978" y="711"/>
                  </a:lnTo>
                  <a:lnTo>
                    <a:pt x="998" y="717"/>
                  </a:lnTo>
                  <a:lnTo>
                    <a:pt x="1018" y="721"/>
                  </a:lnTo>
                  <a:lnTo>
                    <a:pt x="1038" y="723"/>
                  </a:lnTo>
                  <a:lnTo>
                    <a:pt x="1058" y="723"/>
                  </a:lnTo>
                  <a:lnTo>
                    <a:pt x="1058" y="723"/>
                  </a:lnTo>
                  <a:lnTo>
                    <a:pt x="1084" y="723"/>
                  </a:lnTo>
                  <a:lnTo>
                    <a:pt x="1114" y="721"/>
                  </a:lnTo>
                  <a:lnTo>
                    <a:pt x="1148" y="715"/>
                  </a:lnTo>
                  <a:lnTo>
                    <a:pt x="1176" y="709"/>
                  </a:lnTo>
                  <a:lnTo>
                    <a:pt x="1176" y="709"/>
                  </a:lnTo>
                  <a:lnTo>
                    <a:pt x="1206" y="701"/>
                  </a:lnTo>
                  <a:lnTo>
                    <a:pt x="1232" y="689"/>
                  </a:lnTo>
                  <a:lnTo>
                    <a:pt x="1232" y="689"/>
                  </a:lnTo>
                  <a:lnTo>
                    <a:pt x="1254" y="677"/>
                  </a:lnTo>
                  <a:lnTo>
                    <a:pt x="1276" y="665"/>
                  </a:lnTo>
                  <a:lnTo>
                    <a:pt x="1294" y="651"/>
                  </a:lnTo>
                  <a:lnTo>
                    <a:pt x="1311" y="637"/>
                  </a:lnTo>
                  <a:lnTo>
                    <a:pt x="1327" y="619"/>
                  </a:lnTo>
                  <a:lnTo>
                    <a:pt x="1339" y="601"/>
                  </a:lnTo>
                  <a:lnTo>
                    <a:pt x="1351" y="583"/>
                  </a:lnTo>
                  <a:lnTo>
                    <a:pt x="1363" y="561"/>
                  </a:lnTo>
                  <a:lnTo>
                    <a:pt x="1363" y="561"/>
                  </a:lnTo>
                  <a:lnTo>
                    <a:pt x="1375" y="531"/>
                  </a:lnTo>
                  <a:lnTo>
                    <a:pt x="1383" y="497"/>
                  </a:lnTo>
                  <a:lnTo>
                    <a:pt x="1505" y="0"/>
                  </a:lnTo>
                  <a:lnTo>
                    <a:pt x="139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3" name="Freeform 19"/>
            <p:cNvSpPr>
              <a:spLocks/>
            </p:cNvSpPr>
            <p:nvPr/>
          </p:nvSpPr>
          <p:spPr bwMode="auto">
            <a:xfrm>
              <a:off x="-10480676" y="6483351"/>
              <a:ext cx="717550" cy="941388"/>
            </a:xfrm>
            <a:custGeom>
              <a:avLst/>
              <a:gdLst>
                <a:gd name="T0" fmla="*/ 452 w 452"/>
                <a:gd name="T1" fmla="*/ 0 h 593"/>
                <a:gd name="T2" fmla="*/ 380 w 452"/>
                <a:gd name="T3" fmla="*/ 0 h 593"/>
                <a:gd name="T4" fmla="*/ 380 w 452"/>
                <a:gd name="T5" fmla="*/ 0 h 593"/>
                <a:gd name="T6" fmla="*/ 342 w 452"/>
                <a:gd name="T7" fmla="*/ 2 h 593"/>
                <a:gd name="T8" fmla="*/ 310 w 452"/>
                <a:gd name="T9" fmla="*/ 4 h 593"/>
                <a:gd name="T10" fmla="*/ 280 w 452"/>
                <a:gd name="T11" fmla="*/ 8 h 593"/>
                <a:gd name="T12" fmla="*/ 252 w 452"/>
                <a:gd name="T13" fmla="*/ 12 h 593"/>
                <a:gd name="T14" fmla="*/ 228 w 452"/>
                <a:gd name="T15" fmla="*/ 18 h 593"/>
                <a:gd name="T16" fmla="*/ 208 w 452"/>
                <a:gd name="T17" fmla="*/ 26 h 593"/>
                <a:gd name="T18" fmla="*/ 190 w 452"/>
                <a:gd name="T19" fmla="*/ 34 h 593"/>
                <a:gd name="T20" fmla="*/ 174 w 452"/>
                <a:gd name="T21" fmla="*/ 44 h 593"/>
                <a:gd name="T22" fmla="*/ 160 w 452"/>
                <a:gd name="T23" fmla="*/ 54 h 593"/>
                <a:gd name="T24" fmla="*/ 148 w 452"/>
                <a:gd name="T25" fmla="*/ 66 h 593"/>
                <a:gd name="T26" fmla="*/ 138 w 452"/>
                <a:gd name="T27" fmla="*/ 78 h 593"/>
                <a:gd name="T28" fmla="*/ 130 w 452"/>
                <a:gd name="T29" fmla="*/ 90 h 593"/>
                <a:gd name="T30" fmla="*/ 122 w 452"/>
                <a:gd name="T31" fmla="*/ 104 h 593"/>
                <a:gd name="T32" fmla="*/ 116 w 452"/>
                <a:gd name="T33" fmla="*/ 118 h 593"/>
                <a:gd name="T34" fmla="*/ 108 w 452"/>
                <a:gd name="T35" fmla="*/ 146 h 593"/>
                <a:gd name="T36" fmla="*/ 0 w 452"/>
                <a:gd name="T37" fmla="*/ 593 h 593"/>
                <a:gd name="T38" fmla="*/ 306 w 452"/>
                <a:gd name="T39" fmla="*/ 593 h 593"/>
                <a:gd name="T40" fmla="*/ 452 w 452"/>
                <a:gd name="T41" fmla="*/ 0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2" h="593">
                  <a:moveTo>
                    <a:pt x="452" y="0"/>
                  </a:moveTo>
                  <a:lnTo>
                    <a:pt x="380" y="0"/>
                  </a:lnTo>
                  <a:lnTo>
                    <a:pt x="380" y="0"/>
                  </a:lnTo>
                  <a:lnTo>
                    <a:pt x="342" y="2"/>
                  </a:lnTo>
                  <a:lnTo>
                    <a:pt x="310" y="4"/>
                  </a:lnTo>
                  <a:lnTo>
                    <a:pt x="280" y="8"/>
                  </a:lnTo>
                  <a:lnTo>
                    <a:pt x="252" y="12"/>
                  </a:lnTo>
                  <a:lnTo>
                    <a:pt x="228" y="18"/>
                  </a:lnTo>
                  <a:lnTo>
                    <a:pt x="208" y="26"/>
                  </a:lnTo>
                  <a:lnTo>
                    <a:pt x="190" y="34"/>
                  </a:lnTo>
                  <a:lnTo>
                    <a:pt x="174" y="44"/>
                  </a:lnTo>
                  <a:lnTo>
                    <a:pt x="160" y="54"/>
                  </a:lnTo>
                  <a:lnTo>
                    <a:pt x="148" y="66"/>
                  </a:lnTo>
                  <a:lnTo>
                    <a:pt x="138" y="78"/>
                  </a:lnTo>
                  <a:lnTo>
                    <a:pt x="130" y="90"/>
                  </a:lnTo>
                  <a:lnTo>
                    <a:pt x="122" y="104"/>
                  </a:lnTo>
                  <a:lnTo>
                    <a:pt x="116" y="118"/>
                  </a:lnTo>
                  <a:lnTo>
                    <a:pt x="108" y="146"/>
                  </a:lnTo>
                  <a:lnTo>
                    <a:pt x="0" y="593"/>
                  </a:lnTo>
                  <a:lnTo>
                    <a:pt x="306" y="593"/>
                  </a:lnTo>
                  <a:lnTo>
                    <a:pt x="4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4" name="Freeform 20"/>
            <p:cNvSpPr>
              <a:spLocks/>
            </p:cNvSpPr>
            <p:nvPr/>
          </p:nvSpPr>
          <p:spPr bwMode="auto">
            <a:xfrm>
              <a:off x="-10442576" y="5965826"/>
              <a:ext cx="717550" cy="498475"/>
            </a:xfrm>
            <a:custGeom>
              <a:avLst/>
              <a:gdLst>
                <a:gd name="T0" fmla="*/ 318 w 452"/>
                <a:gd name="T1" fmla="*/ 38 h 314"/>
                <a:gd name="T2" fmla="*/ 318 w 452"/>
                <a:gd name="T3" fmla="*/ 38 h 314"/>
                <a:gd name="T4" fmla="*/ 282 w 452"/>
                <a:gd name="T5" fmla="*/ 24 h 314"/>
                <a:gd name="T6" fmla="*/ 244 w 452"/>
                <a:gd name="T7" fmla="*/ 14 h 314"/>
                <a:gd name="T8" fmla="*/ 204 w 452"/>
                <a:gd name="T9" fmla="*/ 8 h 314"/>
                <a:gd name="T10" fmla="*/ 164 w 452"/>
                <a:gd name="T11" fmla="*/ 4 h 314"/>
                <a:gd name="T12" fmla="*/ 128 w 452"/>
                <a:gd name="T13" fmla="*/ 0 h 314"/>
                <a:gd name="T14" fmla="*/ 96 w 452"/>
                <a:gd name="T15" fmla="*/ 0 h 314"/>
                <a:gd name="T16" fmla="*/ 68 w 452"/>
                <a:gd name="T17" fmla="*/ 2 h 314"/>
                <a:gd name="T18" fmla="*/ 48 w 452"/>
                <a:gd name="T19" fmla="*/ 2 h 314"/>
                <a:gd name="T20" fmla="*/ 0 w 452"/>
                <a:gd name="T21" fmla="*/ 196 h 314"/>
                <a:gd name="T22" fmla="*/ 0 w 452"/>
                <a:gd name="T23" fmla="*/ 196 h 314"/>
                <a:gd name="T24" fmla="*/ 62 w 452"/>
                <a:gd name="T25" fmla="*/ 194 h 314"/>
                <a:gd name="T26" fmla="*/ 118 w 452"/>
                <a:gd name="T27" fmla="*/ 198 h 314"/>
                <a:gd name="T28" fmla="*/ 168 w 452"/>
                <a:gd name="T29" fmla="*/ 202 h 314"/>
                <a:gd name="T30" fmla="*/ 214 w 452"/>
                <a:gd name="T31" fmla="*/ 210 h 314"/>
                <a:gd name="T32" fmla="*/ 214 w 452"/>
                <a:gd name="T33" fmla="*/ 210 h 314"/>
                <a:gd name="T34" fmla="*/ 244 w 452"/>
                <a:gd name="T35" fmla="*/ 216 h 314"/>
                <a:gd name="T36" fmla="*/ 270 w 452"/>
                <a:gd name="T37" fmla="*/ 224 h 314"/>
                <a:gd name="T38" fmla="*/ 296 w 452"/>
                <a:gd name="T39" fmla="*/ 232 h 314"/>
                <a:gd name="T40" fmla="*/ 318 w 452"/>
                <a:gd name="T41" fmla="*/ 240 h 314"/>
                <a:gd name="T42" fmla="*/ 354 w 452"/>
                <a:gd name="T43" fmla="*/ 256 h 314"/>
                <a:gd name="T44" fmla="*/ 384 w 452"/>
                <a:gd name="T45" fmla="*/ 274 h 314"/>
                <a:gd name="T46" fmla="*/ 406 w 452"/>
                <a:gd name="T47" fmla="*/ 290 h 314"/>
                <a:gd name="T48" fmla="*/ 420 w 452"/>
                <a:gd name="T49" fmla="*/ 302 h 314"/>
                <a:gd name="T50" fmla="*/ 430 w 452"/>
                <a:gd name="T51" fmla="*/ 314 h 314"/>
                <a:gd name="T52" fmla="*/ 430 w 452"/>
                <a:gd name="T53" fmla="*/ 314 h 314"/>
                <a:gd name="T54" fmla="*/ 446 w 452"/>
                <a:gd name="T55" fmla="*/ 260 h 314"/>
                <a:gd name="T56" fmla="*/ 446 w 452"/>
                <a:gd name="T57" fmla="*/ 260 h 314"/>
                <a:gd name="T58" fmla="*/ 450 w 452"/>
                <a:gd name="T59" fmla="*/ 242 h 314"/>
                <a:gd name="T60" fmla="*/ 452 w 452"/>
                <a:gd name="T61" fmla="*/ 224 h 314"/>
                <a:gd name="T62" fmla="*/ 452 w 452"/>
                <a:gd name="T63" fmla="*/ 208 h 314"/>
                <a:gd name="T64" fmla="*/ 452 w 452"/>
                <a:gd name="T65" fmla="*/ 192 h 314"/>
                <a:gd name="T66" fmla="*/ 450 w 452"/>
                <a:gd name="T67" fmla="*/ 176 h 314"/>
                <a:gd name="T68" fmla="*/ 446 w 452"/>
                <a:gd name="T69" fmla="*/ 160 h 314"/>
                <a:gd name="T70" fmla="*/ 440 w 452"/>
                <a:gd name="T71" fmla="*/ 146 h 314"/>
                <a:gd name="T72" fmla="*/ 432 w 452"/>
                <a:gd name="T73" fmla="*/ 130 h 314"/>
                <a:gd name="T74" fmla="*/ 424 w 452"/>
                <a:gd name="T75" fmla="*/ 118 h 314"/>
                <a:gd name="T76" fmla="*/ 414 w 452"/>
                <a:gd name="T77" fmla="*/ 104 h 314"/>
                <a:gd name="T78" fmla="*/ 402 w 452"/>
                <a:gd name="T79" fmla="*/ 90 h 314"/>
                <a:gd name="T80" fmla="*/ 388 w 452"/>
                <a:gd name="T81" fmla="*/ 78 h 314"/>
                <a:gd name="T82" fmla="*/ 374 w 452"/>
                <a:gd name="T83" fmla="*/ 68 h 314"/>
                <a:gd name="T84" fmla="*/ 356 w 452"/>
                <a:gd name="T85" fmla="*/ 56 h 314"/>
                <a:gd name="T86" fmla="*/ 338 w 452"/>
                <a:gd name="T87" fmla="*/ 46 h 314"/>
                <a:gd name="T88" fmla="*/ 318 w 452"/>
                <a:gd name="T89" fmla="*/ 38 h 314"/>
                <a:gd name="T90" fmla="*/ 318 w 452"/>
                <a:gd name="T91" fmla="*/ 38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52" h="314">
                  <a:moveTo>
                    <a:pt x="318" y="38"/>
                  </a:moveTo>
                  <a:lnTo>
                    <a:pt x="318" y="38"/>
                  </a:lnTo>
                  <a:lnTo>
                    <a:pt x="282" y="24"/>
                  </a:lnTo>
                  <a:lnTo>
                    <a:pt x="244" y="14"/>
                  </a:lnTo>
                  <a:lnTo>
                    <a:pt x="204" y="8"/>
                  </a:lnTo>
                  <a:lnTo>
                    <a:pt x="164" y="4"/>
                  </a:lnTo>
                  <a:lnTo>
                    <a:pt x="128" y="0"/>
                  </a:lnTo>
                  <a:lnTo>
                    <a:pt x="96" y="0"/>
                  </a:lnTo>
                  <a:lnTo>
                    <a:pt x="68" y="2"/>
                  </a:lnTo>
                  <a:lnTo>
                    <a:pt x="48" y="2"/>
                  </a:lnTo>
                  <a:lnTo>
                    <a:pt x="0" y="196"/>
                  </a:lnTo>
                  <a:lnTo>
                    <a:pt x="0" y="196"/>
                  </a:lnTo>
                  <a:lnTo>
                    <a:pt x="62" y="194"/>
                  </a:lnTo>
                  <a:lnTo>
                    <a:pt x="118" y="198"/>
                  </a:lnTo>
                  <a:lnTo>
                    <a:pt x="168" y="202"/>
                  </a:lnTo>
                  <a:lnTo>
                    <a:pt x="214" y="210"/>
                  </a:lnTo>
                  <a:lnTo>
                    <a:pt x="214" y="210"/>
                  </a:lnTo>
                  <a:lnTo>
                    <a:pt x="244" y="216"/>
                  </a:lnTo>
                  <a:lnTo>
                    <a:pt x="270" y="224"/>
                  </a:lnTo>
                  <a:lnTo>
                    <a:pt x="296" y="232"/>
                  </a:lnTo>
                  <a:lnTo>
                    <a:pt x="318" y="240"/>
                  </a:lnTo>
                  <a:lnTo>
                    <a:pt x="354" y="256"/>
                  </a:lnTo>
                  <a:lnTo>
                    <a:pt x="384" y="274"/>
                  </a:lnTo>
                  <a:lnTo>
                    <a:pt x="406" y="290"/>
                  </a:lnTo>
                  <a:lnTo>
                    <a:pt x="420" y="302"/>
                  </a:lnTo>
                  <a:lnTo>
                    <a:pt x="430" y="314"/>
                  </a:lnTo>
                  <a:lnTo>
                    <a:pt x="430" y="314"/>
                  </a:lnTo>
                  <a:lnTo>
                    <a:pt x="446" y="260"/>
                  </a:lnTo>
                  <a:lnTo>
                    <a:pt x="446" y="260"/>
                  </a:lnTo>
                  <a:lnTo>
                    <a:pt x="450" y="242"/>
                  </a:lnTo>
                  <a:lnTo>
                    <a:pt x="452" y="224"/>
                  </a:lnTo>
                  <a:lnTo>
                    <a:pt x="452" y="208"/>
                  </a:lnTo>
                  <a:lnTo>
                    <a:pt x="452" y="192"/>
                  </a:lnTo>
                  <a:lnTo>
                    <a:pt x="450" y="176"/>
                  </a:lnTo>
                  <a:lnTo>
                    <a:pt x="446" y="160"/>
                  </a:lnTo>
                  <a:lnTo>
                    <a:pt x="440" y="146"/>
                  </a:lnTo>
                  <a:lnTo>
                    <a:pt x="432" y="130"/>
                  </a:lnTo>
                  <a:lnTo>
                    <a:pt x="424" y="118"/>
                  </a:lnTo>
                  <a:lnTo>
                    <a:pt x="414" y="104"/>
                  </a:lnTo>
                  <a:lnTo>
                    <a:pt x="402" y="90"/>
                  </a:lnTo>
                  <a:lnTo>
                    <a:pt x="388" y="78"/>
                  </a:lnTo>
                  <a:lnTo>
                    <a:pt x="374" y="68"/>
                  </a:lnTo>
                  <a:lnTo>
                    <a:pt x="356" y="56"/>
                  </a:lnTo>
                  <a:lnTo>
                    <a:pt x="338" y="46"/>
                  </a:lnTo>
                  <a:lnTo>
                    <a:pt x="318" y="38"/>
                  </a:lnTo>
                  <a:lnTo>
                    <a:pt x="318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5" name="Freeform 21"/>
            <p:cNvSpPr>
              <a:spLocks/>
            </p:cNvSpPr>
            <p:nvPr/>
          </p:nvSpPr>
          <p:spPr bwMode="auto">
            <a:xfrm>
              <a:off x="-9775826" y="6308726"/>
              <a:ext cx="2232025" cy="1160463"/>
            </a:xfrm>
            <a:custGeom>
              <a:avLst/>
              <a:gdLst>
                <a:gd name="T0" fmla="*/ 1302 w 1406"/>
                <a:gd name="T1" fmla="*/ 10 h 731"/>
                <a:gd name="T2" fmla="*/ 1236 w 1406"/>
                <a:gd name="T3" fmla="*/ 16 h 731"/>
                <a:gd name="T4" fmla="*/ 1184 w 1406"/>
                <a:gd name="T5" fmla="*/ 28 h 731"/>
                <a:gd name="T6" fmla="*/ 1142 w 1406"/>
                <a:gd name="T7" fmla="*/ 48 h 731"/>
                <a:gd name="T8" fmla="*/ 1110 w 1406"/>
                <a:gd name="T9" fmla="*/ 72 h 731"/>
                <a:gd name="T10" fmla="*/ 1088 w 1406"/>
                <a:gd name="T11" fmla="*/ 98 h 731"/>
                <a:gd name="T12" fmla="*/ 1072 w 1406"/>
                <a:gd name="T13" fmla="*/ 124 h 731"/>
                <a:gd name="T14" fmla="*/ 1054 w 1406"/>
                <a:gd name="T15" fmla="*/ 168 h 731"/>
                <a:gd name="T16" fmla="*/ 966 w 1406"/>
                <a:gd name="T17" fmla="*/ 529 h 731"/>
                <a:gd name="T18" fmla="*/ 954 w 1406"/>
                <a:gd name="T19" fmla="*/ 551 h 731"/>
                <a:gd name="T20" fmla="*/ 938 w 1406"/>
                <a:gd name="T21" fmla="*/ 557 h 731"/>
                <a:gd name="T22" fmla="*/ 930 w 1406"/>
                <a:gd name="T23" fmla="*/ 559 h 731"/>
                <a:gd name="T24" fmla="*/ 912 w 1406"/>
                <a:gd name="T25" fmla="*/ 553 h 731"/>
                <a:gd name="T26" fmla="*/ 894 w 1406"/>
                <a:gd name="T27" fmla="*/ 541 h 731"/>
                <a:gd name="T28" fmla="*/ 858 w 1406"/>
                <a:gd name="T29" fmla="*/ 495 h 731"/>
                <a:gd name="T30" fmla="*/ 616 w 1406"/>
                <a:gd name="T31" fmla="*/ 142 h 731"/>
                <a:gd name="T32" fmla="*/ 590 w 1406"/>
                <a:gd name="T33" fmla="*/ 102 h 731"/>
                <a:gd name="T34" fmla="*/ 562 w 1406"/>
                <a:gd name="T35" fmla="*/ 70 h 731"/>
                <a:gd name="T36" fmla="*/ 534 w 1406"/>
                <a:gd name="T37" fmla="*/ 46 h 731"/>
                <a:gd name="T38" fmla="*/ 504 w 1406"/>
                <a:gd name="T39" fmla="*/ 28 h 731"/>
                <a:gd name="T40" fmla="*/ 476 w 1406"/>
                <a:gd name="T41" fmla="*/ 14 h 731"/>
                <a:gd name="T42" fmla="*/ 414 w 1406"/>
                <a:gd name="T43" fmla="*/ 2 h 731"/>
                <a:gd name="T44" fmla="*/ 380 w 1406"/>
                <a:gd name="T45" fmla="*/ 0 h 731"/>
                <a:gd name="T46" fmla="*/ 344 w 1406"/>
                <a:gd name="T47" fmla="*/ 2 h 731"/>
                <a:gd name="T48" fmla="*/ 294 w 1406"/>
                <a:gd name="T49" fmla="*/ 12 h 731"/>
                <a:gd name="T50" fmla="*/ 272 w 1406"/>
                <a:gd name="T51" fmla="*/ 22 h 731"/>
                <a:gd name="T52" fmla="*/ 234 w 1406"/>
                <a:gd name="T53" fmla="*/ 42 h 731"/>
                <a:gd name="T54" fmla="*/ 202 w 1406"/>
                <a:gd name="T55" fmla="*/ 66 h 731"/>
                <a:gd name="T56" fmla="*/ 178 w 1406"/>
                <a:gd name="T57" fmla="*/ 90 h 731"/>
                <a:gd name="T58" fmla="*/ 152 w 1406"/>
                <a:gd name="T59" fmla="*/ 130 h 731"/>
                <a:gd name="T60" fmla="*/ 130 w 1406"/>
                <a:gd name="T61" fmla="*/ 182 h 731"/>
                <a:gd name="T62" fmla="*/ 0 w 1406"/>
                <a:gd name="T63" fmla="*/ 701 h 731"/>
                <a:gd name="T64" fmla="*/ 382 w 1406"/>
                <a:gd name="T65" fmla="*/ 230 h 731"/>
                <a:gd name="T66" fmla="*/ 386 w 1406"/>
                <a:gd name="T67" fmla="*/ 212 h 731"/>
                <a:gd name="T68" fmla="*/ 400 w 1406"/>
                <a:gd name="T69" fmla="*/ 192 h 731"/>
                <a:gd name="T70" fmla="*/ 412 w 1406"/>
                <a:gd name="T71" fmla="*/ 186 h 731"/>
                <a:gd name="T72" fmla="*/ 422 w 1406"/>
                <a:gd name="T73" fmla="*/ 184 h 731"/>
                <a:gd name="T74" fmla="*/ 436 w 1406"/>
                <a:gd name="T75" fmla="*/ 188 h 731"/>
                <a:gd name="T76" fmla="*/ 448 w 1406"/>
                <a:gd name="T77" fmla="*/ 198 h 731"/>
                <a:gd name="T78" fmla="*/ 474 w 1406"/>
                <a:gd name="T79" fmla="*/ 230 h 731"/>
                <a:gd name="T80" fmla="*/ 722 w 1406"/>
                <a:gd name="T81" fmla="*/ 595 h 731"/>
                <a:gd name="T82" fmla="*/ 770 w 1406"/>
                <a:gd name="T83" fmla="*/ 653 h 731"/>
                <a:gd name="T84" fmla="*/ 824 w 1406"/>
                <a:gd name="T85" fmla="*/ 693 h 731"/>
                <a:gd name="T86" fmla="*/ 884 w 1406"/>
                <a:gd name="T87" fmla="*/ 717 h 731"/>
                <a:gd name="T88" fmla="*/ 948 w 1406"/>
                <a:gd name="T89" fmla="*/ 729 h 731"/>
                <a:gd name="T90" fmla="*/ 978 w 1406"/>
                <a:gd name="T91" fmla="*/ 731 h 731"/>
                <a:gd name="T92" fmla="*/ 1042 w 1406"/>
                <a:gd name="T93" fmla="*/ 729 h 731"/>
                <a:gd name="T94" fmla="*/ 1072 w 1406"/>
                <a:gd name="T95" fmla="*/ 725 h 731"/>
                <a:gd name="T96" fmla="*/ 1118 w 1406"/>
                <a:gd name="T97" fmla="*/ 711 h 731"/>
                <a:gd name="T98" fmla="*/ 1160 w 1406"/>
                <a:gd name="T99" fmla="*/ 693 h 731"/>
                <a:gd name="T100" fmla="*/ 1184 w 1406"/>
                <a:gd name="T101" fmla="*/ 677 h 731"/>
                <a:gd name="T102" fmla="*/ 1226 w 1406"/>
                <a:gd name="T103" fmla="*/ 635 h 731"/>
                <a:gd name="T104" fmla="*/ 1260 w 1406"/>
                <a:gd name="T105" fmla="*/ 583 h 731"/>
                <a:gd name="T106" fmla="*/ 1284 w 1406"/>
                <a:gd name="T107" fmla="*/ 519 h 731"/>
                <a:gd name="T108" fmla="*/ 1406 w 1406"/>
                <a:gd name="T109" fmla="*/ 10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06" h="731">
                  <a:moveTo>
                    <a:pt x="1302" y="10"/>
                  </a:moveTo>
                  <a:lnTo>
                    <a:pt x="1302" y="10"/>
                  </a:lnTo>
                  <a:lnTo>
                    <a:pt x="1268" y="12"/>
                  </a:lnTo>
                  <a:lnTo>
                    <a:pt x="1236" y="16"/>
                  </a:lnTo>
                  <a:lnTo>
                    <a:pt x="1210" y="20"/>
                  </a:lnTo>
                  <a:lnTo>
                    <a:pt x="1184" y="28"/>
                  </a:lnTo>
                  <a:lnTo>
                    <a:pt x="1162" y="38"/>
                  </a:lnTo>
                  <a:lnTo>
                    <a:pt x="1142" y="48"/>
                  </a:lnTo>
                  <a:lnTo>
                    <a:pt x="1126" y="60"/>
                  </a:lnTo>
                  <a:lnTo>
                    <a:pt x="1110" y="72"/>
                  </a:lnTo>
                  <a:lnTo>
                    <a:pt x="1098" y="86"/>
                  </a:lnTo>
                  <a:lnTo>
                    <a:pt x="1088" y="98"/>
                  </a:lnTo>
                  <a:lnTo>
                    <a:pt x="1078" y="112"/>
                  </a:lnTo>
                  <a:lnTo>
                    <a:pt x="1072" y="124"/>
                  </a:lnTo>
                  <a:lnTo>
                    <a:pt x="1060" y="148"/>
                  </a:lnTo>
                  <a:lnTo>
                    <a:pt x="1054" y="168"/>
                  </a:lnTo>
                  <a:lnTo>
                    <a:pt x="966" y="529"/>
                  </a:lnTo>
                  <a:lnTo>
                    <a:pt x="966" y="529"/>
                  </a:lnTo>
                  <a:lnTo>
                    <a:pt x="960" y="541"/>
                  </a:lnTo>
                  <a:lnTo>
                    <a:pt x="954" y="551"/>
                  </a:lnTo>
                  <a:lnTo>
                    <a:pt x="944" y="557"/>
                  </a:lnTo>
                  <a:lnTo>
                    <a:pt x="938" y="557"/>
                  </a:lnTo>
                  <a:lnTo>
                    <a:pt x="930" y="559"/>
                  </a:lnTo>
                  <a:lnTo>
                    <a:pt x="930" y="559"/>
                  </a:lnTo>
                  <a:lnTo>
                    <a:pt x="920" y="557"/>
                  </a:lnTo>
                  <a:lnTo>
                    <a:pt x="912" y="553"/>
                  </a:lnTo>
                  <a:lnTo>
                    <a:pt x="902" y="549"/>
                  </a:lnTo>
                  <a:lnTo>
                    <a:pt x="894" y="541"/>
                  </a:lnTo>
                  <a:lnTo>
                    <a:pt x="876" y="521"/>
                  </a:lnTo>
                  <a:lnTo>
                    <a:pt x="858" y="495"/>
                  </a:lnTo>
                  <a:lnTo>
                    <a:pt x="616" y="142"/>
                  </a:lnTo>
                  <a:lnTo>
                    <a:pt x="616" y="142"/>
                  </a:lnTo>
                  <a:lnTo>
                    <a:pt x="604" y="120"/>
                  </a:lnTo>
                  <a:lnTo>
                    <a:pt x="590" y="102"/>
                  </a:lnTo>
                  <a:lnTo>
                    <a:pt x="576" y="86"/>
                  </a:lnTo>
                  <a:lnTo>
                    <a:pt x="562" y="70"/>
                  </a:lnTo>
                  <a:lnTo>
                    <a:pt x="548" y="58"/>
                  </a:lnTo>
                  <a:lnTo>
                    <a:pt x="534" y="46"/>
                  </a:lnTo>
                  <a:lnTo>
                    <a:pt x="520" y="36"/>
                  </a:lnTo>
                  <a:lnTo>
                    <a:pt x="504" y="28"/>
                  </a:lnTo>
                  <a:lnTo>
                    <a:pt x="490" y="20"/>
                  </a:lnTo>
                  <a:lnTo>
                    <a:pt x="476" y="14"/>
                  </a:lnTo>
                  <a:lnTo>
                    <a:pt x="444" y="6"/>
                  </a:lnTo>
                  <a:lnTo>
                    <a:pt x="414" y="2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64" y="0"/>
                  </a:lnTo>
                  <a:lnTo>
                    <a:pt x="344" y="2"/>
                  </a:lnTo>
                  <a:lnTo>
                    <a:pt x="318" y="6"/>
                  </a:lnTo>
                  <a:lnTo>
                    <a:pt x="294" y="12"/>
                  </a:lnTo>
                  <a:lnTo>
                    <a:pt x="294" y="12"/>
                  </a:lnTo>
                  <a:lnTo>
                    <a:pt x="272" y="22"/>
                  </a:lnTo>
                  <a:lnTo>
                    <a:pt x="252" y="32"/>
                  </a:lnTo>
                  <a:lnTo>
                    <a:pt x="234" y="42"/>
                  </a:lnTo>
                  <a:lnTo>
                    <a:pt x="218" y="54"/>
                  </a:lnTo>
                  <a:lnTo>
                    <a:pt x="202" y="66"/>
                  </a:lnTo>
                  <a:lnTo>
                    <a:pt x="190" y="78"/>
                  </a:lnTo>
                  <a:lnTo>
                    <a:pt x="178" y="90"/>
                  </a:lnTo>
                  <a:lnTo>
                    <a:pt x="168" y="102"/>
                  </a:lnTo>
                  <a:lnTo>
                    <a:pt x="152" y="130"/>
                  </a:lnTo>
                  <a:lnTo>
                    <a:pt x="140" y="156"/>
                  </a:lnTo>
                  <a:lnTo>
                    <a:pt x="130" y="182"/>
                  </a:lnTo>
                  <a:lnTo>
                    <a:pt x="122" y="210"/>
                  </a:lnTo>
                  <a:lnTo>
                    <a:pt x="0" y="701"/>
                  </a:lnTo>
                  <a:lnTo>
                    <a:pt x="266" y="701"/>
                  </a:lnTo>
                  <a:lnTo>
                    <a:pt x="382" y="230"/>
                  </a:lnTo>
                  <a:lnTo>
                    <a:pt x="382" y="230"/>
                  </a:lnTo>
                  <a:lnTo>
                    <a:pt x="386" y="212"/>
                  </a:lnTo>
                  <a:lnTo>
                    <a:pt x="394" y="198"/>
                  </a:lnTo>
                  <a:lnTo>
                    <a:pt x="400" y="192"/>
                  </a:lnTo>
                  <a:lnTo>
                    <a:pt x="406" y="188"/>
                  </a:lnTo>
                  <a:lnTo>
                    <a:pt x="412" y="186"/>
                  </a:lnTo>
                  <a:lnTo>
                    <a:pt x="422" y="184"/>
                  </a:lnTo>
                  <a:lnTo>
                    <a:pt x="422" y="184"/>
                  </a:lnTo>
                  <a:lnTo>
                    <a:pt x="430" y="186"/>
                  </a:lnTo>
                  <a:lnTo>
                    <a:pt x="436" y="188"/>
                  </a:lnTo>
                  <a:lnTo>
                    <a:pt x="442" y="192"/>
                  </a:lnTo>
                  <a:lnTo>
                    <a:pt x="448" y="198"/>
                  </a:lnTo>
                  <a:lnTo>
                    <a:pt x="462" y="212"/>
                  </a:lnTo>
                  <a:lnTo>
                    <a:pt x="474" y="230"/>
                  </a:lnTo>
                  <a:lnTo>
                    <a:pt x="722" y="595"/>
                  </a:lnTo>
                  <a:lnTo>
                    <a:pt x="722" y="595"/>
                  </a:lnTo>
                  <a:lnTo>
                    <a:pt x="746" y="627"/>
                  </a:lnTo>
                  <a:lnTo>
                    <a:pt x="770" y="653"/>
                  </a:lnTo>
                  <a:lnTo>
                    <a:pt x="796" y="675"/>
                  </a:lnTo>
                  <a:lnTo>
                    <a:pt x="824" y="693"/>
                  </a:lnTo>
                  <a:lnTo>
                    <a:pt x="852" y="707"/>
                  </a:lnTo>
                  <a:lnTo>
                    <a:pt x="884" y="717"/>
                  </a:lnTo>
                  <a:lnTo>
                    <a:pt x="914" y="725"/>
                  </a:lnTo>
                  <a:lnTo>
                    <a:pt x="948" y="729"/>
                  </a:lnTo>
                  <a:lnTo>
                    <a:pt x="948" y="729"/>
                  </a:lnTo>
                  <a:lnTo>
                    <a:pt x="978" y="731"/>
                  </a:lnTo>
                  <a:lnTo>
                    <a:pt x="1010" y="731"/>
                  </a:lnTo>
                  <a:lnTo>
                    <a:pt x="1042" y="729"/>
                  </a:lnTo>
                  <a:lnTo>
                    <a:pt x="1072" y="725"/>
                  </a:lnTo>
                  <a:lnTo>
                    <a:pt x="1072" y="725"/>
                  </a:lnTo>
                  <a:lnTo>
                    <a:pt x="1096" y="719"/>
                  </a:lnTo>
                  <a:lnTo>
                    <a:pt x="1118" y="711"/>
                  </a:lnTo>
                  <a:lnTo>
                    <a:pt x="1138" y="703"/>
                  </a:lnTo>
                  <a:lnTo>
                    <a:pt x="1160" y="693"/>
                  </a:lnTo>
                  <a:lnTo>
                    <a:pt x="1160" y="693"/>
                  </a:lnTo>
                  <a:lnTo>
                    <a:pt x="1184" y="677"/>
                  </a:lnTo>
                  <a:lnTo>
                    <a:pt x="1206" y="657"/>
                  </a:lnTo>
                  <a:lnTo>
                    <a:pt x="1226" y="635"/>
                  </a:lnTo>
                  <a:lnTo>
                    <a:pt x="1244" y="609"/>
                  </a:lnTo>
                  <a:lnTo>
                    <a:pt x="1260" y="583"/>
                  </a:lnTo>
                  <a:lnTo>
                    <a:pt x="1272" y="551"/>
                  </a:lnTo>
                  <a:lnTo>
                    <a:pt x="1284" y="519"/>
                  </a:lnTo>
                  <a:lnTo>
                    <a:pt x="1294" y="483"/>
                  </a:lnTo>
                  <a:lnTo>
                    <a:pt x="1406" y="10"/>
                  </a:lnTo>
                  <a:lnTo>
                    <a:pt x="130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6" name="Freeform 22"/>
            <p:cNvSpPr>
              <a:spLocks/>
            </p:cNvSpPr>
            <p:nvPr/>
          </p:nvSpPr>
          <p:spPr bwMode="auto">
            <a:xfrm>
              <a:off x="-7635876" y="6324601"/>
              <a:ext cx="2147888" cy="1096963"/>
            </a:xfrm>
            <a:custGeom>
              <a:avLst/>
              <a:gdLst>
                <a:gd name="T0" fmla="*/ 424 w 1353"/>
                <a:gd name="T1" fmla="*/ 0 h 691"/>
                <a:gd name="T2" fmla="*/ 322 w 1353"/>
                <a:gd name="T3" fmla="*/ 12 h 691"/>
                <a:gd name="T4" fmla="*/ 238 w 1353"/>
                <a:gd name="T5" fmla="*/ 40 h 691"/>
                <a:gd name="T6" fmla="*/ 176 w 1353"/>
                <a:gd name="T7" fmla="*/ 82 h 691"/>
                <a:gd name="T8" fmla="*/ 134 w 1353"/>
                <a:gd name="T9" fmla="*/ 140 h 691"/>
                <a:gd name="T10" fmla="*/ 110 w 1353"/>
                <a:gd name="T11" fmla="*/ 216 h 691"/>
                <a:gd name="T12" fmla="*/ 102 w 1353"/>
                <a:gd name="T13" fmla="*/ 276 h 691"/>
                <a:gd name="T14" fmla="*/ 112 w 1353"/>
                <a:gd name="T15" fmla="*/ 338 h 691"/>
                <a:gd name="T16" fmla="*/ 134 w 1353"/>
                <a:gd name="T17" fmla="*/ 376 h 691"/>
                <a:gd name="T18" fmla="*/ 196 w 1353"/>
                <a:gd name="T19" fmla="*/ 418 h 691"/>
                <a:gd name="T20" fmla="*/ 296 w 1353"/>
                <a:gd name="T21" fmla="*/ 440 h 691"/>
                <a:gd name="T22" fmla="*/ 903 w 1353"/>
                <a:gd name="T23" fmla="*/ 444 h 691"/>
                <a:gd name="T24" fmla="*/ 931 w 1353"/>
                <a:gd name="T25" fmla="*/ 446 h 691"/>
                <a:gd name="T26" fmla="*/ 957 w 1353"/>
                <a:gd name="T27" fmla="*/ 461 h 691"/>
                <a:gd name="T28" fmla="*/ 965 w 1353"/>
                <a:gd name="T29" fmla="*/ 487 h 691"/>
                <a:gd name="T30" fmla="*/ 963 w 1353"/>
                <a:gd name="T31" fmla="*/ 503 h 691"/>
                <a:gd name="T32" fmla="*/ 945 w 1353"/>
                <a:gd name="T33" fmla="*/ 531 h 691"/>
                <a:gd name="T34" fmla="*/ 919 w 1353"/>
                <a:gd name="T35" fmla="*/ 543 h 691"/>
                <a:gd name="T36" fmla="*/ 170 w 1353"/>
                <a:gd name="T37" fmla="*/ 547 h 691"/>
                <a:gd name="T38" fmla="*/ 122 w 1353"/>
                <a:gd name="T39" fmla="*/ 553 h 691"/>
                <a:gd name="T40" fmla="*/ 70 w 1353"/>
                <a:gd name="T41" fmla="*/ 581 h 691"/>
                <a:gd name="T42" fmla="*/ 32 w 1353"/>
                <a:gd name="T43" fmla="*/ 619 h 691"/>
                <a:gd name="T44" fmla="*/ 2 w 1353"/>
                <a:gd name="T45" fmla="*/ 685 h 691"/>
                <a:gd name="T46" fmla="*/ 1013 w 1353"/>
                <a:gd name="T47" fmla="*/ 691 h 691"/>
                <a:gd name="T48" fmla="*/ 1101 w 1353"/>
                <a:gd name="T49" fmla="*/ 683 h 691"/>
                <a:gd name="T50" fmla="*/ 1173 w 1353"/>
                <a:gd name="T51" fmla="*/ 663 h 691"/>
                <a:gd name="T52" fmla="*/ 1227 w 1353"/>
                <a:gd name="T53" fmla="*/ 629 h 691"/>
                <a:gd name="T54" fmla="*/ 1267 w 1353"/>
                <a:gd name="T55" fmla="*/ 581 h 691"/>
                <a:gd name="T56" fmla="*/ 1291 w 1353"/>
                <a:gd name="T57" fmla="*/ 519 h 691"/>
                <a:gd name="T58" fmla="*/ 1299 w 1353"/>
                <a:gd name="T59" fmla="*/ 465 h 691"/>
                <a:gd name="T60" fmla="*/ 1293 w 1353"/>
                <a:gd name="T61" fmla="*/ 412 h 691"/>
                <a:gd name="T62" fmla="*/ 1265 w 1353"/>
                <a:gd name="T63" fmla="*/ 354 h 691"/>
                <a:gd name="T64" fmla="*/ 1227 w 1353"/>
                <a:gd name="T65" fmla="*/ 324 h 691"/>
                <a:gd name="T66" fmla="*/ 1143 w 1353"/>
                <a:gd name="T67" fmla="*/ 294 h 691"/>
                <a:gd name="T68" fmla="*/ 1029 w 1353"/>
                <a:gd name="T69" fmla="*/ 286 h 691"/>
                <a:gd name="T70" fmla="*/ 502 w 1353"/>
                <a:gd name="T71" fmla="*/ 284 h 691"/>
                <a:gd name="T72" fmla="*/ 454 w 1353"/>
                <a:gd name="T73" fmla="*/ 266 h 691"/>
                <a:gd name="T74" fmla="*/ 442 w 1353"/>
                <a:gd name="T75" fmla="*/ 246 h 691"/>
                <a:gd name="T76" fmla="*/ 440 w 1353"/>
                <a:gd name="T77" fmla="*/ 218 h 691"/>
                <a:gd name="T78" fmla="*/ 452 w 1353"/>
                <a:gd name="T79" fmla="*/ 186 h 691"/>
                <a:gd name="T80" fmla="*/ 486 w 1353"/>
                <a:gd name="T81" fmla="*/ 158 h 691"/>
                <a:gd name="T82" fmla="*/ 526 w 1353"/>
                <a:gd name="T83" fmla="*/ 148 h 691"/>
                <a:gd name="T84" fmla="*/ 1193 w 1353"/>
                <a:gd name="T85" fmla="*/ 146 h 691"/>
                <a:gd name="T86" fmla="*/ 1241 w 1353"/>
                <a:gd name="T87" fmla="*/ 138 h 691"/>
                <a:gd name="T88" fmla="*/ 1295 w 1353"/>
                <a:gd name="T89" fmla="*/ 112 h 691"/>
                <a:gd name="T90" fmla="*/ 1329 w 1353"/>
                <a:gd name="T91" fmla="*/ 72 h 691"/>
                <a:gd name="T92" fmla="*/ 1349 w 1353"/>
                <a:gd name="T93" fmla="*/ 22 h 691"/>
                <a:gd name="T94" fmla="*/ 464 w 1353"/>
                <a:gd name="T95" fmla="*/ 0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53" h="691">
                  <a:moveTo>
                    <a:pt x="464" y="0"/>
                  </a:moveTo>
                  <a:lnTo>
                    <a:pt x="464" y="0"/>
                  </a:lnTo>
                  <a:lnTo>
                    <a:pt x="424" y="0"/>
                  </a:lnTo>
                  <a:lnTo>
                    <a:pt x="388" y="2"/>
                  </a:lnTo>
                  <a:lnTo>
                    <a:pt x="354" y="6"/>
                  </a:lnTo>
                  <a:lnTo>
                    <a:pt x="322" y="12"/>
                  </a:lnTo>
                  <a:lnTo>
                    <a:pt x="292" y="20"/>
                  </a:lnTo>
                  <a:lnTo>
                    <a:pt x="264" y="28"/>
                  </a:lnTo>
                  <a:lnTo>
                    <a:pt x="238" y="40"/>
                  </a:lnTo>
                  <a:lnTo>
                    <a:pt x="216" y="52"/>
                  </a:lnTo>
                  <a:lnTo>
                    <a:pt x="194" y="66"/>
                  </a:lnTo>
                  <a:lnTo>
                    <a:pt x="176" y="82"/>
                  </a:lnTo>
                  <a:lnTo>
                    <a:pt x="160" y="100"/>
                  </a:lnTo>
                  <a:lnTo>
                    <a:pt x="146" y="120"/>
                  </a:lnTo>
                  <a:lnTo>
                    <a:pt x="134" y="140"/>
                  </a:lnTo>
                  <a:lnTo>
                    <a:pt x="124" y="164"/>
                  </a:lnTo>
                  <a:lnTo>
                    <a:pt x="116" y="188"/>
                  </a:lnTo>
                  <a:lnTo>
                    <a:pt x="110" y="216"/>
                  </a:lnTo>
                  <a:lnTo>
                    <a:pt x="110" y="216"/>
                  </a:lnTo>
                  <a:lnTo>
                    <a:pt x="104" y="254"/>
                  </a:lnTo>
                  <a:lnTo>
                    <a:pt x="102" y="276"/>
                  </a:lnTo>
                  <a:lnTo>
                    <a:pt x="104" y="296"/>
                  </a:lnTo>
                  <a:lnTo>
                    <a:pt x="106" y="318"/>
                  </a:lnTo>
                  <a:lnTo>
                    <a:pt x="112" y="338"/>
                  </a:lnTo>
                  <a:lnTo>
                    <a:pt x="122" y="358"/>
                  </a:lnTo>
                  <a:lnTo>
                    <a:pt x="134" y="376"/>
                  </a:lnTo>
                  <a:lnTo>
                    <a:pt x="134" y="376"/>
                  </a:lnTo>
                  <a:lnTo>
                    <a:pt x="150" y="392"/>
                  </a:lnTo>
                  <a:lnTo>
                    <a:pt x="170" y="406"/>
                  </a:lnTo>
                  <a:lnTo>
                    <a:pt x="196" y="418"/>
                  </a:lnTo>
                  <a:lnTo>
                    <a:pt x="224" y="428"/>
                  </a:lnTo>
                  <a:lnTo>
                    <a:pt x="258" y="434"/>
                  </a:lnTo>
                  <a:lnTo>
                    <a:pt x="296" y="440"/>
                  </a:lnTo>
                  <a:lnTo>
                    <a:pt x="336" y="442"/>
                  </a:lnTo>
                  <a:lnTo>
                    <a:pt x="382" y="444"/>
                  </a:lnTo>
                  <a:lnTo>
                    <a:pt x="903" y="444"/>
                  </a:lnTo>
                  <a:lnTo>
                    <a:pt x="903" y="444"/>
                  </a:lnTo>
                  <a:lnTo>
                    <a:pt x="919" y="444"/>
                  </a:lnTo>
                  <a:lnTo>
                    <a:pt x="931" y="446"/>
                  </a:lnTo>
                  <a:lnTo>
                    <a:pt x="941" y="450"/>
                  </a:lnTo>
                  <a:lnTo>
                    <a:pt x="951" y="454"/>
                  </a:lnTo>
                  <a:lnTo>
                    <a:pt x="957" y="461"/>
                  </a:lnTo>
                  <a:lnTo>
                    <a:pt x="961" y="467"/>
                  </a:lnTo>
                  <a:lnTo>
                    <a:pt x="965" y="477"/>
                  </a:lnTo>
                  <a:lnTo>
                    <a:pt x="965" y="487"/>
                  </a:lnTo>
                  <a:lnTo>
                    <a:pt x="965" y="487"/>
                  </a:lnTo>
                  <a:lnTo>
                    <a:pt x="965" y="491"/>
                  </a:lnTo>
                  <a:lnTo>
                    <a:pt x="963" y="503"/>
                  </a:lnTo>
                  <a:lnTo>
                    <a:pt x="957" y="517"/>
                  </a:lnTo>
                  <a:lnTo>
                    <a:pt x="951" y="523"/>
                  </a:lnTo>
                  <a:lnTo>
                    <a:pt x="945" y="531"/>
                  </a:lnTo>
                  <a:lnTo>
                    <a:pt x="945" y="531"/>
                  </a:lnTo>
                  <a:lnTo>
                    <a:pt x="933" y="537"/>
                  </a:lnTo>
                  <a:lnTo>
                    <a:pt x="919" y="543"/>
                  </a:lnTo>
                  <a:lnTo>
                    <a:pt x="901" y="545"/>
                  </a:lnTo>
                  <a:lnTo>
                    <a:pt x="879" y="547"/>
                  </a:lnTo>
                  <a:lnTo>
                    <a:pt x="170" y="547"/>
                  </a:lnTo>
                  <a:lnTo>
                    <a:pt x="170" y="547"/>
                  </a:lnTo>
                  <a:lnTo>
                    <a:pt x="146" y="549"/>
                  </a:lnTo>
                  <a:lnTo>
                    <a:pt x="122" y="553"/>
                  </a:lnTo>
                  <a:lnTo>
                    <a:pt x="102" y="561"/>
                  </a:lnTo>
                  <a:lnTo>
                    <a:pt x="84" y="569"/>
                  </a:lnTo>
                  <a:lnTo>
                    <a:pt x="70" y="581"/>
                  </a:lnTo>
                  <a:lnTo>
                    <a:pt x="56" y="593"/>
                  </a:lnTo>
                  <a:lnTo>
                    <a:pt x="44" y="605"/>
                  </a:lnTo>
                  <a:lnTo>
                    <a:pt x="32" y="619"/>
                  </a:lnTo>
                  <a:lnTo>
                    <a:pt x="18" y="645"/>
                  </a:lnTo>
                  <a:lnTo>
                    <a:pt x="6" y="669"/>
                  </a:lnTo>
                  <a:lnTo>
                    <a:pt x="2" y="685"/>
                  </a:lnTo>
                  <a:lnTo>
                    <a:pt x="0" y="691"/>
                  </a:lnTo>
                  <a:lnTo>
                    <a:pt x="1013" y="691"/>
                  </a:lnTo>
                  <a:lnTo>
                    <a:pt x="1013" y="691"/>
                  </a:lnTo>
                  <a:lnTo>
                    <a:pt x="1045" y="691"/>
                  </a:lnTo>
                  <a:lnTo>
                    <a:pt x="1073" y="687"/>
                  </a:lnTo>
                  <a:lnTo>
                    <a:pt x="1101" y="683"/>
                  </a:lnTo>
                  <a:lnTo>
                    <a:pt x="1127" y="679"/>
                  </a:lnTo>
                  <a:lnTo>
                    <a:pt x="1151" y="671"/>
                  </a:lnTo>
                  <a:lnTo>
                    <a:pt x="1173" y="663"/>
                  </a:lnTo>
                  <a:lnTo>
                    <a:pt x="1193" y="653"/>
                  </a:lnTo>
                  <a:lnTo>
                    <a:pt x="1211" y="643"/>
                  </a:lnTo>
                  <a:lnTo>
                    <a:pt x="1227" y="629"/>
                  </a:lnTo>
                  <a:lnTo>
                    <a:pt x="1243" y="615"/>
                  </a:lnTo>
                  <a:lnTo>
                    <a:pt x="1255" y="599"/>
                  </a:lnTo>
                  <a:lnTo>
                    <a:pt x="1267" y="581"/>
                  </a:lnTo>
                  <a:lnTo>
                    <a:pt x="1277" y="561"/>
                  </a:lnTo>
                  <a:lnTo>
                    <a:pt x="1285" y="541"/>
                  </a:lnTo>
                  <a:lnTo>
                    <a:pt x="1291" y="519"/>
                  </a:lnTo>
                  <a:lnTo>
                    <a:pt x="1295" y="495"/>
                  </a:lnTo>
                  <a:lnTo>
                    <a:pt x="1295" y="495"/>
                  </a:lnTo>
                  <a:lnTo>
                    <a:pt x="1299" y="465"/>
                  </a:lnTo>
                  <a:lnTo>
                    <a:pt x="1299" y="450"/>
                  </a:lnTo>
                  <a:lnTo>
                    <a:pt x="1297" y="432"/>
                  </a:lnTo>
                  <a:lnTo>
                    <a:pt x="1293" y="412"/>
                  </a:lnTo>
                  <a:lnTo>
                    <a:pt x="1287" y="392"/>
                  </a:lnTo>
                  <a:lnTo>
                    <a:pt x="1277" y="374"/>
                  </a:lnTo>
                  <a:lnTo>
                    <a:pt x="1265" y="354"/>
                  </a:lnTo>
                  <a:lnTo>
                    <a:pt x="1265" y="354"/>
                  </a:lnTo>
                  <a:lnTo>
                    <a:pt x="1247" y="338"/>
                  </a:lnTo>
                  <a:lnTo>
                    <a:pt x="1227" y="324"/>
                  </a:lnTo>
                  <a:lnTo>
                    <a:pt x="1203" y="312"/>
                  </a:lnTo>
                  <a:lnTo>
                    <a:pt x="1175" y="302"/>
                  </a:lnTo>
                  <a:lnTo>
                    <a:pt x="1143" y="294"/>
                  </a:lnTo>
                  <a:lnTo>
                    <a:pt x="1109" y="290"/>
                  </a:lnTo>
                  <a:lnTo>
                    <a:pt x="1071" y="286"/>
                  </a:lnTo>
                  <a:lnTo>
                    <a:pt x="1029" y="286"/>
                  </a:lnTo>
                  <a:lnTo>
                    <a:pt x="532" y="286"/>
                  </a:lnTo>
                  <a:lnTo>
                    <a:pt x="532" y="286"/>
                  </a:lnTo>
                  <a:lnTo>
                    <a:pt x="502" y="284"/>
                  </a:lnTo>
                  <a:lnTo>
                    <a:pt x="480" y="280"/>
                  </a:lnTo>
                  <a:lnTo>
                    <a:pt x="464" y="274"/>
                  </a:lnTo>
                  <a:lnTo>
                    <a:pt x="454" y="266"/>
                  </a:lnTo>
                  <a:lnTo>
                    <a:pt x="454" y="266"/>
                  </a:lnTo>
                  <a:lnTo>
                    <a:pt x="448" y="256"/>
                  </a:lnTo>
                  <a:lnTo>
                    <a:pt x="442" y="246"/>
                  </a:lnTo>
                  <a:lnTo>
                    <a:pt x="440" y="232"/>
                  </a:lnTo>
                  <a:lnTo>
                    <a:pt x="440" y="218"/>
                  </a:lnTo>
                  <a:lnTo>
                    <a:pt x="440" y="218"/>
                  </a:lnTo>
                  <a:lnTo>
                    <a:pt x="442" y="208"/>
                  </a:lnTo>
                  <a:lnTo>
                    <a:pt x="446" y="198"/>
                  </a:lnTo>
                  <a:lnTo>
                    <a:pt x="452" y="186"/>
                  </a:lnTo>
                  <a:lnTo>
                    <a:pt x="462" y="174"/>
                  </a:lnTo>
                  <a:lnTo>
                    <a:pt x="476" y="162"/>
                  </a:lnTo>
                  <a:lnTo>
                    <a:pt x="486" y="158"/>
                  </a:lnTo>
                  <a:lnTo>
                    <a:pt x="498" y="154"/>
                  </a:lnTo>
                  <a:lnTo>
                    <a:pt x="510" y="150"/>
                  </a:lnTo>
                  <a:lnTo>
                    <a:pt x="526" y="148"/>
                  </a:lnTo>
                  <a:lnTo>
                    <a:pt x="542" y="146"/>
                  </a:lnTo>
                  <a:lnTo>
                    <a:pt x="562" y="146"/>
                  </a:lnTo>
                  <a:lnTo>
                    <a:pt x="1193" y="146"/>
                  </a:lnTo>
                  <a:lnTo>
                    <a:pt x="1193" y="146"/>
                  </a:lnTo>
                  <a:lnTo>
                    <a:pt x="1219" y="144"/>
                  </a:lnTo>
                  <a:lnTo>
                    <a:pt x="1241" y="138"/>
                  </a:lnTo>
                  <a:lnTo>
                    <a:pt x="1263" y="132"/>
                  </a:lnTo>
                  <a:lnTo>
                    <a:pt x="1281" y="122"/>
                  </a:lnTo>
                  <a:lnTo>
                    <a:pt x="1295" y="112"/>
                  </a:lnTo>
                  <a:lnTo>
                    <a:pt x="1309" y="98"/>
                  </a:lnTo>
                  <a:lnTo>
                    <a:pt x="1319" y="86"/>
                  </a:lnTo>
                  <a:lnTo>
                    <a:pt x="1329" y="72"/>
                  </a:lnTo>
                  <a:lnTo>
                    <a:pt x="1335" y="58"/>
                  </a:lnTo>
                  <a:lnTo>
                    <a:pt x="1341" y="46"/>
                  </a:lnTo>
                  <a:lnTo>
                    <a:pt x="1349" y="22"/>
                  </a:lnTo>
                  <a:lnTo>
                    <a:pt x="1353" y="6"/>
                  </a:lnTo>
                  <a:lnTo>
                    <a:pt x="1353" y="0"/>
                  </a:lnTo>
                  <a:lnTo>
                    <a:pt x="4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7" name="Freeform 23"/>
            <p:cNvSpPr>
              <a:spLocks/>
            </p:cNvSpPr>
            <p:nvPr/>
          </p:nvSpPr>
          <p:spPr bwMode="auto">
            <a:xfrm>
              <a:off x="-12879388" y="6324601"/>
              <a:ext cx="2386013" cy="1154113"/>
            </a:xfrm>
            <a:custGeom>
              <a:avLst/>
              <a:gdLst>
                <a:gd name="T0" fmla="*/ 1363 w 1503"/>
                <a:gd name="T1" fmla="*/ 0 h 727"/>
                <a:gd name="T2" fmla="*/ 1290 w 1503"/>
                <a:gd name="T3" fmla="*/ 12 h 727"/>
                <a:gd name="T4" fmla="*/ 1234 w 1503"/>
                <a:gd name="T5" fmla="*/ 34 h 727"/>
                <a:gd name="T6" fmla="*/ 1196 w 1503"/>
                <a:gd name="T7" fmla="*/ 64 h 727"/>
                <a:gd name="T8" fmla="*/ 1170 w 1503"/>
                <a:gd name="T9" fmla="*/ 102 h 727"/>
                <a:gd name="T10" fmla="*/ 1064 w 1503"/>
                <a:gd name="T11" fmla="*/ 513 h 727"/>
                <a:gd name="T12" fmla="*/ 1054 w 1503"/>
                <a:gd name="T13" fmla="*/ 533 h 727"/>
                <a:gd name="T14" fmla="*/ 1038 w 1503"/>
                <a:gd name="T15" fmla="*/ 541 h 727"/>
                <a:gd name="T16" fmla="*/ 1020 w 1503"/>
                <a:gd name="T17" fmla="*/ 533 h 727"/>
                <a:gd name="T18" fmla="*/ 1008 w 1503"/>
                <a:gd name="T19" fmla="*/ 497 h 727"/>
                <a:gd name="T20" fmla="*/ 938 w 1503"/>
                <a:gd name="T21" fmla="*/ 148 h 727"/>
                <a:gd name="T22" fmla="*/ 924 w 1503"/>
                <a:gd name="T23" fmla="*/ 104 h 727"/>
                <a:gd name="T24" fmla="*/ 902 w 1503"/>
                <a:gd name="T25" fmla="*/ 70 h 727"/>
                <a:gd name="T26" fmla="*/ 870 w 1503"/>
                <a:gd name="T27" fmla="*/ 44 h 727"/>
                <a:gd name="T28" fmla="*/ 832 w 1503"/>
                <a:gd name="T29" fmla="*/ 26 h 727"/>
                <a:gd name="T30" fmla="*/ 768 w 1503"/>
                <a:gd name="T31" fmla="*/ 16 h 727"/>
                <a:gd name="T32" fmla="*/ 710 w 1503"/>
                <a:gd name="T33" fmla="*/ 24 h 727"/>
                <a:gd name="T34" fmla="*/ 646 w 1503"/>
                <a:gd name="T35" fmla="*/ 52 h 727"/>
                <a:gd name="T36" fmla="*/ 602 w 1503"/>
                <a:gd name="T37" fmla="*/ 92 h 727"/>
                <a:gd name="T38" fmla="*/ 542 w 1503"/>
                <a:gd name="T39" fmla="*/ 174 h 727"/>
                <a:gd name="T40" fmla="*/ 306 w 1503"/>
                <a:gd name="T41" fmla="*/ 515 h 727"/>
                <a:gd name="T42" fmla="*/ 284 w 1503"/>
                <a:gd name="T43" fmla="*/ 539 h 727"/>
                <a:gd name="T44" fmla="*/ 272 w 1503"/>
                <a:gd name="T45" fmla="*/ 543 h 727"/>
                <a:gd name="T46" fmla="*/ 262 w 1503"/>
                <a:gd name="T47" fmla="*/ 535 h 727"/>
                <a:gd name="T48" fmla="*/ 264 w 1503"/>
                <a:gd name="T49" fmla="*/ 509 h 727"/>
                <a:gd name="T50" fmla="*/ 12 w 1503"/>
                <a:gd name="T51" fmla="*/ 467 h 727"/>
                <a:gd name="T52" fmla="*/ 2 w 1503"/>
                <a:gd name="T53" fmla="*/ 521 h 727"/>
                <a:gd name="T54" fmla="*/ 2 w 1503"/>
                <a:gd name="T55" fmla="*/ 573 h 727"/>
                <a:gd name="T56" fmla="*/ 12 w 1503"/>
                <a:gd name="T57" fmla="*/ 617 h 727"/>
                <a:gd name="T58" fmla="*/ 36 w 1503"/>
                <a:gd name="T59" fmla="*/ 653 h 727"/>
                <a:gd name="T60" fmla="*/ 72 w 1503"/>
                <a:gd name="T61" fmla="*/ 685 h 727"/>
                <a:gd name="T62" fmla="*/ 102 w 1503"/>
                <a:gd name="T63" fmla="*/ 703 h 727"/>
                <a:gd name="T64" fmla="*/ 168 w 1503"/>
                <a:gd name="T65" fmla="*/ 721 h 727"/>
                <a:gd name="T66" fmla="*/ 230 w 1503"/>
                <a:gd name="T67" fmla="*/ 727 h 727"/>
                <a:gd name="T68" fmla="*/ 334 w 1503"/>
                <a:gd name="T69" fmla="*/ 715 h 727"/>
                <a:gd name="T70" fmla="*/ 390 w 1503"/>
                <a:gd name="T71" fmla="*/ 693 h 727"/>
                <a:gd name="T72" fmla="*/ 440 w 1503"/>
                <a:gd name="T73" fmla="*/ 659 h 727"/>
                <a:gd name="T74" fmla="*/ 488 w 1503"/>
                <a:gd name="T75" fmla="*/ 615 h 727"/>
                <a:gd name="T76" fmla="*/ 760 w 1503"/>
                <a:gd name="T77" fmla="*/ 222 h 727"/>
                <a:gd name="T78" fmla="*/ 766 w 1503"/>
                <a:gd name="T79" fmla="*/ 216 h 727"/>
                <a:gd name="T80" fmla="*/ 770 w 1503"/>
                <a:gd name="T81" fmla="*/ 222 h 727"/>
                <a:gd name="T82" fmla="*/ 842 w 1503"/>
                <a:gd name="T83" fmla="*/ 579 h 727"/>
                <a:gd name="T84" fmla="*/ 862 w 1503"/>
                <a:gd name="T85" fmla="*/ 627 h 727"/>
                <a:gd name="T86" fmla="*/ 898 w 1503"/>
                <a:gd name="T87" fmla="*/ 667 h 727"/>
                <a:gd name="T88" fmla="*/ 942 w 1503"/>
                <a:gd name="T89" fmla="*/ 697 h 727"/>
                <a:gd name="T90" fmla="*/ 998 w 1503"/>
                <a:gd name="T91" fmla="*/ 717 h 727"/>
                <a:gd name="T92" fmla="*/ 1058 w 1503"/>
                <a:gd name="T93" fmla="*/ 723 h 727"/>
                <a:gd name="T94" fmla="*/ 1114 w 1503"/>
                <a:gd name="T95" fmla="*/ 721 h 727"/>
                <a:gd name="T96" fmla="*/ 1176 w 1503"/>
                <a:gd name="T97" fmla="*/ 709 h 727"/>
                <a:gd name="T98" fmla="*/ 1232 w 1503"/>
                <a:gd name="T99" fmla="*/ 689 h 727"/>
                <a:gd name="T100" fmla="*/ 1292 w 1503"/>
                <a:gd name="T101" fmla="*/ 651 h 727"/>
                <a:gd name="T102" fmla="*/ 1339 w 1503"/>
                <a:gd name="T103" fmla="*/ 601 h 727"/>
                <a:gd name="T104" fmla="*/ 1361 w 1503"/>
                <a:gd name="T105" fmla="*/ 561 h 727"/>
                <a:gd name="T106" fmla="*/ 1503 w 1503"/>
                <a:gd name="T107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03" h="727">
                  <a:moveTo>
                    <a:pt x="1391" y="0"/>
                  </a:moveTo>
                  <a:lnTo>
                    <a:pt x="1391" y="0"/>
                  </a:lnTo>
                  <a:lnTo>
                    <a:pt x="1363" y="0"/>
                  </a:lnTo>
                  <a:lnTo>
                    <a:pt x="1337" y="4"/>
                  </a:lnTo>
                  <a:lnTo>
                    <a:pt x="1312" y="6"/>
                  </a:lnTo>
                  <a:lnTo>
                    <a:pt x="1290" y="12"/>
                  </a:lnTo>
                  <a:lnTo>
                    <a:pt x="1270" y="18"/>
                  </a:lnTo>
                  <a:lnTo>
                    <a:pt x="1250" y="26"/>
                  </a:lnTo>
                  <a:lnTo>
                    <a:pt x="1234" y="34"/>
                  </a:lnTo>
                  <a:lnTo>
                    <a:pt x="1220" y="44"/>
                  </a:lnTo>
                  <a:lnTo>
                    <a:pt x="1206" y="54"/>
                  </a:lnTo>
                  <a:lnTo>
                    <a:pt x="1196" y="64"/>
                  </a:lnTo>
                  <a:lnTo>
                    <a:pt x="1186" y="76"/>
                  </a:lnTo>
                  <a:lnTo>
                    <a:pt x="1176" y="90"/>
                  </a:lnTo>
                  <a:lnTo>
                    <a:pt x="1170" y="102"/>
                  </a:lnTo>
                  <a:lnTo>
                    <a:pt x="1164" y="116"/>
                  </a:lnTo>
                  <a:lnTo>
                    <a:pt x="1154" y="144"/>
                  </a:lnTo>
                  <a:lnTo>
                    <a:pt x="1064" y="513"/>
                  </a:lnTo>
                  <a:lnTo>
                    <a:pt x="1064" y="513"/>
                  </a:lnTo>
                  <a:lnTo>
                    <a:pt x="1060" y="525"/>
                  </a:lnTo>
                  <a:lnTo>
                    <a:pt x="1054" y="533"/>
                  </a:lnTo>
                  <a:lnTo>
                    <a:pt x="1046" y="539"/>
                  </a:lnTo>
                  <a:lnTo>
                    <a:pt x="1038" y="541"/>
                  </a:lnTo>
                  <a:lnTo>
                    <a:pt x="1038" y="541"/>
                  </a:lnTo>
                  <a:lnTo>
                    <a:pt x="1030" y="541"/>
                  </a:lnTo>
                  <a:lnTo>
                    <a:pt x="1024" y="537"/>
                  </a:lnTo>
                  <a:lnTo>
                    <a:pt x="1020" y="533"/>
                  </a:lnTo>
                  <a:lnTo>
                    <a:pt x="1016" y="525"/>
                  </a:lnTo>
                  <a:lnTo>
                    <a:pt x="1012" y="513"/>
                  </a:lnTo>
                  <a:lnTo>
                    <a:pt x="1008" y="497"/>
                  </a:lnTo>
                  <a:lnTo>
                    <a:pt x="1004" y="477"/>
                  </a:lnTo>
                  <a:lnTo>
                    <a:pt x="938" y="148"/>
                  </a:lnTo>
                  <a:lnTo>
                    <a:pt x="938" y="148"/>
                  </a:lnTo>
                  <a:lnTo>
                    <a:pt x="936" y="132"/>
                  </a:lnTo>
                  <a:lnTo>
                    <a:pt x="930" y="118"/>
                  </a:lnTo>
                  <a:lnTo>
                    <a:pt x="924" y="104"/>
                  </a:lnTo>
                  <a:lnTo>
                    <a:pt x="918" y="92"/>
                  </a:lnTo>
                  <a:lnTo>
                    <a:pt x="910" y="80"/>
                  </a:lnTo>
                  <a:lnTo>
                    <a:pt x="902" y="70"/>
                  </a:lnTo>
                  <a:lnTo>
                    <a:pt x="892" y="60"/>
                  </a:lnTo>
                  <a:lnTo>
                    <a:pt x="882" y="52"/>
                  </a:lnTo>
                  <a:lnTo>
                    <a:pt x="870" y="44"/>
                  </a:lnTo>
                  <a:lnTo>
                    <a:pt x="858" y="36"/>
                  </a:lnTo>
                  <a:lnTo>
                    <a:pt x="846" y="30"/>
                  </a:lnTo>
                  <a:lnTo>
                    <a:pt x="832" y="26"/>
                  </a:lnTo>
                  <a:lnTo>
                    <a:pt x="802" y="18"/>
                  </a:lnTo>
                  <a:lnTo>
                    <a:pt x="768" y="16"/>
                  </a:lnTo>
                  <a:lnTo>
                    <a:pt x="768" y="16"/>
                  </a:lnTo>
                  <a:lnTo>
                    <a:pt x="768" y="16"/>
                  </a:lnTo>
                  <a:lnTo>
                    <a:pt x="738" y="18"/>
                  </a:lnTo>
                  <a:lnTo>
                    <a:pt x="710" y="24"/>
                  </a:lnTo>
                  <a:lnTo>
                    <a:pt x="684" y="32"/>
                  </a:lnTo>
                  <a:lnTo>
                    <a:pt x="664" y="42"/>
                  </a:lnTo>
                  <a:lnTo>
                    <a:pt x="646" y="52"/>
                  </a:lnTo>
                  <a:lnTo>
                    <a:pt x="630" y="66"/>
                  </a:lnTo>
                  <a:lnTo>
                    <a:pt x="616" y="78"/>
                  </a:lnTo>
                  <a:lnTo>
                    <a:pt x="602" y="92"/>
                  </a:lnTo>
                  <a:lnTo>
                    <a:pt x="602" y="92"/>
                  </a:lnTo>
                  <a:lnTo>
                    <a:pt x="580" y="122"/>
                  </a:lnTo>
                  <a:lnTo>
                    <a:pt x="542" y="174"/>
                  </a:lnTo>
                  <a:lnTo>
                    <a:pt x="444" y="316"/>
                  </a:lnTo>
                  <a:lnTo>
                    <a:pt x="306" y="515"/>
                  </a:lnTo>
                  <a:lnTo>
                    <a:pt x="306" y="515"/>
                  </a:lnTo>
                  <a:lnTo>
                    <a:pt x="298" y="527"/>
                  </a:lnTo>
                  <a:lnTo>
                    <a:pt x="290" y="533"/>
                  </a:lnTo>
                  <a:lnTo>
                    <a:pt x="284" y="539"/>
                  </a:lnTo>
                  <a:lnTo>
                    <a:pt x="280" y="541"/>
                  </a:lnTo>
                  <a:lnTo>
                    <a:pt x="274" y="543"/>
                  </a:lnTo>
                  <a:lnTo>
                    <a:pt x="272" y="543"/>
                  </a:lnTo>
                  <a:lnTo>
                    <a:pt x="266" y="541"/>
                  </a:lnTo>
                  <a:lnTo>
                    <a:pt x="266" y="541"/>
                  </a:lnTo>
                  <a:lnTo>
                    <a:pt x="262" y="535"/>
                  </a:lnTo>
                  <a:lnTo>
                    <a:pt x="262" y="527"/>
                  </a:lnTo>
                  <a:lnTo>
                    <a:pt x="262" y="519"/>
                  </a:lnTo>
                  <a:lnTo>
                    <a:pt x="264" y="509"/>
                  </a:lnTo>
                  <a:lnTo>
                    <a:pt x="388" y="0"/>
                  </a:lnTo>
                  <a:lnTo>
                    <a:pt x="126" y="0"/>
                  </a:lnTo>
                  <a:lnTo>
                    <a:pt x="12" y="467"/>
                  </a:lnTo>
                  <a:lnTo>
                    <a:pt x="8" y="483"/>
                  </a:lnTo>
                  <a:lnTo>
                    <a:pt x="8" y="483"/>
                  </a:lnTo>
                  <a:lnTo>
                    <a:pt x="2" y="521"/>
                  </a:lnTo>
                  <a:lnTo>
                    <a:pt x="0" y="539"/>
                  </a:lnTo>
                  <a:lnTo>
                    <a:pt x="0" y="555"/>
                  </a:lnTo>
                  <a:lnTo>
                    <a:pt x="2" y="573"/>
                  </a:lnTo>
                  <a:lnTo>
                    <a:pt x="4" y="587"/>
                  </a:lnTo>
                  <a:lnTo>
                    <a:pt x="8" y="603"/>
                  </a:lnTo>
                  <a:lnTo>
                    <a:pt x="12" y="617"/>
                  </a:lnTo>
                  <a:lnTo>
                    <a:pt x="20" y="629"/>
                  </a:lnTo>
                  <a:lnTo>
                    <a:pt x="26" y="643"/>
                  </a:lnTo>
                  <a:lnTo>
                    <a:pt x="36" y="653"/>
                  </a:lnTo>
                  <a:lnTo>
                    <a:pt x="46" y="665"/>
                  </a:lnTo>
                  <a:lnTo>
                    <a:pt x="58" y="675"/>
                  </a:lnTo>
                  <a:lnTo>
                    <a:pt x="72" y="685"/>
                  </a:lnTo>
                  <a:lnTo>
                    <a:pt x="86" y="695"/>
                  </a:lnTo>
                  <a:lnTo>
                    <a:pt x="102" y="703"/>
                  </a:lnTo>
                  <a:lnTo>
                    <a:pt x="102" y="703"/>
                  </a:lnTo>
                  <a:lnTo>
                    <a:pt x="118" y="709"/>
                  </a:lnTo>
                  <a:lnTo>
                    <a:pt x="134" y="713"/>
                  </a:lnTo>
                  <a:lnTo>
                    <a:pt x="168" y="721"/>
                  </a:lnTo>
                  <a:lnTo>
                    <a:pt x="202" y="725"/>
                  </a:lnTo>
                  <a:lnTo>
                    <a:pt x="230" y="727"/>
                  </a:lnTo>
                  <a:lnTo>
                    <a:pt x="230" y="727"/>
                  </a:lnTo>
                  <a:lnTo>
                    <a:pt x="274" y="725"/>
                  </a:lnTo>
                  <a:lnTo>
                    <a:pt x="316" y="719"/>
                  </a:lnTo>
                  <a:lnTo>
                    <a:pt x="334" y="715"/>
                  </a:lnTo>
                  <a:lnTo>
                    <a:pt x="354" y="709"/>
                  </a:lnTo>
                  <a:lnTo>
                    <a:pt x="372" y="701"/>
                  </a:lnTo>
                  <a:lnTo>
                    <a:pt x="390" y="693"/>
                  </a:lnTo>
                  <a:lnTo>
                    <a:pt x="408" y="683"/>
                  </a:lnTo>
                  <a:lnTo>
                    <a:pt x="424" y="673"/>
                  </a:lnTo>
                  <a:lnTo>
                    <a:pt x="440" y="659"/>
                  </a:lnTo>
                  <a:lnTo>
                    <a:pt x="456" y="647"/>
                  </a:lnTo>
                  <a:lnTo>
                    <a:pt x="472" y="631"/>
                  </a:lnTo>
                  <a:lnTo>
                    <a:pt x="488" y="615"/>
                  </a:lnTo>
                  <a:lnTo>
                    <a:pt x="520" y="577"/>
                  </a:lnTo>
                  <a:lnTo>
                    <a:pt x="760" y="222"/>
                  </a:lnTo>
                  <a:lnTo>
                    <a:pt x="760" y="222"/>
                  </a:lnTo>
                  <a:lnTo>
                    <a:pt x="762" y="218"/>
                  </a:lnTo>
                  <a:lnTo>
                    <a:pt x="766" y="216"/>
                  </a:lnTo>
                  <a:lnTo>
                    <a:pt x="766" y="216"/>
                  </a:lnTo>
                  <a:lnTo>
                    <a:pt x="768" y="216"/>
                  </a:lnTo>
                  <a:lnTo>
                    <a:pt x="768" y="218"/>
                  </a:lnTo>
                  <a:lnTo>
                    <a:pt x="770" y="222"/>
                  </a:lnTo>
                  <a:lnTo>
                    <a:pt x="838" y="563"/>
                  </a:lnTo>
                  <a:lnTo>
                    <a:pt x="838" y="563"/>
                  </a:lnTo>
                  <a:lnTo>
                    <a:pt x="842" y="579"/>
                  </a:lnTo>
                  <a:lnTo>
                    <a:pt x="846" y="597"/>
                  </a:lnTo>
                  <a:lnTo>
                    <a:pt x="854" y="613"/>
                  </a:lnTo>
                  <a:lnTo>
                    <a:pt x="862" y="627"/>
                  </a:lnTo>
                  <a:lnTo>
                    <a:pt x="872" y="643"/>
                  </a:lnTo>
                  <a:lnTo>
                    <a:pt x="884" y="655"/>
                  </a:lnTo>
                  <a:lnTo>
                    <a:pt x="898" y="667"/>
                  </a:lnTo>
                  <a:lnTo>
                    <a:pt x="912" y="679"/>
                  </a:lnTo>
                  <a:lnTo>
                    <a:pt x="926" y="689"/>
                  </a:lnTo>
                  <a:lnTo>
                    <a:pt x="942" y="697"/>
                  </a:lnTo>
                  <a:lnTo>
                    <a:pt x="960" y="705"/>
                  </a:lnTo>
                  <a:lnTo>
                    <a:pt x="978" y="711"/>
                  </a:lnTo>
                  <a:lnTo>
                    <a:pt x="998" y="717"/>
                  </a:lnTo>
                  <a:lnTo>
                    <a:pt x="1016" y="721"/>
                  </a:lnTo>
                  <a:lnTo>
                    <a:pt x="1038" y="723"/>
                  </a:lnTo>
                  <a:lnTo>
                    <a:pt x="1058" y="723"/>
                  </a:lnTo>
                  <a:lnTo>
                    <a:pt x="1058" y="723"/>
                  </a:lnTo>
                  <a:lnTo>
                    <a:pt x="1082" y="723"/>
                  </a:lnTo>
                  <a:lnTo>
                    <a:pt x="1114" y="721"/>
                  </a:lnTo>
                  <a:lnTo>
                    <a:pt x="1148" y="717"/>
                  </a:lnTo>
                  <a:lnTo>
                    <a:pt x="1176" y="709"/>
                  </a:lnTo>
                  <a:lnTo>
                    <a:pt x="1176" y="709"/>
                  </a:lnTo>
                  <a:lnTo>
                    <a:pt x="1204" y="701"/>
                  </a:lnTo>
                  <a:lnTo>
                    <a:pt x="1232" y="689"/>
                  </a:lnTo>
                  <a:lnTo>
                    <a:pt x="1232" y="689"/>
                  </a:lnTo>
                  <a:lnTo>
                    <a:pt x="1254" y="677"/>
                  </a:lnTo>
                  <a:lnTo>
                    <a:pt x="1274" y="665"/>
                  </a:lnTo>
                  <a:lnTo>
                    <a:pt x="1292" y="651"/>
                  </a:lnTo>
                  <a:lnTo>
                    <a:pt x="1310" y="637"/>
                  </a:lnTo>
                  <a:lnTo>
                    <a:pt x="1325" y="619"/>
                  </a:lnTo>
                  <a:lnTo>
                    <a:pt x="1339" y="601"/>
                  </a:lnTo>
                  <a:lnTo>
                    <a:pt x="1351" y="583"/>
                  </a:lnTo>
                  <a:lnTo>
                    <a:pt x="1361" y="561"/>
                  </a:lnTo>
                  <a:lnTo>
                    <a:pt x="1361" y="561"/>
                  </a:lnTo>
                  <a:lnTo>
                    <a:pt x="1373" y="531"/>
                  </a:lnTo>
                  <a:lnTo>
                    <a:pt x="1383" y="497"/>
                  </a:lnTo>
                  <a:lnTo>
                    <a:pt x="1503" y="0"/>
                  </a:lnTo>
                  <a:lnTo>
                    <a:pt x="139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8" name="Freeform 24"/>
            <p:cNvSpPr>
              <a:spLocks/>
            </p:cNvSpPr>
            <p:nvPr/>
          </p:nvSpPr>
          <p:spPr bwMode="auto">
            <a:xfrm>
              <a:off x="-10502901" y="6480176"/>
              <a:ext cx="717550" cy="941388"/>
            </a:xfrm>
            <a:custGeom>
              <a:avLst/>
              <a:gdLst>
                <a:gd name="T0" fmla="*/ 452 w 452"/>
                <a:gd name="T1" fmla="*/ 0 h 593"/>
                <a:gd name="T2" fmla="*/ 378 w 452"/>
                <a:gd name="T3" fmla="*/ 0 h 593"/>
                <a:gd name="T4" fmla="*/ 378 w 452"/>
                <a:gd name="T5" fmla="*/ 0 h 593"/>
                <a:gd name="T6" fmla="*/ 342 w 452"/>
                <a:gd name="T7" fmla="*/ 2 h 593"/>
                <a:gd name="T8" fmla="*/ 308 w 452"/>
                <a:gd name="T9" fmla="*/ 4 h 593"/>
                <a:gd name="T10" fmla="*/ 278 w 452"/>
                <a:gd name="T11" fmla="*/ 8 h 593"/>
                <a:gd name="T12" fmla="*/ 252 w 452"/>
                <a:gd name="T13" fmla="*/ 12 h 593"/>
                <a:gd name="T14" fmla="*/ 228 w 452"/>
                <a:gd name="T15" fmla="*/ 18 h 593"/>
                <a:gd name="T16" fmla="*/ 206 w 452"/>
                <a:gd name="T17" fmla="*/ 26 h 593"/>
                <a:gd name="T18" fmla="*/ 188 w 452"/>
                <a:gd name="T19" fmla="*/ 34 h 593"/>
                <a:gd name="T20" fmla="*/ 172 w 452"/>
                <a:gd name="T21" fmla="*/ 44 h 593"/>
                <a:gd name="T22" fmla="*/ 158 w 452"/>
                <a:gd name="T23" fmla="*/ 54 h 593"/>
                <a:gd name="T24" fmla="*/ 146 w 452"/>
                <a:gd name="T25" fmla="*/ 66 h 593"/>
                <a:gd name="T26" fmla="*/ 136 w 452"/>
                <a:gd name="T27" fmla="*/ 78 h 593"/>
                <a:gd name="T28" fmla="*/ 128 w 452"/>
                <a:gd name="T29" fmla="*/ 90 h 593"/>
                <a:gd name="T30" fmla="*/ 122 w 452"/>
                <a:gd name="T31" fmla="*/ 104 h 593"/>
                <a:gd name="T32" fmla="*/ 116 w 452"/>
                <a:gd name="T33" fmla="*/ 118 h 593"/>
                <a:gd name="T34" fmla="*/ 106 w 452"/>
                <a:gd name="T35" fmla="*/ 146 h 593"/>
                <a:gd name="T36" fmla="*/ 0 w 452"/>
                <a:gd name="T37" fmla="*/ 593 h 593"/>
                <a:gd name="T38" fmla="*/ 306 w 452"/>
                <a:gd name="T39" fmla="*/ 593 h 593"/>
                <a:gd name="T40" fmla="*/ 452 w 452"/>
                <a:gd name="T41" fmla="*/ 0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2" h="593">
                  <a:moveTo>
                    <a:pt x="452" y="0"/>
                  </a:moveTo>
                  <a:lnTo>
                    <a:pt x="378" y="0"/>
                  </a:lnTo>
                  <a:lnTo>
                    <a:pt x="378" y="0"/>
                  </a:lnTo>
                  <a:lnTo>
                    <a:pt x="342" y="2"/>
                  </a:lnTo>
                  <a:lnTo>
                    <a:pt x="308" y="4"/>
                  </a:lnTo>
                  <a:lnTo>
                    <a:pt x="278" y="8"/>
                  </a:lnTo>
                  <a:lnTo>
                    <a:pt x="252" y="12"/>
                  </a:lnTo>
                  <a:lnTo>
                    <a:pt x="228" y="18"/>
                  </a:lnTo>
                  <a:lnTo>
                    <a:pt x="206" y="26"/>
                  </a:lnTo>
                  <a:lnTo>
                    <a:pt x="188" y="34"/>
                  </a:lnTo>
                  <a:lnTo>
                    <a:pt x="172" y="44"/>
                  </a:lnTo>
                  <a:lnTo>
                    <a:pt x="158" y="54"/>
                  </a:lnTo>
                  <a:lnTo>
                    <a:pt x="146" y="66"/>
                  </a:lnTo>
                  <a:lnTo>
                    <a:pt x="136" y="78"/>
                  </a:lnTo>
                  <a:lnTo>
                    <a:pt x="128" y="90"/>
                  </a:lnTo>
                  <a:lnTo>
                    <a:pt x="122" y="104"/>
                  </a:lnTo>
                  <a:lnTo>
                    <a:pt x="116" y="118"/>
                  </a:lnTo>
                  <a:lnTo>
                    <a:pt x="106" y="146"/>
                  </a:lnTo>
                  <a:lnTo>
                    <a:pt x="0" y="593"/>
                  </a:lnTo>
                  <a:lnTo>
                    <a:pt x="306" y="593"/>
                  </a:lnTo>
                  <a:lnTo>
                    <a:pt x="4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9" name="Freeform 25"/>
            <p:cNvSpPr>
              <a:spLocks/>
            </p:cNvSpPr>
            <p:nvPr/>
          </p:nvSpPr>
          <p:spPr bwMode="auto">
            <a:xfrm>
              <a:off x="-10464801" y="5962651"/>
              <a:ext cx="717550" cy="498475"/>
            </a:xfrm>
            <a:custGeom>
              <a:avLst/>
              <a:gdLst>
                <a:gd name="T0" fmla="*/ 318 w 452"/>
                <a:gd name="T1" fmla="*/ 38 h 314"/>
                <a:gd name="T2" fmla="*/ 318 w 452"/>
                <a:gd name="T3" fmla="*/ 38 h 314"/>
                <a:gd name="T4" fmla="*/ 282 w 452"/>
                <a:gd name="T5" fmla="*/ 24 h 314"/>
                <a:gd name="T6" fmla="*/ 242 w 452"/>
                <a:gd name="T7" fmla="*/ 14 h 314"/>
                <a:gd name="T8" fmla="*/ 204 w 452"/>
                <a:gd name="T9" fmla="*/ 8 h 314"/>
                <a:gd name="T10" fmla="*/ 164 w 452"/>
                <a:gd name="T11" fmla="*/ 4 h 314"/>
                <a:gd name="T12" fmla="*/ 128 w 452"/>
                <a:gd name="T13" fmla="*/ 0 h 314"/>
                <a:gd name="T14" fmla="*/ 94 w 452"/>
                <a:gd name="T15" fmla="*/ 0 h 314"/>
                <a:gd name="T16" fmla="*/ 68 w 452"/>
                <a:gd name="T17" fmla="*/ 2 h 314"/>
                <a:gd name="T18" fmla="*/ 48 w 452"/>
                <a:gd name="T19" fmla="*/ 2 h 314"/>
                <a:gd name="T20" fmla="*/ 0 w 452"/>
                <a:gd name="T21" fmla="*/ 196 h 314"/>
                <a:gd name="T22" fmla="*/ 0 w 452"/>
                <a:gd name="T23" fmla="*/ 196 h 314"/>
                <a:gd name="T24" fmla="*/ 62 w 452"/>
                <a:gd name="T25" fmla="*/ 194 h 314"/>
                <a:gd name="T26" fmla="*/ 118 w 452"/>
                <a:gd name="T27" fmla="*/ 198 h 314"/>
                <a:gd name="T28" fmla="*/ 168 w 452"/>
                <a:gd name="T29" fmla="*/ 202 h 314"/>
                <a:gd name="T30" fmla="*/ 214 w 452"/>
                <a:gd name="T31" fmla="*/ 210 h 314"/>
                <a:gd name="T32" fmla="*/ 214 w 452"/>
                <a:gd name="T33" fmla="*/ 210 h 314"/>
                <a:gd name="T34" fmla="*/ 244 w 452"/>
                <a:gd name="T35" fmla="*/ 216 h 314"/>
                <a:gd name="T36" fmla="*/ 270 w 452"/>
                <a:gd name="T37" fmla="*/ 224 h 314"/>
                <a:gd name="T38" fmla="*/ 294 w 452"/>
                <a:gd name="T39" fmla="*/ 232 h 314"/>
                <a:gd name="T40" fmla="*/ 316 w 452"/>
                <a:gd name="T41" fmla="*/ 240 h 314"/>
                <a:gd name="T42" fmla="*/ 354 w 452"/>
                <a:gd name="T43" fmla="*/ 258 h 314"/>
                <a:gd name="T44" fmla="*/ 384 w 452"/>
                <a:gd name="T45" fmla="*/ 274 h 314"/>
                <a:gd name="T46" fmla="*/ 404 w 452"/>
                <a:gd name="T47" fmla="*/ 290 h 314"/>
                <a:gd name="T48" fmla="*/ 420 w 452"/>
                <a:gd name="T49" fmla="*/ 302 h 314"/>
                <a:gd name="T50" fmla="*/ 430 w 452"/>
                <a:gd name="T51" fmla="*/ 314 h 314"/>
                <a:gd name="T52" fmla="*/ 430 w 452"/>
                <a:gd name="T53" fmla="*/ 314 h 314"/>
                <a:gd name="T54" fmla="*/ 444 w 452"/>
                <a:gd name="T55" fmla="*/ 260 h 314"/>
                <a:gd name="T56" fmla="*/ 444 w 452"/>
                <a:gd name="T57" fmla="*/ 260 h 314"/>
                <a:gd name="T58" fmla="*/ 448 w 452"/>
                <a:gd name="T59" fmla="*/ 242 h 314"/>
                <a:gd name="T60" fmla="*/ 450 w 452"/>
                <a:gd name="T61" fmla="*/ 224 h 314"/>
                <a:gd name="T62" fmla="*/ 452 w 452"/>
                <a:gd name="T63" fmla="*/ 208 h 314"/>
                <a:gd name="T64" fmla="*/ 450 w 452"/>
                <a:gd name="T65" fmla="*/ 192 h 314"/>
                <a:gd name="T66" fmla="*/ 448 w 452"/>
                <a:gd name="T67" fmla="*/ 176 h 314"/>
                <a:gd name="T68" fmla="*/ 444 w 452"/>
                <a:gd name="T69" fmla="*/ 160 h 314"/>
                <a:gd name="T70" fmla="*/ 440 w 452"/>
                <a:gd name="T71" fmla="*/ 146 h 314"/>
                <a:gd name="T72" fmla="*/ 432 w 452"/>
                <a:gd name="T73" fmla="*/ 132 h 314"/>
                <a:gd name="T74" fmla="*/ 424 w 452"/>
                <a:gd name="T75" fmla="*/ 118 h 314"/>
                <a:gd name="T76" fmla="*/ 414 w 452"/>
                <a:gd name="T77" fmla="*/ 104 h 314"/>
                <a:gd name="T78" fmla="*/ 402 w 452"/>
                <a:gd name="T79" fmla="*/ 92 h 314"/>
                <a:gd name="T80" fmla="*/ 388 w 452"/>
                <a:gd name="T81" fmla="*/ 78 h 314"/>
                <a:gd name="T82" fmla="*/ 372 w 452"/>
                <a:gd name="T83" fmla="*/ 68 h 314"/>
                <a:gd name="T84" fmla="*/ 356 w 452"/>
                <a:gd name="T85" fmla="*/ 56 h 314"/>
                <a:gd name="T86" fmla="*/ 338 w 452"/>
                <a:gd name="T87" fmla="*/ 46 h 314"/>
                <a:gd name="T88" fmla="*/ 318 w 452"/>
                <a:gd name="T89" fmla="*/ 38 h 314"/>
                <a:gd name="T90" fmla="*/ 318 w 452"/>
                <a:gd name="T91" fmla="*/ 38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52" h="314">
                  <a:moveTo>
                    <a:pt x="318" y="38"/>
                  </a:moveTo>
                  <a:lnTo>
                    <a:pt x="318" y="38"/>
                  </a:lnTo>
                  <a:lnTo>
                    <a:pt x="282" y="24"/>
                  </a:lnTo>
                  <a:lnTo>
                    <a:pt x="242" y="14"/>
                  </a:lnTo>
                  <a:lnTo>
                    <a:pt x="204" y="8"/>
                  </a:lnTo>
                  <a:lnTo>
                    <a:pt x="164" y="4"/>
                  </a:lnTo>
                  <a:lnTo>
                    <a:pt x="128" y="0"/>
                  </a:lnTo>
                  <a:lnTo>
                    <a:pt x="94" y="0"/>
                  </a:lnTo>
                  <a:lnTo>
                    <a:pt x="68" y="2"/>
                  </a:lnTo>
                  <a:lnTo>
                    <a:pt x="48" y="2"/>
                  </a:lnTo>
                  <a:lnTo>
                    <a:pt x="0" y="196"/>
                  </a:lnTo>
                  <a:lnTo>
                    <a:pt x="0" y="196"/>
                  </a:lnTo>
                  <a:lnTo>
                    <a:pt x="62" y="194"/>
                  </a:lnTo>
                  <a:lnTo>
                    <a:pt x="118" y="198"/>
                  </a:lnTo>
                  <a:lnTo>
                    <a:pt x="168" y="202"/>
                  </a:lnTo>
                  <a:lnTo>
                    <a:pt x="214" y="210"/>
                  </a:lnTo>
                  <a:lnTo>
                    <a:pt x="214" y="210"/>
                  </a:lnTo>
                  <a:lnTo>
                    <a:pt x="244" y="216"/>
                  </a:lnTo>
                  <a:lnTo>
                    <a:pt x="270" y="224"/>
                  </a:lnTo>
                  <a:lnTo>
                    <a:pt x="294" y="232"/>
                  </a:lnTo>
                  <a:lnTo>
                    <a:pt x="316" y="240"/>
                  </a:lnTo>
                  <a:lnTo>
                    <a:pt x="354" y="258"/>
                  </a:lnTo>
                  <a:lnTo>
                    <a:pt x="384" y="274"/>
                  </a:lnTo>
                  <a:lnTo>
                    <a:pt x="404" y="290"/>
                  </a:lnTo>
                  <a:lnTo>
                    <a:pt x="420" y="302"/>
                  </a:lnTo>
                  <a:lnTo>
                    <a:pt x="430" y="314"/>
                  </a:lnTo>
                  <a:lnTo>
                    <a:pt x="430" y="314"/>
                  </a:lnTo>
                  <a:lnTo>
                    <a:pt x="444" y="260"/>
                  </a:lnTo>
                  <a:lnTo>
                    <a:pt x="444" y="260"/>
                  </a:lnTo>
                  <a:lnTo>
                    <a:pt x="448" y="242"/>
                  </a:lnTo>
                  <a:lnTo>
                    <a:pt x="450" y="224"/>
                  </a:lnTo>
                  <a:lnTo>
                    <a:pt x="452" y="208"/>
                  </a:lnTo>
                  <a:lnTo>
                    <a:pt x="450" y="192"/>
                  </a:lnTo>
                  <a:lnTo>
                    <a:pt x="448" y="176"/>
                  </a:lnTo>
                  <a:lnTo>
                    <a:pt x="444" y="160"/>
                  </a:lnTo>
                  <a:lnTo>
                    <a:pt x="440" y="146"/>
                  </a:lnTo>
                  <a:lnTo>
                    <a:pt x="432" y="132"/>
                  </a:lnTo>
                  <a:lnTo>
                    <a:pt x="424" y="118"/>
                  </a:lnTo>
                  <a:lnTo>
                    <a:pt x="414" y="104"/>
                  </a:lnTo>
                  <a:lnTo>
                    <a:pt x="402" y="92"/>
                  </a:lnTo>
                  <a:lnTo>
                    <a:pt x="388" y="78"/>
                  </a:lnTo>
                  <a:lnTo>
                    <a:pt x="372" y="68"/>
                  </a:lnTo>
                  <a:lnTo>
                    <a:pt x="356" y="56"/>
                  </a:lnTo>
                  <a:lnTo>
                    <a:pt x="338" y="46"/>
                  </a:lnTo>
                  <a:lnTo>
                    <a:pt x="318" y="38"/>
                  </a:lnTo>
                  <a:lnTo>
                    <a:pt x="318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80" name="직사각형 79"/>
          <p:cNvSpPr/>
          <p:nvPr/>
        </p:nvSpPr>
        <p:spPr>
          <a:xfrm>
            <a:off x="414382" y="370859"/>
            <a:ext cx="11560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일반 현황</a:t>
            </a:r>
          </a:p>
        </p:txBody>
      </p:sp>
      <p:sp>
        <p:nvSpPr>
          <p:cNvPr id="147" name="타원 146"/>
          <p:cNvSpPr/>
          <p:nvPr/>
        </p:nvSpPr>
        <p:spPr>
          <a:xfrm>
            <a:off x="4421535" y="647700"/>
            <a:ext cx="3760454" cy="3760454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  <a:alpha val="50000"/>
                  </a:schemeClr>
                </a:gs>
                <a:gs pos="100000">
                  <a:srgbClr val="025EB3">
                    <a:alpha val="5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8" name="타원 147"/>
          <p:cNvSpPr/>
          <p:nvPr/>
        </p:nvSpPr>
        <p:spPr>
          <a:xfrm>
            <a:off x="1405163" y="2504438"/>
            <a:ext cx="2795364" cy="2795364"/>
          </a:xfrm>
          <a:prstGeom prst="ellipse">
            <a:avLst/>
          </a:prstGeom>
          <a:noFill/>
          <a:ln>
            <a:gradFill>
              <a:gsLst>
                <a:gs pos="0">
                  <a:schemeClr val="bg2">
                    <a:lumMod val="90000"/>
                    <a:alpha val="50000"/>
                  </a:schemeClr>
                </a:gs>
                <a:gs pos="100000">
                  <a:srgbClr val="D02B2F">
                    <a:alpha val="5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5" name="직사각형 114"/>
          <p:cNvSpPr/>
          <p:nvPr/>
        </p:nvSpPr>
        <p:spPr>
          <a:xfrm>
            <a:off x="962857" y="2029596"/>
            <a:ext cx="21675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i="1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클라우드</a:t>
            </a:r>
            <a:r>
              <a:rPr lang="ko-KR" altLang="en-US" sz="1600" i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 </a:t>
            </a:r>
            <a:r>
              <a:rPr lang="ko-KR" altLang="en-US" sz="1600" b="1" i="1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보안전문</a:t>
            </a:r>
            <a:r>
              <a:rPr lang="ko-KR" altLang="en-US" sz="1600" b="1" i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 </a:t>
            </a:r>
            <a:r>
              <a:rPr lang="en-US" altLang="ko-KR" sz="1600" b="1" i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MSP</a:t>
            </a:r>
            <a:endParaRPr lang="ko-KR" altLang="en-US" sz="1600" b="1" i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16" name="직사각형 115"/>
          <p:cNvSpPr/>
          <p:nvPr/>
        </p:nvSpPr>
        <p:spPr>
          <a:xfrm>
            <a:off x="962857" y="1353573"/>
            <a:ext cx="18598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i="1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사이버보안 일등기업</a:t>
            </a:r>
            <a:endParaRPr lang="ko-KR" altLang="en-US" sz="1600" b="1" i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17" name="직사각형 116"/>
          <p:cNvSpPr/>
          <p:nvPr/>
        </p:nvSpPr>
        <p:spPr>
          <a:xfrm>
            <a:off x="8348707" y="555525"/>
            <a:ext cx="1032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01</a:t>
            </a:r>
            <a:r>
              <a:rPr lang="en-US" altLang="ko-KR" sz="12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. </a:t>
            </a:r>
            <a:r>
              <a:rPr lang="ko-KR" altLang="en-US" sz="12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회사소개 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3E8B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18" name="직사각형 117"/>
          <p:cNvSpPr/>
          <p:nvPr/>
        </p:nvSpPr>
        <p:spPr>
          <a:xfrm>
            <a:off x="9520282" y="555525"/>
            <a:ext cx="11224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02. </a:t>
            </a:r>
            <a:r>
              <a:rPr lang="ko-KR" altLang="en-US" sz="12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보안서비스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19" name="직사각형 118"/>
          <p:cNvSpPr/>
          <p:nvPr/>
        </p:nvSpPr>
        <p:spPr>
          <a:xfrm>
            <a:off x="10714299" y="555525"/>
            <a:ext cx="1391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03</a:t>
            </a:r>
            <a:r>
              <a:rPr lang="en-US" altLang="ko-KR" sz="12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. </a:t>
            </a:r>
            <a:r>
              <a:rPr lang="ko-KR" altLang="en-US" sz="12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클라우드서비스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2264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9"/>
          <p:cNvSpPr>
            <a:spLocks noEditPoints="1"/>
          </p:cNvSpPr>
          <p:nvPr/>
        </p:nvSpPr>
        <p:spPr bwMode="auto">
          <a:xfrm>
            <a:off x="9486899" y="2895600"/>
            <a:ext cx="2460537" cy="2506308"/>
          </a:xfrm>
          <a:custGeom>
            <a:avLst/>
            <a:gdLst>
              <a:gd name="T0" fmla="*/ 902 w 1774"/>
              <a:gd name="T1" fmla="*/ 170 h 1807"/>
              <a:gd name="T2" fmla="*/ 952 w 1774"/>
              <a:gd name="T3" fmla="*/ 18 h 1807"/>
              <a:gd name="T4" fmla="*/ 1140 w 1774"/>
              <a:gd name="T5" fmla="*/ 66 h 1807"/>
              <a:gd name="T6" fmla="*/ 1134 w 1774"/>
              <a:gd name="T7" fmla="*/ 178 h 1807"/>
              <a:gd name="T8" fmla="*/ 1104 w 1774"/>
              <a:gd name="T9" fmla="*/ 238 h 1807"/>
              <a:gd name="T10" fmla="*/ 1086 w 1774"/>
              <a:gd name="T11" fmla="*/ 274 h 1807"/>
              <a:gd name="T12" fmla="*/ 1030 w 1774"/>
              <a:gd name="T13" fmla="*/ 314 h 1807"/>
              <a:gd name="T14" fmla="*/ 1174 w 1774"/>
              <a:gd name="T15" fmla="*/ 426 h 1807"/>
              <a:gd name="T16" fmla="*/ 1304 w 1774"/>
              <a:gd name="T17" fmla="*/ 470 h 1807"/>
              <a:gd name="T18" fmla="*/ 1378 w 1774"/>
              <a:gd name="T19" fmla="*/ 484 h 1807"/>
              <a:gd name="T20" fmla="*/ 1586 w 1774"/>
              <a:gd name="T21" fmla="*/ 456 h 1807"/>
              <a:gd name="T22" fmla="*/ 1686 w 1774"/>
              <a:gd name="T23" fmla="*/ 378 h 1807"/>
              <a:gd name="T24" fmla="*/ 1756 w 1774"/>
              <a:gd name="T25" fmla="*/ 374 h 1807"/>
              <a:gd name="T26" fmla="*/ 1762 w 1774"/>
              <a:gd name="T27" fmla="*/ 432 h 1807"/>
              <a:gd name="T28" fmla="*/ 1674 w 1774"/>
              <a:gd name="T29" fmla="*/ 510 h 1807"/>
              <a:gd name="T30" fmla="*/ 1486 w 1774"/>
              <a:gd name="T31" fmla="*/ 592 h 1807"/>
              <a:gd name="T32" fmla="*/ 1080 w 1774"/>
              <a:gd name="T33" fmla="*/ 578 h 1807"/>
              <a:gd name="T34" fmla="*/ 1030 w 1774"/>
              <a:gd name="T35" fmla="*/ 747 h 1807"/>
              <a:gd name="T36" fmla="*/ 1128 w 1774"/>
              <a:gd name="T37" fmla="*/ 857 h 1807"/>
              <a:gd name="T38" fmla="*/ 1278 w 1774"/>
              <a:gd name="T39" fmla="*/ 1089 h 1807"/>
              <a:gd name="T40" fmla="*/ 1352 w 1774"/>
              <a:gd name="T41" fmla="*/ 1161 h 1807"/>
              <a:gd name="T42" fmla="*/ 1384 w 1774"/>
              <a:gd name="T43" fmla="*/ 1241 h 1807"/>
              <a:gd name="T44" fmla="*/ 1486 w 1774"/>
              <a:gd name="T45" fmla="*/ 1523 h 1807"/>
              <a:gd name="T46" fmla="*/ 1530 w 1774"/>
              <a:gd name="T47" fmla="*/ 1583 h 1807"/>
              <a:gd name="T48" fmla="*/ 1574 w 1774"/>
              <a:gd name="T49" fmla="*/ 1611 h 1807"/>
              <a:gd name="T50" fmla="*/ 1658 w 1774"/>
              <a:gd name="T51" fmla="*/ 1677 h 1807"/>
              <a:gd name="T52" fmla="*/ 1728 w 1774"/>
              <a:gd name="T53" fmla="*/ 1767 h 1807"/>
              <a:gd name="T54" fmla="*/ 1520 w 1774"/>
              <a:gd name="T55" fmla="*/ 1803 h 1807"/>
              <a:gd name="T56" fmla="*/ 1416 w 1774"/>
              <a:gd name="T57" fmla="*/ 1699 h 1807"/>
              <a:gd name="T58" fmla="*/ 1308 w 1774"/>
              <a:gd name="T59" fmla="*/ 1591 h 1807"/>
              <a:gd name="T60" fmla="*/ 1252 w 1774"/>
              <a:gd name="T61" fmla="*/ 1375 h 1807"/>
              <a:gd name="T62" fmla="*/ 1208 w 1774"/>
              <a:gd name="T63" fmla="*/ 1267 h 1807"/>
              <a:gd name="T64" fmla="*/ 1142 w 1774"/>
              <a:gd name="T65" fmla="*/ 1205 h 1807"/>
              <a:gd name="T66" fmla="*/ 992 w 1774"/>
              <a:gd name="T67" fmla="*/ 1095 h 1807"/>
              <a:gd name="T68" fmla="*/ 876 w 1774"/>
              <a:gd name="T69" fmla="*/ 1401 h 1807"/>
              <a:gd name="T70" fmla="*/ 670 w 1774"/>
              <a:gd name="T71" fmla="*/ 1471 h 1807"/>
              <a:gd name="T72" fmla="*/ 426 w 1774"/>
              <a:gd name="T73" fmla="*/ 1357 h 1807"/>
              <a:gd name="T74" fmla="*/ 278 w 1774"/>
              <a:gd name="T75" fmla="*/ 1231 h 1807"/>
              <a:gd name="T76" fmla="*/ 216 w 1774"/>
              <a:gd name="T77" fmla="*/ 1239 h 1807"/>
              <a:gd name="T78" fmla="*/ 186 w 1774"/>
              <a:gd name="T79" fmla="*/ 1227 h 1807"/>
              <a:gd name="T80" fmla="*/ 178 w 1774"/>
              <a:gd name="T81" fmla="*/ 1177 h 1807"/>
              <a:gd name="T82" fmla="*/ 2 w 1774"/>
              <a:gd name="T83" fmla="*/ 1149 h 1807"/>
              <a:gd name="T84" fmla="*/ 176 w 1774"/>
              <a:gd name="T85" fmla="*/ 1035 h 1807"/>
              <a:gd name="T86" fmla="*/ 372 w 1774"/>
              <a:gd name="T87" fmla="*/ 1013 h 1807"/>
              <a:gd name="T88" fmla="*/ 376 w 1774"/>
              <a:gd name="T89" fmla="*/ 1099 h 1807"/>
              <a:gd name="T90" fmla="*/ 502 w 1774"/>
              <a:gd name="T91" fmla="*/ 1175 h 1807"/>
              <a:gd name="T92" fmla="*/ 688 w 1774"/>
              <a:gd name="T93" fmla="*/ 1263 h 1807"/>
              <a:gd name="T94" fmla="*/ 738 w 1774"/>
              <a:gd name="T95" fmla="*/ 1093 h 1807"/>
              <a:gd name="T96" fmla="*/ 606 w 1774"/>
              <a:gd name="T97" fmla="*/ 913 h 1807"/>
              <a:gd name="T98" fmla="*/ 634 w 1774"/>
              <a:gd name="T99" fmla="*/ 749 h 1807"/>
              <a:gd name="T100" fmla="*/ 690 w 1774"/>
              <a:gd name="T101" fmla="*/ 406 h 1807"/>
              <a:gd name="T102" fmla="*/ 660 w 1774"/>
              <a:gd name="T103" fmla="*/ 308 h 1807"/>
              <a:gd name="T104" fmla="*/ 512 w 1774"/>
              <a:gd name="T105" fmla="*/ 326 h 1807"/>
              <a:gd name="T106" fmla="*/ 368 w 1774"/>
              <a:gd name="T107" fmla="*/ 386 h 1807"/>
              <a:gd name="T108" fmla="*/ 384 w 1774"/>
              <a:gd name="T109" fmla="*/ 502 h 1807"/>
              <a:gd name="T110" fmla="*/ 322 w 1774"/>
              <a:gd name="T111" fmla="*/ 496 h 1807"/>
              <a:gd name="T112" fmla="*/ 270 w 1774"/>
              <a:gd name="T113" fmla="*/ 466 h 1807"/>
              <a:gd name="T114" fmla="*/ 288 w 1774"/>
              <a:gd name="T115" fmla="*/ 366 h 1807"/>
              <a:gd name="T116" fmla="*/ 400 w 1774"/>
              <a:gd name="T117" fmla="*/ 202 h 1807"/>
              <a:gd name="T118" fmla="*/ 470 w 1774"/>
              <a:gd name="T119" fmla="*/ 170 h 1807"/>
              <a:gd name="T120" fmla="*/ 668 w 1774"/>
              <a:gd name="T121" fmla="*/ 172 h 1807"/>
              <a:gd name="T122" fmla="*/ 788 w 1774"/>
              <a:gd name="T123" fmla="*/ 152 h 1807"/>
              <a:gd name="T124" fmla="*/ 1572 w 1774"/>
              <a:gd name="T125" fmla="*/ 1593 h 18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74" h="1807">
                <a:moveTo>
                  <a:pt x="830" y="172"/>
                </a:moveTo>
                <a:lnTo>
                  <a:pt x="830" y="172"/>
                </a:lnTo>
                <a:lnTo>
                  <a:pt x="850" y="188"/>
                </a:lnTo>
                <a:lnTo>
                  <a:pt x="868" y="202"/>
                </a:lnTo>
                <a:lnTo>
                  <a:pt x="868" y="202"/>
                </a:lnTo>
                <a:lnTo>
                  <a:pt x="872" y="206"/>
                </a:lnTo>
                <a:lnTo>
                  <a:pt x="878" y="210"/>
                </a:lnTo>
                <a:lnTo>
                  <a:pt x="878" y="210"/>
                </a:lnTo>
                <a:lnTo>
                  <a:pt x="888" y="208"/>
                </a:lnTo>
                <a:lnTo>
                  <a:pt x="892" y="208"/>
                </a:lnTo>
                <a:lnTo>
                  <a:pt x="896" y="204"/>
                </a:lnTo>
                <a:lnTo>
                  <a:pt x="896" y="204"/>
                </a:lnTo>
                <a:lnTo>
                  <a:pt x="906" y="194"/>
                </a:lnTo>
                <a:lnTo>
                  <a:pt x="906" y="194"/>
                </a:lnTo>
                <a:lnTo>
                  <a:pt x="904" y="188"/>
                </a:lnTo>
                <a:lnTo>
                  <a:pt x="902" y="182"/>
                </a:lnTo>
                <a:lnTo>
                  <a:pt x="902" y="170"/>
                </a:lnTo>
                <a:lnTo>
                  <a:pt x="902" y="170"/>
                </a:lnTo>
                <a:lnTo>
                  <a:pt x="898" y="154"/>
                </a:lnTo>
                <a:lnTo>
                  <a:pt x="900" y="136"/>
                </a:lnTo>
                <a:lnTo>
                  <a:pt x="900" y="136"/>
                </a:lnTo>
                <a:lnTo>
                  <a:pt x="900" y="114"/>
                </a:lnTo>
                <a:lnTo>
                  <a:pt x="900" y="114"/>
                </a:lnTo>
                <a:lnTo>
                  <a:pt x="902" y="104"/>
                </a:lnTo>
                <a:lnTo>
                  <a:pt x="904" y="92"/>
                </a:lnTo>
                <a:lnTo>
                  <a:pt x="904" y="92"/>
                </a:lnTo>
                <a:lnTo>
                  <a:pt x="910" y="74"/>
                </a:lnTo>
                <a:lnTo>
                  <a:pt x="918" y="58"/>
                </a:lnTo>
                <a:lnTo>
                  <a:pt x="918" y="58"/>
                </a:lnTo>
                <a:lnTo>
                  <a:pt x="924" y="48"/>
                </a:lnTo>
                <a:lnTo>
                  <a:pt x="930" y="38"/>
                </a:lnTo>
                <a:lnTo>
                  <a:pt x="930" y="38"/>
                </a:lnTo>
                <a:lnTo>
                  <a:pt x="934" y="32"/>
                </a:lnTo>
                <a:lnTo>
                  <a:pt x="940" y="26"/>
                </a:lnTo>
                <a:lnTo>
                  <a:pt x="952" y="18"/>
                </a:lnTo>
                <a:lnTo>
                  <a:pt x="952" y="18"/>
                </a:lnTo>
                <a:lnTo>
                  <a:pt x="968" y="8"/>
                </a:lnTo>
                <a:lnTo>
                  <a:pt x="976" y="6"/>
                </a:lnTo>
                <a:lnTo>
                  <a:pt x="986" y="6"/>
                </a:lnTo>
                <a:lnTo>
                  <a:pt x="986" y="6"/>
                </a:lnTo>
                <a:lnTo>
                  <a:pt x="992" y="2"/>
                </a:lnTo>
                <a:lnTo>
                  <a:pt x="1000" y="0"/>
                </a:lnTo>
                <a:lnTo>
                  <a:pt x="1018" y="0"/>
                </a:lnTo>
                <a:lnTo>
                  <a:pt x="1018" y="0"/>
                </a:lnTo>
                <a:lnTo>
                  <a:pt x="1036" y="2"/>
                </a:lnTo>
                <a:lnTo>
                  <a:pt x="1052" y="8"/>
                </a:lnTo>
                <a:lnTo>
                  <a:pt x="1068" y="14"/>
                </a:lnTo>
                <a:lnTo>
                  <a:pt x="1084" y="22"/>
                </a:lnTo>
                <a:lnTo>
                  <a:pt x="1084" y="22"/>
                </a:lnTo>
                <a:lnTo>
                  <a:pt x="1118" y="42"/>
                </a:lnTo>
                <a:lnTo>
                  <a:pt x="1118" y="42"/>
                </a:lnTo>
                <a:lnTo>
                  <a:pt x="1124" y="46"/>
                </a:lnTo>
                <a:lnTo>
                  <a:pt x="1130" y="52"/>
                </a:lnTo>
                <a:lnTo>
                  <a:pt x="1140" y="66"/>
                </a:lnTo>
                <a:lnTo>
                  <a:pt x="1140" y="66"/>
                </a:lnTo>
                <a:lnTo>
                  <a:pt x="1146" y="76"/>
                </a:lnTo>
                <a:lnTo>
                  <a:pt x="1150" y="88"/>
                </a:lnTo>
                <a:lnTo>
                  <a:pt x="1152" y="96"/>
                </a:lnTo>
                <a:lnTo>
                  <a:pt x="1152" y="102"/>
                </a:lnTo>
                <a:lnTo>
                  <a:pt x="1150" y="108"/>
                </a:lnTo>
                <a:lnTo>
                  <a:pt x="1146" y="112"/>
                </a:lnTo>
                <a:lnTo>
                  <a:pt x="1146" y="112"/>
                </a:lnTo>
                <a:lnTo>
                  <a:pt x="1148" y="132"/>
                </a:lnTo>
                <a:lnTo>
                  <a:pt x="1148" y="132"/>
                </a:lnTo>
                <a:lnTo>
                  <a:pt x="1148" y="152"/>
                </a:lnTo>
                <a:lnTo>
                  <a:pt x="1148" y="152"/>
                </a:lnTo>
                <a:lnTo>
                  <a:pt x="1146" y="164"/>
                </a:lnTo>
                <a:lnTo>
                  <a:pt x="1142" y="170"/>
                </a:lnTo>
                <a:lnTo>
                  <a:pt x="1140" y="176"/>
                </a:lnTo>
                <a:lnTo>
                  <a:pt x="1140" y="176"/>
                </a:lnTo>
                <a:lnTo>
                  <a:pt x="1138" y="178"/>
                </a:lnTo>
                <a:lnTo>
                  <a:pt x="1134" y="178"/>
                </a:lnTo>
                <a:lnTo>
                  <a:pt x="1130" y="180"/>
                </a:lnTo>
                <a:lnTo>
                  <a:pt x="1128" y="182"/>
                </a:lnTo>
                <a:lnTo>
                  <a:pt x="1128" y="182"/>
                </a:lnTo>
                <a:lnTo>
                  <a:pt x="1128" y="186"/>
                </a:lnTo>
                <a:lnTo>
                  <a:pt x="1130" y="190"/>
                </a:lnTo>
                <a:lnTo>
                  <a:pt x="1134" y="202"/>
                </a:lnTo>
                <a:lnTo>
                  <a:pt x="1134" y="202"/>
                </a:lnTo>
                <a:lnTo>
                  <a:pt x="1138" y="218"/>
                </a:lnTo>
                <a:lnTo>
                  <a:pt x="1140" y="230"/>
                </a:lnTo>
                <a:lnTo>
                  <a:pt x="1140" y="230"/>
                </a:lnTo>
                <a:lnTo>
                  <a:pt x="1138" y="234"/>
                </a:lnTo>
                <a:lnTo>
                  <a:pt x="1136" y="236"/>
                </a:lnTo>
                <a:lnTo>
                  <a:pt x="1132" y="238"/>
                </a:lnTo>
                <a:lnTo>
                  <a:pt x="1126" y="240"/>
                </a:lnTo>
                <a:lnTo>
                  <a:pt x="1126" y="240"/>
                </a:lnTo>
                <a:lnTo>
                  <a:pt x="1116" y="240"/>
                </a:lnTo>
                <a:lnTo>
                  <a:pt x="1110" y="240"/>
                </a:lnTo>
                <a:lnTo>
                  <a:pt x="1104" y="238"/>
                </a:lnTo>
                <a:lnTo>
                  <a:pt x="1104" y="238"/>
                </a:lnTo>
                <a:lnTo>
                  <a:pt x="1102" y="238"/>
                </a:lnTo>
                <a:lnTo>
                  <a:pt x="1100" y="244"/>
                </a:lnTo>
                <a:lnTo>
                  <a:pt x="1100" y="244"/>
                </a:lnTo>
                <a:lnTo>
                  <a:pt x="1100" y="250"/>
                </a:lnTo>
                <a:lnTo>
                  <a:pt x="1100" y="254"/>
                </a:lnTo>
                <a:lnTo>
                  <a:pt x="1100" y="254"/>
                </a:lnTo>
                <a:lnTo>
                  <a:pt x="1094" y="256"/>
                </a:lnTo>
                <a:lnTo>
                  <a:pt x="1092" y="256"/>
                </a:lnTo>
                <a:lnTo>
                  <a:pt x="1092" y="258"/>
                </a:lnTo>
                <a:lnTo>
                  <a:pt x="1092" y="258"/>
                </a:lnTo>
                <a:lnTo>
                  <a:pt x="1094" y="262"/>
                </a:lnTo>
                <a:lnTo>
                  <a:pt x="1094" y="266"/>
                </a:lnTo>
                <a:lnTo>
                  <a:pt x="1094" y="266"/>
                </a:lnTo>
                <a:lnTo>
                  <a:pt x="1094" y="270"/>
                </a:lnTo>
                <a:lnTo>
                  <a:pt x="1092" y="272"/>
                </a:lnTo>
                <a:lnTo>
                  <a:pt x="1086" y="274"/>
                </a:lnTo>
                <a:lnTo>
                  <a:pt x="1086" y="274"/>
                </a:lnTo>
                <a:lnTo>
                  <a:pt x="1086" y="280"/>
                </a:lnTo>
                <a:lnTo>
                  <a:pt x="1086" y="286"/>
                </a:lnTo>
                <a:lnTo>
                  <a:pt x="1086" y="286"/>
                </a:lnTo>
                <a:lnTo>
                  <a:pt x="1084" y="294"/>
                </a:lnTo>
                <a:lnTo>
                  <a:pt x="1080" y="298"/>
                </a:lnTo>
                <a:lnTo>
                  <a:pt x="1080" y="298"/>
                </a:lnTo>
                <a:lnTo>
                  <a:pt x="1072" y="304"/>
                </a:lnTo>
                <a:lnTo>
                  <a:pt x="1066" y="306"/>
                </a:lnTo>
                <a:lnTo>
                  <a:pt x="1058" y="306"/>
                </a:lnTo>
                <a:lnTo>
                  <a:pt x="1048" y="304"/>
                </a:lnTo>
                <a:lnTo>
                  <a:pt x="1032" y="296"/>
                </a:lnTo>
                <a:lnTo>
                  <a:pt x="1018" y="292"/>
                </a:lnTo>
                <a:lnTo>
                  <a:pt x="1018" y="292"/>
                </a:lnTo>
                <a:lnTo>
                  <a:pt x="1014" y="298"/>
                </a:lnTo>
                <a:lnTo>
                  <a:pt x="1010" y="304"/>
                </a:lnTo>
                <a:lnTo>
                  <a:pt x="1010" y="304"/>
                </a:lnTo>
                <a:lnTo>
                  <a:pt x="1030" y="314"/>
                </a:lnTo>
                <a:lnTo>
                  <a:pt x="1030" y="314"/>
                </a:lnTo>
                <a:lnTo>
                  <a:pt x="1054" y="324"/>
                </a:lnTo>
                <a:lnTo>
                  <a:pt x="1054" y="324"/>
                </a:lnTo>
                <a:lnTo>
                  <a:pt x="1066" y="328"/>
                </a:lnTo>
                <a:lnTo>
                  <a:pt x="1078" y="332"/>
                </a:lnTo>
                <a:lnTo>
                  <a:pt x="1078" y="332"/>
                </a:lnTo>
                <a:lnTo>
                  <a:pt x="1100" y="342"/>
                </a:lnTo>
                <a:lnTo>
                  <a:pt x="1110" y="348"/>
                </a:lnTo>
                <a:lnTo>
                  <a:pt x="1120" y="354"/>
                </a:lnTo>
                <a:lnTo>
                  <a:pt x="1120" y="354"/>
                </a:lnTo>
                <a:lnTo>
                  <a:pt x="1136" y="368"/>
                </a:lnTo>
                <a:lnTo>
                  <a:pt x="1136" y="368"/>
                </a:lnTo>
                <a:lnTo>
                  <a:pt x="1142" y="376"/>
                </a:lnTo>
                <a:lnTo>
                  <a:pt x="1146" y="384"/>
                </a:lnTo>
                <a:lnTo>
                  <a:pt x="1150" y="404"/>
                </a:lnTo>
                <a:lnTo>
                  <a:pt x="1150" y="404"/>
                </a:lnTo>
                <a:lnTo>
                  <a:pt x="1154" y="412"/>
                </a:lnTo>
                <a:lnTo>
                  <a:pt x="1160" y="418"/>
                </a:lnTo>
                <a:lnTo>
                  <a:pt x="1174" y="426"/>
                </a:lnTo>
                <a:lnTo>
                  <a:pt x="1174" y="426"/>
                </a:lnTo>
                <a:lnTo>
                  <a:pt x="1194" y="434"/>
                </a:lnTo>
                <a:lnTo>
                  <a:pt x="1214" y="442"/>
                </a:lnTo>
                <a:lnTo>
                  <a:pt x="1214" y="442"/>
                </a:lnTo>
                <a:lnTo>
                  <a:pt x="1232" y="450"/>
                </a:lnTo>
                <a:lnTo>
                  <a:pt x="1232" y="450"/>
                </a:lnTo>
                <a:lnTo>
                  <a:pt x="1246" y="452"/>
                </a:lnTo>
                <a:lnTo>
                  <a:pt x="1258" y="456"/>
                </a:lnTo>
                <a:lnTo>
                  <a:pt x="1258" y="456"/>
                </a:lnTo>
                <a:lnTo>
                  <a:pt x="1262" y="458"/>
                </a:lnTo>
                <a:lnTo>
                  <a:pt x="1268" y="462"/>
                </a:lnTo>
                <a:lnTo>
                  <a:pt x="1272" y="466"/>
                </a:lnTo>
                <a:lnTo>
                  <a:pt x="1276" y="468"/>
                </a:lnTo>
                <a:lnTo>
                  <a:pt x="1276" y="468"/>
                </a:lnTo>
                <a:lnTo>
                  <a:pt x="1290" y="468"/>
                </a:lnTo>
                <a:lnTo>
                  <a:pt x="1296" y="468"/>
                </a:lnTo>
                <a:lnTo>
                  <a:pt x="1304" y="470"/>
                </a:lnTo>
                <a:lnTo>
                  <a:pt x="1304" y="470"/>
                </a:lnTo>
                <a:lnTo>
                  <a:pt x="1306" y="472"/>
                </a:lnTo>
                <a:lnTo>
                  <a:pt x="1308" y="478"/>
                </a:lnTo>
                <a:lnTo>
                  <a:pt x="1310" y="484"/>
                </a:lnTo>
                <a:lnTo>
                  <a:pt x="1314" y="486"/>
                </a:lnTo>
                <a:lnTo>
                  <a:pt x="1314" y="486"/>
                </a:lnTo>
                <a:lnTo>
                  <a:pt x="1316" y="488"/>
                </a:lnTo>
                <a:lnTo>
                  <a:pt x="1318" y="486"/>
                </a:lnTo>
                <a:lnTo>
                  <a:pt x="1324" y="482"/>
                </a:lnTo>
                <a:lnTo>
                  <a:pt x="1330" y="478"/>
                </a:lnTo>
                <a:lnTo>
                  <a:pt x="1334" y="476"/>
                </a:lnTo>
                <a:lnTo>
                  <a:pt x="1338" y="478"/>
                </a:lnTo>
                <a:lnTo>
                  <a:pt x="1338" y="478"/>
                </a:lnTo>
                <a:lnTo>
                  <a:pt x="1352" y="484"/>
                </a:lnTo>
                <a:lnTo>
                  <a:pt x="1360" y="488"/>
                </a:lnTo>
                <a:lnTo>
                  <a:pt x="1368" y="490"/>
                </a:lnTo>
                <a:lnTo>
                  <a:pt x="1368" y="490"/>
                </a:lnTo>
                <a:lnTo>
                  <a:pt x="1374" y="488"/>
                </a:lnTo>
                <a:lnTo>
                  <a:pt x="1378" y="484"/>
                </a:lnTo>
                <a:lnTo>
                  <a:pt x="1380" y="478"/>
                </a:lnTo>
                <a:lnTo>
                  <a:pt x="1384" y="474"/>
                </a:lnTo>
                <a:lnTo>
                  <a:pt x="1384" y="474"/>
                </a:lnTo>
                <a:lnTo>
                  <a:pt x="1392" y="470"/>
                </a:lnTo>
                <a:lnTo>
                  <a:pt x="1398" y="468"/>
                </a:lnTo>
                <a:lnTo>
                  <a:pt x="1416" y="470"/>
                </a:lnTo>
                <a:lnTo>
                  <a:pt x="1416" y="470"/>
                </a:lnTo>
                <a:lnTo>
                  <a:pt x="1446" y="470"/>
                </a:lnTo>
                <a:lnTo>
                  <a:pt x="1478" y="468"/>
                </a:lnTo>
                <a:lnTo>
                  <a:pt x="1478" y="468"/>
                </a:lnTo>
                <a:lnTo>
                  <a:pt x="1512" y="466"/>
                </a:lnTo>
                <a:lnTo>
                  <a:pt x="1530" y="464"/>
                </a:lnTo>
                <a:lnTo>
                  <a:pt x="1546" y="460"/>
                </a:lnTo>
                <a:lnTo>
                  <a:pt x="1546" y="460"/>
                </a:lnTo>
                <a:lnTo>
                  <a:pt x="1560" y="456"/>
                </a:lnTo>
                <a:lnTo>
                  <a:pt x="1574" y="454"/>
                </a:lnTo>
                <a:lnTo>
                  <a:pt x="1580" y="454"/>
                </a:lnTo>
                <a:lnTo>
                  <a:pt x="1586" y="456"/>
                </a:lnTo>
                <a:lnTo>
                  <a:pt x="1590" y="458"/>
                </a:lnTo>
                <a:lnTo>
                  <a:pt x="1592" y="462"/>
                </a:lnTo>
                <a:lnTo>
                  <a:pt x="1592" y="462"/>
                </a:lnTo>
                <a:lnTo>
                  <a:pt x="1616" y="454"/>
                </a:lnTo>
                <a:lnTo>
                  <a:pt x="1628" y="450"/>
                </a:lnTo>
                <a:lnTo>
                  <a:pt x="1640" y="446"/>
                </a:lnTo>
                <a:lnTo>
                  <a:pt x="1640" y="446"/>
                </a:lnTo>
                <a:lnTo>
                  <a:pt x="1650" y="438"/>
                </a:lnTo>
                <a:lnTo>
                  <a:pt x="1658" y="426"/>
                </a:lnTo>
                <a:lnTo>
                  <a:pt x="1658" y="426"/>
                </a:lnTo>
                <a:lnTo>
                  <a:pt x="1668" y="404"/>
                </a:lnTo>
                <a:lnTo>
                  <a:pt x="1668" y="404"/>
                </a:lnTo>
                <a:lnTo>
                  <a:pt x="1672" y="392"/>
                </a:lnTo>
                <a:lnTo>
                  <a:pt x="1674" y="388"/>
                </a:lnTo>
                <a:lnTo>
                  <a:pt x="1678" y="384"/>
                </a:lnTo>
                <a:lnTo>
                  <a:pt x="1678" y="384"/>
                </a:lnTo>
                <a:lnTo>
                  <a:pt x="1682" y="380"/>
                </a:lnTo>
                <a:lnTo>
                  <a:pt x="1686" y="378"/>
                </a:lnTo>
                <a:lnTo>
                  <a:pt x="1686" y="378"/>
                </a:lnTo>
                <a:lnTo>
                  <a:pt x="1692" y="374"/>
                </a:lnTo>
                <a:lnTo>
                  <a:pt x="1694" y="372"/>
                </a:lnTo>
                <a:lnTo>
                  <a:pt x="1702" y="366"/>
                </a:lnTo>
                <a:lnTo>
                  <a:pt x="1702" y="366"/>
                </a:lnTo>
                <a:lnTo>
                  <a:pt x="1710" y="360"/>
                </a:lnTo>
                <a:lnTo>
                  <a:pt x="1716" y="358"/>
                </a:lnTo>
                <a:lnTo>
                  <a:pt x="1716" y="358"/>
                </a:lnTo>
                <a:lnTo>
                  <a:pt x="1724" y="354"/>
                </a:lnTo>
                <a:lnTo>
                  <a:pt x="1728" y="354"/>
                </a:lnTo>
                <a:lnTo>
                  <a:pt x="1734" y="358"/>
                </a:lnTo>
                <a:lnTo>
                  <a:pt x="1740" y="364"/>
                </a:lnTo>
                <a:lnTo>
                  <a:pt x="1740" y="364"/>
                </a:lnTo>
                <a:lnTo>
                  <a:pt x="1744" y="366"/>
                </a:lnTo>
                <a:lnTo>
                  <a:pt x="1748" y="370"/>
                </a:lnTo>
                <a:lnTo>
                  <a:pt x="1752" y="370"/>
                </a:lnTo>
                <a:lnTo>
                  <a:pt x="1756" y="374"/>
                </a:lnTo>
                <a:lnTo>
                  <a:pt x="1756" y="374"/>
                </a:lnTo>
                <a:lnTo>
                  <a:pt x="1760" y="380"/>
                </a:lnTo>
                <a:lnTo>
                  <a:pt x="1758" y="386"/>
                </a:lnTo>
                <a:lnTo>
                  <a:pt x="1754" y="390"/>
                </a:lnTo>
                <a:lnTo>
                  <a:pt x="1748" y="392"/>
                </a:lnTo>
                <a:lnTo>
                  <a:pt x="1748" y="392"/>
                </a:lnTo>
                <a:lnTo>
                  <a:pt x="1754" y="396"/>
                </a:lnTo>
                <a:lnTo>
                  <a:pt x="1756" y="398"/>
                </a:lnTo>
                <a:lnTo>
                  <a:pt x="1758" y="402"/>
                </a:lnTo>
                <a:lnTo>
                  <a:pt x="1758" y="402"/>
                </a:lnTo>
                <a:lnTo>
                  <a:pt x="1758" y="408"/>
                </a:lnTo>
                <a:lnTo>
                  <a:pt x="1758" y="412"/>
                </a:lnTo>
                <a:lnTo>
                  <a:pt x="1758" y="418"/>
                </a:lnTo>
                <a:lnTo>
                  <a:pt x="1758" y="418"/>
                </a:lnTo>
                <a:lnTo>
                  <a:pt x="1760" y="420"/>
                </a:lnTo>
                <a:lnTo>
                  <a:pt x="1762" y="422"/>
                </a:lnTo>
                <a:lnTo>
                  <a:pt x="1764" y="426"/>
                </a:lnTo>
                <a:lnTo>
                  <a:pt x="1764" y="426"/>
                </a:lnTo>
                <a:lnTo>
                  <a:pt x="1762" y="432"/>
                </a:lnTo>
                <a:lnTo>
                  <a:pt x="1762" y="438"/>
                </a:lnTo>
                <a:lnTo>
                  <a:pt x="1762" y="438"/>
                </a:lnTo>
                <a:lnTo>
                  <a:pt x="1766" y="440"/>
                </a:lnTo>
                <a:lnTo>
                  <a:pt x="1770" y="448"/>
                </a:lnTo>
                <a:lnTo>
                  <a:pt x="1770" y="448"/>
                </a:lnTo>
                <a:lnTo>
                  <a:pt x="1774" y="462"/>
                </a:lnTo>
                <a:lnTo>
                  <a:pt x="1774" y="470"/>
                </a:lnTo>
                <a:lnTo>
                  <a:pt x="1772" y="476"/>
                </a:lnTo>
                <a:lnTo>
                  <a:pt x="1772" y="476"/>
                </a:lnTo>
                <a:lnTo>
                  <a:pt x="1762" y="484"/>
                </a:lnTo>
                <a:lnTo>
                  <a:pt x="1754" y="490"/>
                </a:lnTo>
                <a:lnTo>
                  <a:pt x="1732" y="500"/>
                </a:lnTo>
                <a:lnTo>
                  <a:pt x="1732" y="500"/>
                </a:lnTo>
                <a:lnTo>
                  <a:pt x="1716" y="506"/>
                </a:lnTo>
                <a:lnTo>
                  <a:pt x="1698" y="510"/>
                </a:lnTo>
                <a:lnTo>
                  <a:pt x="1698" y="510"/>
                </a:lnTo>
                <a:lnTo>
                  <a:pt x="1682" y="510"/>
                </a:lnTo>
                <a:lnTo>
                  <a:pt x="1674" y="510"/>
                </a:lnTo>
                <a:lnTo>
                  <a:pt x="1666" y="514"/>
                </a:lnTo>
                <a:lnTo>
                  <a:pt x="1666" y="514"/>
                </a:lnTo>
                <a:lnTo>
                  <a:pt x="1648" y="520"/>
                </a:lnTo>
                <a:lnTo>
                  <a:pt x="1630" y="528"/>
                </a:lnTo>
                <a:lnTo>
                  <a:pt x="1630" y="528"/>
                </a:lnTo>
                <a:lnTo>
                  <a:pt x="1602" y="538"/>
                </a:lnTo>
                <a:lnTo>
                  <a:pt x="1602" y="538"/>
                </a:lnTo>
                <a:lnTo>
                  <a:pt x="1604" y="544"/>
                </a:lnTo>
                <a:lnTo>
                  <a:pt x="1604" y="548"/>
                </a:lnTo>
                <a:lnTo>
                  <a:pt x="1602" y="550"/>
                </a:lnTo>
                <a:lnTo>
                  <a:pt x="1600" y="554"/>
                </a:lnTo>
                <a:lnTo>
                  <a:pt x="1592" y="556"/>
                </a:lnTo>
                <a:lnTo>
                  <a:pt x="1582" y="560"/>
                </a:lnTo>
                <a:lnTo>
                  <a:pt x="1582" y="560"/>
                </a:lnTo>
                <a:lnTo>
                  <a:pt x="1548" y="572"/>
                </a:lnTo>
                <a:lnTo>
                  <a:pt x="1514" y="584"/>
                </a:lnTo>
                <a:lnTo>
                  <a:pt x="1514" y="584"/>
                </a:lnTo>
                <a:lnTo>
                  <a:pt x="1486" y="592"/>
                </a:lnTo>
                <a:lnTo>
                  <a:pt x="1458" y="598"/>
                </a:lnTo>
                <a:lnTo>
                  <a:pt x="1430" y="602"/>
                </a:lnTo>
                <a:lnTo>
                  <a:pt x="1402" y="602"/>
                </a:lnTo>
                <a:lnTo>
                  <a:pt x="1402" y="602"/>
                </a:lnTo>
                <a:lnTo>
                  <a:pt x="1374" y="602"/>
                </a:lnTo>
                <a:lnTo>
                  <a:pt x="1346" y="604"/>
                </a:lnTo>
                <a:lnTo>
                  <a:pt x="1346" y="604"/>
                </a:lnTo>
                <a:lnTo>
                  <a:pt x="1312" y="604"/>
                </a:lnTo>
                <a:lnTo>
                  <a:pt x="1278" y="604"/>
                </a:lnTo>
                <a:lnTo>
                  <a:pt x="1278" y="604"/>
                </a:lnTo>
                <a:lnTo>
                  <a:pt x="1242" y="604"/>
                </a:lnTo>
                <a:lnTo>
                  <a:pt x="1208" y="600"/>
                </a:lnTo>
                <a:lnTo>
                  <a:pt x="1138" y="590"/>
                </a:lnTo>
                <a:lnTo>
                  <a:pt x="1138" y="590"/>
                </a:lnTo>
                <a:lnTo>
                  <a:pt x="1114" y="586"/>
                </a:lnTo>
                <a:lnTo>
                  <a:pt x="1096" y="584"/>
                </a:lnTo>
                <a:lnTo>
                  <a:pt x="1080" y="578"/>
                </a:lnTo>
                <a:lnTo>
                  <a:pt x="1080" y="578"/>
                </a:lnTo>
                <a:lnTo>
                  <a:pt x="1072" y="586"/>
                </a:lnTo>
                <a:lnTo>
                  <a:pt x="1050" y="612"/>
                </a:lnTo>
                <a:lnTo>
                  <a:pt x="1050" y="612"/>
                </a:lnTo>
                <a:lnTo>
                  <a:pt x="1022" y="638"/>
                </a:lnTo>
                <a:lnTo>
                  <a:pt x="1010" y="654"/>
                </a:lnTo>
                <a:lnTo>
                  <a:pt x="1006" y="661"/>
                </a:lnTo>
                <a:lnTo>
                  <a:pt x="1002" y="669"/>
                </a:lnTo>
                <a:lnTo>
                  <a:pt x="1002" y="669"/>
                </a:lnTo>
                <a:lnTo>
                  <a:pt x="996" y="679"/>
                </a:lnTo>
                <a:lnTo>
                  <a:pt x="994" y="685"/>
                </a:lnTo>
                <a:lnTo>
                  <a:pt x="994" y="685"/>
                </a:lnTo>
                <a:lnTo>
                  <a:pt x="1006" y="691"/>
                </a:lnTo>
                <a:lnTo>
                  <a:pt x="1014" y="699"/>
                </a:lnTo>
                <a:lnTo>
                  <a:pt x="1022" y="709"/>
                </a:lnTo>
                <a:lnTo>
                  <a:pt x="1026" y="719"/>
                </a:lnTo>
                <a:lnTo>
                  <a:pt x="1026" y="719"/>
                </a:lnTo>
                <a:lnTo>
                  <a:pt x="1030" y="737"/>
                </a:lnTo>
                <a:lnTo>
                  <a:pt x="1030" y="747"/>
                </a:lnTo>
                <a:lnTo>
                  <a:pt x="1030" y="757"/>
                </a:lnTo>
                <a:lnTo>
                  <a:pt x="1030" y="757"/>
                </a:lnTo>
                <a:lnTo>
                  <a:pt x="1044" y="771"/>
                </a:lnTo>
                <a:lnTo>
                  <a:pt x="1044" y="771"/>
                </a:lnTo>
                <a:lnTo>
                  <a:pt x="1054" y="779"/>
                </a:lnTo>
                <a:lnTo>
                  <a:pt x="1054" y="779"/>
                </a:lnTo>
                <a:lnTo>
                  <a:pt x="1070" y="791"/>
                </a:lnTo>
                <a:lnTo>
                  <a:pt x="1070" y="791"/>
                </a:lnTo>
                <a:lnTo>
                  <a:pt x="1078" y="797"/>
                </a:lnTo>
                <a:lnTo>
                  <a:pt x="1086" y="805"/>
                </a:lnTo>
                <a:lnTo>
                  <a:pt x="1086" y="805"/>
                </a:lnTo>
                <a:lnTo>
                  <a:pt x="1096" y="819"/>
                </a:lnTo>
                <a:lnTo>
                  <a:pt x="1096" y="819"/>
                </a:lnTo>
                <a:lnTo>
                  <a:pt x="1114" y="837"/>
                </a:lnTo>
                <a:lnTo>
                  <a:pt x="1114" y="837"/>
                </a:lnTo>
                <a:lnTo>
                  <a:pt x="1120" y="847"/>
                </a:lnTo>
                <a:lnTo>
                  <a:pt x="1120" y="847"/>
                </a:lnTo>
                <a:lnTo>
                  <a:pt x="1128" y="857"/>
                </a:lnTo>
                <a:lnTo>
                  <a:pt x="1138" y="867"/>
                </a:lnTo>
                <a:lnTo>
                  <a:pt x="1138" y="867"/>
                </a:lnTo>
                <a:lnTo>
                  <a:pt x="1158" y="905"/>
                </a:lnTo>
                <a:lnTo>
                  <a:pt x="1180" y="943"/>
                </a:lnTo>
                <a:lnTo>
                  <a:pt x="1180" y="943"/>
                </a:lnTo>
                <a:lnTo>
                  <a:pt x="1190" y="961"/>
                </a:lnTo>
                <a:lnTo>
                  <a:pt x="1202" y="979"/>
                </a:lnTo>
                <a:lnTo>
                  <a:pt x="1202" y="979"/>
                </a:lnTo>
                <a:lnTo>
                  <a:pt x="1214" y="995"/>
                </a:lnTo>
                <a:lnTo>
                  <a:pt x="1224" y="1013"/>
                </a:lnTo>
                <a:lnTo>
                  <a:pt x="1224" y="1013"/>
                </a:lnTo>
                <a:lnTo>
                  <a:pt x="1242" y="1039"/>
                </a:lnTo>
                <a:lnTo>
                  <a:pt x="1242" y="1039"/>
                </a:lnTo>
                <a:lnTo>
                  <a:pt x="1254" y="1053"/>
                </a:lnTo>
                <a:lnTo>
                  <a:pt x="1262" y="1067"/>
                </a:lnTo>
                <a:lnTo>
                  <a:pt x="1262" y="1067"/>
                </a:lnTo>
                <a:lnTo>
                  <a:pt x="1270" y="1079"/>
                </a:lnTo>
                <a:lnTo>
                  <a:pt x="1278" y="1089"/>
                </a:lnTo>
                <a:lnTo>
                  <a:pt x="1278" y="1089"/>
                </a:lnTo>
                <a:lnTo>
                  <a:pt x="1298" y="1105"/>
                </a:lnTo>
                <a:lnTo>
                  <a:pt x="1298" y="1105"/>
                </a:lnTo>
                <a:lnTo>
                  <a:pt x="1306" y="1113"/>
                </a:lnTo>
                <a:lnTo>
                  <a:pt x="1314" y="1121"/>
                </a:lnTo>
                <a:lnTo>
                  <a:pt x="1314" y="1121"/>
                </a:lnTo>
                <a:lnTo>
                  <a:pt x="1320" y="1131"/>
                </a:lnTo>
                <a:lnTo>
                  <a:pt x="1328" y="1137"/>
                </a:lnTo>
                <a:lnTo>
                  <a:pt x="1328" y="1137"/>
                </a:lnTo>
                <a:lnTo>
                  <a:pt x="1336" y="1143"/>
                </a:lnTo>
                <a:lnTo>
                  <a:pt x="1340" y="1145"/>
                </a:lnTo>
                <a:lnTo>
                  <a:pt x="1344" y="1149"/>
                </a:lnTo>
                <a:lnTo>
                  <a:pt x="1344" y="1149"/>
                </a:lnTo>
                <a:lnTo>
                  <a:pt x="1348" y="1157"/>
                </a:lnTo>
                <a:lnTo>
                  <a:pt x="1348" y="1157"/>
                </a:lnTo>
                <a:lnTo>
                  <a:pt x="1350" y="1159"/>
                </a:lnTo>
                <a:lnTo>
                  <a:pt x="1352" y="1161"/>
                </a:lnTo>
                <a:lnTo>
                  <a:pt x="1352" y="1161"/>
                </a:lnTo>
                <a:lnTo>
                  <a:pt x="1352" y="1165"/>
                </a:lnTo>
                <a:lnTo>
                  <a:pt x="1352" y="1171"/>
                </a:lnTo>
                <a:lnTo>
                  <a:pt x="1352" y="1171"/>
                </a:lnTo>
                <a:lnTo>
                  <a:pt x="1356" y="1175"/>
                </a:lnTo>
                <a:lnTo>
                  <a:pt x="1358" y="1177"/>
                </a:lnTo>
                <a:lnTo>
                  <a:pt x="1360" y="1177"/>
                </a:lnTo>
                <a:lnTo>
                  <a:pt x="1364" y="1181"/>
                </a:lnTo>
                <a:lnTo>
                  <a:pt x="1364" y="1181"/>
                </a:lnTo>
                <a:lnTo>
                  <a:pt x="1368" y="1189"/>
                </a:lnTo>
                <a:lnTo>
                  <a:pt x="1372" y="1199"/>
                </a:lnTo>
                <a:lnTo>
                  <a:pt x="1372" y="1199"/>
                </a:lnTo>
                <a:lnTo>
                  <a:pt x="1378" y="1213"/>
                </a:lnTo>
                <a:lnTo>
                  <a:pt x="1378" y="1213"/>
                </a:lnTo>
                <a:lnTo>
                  <a:pt x="1378" y="1219"/>
                </a:lnTo>
                <a:lnTo>
                  <a:pt x="1378" y="1225"/>
                </a:lnTo>
                <a:lnTo>
                  <a:pt x="1378" y="1225"/>
                </a:lnTo>
                <a:lnTo>
                  <a:pt x="1382" y="1233"/>
                </a:lnTo>
                <a:lnTo>
                  <a:pt x="1384" y="1241"/>
                </a:lnTo>
                <a:lnTo>
                  <a:pt x="1384" y="1241"/>
                </a:lnTo>
                <a:lnTo>
                  <a:pt x="1392" y="1265"/>
                </a:lnTo>
                <a:lnTo>
                  <a:pt x="1400" y="1287"/>
                </a:lnTo>
                <a:lnTo>
                  <a:pt x="1400" y="1287"/>
                </a:lnTo>
                <a:lnTo>
                  <a:pt x="1418" y="1331"/>
                </a:lnTo>
                <a:lnTo>
                  <a:pt x="1418" y="1331"/>
                </a:lnTo>
                <a:lnTo>
                  <a:pt x="1434" y="1369"/>
                </a:lnTo>
                <a:lnTo>
                  <a:pt x="1434" y="1369"/>
                </a:lnTo>
                <a:lnTo>
                  <a:pt x="1444" y="1395"/>
                </a:lnTo>
                <a:lnTo>
                  <a:pt x="1454" y="1419"/>
                </a:lnTo>
                <a:lnTo>
                  <a:pt x="1454" y="1419"/>
                </a:lnTo>
                <a:lnTo>
                  <a:pt x="1466" y="1439"/>
                </a:lnTo>
                <a:lnTo>
                  <a:pt x="1480" y="1457"/>
                </a:lnTo>
                <a:lnTo>
                  <a:pt x="1480" y="1457"/>
                </a:lnTo>
                <a:lnTo>
                  <a:pt x="1482" y="1463"/>
                </a:lnTo>
                <a:lnTo>
                  <a:pt x="1484" y="1471"/>
                </a:lnTo>
                <a:lnTo>
                  <a:pt x="1486" y="1489"/>
                </a:lnTo>
                <a:lnTo>
                  <a:pt x="1486" y="1523"/>
                </a:lnTo>
                <a:lnTo>
                  <a:pt x="1486" y="1523"/>
                </a:lnTo>
                <a:lnTo>
                  <a:pt x="1486" y="1535"/>
                </a:lnTo>
                <a:lnTo>
                  <a:pt x="1490" y="1545"/>
                </a:lnTo>
                <a:lnTo>
                  <a:pt x="1492" y="1549"/>
                </a:lnTo>
                <a:lnTo>
                  <a:pt x="1494" y="1553"/>
                </a:lnTo>
                <a:lnTo>
                  <a:pt x="1498" y="1553"/>
                </a:lnTo>
                <a:lnTo>
                  <a:pt x="1502" y="1553"/>
                </a:lnTo>
                <a:lnTo>
                  <a:pt x="1502" y="1553"/>
                </a:lnTo>
                <a:lnTo>
                  <a:pt x="1510" y="1553"/>
                </a:lnTo>
                <a:lnTo>
                  <a:pt x="1514" y="1553"/>
                </a:lnTo>
                <a:lnTo>
                  <a:pt x="1516" y="1555"/>
                </a:lnTo>
                <a:lnTo>
                  <a:pt x="1516" y="1555"/>
                </a:lnTo>
                <a:lnTo>
                  <a:pt x="1518" y="1557"/>
                </a:lnTo>
                <a:lnTo>
                  <a:pt x="1520" y="1561"/>
                </a:lnTo>
                <a:lnTo>
                  <a:pt x="1522" y="1571"/>
                </a:lnTo>
                <a:lnTo>
                  <a:pt x="1522" y="1571"/>
                </a:lnTo>
                <a:lnTo>
                  <a:pt x="1528" y="1579"/>
                </a:lnTo>
                <a:lnTo>
                  <a:pt x="1530" y="1583"/>
                </a:lnTo>
                <a:lnTo>
                  <a:pt x="1532" y="1587"/>
                </a:lnTo>
                <a:lnTo>
                  <a:pt x="1532" y="1587"/>
                </a:lnTo>
                <a:lnTo>
                  <a:pt x="1530" y="1591"/>
                </a:lnTo>
                <a:lnTo>
                  <a:pt x="1526" y="1595"/>
                </a:lnTo>
                <a:lnTo>
                  <a:pt x="1526" y="1595"/>
                </a:lnTo>
                <a:lnTo>
                  <a:pt x="1534" y="1605"/>
                </a:lnTo>
                <a:lnTo>
                  <a:pt x="1534" y="1605"/>
                </a:lnTo>
                <a:lnTo>
                  <a:pt x="1540" y="1599"/>
                </a:lnTo>
                <a:lnTo>
                  <a:pt x="1550" y="1593"/>
                </a:lnTo>
                <a:lnTo>
                  <a:pt x="1562" y="1589"/>
                </a:lnTo>
                <a:lnTo>
                  <a:pt x="1574" y="1587"/>
                </a:lnTo>
                <a:lnTo>
                  <a:pt x="1574" y="1587"/>
                </a:lnTo>
                <a:lnTo>
                  <a:pt x="1578" y="1591"/>
                </a:lnTo>
                <a:lnTo>
                  <a:pt x="1580" y="1595"/>
                </a:lnTo>
                <a:lnTo>
                  <a:pt x="1580" y="1595"/>
                </a:lnTo>
                <a:lnTo>
                  <a:pt x="1580" y="1603"/>
                </a:lnTo>
                <a:lnTo>
                  <a:pt x="1578" y="1607"/>
                </a:lnTo>
                <a:lnTo>
                  <a:pt x="1574" y="1611"/>
                </a:lnTo>
                <a:lnTo>
                  <a:pt x="1568" y="1615"/>
                </a:lnTo>
                <a:lnTo>
                  <a:pt x="1568" y="1615"/>
                </a:lnTo>
                <a:lnTo>
                  <a:pt x="1578" y="1617"/>
                </a:lnTo>
                <a:lnTo>
                  <a:pt x="1586" y="1623"/>
                </a:lnTo>
                <a:lnTo>
                  <a:pt x="1586" y="1623"/>
                </a:lnTo>
                <a:lnTo>
                  <a:pt x="1586" y="1625"/>
                </a:lnTo>
                <a:lnTo>
                  <a:pt x="1584" y="1627"/>
                </a:lnTo>
                <a:lnTo>
                  <a:pt x="1584" y="1627"/>
                </a:lnTo>
                <a:lnTo>
                  <a:pt x="1578" y="1625"/>
                </a:lnTo>
                <a:lnTo>
                  <a:pt x="1578" y="1625"/>
                </a:lnTo>
                <a:lnTo>
                  <a:pt x="1598" y="1643"/>
                </a:lnTo>
                <a:lnTo>
                  <a:pt x="1598" y="1643"/>
                </a:lnTo>
                <a:lnTo>
                  <a:pt x="1610" y="1653"/>
                </a:lnTo>
                <a:lnTo>
                  <a:pt x="1624" y="1661"/>
                </a:lnTo>
                <a:lnTo>
                  <a:pt x="1624" y="1661"/>
                </a:lnTo>
                <a:lnTo>
                  <a:pt x="1640" y="1669"/>
                </a:lnTo>
                <a:lnTo>
                  <a:pt x="1650" y="1673"/>
                </a:lnTo>
                <a:lnTo>
                  <a:pt x="1658" y="1677"/>
                </a:lnTo>
                <a:lnTo>
                  <a:pt x="1658" y="1677"/>
                </a:lnTo>
                <a:lnTo>
                  <a:pt x="1698" y="1683"/>
                </a:lnTo>
                <a:lnTo>
                  <a:pt x="1698" y="1683"/>
                </a:lnTo>
                <a:lnTo>
                  <a:pt x="1712" y="1687"/>
                </a:lnTo>
                <a:lnTo>
                  <a:pt x="1726" y="1693"/>
                </a:lnTo>
                <a:lnTo>
                  <a:pt x="1726" y="1693"/>
                </a:lnTo>
                <a:lnTo>
                  <a:pt x="1734" y="1701"/>
                </a:lnTo>
                <a:lnTo>
                  <a:pt x="1742" y="1711"/>
                </a:lnTo>
                <a:lnTo>
                  <a:pt x="1742" y="1711"/>
                </a:lnTo>
                <a:lnTo>
                  <a:pt x="1750" y="1721"/>
                </a:lnTo>
                <a:lnTo>
                  <a:pt x="1752" y="1725"/>
                </a:lnTo>
                <a:lnTo>
                  <a:pt x="1752" y="1729"/>
                </a:lnTo>
                <a:lnTo>
                  <a:pt x="1752" y="1729"/>
                </a:lnTo>
                <a:lnTo>
                  <a:pt x="1752" y="1737"/>
                </a:lnTo>
                <a:lnTo>
                  <a:pt x="1750" y="1743"/>
                </a:lnTo>
                <a:lnTo>
                  <a:pt x="1738" y="1757"/>
                </a:lnTo>
                <a:lnTo>
                  <a:pt x="1738" y="1757"/>
                </a:lnTo>
                <a:lnTo>
                  <a:pt x="1728" y="1767"/>
                </a:lnTo>
                <a:lnTo>
                  <a:pt x="1720" y="1771"/>
                </a:lnTo>
                <a:lnTo>
                  <a:pt x="1698" y="1783"/>
                </a:lnTo>
                <a:lnTo>
                  <a:pt x="1698" y="1783"/>
                </a:lnTo>
                <a:lnTo>
                  <a:pt x="1680" y="1791"/>
                </a:lnTo>
                <a:lnTo>
                  <a:pt x="1656" y="1799"/>
                </a:lnTo>
                <a:lnTo>
                  <a:pt x="1656" y="1799"/>
                </a:lnTo>
                <a:lnTo>
                  <a:pt x="1636" y="1805"/>
                </a:lnTo>
                <a:lnTo>
                  <a:pt x="1614" y="1807"/>
                </a:lnTo>
                <a:lnTo>
                  <a:pt x="1614" y="1807"/>
                </a:lnTo>
                <a:lnTo>
                  <a:pt x="1604" y="1807"/>
                </a:lnTo>
                <a:lnTo>
                  <a:pt x="1592" y="1807"/>
                </a:lnTo>
                <a:lnTo>
                  <a:pt x="1582" y="1803"/>
                </a:lnTo>
                <a:lnTo>
                  <a:pt x="1576" y="1797"/>
                </a:lnTo>
                <a:lnTo>
                  <a:pt x="1576" y="1797"/>
                </a:lnTo>
                <a:lnTo>
                  <a:pt x="1570" y="1795"/>
                </a:lnTo>
                <a:lnTo>
                  <a:pt x="1566" y="1793"/>
                </a:lnTo>
                <a:lnTo>
                  <a:pt x="1550" y="1795"/>
                </a:lnTo>
                <a:lnTo>
                  <a:pt x="1520" y="1803"/>
                </a:lnTo>
                <a:lnTo>
                  <a:pt x="1520" y="1803"/>
                </a:lnTo>
                <a:lnTo>
                  <a:pt x="1494" y="1805"/>
                </a:lnTo>
                <a:lnTo>
                  <a:pt x="1470" y="1805"/>
                </a:lnTo>
                <a:lnTo>
                  <a:pt x="1470" y="1805"/>
                </a:lnTo>
                <a:lnTo>
                  <a:pt x="1446" y="1803"/>
                </a:lnTo>
                <a:lnTo>
                  <a:pt x="1436" y="1801"/>
                </a:lnTo>
                <a:lnTo>
                  <a:pt x="1424" y="1795"/>
                </a:lnTo>
                <a:lnTo>
                  <a:pt x="1424" y="1795"/>
                </a:lnTo>
                <a:lnTo>
                  <a:pt x="1414" y="1789"/>
                </a:lnTo>
                <a:lnTo>
                  <a:pt x="1406" y="1781"/>
                </a:lnTo>
                <a:lnTo>
                  <a:pt x="1402" y="1771"/>
                </a:lnTo>
                <a:lnTo>
                  <a:pt x="1402" y="1763"/>
                </a:lnTo>
                <a:lnTo>
                  <a:pt x="1402" y="1763"/>
                </a:lnTo>
                <a:lnTo>
                  <a:pt x="1410" y="1725"/>
                </a:lnTo>
                <a:lnTo>
                  <a:pt x="1410" y="1725"/>
                </a:lnTo>
                <a:lnTo>
                  <a:pt x="1414" y="1711"/>
                </a:lnTo>
                <a:lnTo>
                  <a:pt x="1416" y="1699"/>
                </a:lnTo>
                <a:lnTo>
                  <a:pt x="1416" y="1699"/>
                </a:lnTo>
                <a:lnTo>
                  <a:pt x="1400" y="1697"/>
                </a:lnTo>
                <a:lnTo>
                  <a:pt x="1392" y="1697"/>
                </a:lnTo>
                <a:lnTo>
                  <a:pt x="1384" y="1693"/>
                </a:lnTo>
                <a:lnTo>
                  <a:pt x="1384" y="1693"/>
                </a:lnTo>
                <a:lnTo>
                  <a:pt x="1380" y="1691"/>
                </a:lnTo>
                <a:lnTo>
                  <a:pt x="1374" y="1685"/>
                </a:lnTo>
                <a:lnTo>
                  <a:pt x="1364" y="1675"/>
                </a:lnTo>
                <a:lnTo>
                  <a:pt x="1364" y="1675"/>
                </a:lnTo>
                <a:lnTo>
                  <a:pt x="1358" y="1665"/>
                </a:lnTo>
                <a:lnTo>
                  <a:pt x="1350" y="1657"/>
                </a:lnTo>
                <a:lnTo>
                  <a:pt x="1344" y="1647"/>
                </a:lnTo>
                <a:lnTo>
                  <a:pt x="1338" y="1637"/>
                </a:lnTo>
                <a:lnTo>
                  <a:pt x="1338" y="1637"/>
                </a:lnTo>
                <a:lnTo>
                  <a:pt x="1326" y="1623"/>
                </a:lnTo>
                <a:lnTo>
                  <a:pt x="1320" y="1617"/>
                </a:lnTo>
                <a:lnTo>
                  <a:pt x="1316" y="1607"/>
                </a:lnTo>
                <a:lnTo>
                  <a:pt x="1316" y="1607"/>
                </a:lnTo>
                <a:lnTo>
                  <a:pt x="1308" y="1591"/>
                </a:lnTo>
                <a:lnTo>
                  <a:pt x="1306" y="1583"/>
                </a:lnTo>
                <a:lnTo>
                  <a:pt x="1306" y="1575"/>
                </a:lnTo>
                <a:lnTo>
                  <a:pt x="1306" y="1575"/>
                </a:lnTo>
                <a:lnTo>
                  <a:pt x="1306" y="1563"/>
                </a:lnTo>
                <a:lnTo>
                  <a:pt x="1304" y="1551"/>
                </a:lnTo>
                <a:lnTo>
                  <a:pt x="1298" y="1539"/>
                </a:lnTo>
                <a:lnTo>
                  <a:pt x="1296" y="1527"/>
                </a:lnTo>
                <a:lnTo>
                  <a:pt x="1296" y="1527"/>
                </a:lnTo>
                <a:lnTo>
                  <a:pt x="1288" y="1501"/>
                </a:lnTo>
                <a:lnTo>
                  <a:pt x="1280" y="1479"/>
                </a:lnTo>
                <a:lnTo>
                  <a:pt x="1280" y="1479"/>
                </a:lnTo>
                <a:lnTo>
                  <a:pt x="1270" y="1443"/>
                </a:lnTo>
                <a:lnTo>
                  <a:pt x="1270" y="1443"/>
                </a:lnTo>
                <a:lnTo>
                  <a:pt x="1268" y="1427"/>
                </a:lnTo>
                <a:lnTo>
                  <a:pt x="1264" y="1411"/>
                </a:lnTo>
                <a:lnTo>
                  <a:pt x="1264" y="1411"/>
                </a:lnTo>
                <a:lnTo>
                  <a:pt x="1260" y="1393"/>
                </a:lnTo>
                <a:lnTo>
                  <a:pt x="1252" y="1375"/>
                </a:lnTo>
                <a:lnTo>
                  <a:pt x="1252" y="1375"/>
                </a:lnTo>
                <a:lnTo>
                  <a:pt x="1242" y="1345"/>
                </a:lnTo>
                <a:lnTo>
                  <a:pt x="1242" y="1345"/>
                </a:lnTo>
                <a:lnTo>
                  <a:pt x="1238" y="1337"/>
                </a:lnTo>
                <a:lnTo>
                  <a:pt x="1232" y="1331"/>
                </a:lnTo>
                <a:lnTo>
                  <a:pt x="1228" y="1325"/>
                </a:lnTo>
                <a:lnTo>
                  <a:pt x="1224" y="1319"/>
                </a:lnTo>
                <a:lnTo>
                  <a:pt x="1224" y="1319"/>
                </a:lnTo>
                <a:lnTo>
                  <a:pt x="1222" y="1313"/>
                </a:lnTo>
                <a:lnTo>
                  <a:pt x="1222" y="1307"/>
                </a:lnTo>
                <a:lnTo>
                  <a:pt x="1220" y="1295"/>
                </a:lnTo>
                <a:lnTo>
                  <a:pt x="1220" y="1295"/>
                </a:lnTo>
                <a:lnTo>
                  <a:pt x="1216" y="1289"/>
                </a:lnTo>
                <a:lnTo>
                  <a:pt x="1210" y="1283"/>
                </a:lnTo>
                <a:lnTo>
                  <a:pt x="1210" y="1283"/>
                </a:lnTo>
                <a:lnTo>
                  <a:pt x="1208" y="1275"/>
                </a:lnTo>
                <a:lnTo>
                  <a:pt x="1208" y="1267"/>
                </a:lnTo>
                <a:lnTo>
                  <a:pt x="1208" y="1267"/>
                </a:lnTo>
                <a:lnTo>
                  <a:pt x="1208" y="1263"/>
                </a:lnTo>
                <a:lnTo>
                  <a:pt x="1206" y="1261"/>
                </a:lnTo>
                <a:lnTo>
                  <a:pt x="1198" y="1257"/>
                </a:lnTo>
                <a:lnTo>
                  <a:pt x="1198" y="1257"/>
                </a:lnTo>
                <a:lnTo>
                  <a:pt x="1188" y="1249"/>
                </a:lnTo>
                <a:lnTo>
                  <a:pt x="1188" y="1249"/>
                </a:lnTo>
                <a:lnTo>
                  <a:pt x="1180" y="1243"/>
                </a:lnTo>
                <a:lnTo>
                  <a:pt x="1172" y="1235"/>
                </a:lnTo>
                <a:lnTo>
                  <a:pt x="1172" y="1235"/>
                </a:lnTo>
                <a:lnTo>
                  <a:pt x="1168" y="1229"/>
                </a:lnTo>
                <a:lnTo>
                  <a:pt x="1166" y="1221"/>
                </a:lnTo>
                <a:lnTo>
                  <a:pt x="1166" y="1221"/>
                </a:lnTo>
                <a:lnTo>
                  <a:pt x="1166" y="1219"/>
                </a:lnTo>
                <a:lnTo>
                  <a:pt x="1164" y="1215"/>
                </a:lnTo>
                <a:lnTo>
                  <a:pt x="1158" y="1211"/>
                </a:lnTo>
                <a:lnTo>
                  <a:pt x="1158" y="1211"/>
                </a:lnTo>
                <a:lnTo>
                  <a:pt x="1150" y="1207"/>
                </a:lnTo>
                <a:lnTo>
                  <a:pt x="1142" y="1205"/>
                </a:lnTo>
                <a:lnTo>
                  <a:pt x="1142" y="1205"/>
                </a:lnTo>
                <a:lnTo>
                  <a:pt x="1126" y="1197"/>
                </a:lnTo>
                <a:lnTo>
                  <a:pt x="1112" y="1189"/>
                </a:lnTo>
                <a:lnTo>
                  <a:pt x="1112" y="1189"/>
                </a:lnTo>
                <a:lnTo>
                  <a:pt x="1100" y="1181"/>
                </a:lnTo>
                <a:lnTo>
                  <a:pt x="1088" y="1173"/>
                </a:lnTo>
                <a:lnTo>
                  <a:pt x="1088" y="1173"/>
                </a:lnTo>
                <a:lnTo>
                  <a:pt x="1070" y="1161"/>
                </a:lnTo>
                <a:lnTo>
                  <a:pt x="1062" y="1155"/>
                </a:lnTo>
                <a:lnTo>
                  <a:pt x="1054" y="1149"/>
                </a:lnTo>
                <a:lnTo>
                  <a:pt x="1054" y="1149"/>
                </a:lnTo>
                <a:lnTo>
                  <a:pt x="1044" y="1139"/>
                </a:lnTo>
                <a:lnTo>
                  <a:pt x="1034" y="1131"/>
                </a:lnTo>
                <a:lnTo>
                  <a:pt x="1034" y="1131"/>
                </a:lnTo>
                <a:lnTo>
                  <a:pt x="1022" y="1123"/>
                </a:lnTo>
                <a:lnTo>
                  <a:pt x="1012" y="1115"/>
                </a:lnTo>
                <a:lnTo>
                  <a:pt x="992" y="1095"/>
                </a:lnTo>
                <a:lnTo>
                  <a:pt x="992" y="1095"/>
                </a:lnTo>
                <a:lnTo>
                  <a:pt x="988" y="1117"/>
                </a:lnTo>
                <a:lnTo>
                  <a:pt x="988" y="1117"/>
                </a:lnTo>
                <a:lnTo>
                  <a:pt x="982" y="1131"/>
                </a:lnTo>
                <a:lnTo>
                  <a:pt x="976" y="1145"/>
                </a:lnTo>
                <a:lnTo>
                  <a:pt x="976" y="1145"/>
                </a:lnTo>
                <a:lnTo>
                  <a:pt x="966" y="1171"/>
                </a:lnTo>
                <a:lnTo>
                  <a:pt x="952" y="1195"/>
                </a:lnTo>
                <a:lnTo>
                  <a:pt x="952" y="1195"/>
                </a:lnTo>
                <a:lnTo>
                  <a:pt x="946" y="1211"/>
                </a:lnTo>
                <a:lnTo>
                  <a:pt x="940" y="1227"/>
                </a:lnTo>
                <a:lnTo>
                  <a:pt x="930" y="1261"/>
                </a:lnTo>
                <a:lnTo>
                  <a:pt x="930" y="1261"/>
                </a:lnTo>
                <a:lnTo>
                  <a:pt x="924" y="1281"/>
                </a:lnTo>
                <a:lnTo>
                  <a:pt x="916" y="1301"/>
                </a:lnTo>
                <a:lnTo>
                  <a:pt x="900" y="1345"/>
                </a:lnTo>
                <a:lnTo>
                  <a:pt x="900" y="1345"/>
                </a:lnTo>
                <a:lnTo>
                  <a:pt x="888" y="1373"/>
                </a:lnTo>
                <a:lnTo>
                  <a:pt x="876" y="1401"/>
                </a:lnTo>
                <a:lnTo>
                  <a:pt x="862" y="1427"/>
                </a:lnTo>
                <a:lnTo>
                  <a:pt x="854" y="1439"/>
                </a:lnTo>
                <a:lnTo>
                  <a:pt x="844" y="1451"/>
                </a:lnTo>
                <a:lnTo>
                  <a:pt x="844" y="1451"/>
                </a:lnTo>
                <a:lnTo>
                  <a:pt x="826" y="1471"/>
                </a:lnTo>
                <a:lnTo>
                  <a:pt x="806" y="1489"/>
                </a:lnTo>
                <a:lnTo>
                  <a:pt x="794" y="1495"/>
                </a:lnTo>
                <a:lnTo>
                  <a:pt x="782" y="1501"/>
                </a:lnTo>
                <a:lnTo>
                  <a:pt x="770" y="1503"/>
                </a:lnTo>
                <a:lnTo>
                  <a:pt x="756" y="1503"/>
                </a:lnTo>
                <a:lnTo>
                  <a:pt x="756" y="1503"/>
                </a:lnTo>
                <a:lnTo>
                  <a:pt x="746" y="1501"/>
                </a:lnTo>
                <a:lnTo>
                  <a:pt x="738" y="1499"/>
                </a:lnTo>
                <a:lnTo>
                  <a:pt x="738" y="1499"/>
                </a:lnTo>
                <a:lnTo>
                  <a:pt x="704" y="1485"/>
                </a:lnTo>
                <a:lnTo>
                  <a:pt x="688" y="1479"/>
                </a:lnTo>
                <a:lnTo>
                  <a:pt x="670" y="1471"/>
                </a:lnTo>
                <a:lnTo>
                  <a:pt x="670" y="1471"/>
                </a:lnTo>
                <a:lnTo>
                  <a:pt x="658" y="1465"/>
                </a:lnTo>
                <a:lnTo>
                  <a:pt x="652" y="1461"/>
                </a:lnTo>
                <a:lnTo>
                  <a:pt x="646" y="1457"/>
                </a:lnTo>
                <a:lnTo>
                  <a:pt x="646" y="1457"/>
                </a:lnTo>
                <a:lnTo>
                  <a:pt x="636" y="1449"/>
                </a:lnTo>
                <a:lnTo>
                  <a:pt x="626" y="1443"/>
                </a:lnTo>
                <a:lnTo>
                  <a:pt x="626" y="1443"/>
                </a:lnTo>
                <a:lnTo>
                  <a:pt x="604" y="1431"/>
                </a:lnTo>
                <a:lnTo>
                  <a:pt x="582" y="1419"/>
                </a:lnTo>
                <a:lnTo>
                  <a:pt x="582" y="1419"/>
                </a:lnTo>
                <a:lnTo>
                  <a:pt x="558" y="1409"/>
                </a:lnTo>
                <a:lnTo>
                  <a:pt x="530" y="1397"/>
                </a:lnTo>
                <a:lnTo>
                  <a:pt x="530" y="1397"/>
                </a:lnTo>
                <a:lnTo>
                  <a:pt x="498" y="1385"/>
                </a:lnTo>
                <a:lnTo>
                  <a:pt x="474" y="1377"/>
                </a:lnTo>
                <a:lnTo>
                  <a:pt x="474" y="1377"/>
                </a:lnTo>
                <a:lnTo>
                  <a:pt x="426" y="1357"/>
                </a:lnTo>
                <a:lnTo>
                  <a:pt x="426" y="1357"/>
                </a:lnTo>
                <a:lnTo>
                  <a:pt x="400" y="1343"/>
                </a:lnTo>
                <a:lnTo>
                  <a:pt x="374" y="1329"/>
                </a:lnTo>
                <a:lnTo>
                  <a:pt x="374" y="1329"/>
                </a:lnTo>
                <a:lnTo>
                  <a:pt x="354" y="1321"/>
                </a:lnTo>
                <a:lnTo>
                  <a:pt x="332" y="1309"/>
                </a:lnTo>
                <a:lnTo>
                  <a:pt x="332" y="1309"/>
                </a:lnTo>
                <a:lnTo>
                  <a:pt x="318" y="1299"/>
                </a:lnTo>
                <a:lnTo>
                  <a:pt x="308" y="1285"/>
                </a:lnTo>
                <a:lnTo>
                  <a:pt x="308" y="1285"/>
                </a:lnTo>
                <a:lnTo>
                  <a:pt x="300" y="1277"/>
                </a:lnTo>
                <a:lnTo>
                  <a:pt x="290" y="1269"/>
                </a:lnTo>
                <a:lnTo>
                  <a:pt x="282" y="1259"/>
                </a:lnTo>
                <a:lnTo>
                  <a:pt x="276" y="1249"/>
                </a:lnTo>
                <a:lnTo>
                  <a:pt x="276" y="1249"/>
                </a:lnTo>
                <a:lnTo>
                  <a:pt x="274" y="1245"/>
                </a:lnTo>
                <a:lnTo>
                  <a:pt x="276" y="1241"/>
                </a:lnTo>
                <a:lnTo>
                  <a:pt x="278" y="1231"/>
                </a:lnTo>
                <a:lnTo>
                  <a:pt x="278" y="1231"/>
                </a:lnTo>
                <a:lnTo>
                  <a:pt x="282" y="1217"/>
                </a:lnTo>
                <a:lnTo>
                  <a:pt x="288" y="1205"/>
                </a:lnTo>
                <a:lnTo>
                  <a:pt x="274" y="1201"/>
                </a:lnTo>
                <a:lnTo>
                  <a:pt x="274" y="1201"/>
                </a:lnTo>
                <a:lnTo>
                  <a:pt x="272" y="1211"/>
                </a:lnTo>
                <a:lnTo>
                  <a:pt x="268" y="1217"/>
                </a:lnTo>
                <a:lnTo>
                  <a:pt x="262" y="1219"/>
                </a:lnTo>
                <a:lnTo>
                  <a:pt x="254" y="1221"/>
                </a:lnTo>
                <a:lnTo>
                  <a:pt x="254" y="1221"/>
                </a:lnTo>
                <a:lnTo>
                  <a:pt x="246" y="1221"/>
                </a:lnTo>
                <a:lnTo>
                  <a:pt x="238" y="1217"/>
                </a:lnTo>
                <a:lnTo>
                  <a:pt x="228" y="1213"/>
                </a:lnTo>
                <a:lnTo>
                  <a:pt x="228" y="1213"/>
                </a:lnTo>
                <a:lnTo>
                  <a:pt x="224" y="1223"/>
                </a:lnTo>
                <a:lnTo>
                  <a:pt x="220" y="1225"/>
                </a:lnTo>
                <a:lnTo>
                  <a:pt x="218" y="1229"/>
                </a:lnTo>
                <a:lnTo>
                  <a:pt x="218" y="1229"/>
                </a:lnTo>
                <a:lnTo>
                  <a:pt x="216" y="1239"/>
                </a:lnTo>
                <a:lnTo>
                  <a:pt x="212" y="1253"/>
                </a:lnTo>
                <a:lnTo>
                  <a:pt x="208" y="1267"/>
                </a:lnTo>
                <a:lnTo>
                  <a:pt x="200" y="1277"/>
                </a:lnTo>
                <a:lnTo>
                  <a:pt x="200" y="1277"/>
                </a:lnTo>
                <a:lnTo>
                  <a:pt x="194" y="1277"/>
                </a:lnTo>
                <a:lnTo>
                  <a:pt x="194" y="1277"/>
                </a:lnTo>
                <a:lnTo>
                  <a:pt x="196" y="1271"/>
                </a:lnTo>
                <a:lnTo>
                  <a:pt x="198" y="1263"/>
                </a:lnTo>
                <a:lnTo>
                  <a:pt x="202" y="1257"/>
                </a:lnTo>
                <a:lnTo>
                  <a:pt x="204" y="1251"/>
                </a:lnTo>
                <a:lnTo>
                  <a:pt x="204" y="1251"/>
                </a:lnTo>
                <a:lnTo>
                  <a:pt x="208" y="1223"/>
                </a:lnTo>
                <a:lnTo>
                  <a:pt x="208" y="1223"/>
                </a:lnTo>
                <a:lnTo>
                  <a:pt x="202" y="1221"/>
                </a:lnTo>
                <a:lnTo>
                  <a:pt x="198" y="1217"/>
                </a:lnTo>
                <a:lnTo>
                  <a:pt x="198" y="1217"/>
                </a:lnTo>
                <a:lnTo>
                  <a:pt x="190" y="1225"/>
                </a:lnTo>
                <a:lnTo>
                  <a:pt x="186" y="1227"/>
                </a:lnTo>
                <a:lnTo>
                  <a:pt x="182" y="1227"/>
                </a:lnTo>
                <a:lnTo>
                  <a:pt x="182" y="1227"/>
                </a:lnTo>
                <a:lnTo>
                  <a:pt x="182" y="1225"/>
                </a:lnTo>
                <a:lnTo>
                  <a:pt x="182" y="1223"/>
                </a:lnTo>
                <a:lnTo>
                  <a:pt x="186" y="1217"/>
                </a:lnTo>
                <a:lnTo>
                  <a:pt x="196" y="1207"/>
                </a:lnTo>
                <a:lnTo>
                  <a:pt x="196" y="1207"/>
                </a:lnTo>
                <a:lnTo>
                  <a:pt x="202" y="1203"/>
                </a:lnTo>
                <a:lnTo>
                  <a:pt x="208" y="1199"/>
                </a:lnTo>
                <a:lnTo>
                  <a:pt x="208" y="1199"/>
                </a:lnTo>
                <a:lnTo>
                  <a:pt x="206" y="1197"/>
                </a:lnTo>
                <a:lnTo>
                  <a:pt x="206" y="1193"/>
                </a:lnTo>
                <a:lnTo>
                  <a:pt x="210" y="1189"/>
                </a:lnTo>
                <a:lnTo>
                  <a:pt x="210" y="1189"/>
                </a:lnTo>
                <a:lnTo>
                  <a:pt x="188" y="1179"/>
                </a:lnTo>
                <a:lnTo>
                  <a:pt x="188" y="1179"/>
                </a:lnTo>
                <a:lnTo>
                  <a:pt x="178" y="1177"/>
                </a:lnTo>
                <a:lnTo>
                  <a:pt x="178" y="1177"/>
                </a:lnTo>
                <a:lnTo>
                  <a:pt x="164" y="1171"/>
                </a:lnTo>
                <a:lnTo>
                  <a:pt x="164" y="1171"/>
                </a:lnTo>
                <a:lnTo>
                  <a:pt x="152" y="1167"/>
                </a:lnTo>
                <a:lnTo>
                  <a:pt x="148" y="1163"/>
                </a:lnTo>
                <a:lnTo>
                  <a:pt x="140" y="1163"/>
                </a:lnTo>
                <a:lnTo>
                  <a:pt x="140" y="1163"/>
                </a:lnTo>
                <a:lnTo>
                  <a:pt x="124" y="1161"/>
                </a:lnTo>
                <a:lnTo>
                  <a:pt x="108" y="1157"/>
                </a:lnTo>
                <a:lnTo>
                  <a:pt x="108" y="1157"/>
                </a:lnTo>
                <a:lnTo>
                  <a:pt x="94" y="1155"/>
                </a:lnTo>
                <a:lnTo>
                  <a:pt x="80" y="1155"/>
                </a:lnTo>
                <a:lnTo>
                  <a:pt x="50" y="1157"/>
                </a:lnTo>
                <a:lnTo>
                  <a:pt x="50" y="1157"/>
                </a:lnTo>
                <a:lnTo>
                  <a:pt x="34" y="1159"/>
                </a:lnTo>
                <a:lnTo>
                  <a:pt x="20" y="1159"/>
                </a:lnTo>
                <a:lnTo>
                  <a:pt x="12" y="1157"/>
                </a:lnTo>
                <a:lnTo>
                  <a:pt x="6" y="1153"/>
                </a:lnTo>
                <a:lnTo>
                  <a:pt x="2" y="1149"/>
                </a:lnTo>
                <a:lnTo>
                  <a:pt x="0" y="1141"/>
                </a:lnTo>
                <a:lnTo>
                  <a:pt x="0" y="1141"/>
                </a:lnTo>
                <a:lnTo>
                  <a:pt x="0" y="1131"/>
                </a:lnTo>
                <a:lnTo>
                  <a:pt x="4" y="1121"/>
                </a:lnTo>
                <a:lnTo>
                  <a:pt x="8" y="1113"/>
                </a:lnTo>
                <a:lnTo>
                  <a:pt x="14" y="1105"/>
                </a:lnTo>
                <a:lnTo>
                  <a:pt x="14" y="1105"/>
                </a:lnTo>
                <a:lnTo>
                  <a:pt x="26" y="1093"/>
                </a:lnTo>
                <a:lnTo>
                  <a:pt x="42" y="1083"/>
                </a:lnTo>
                <a:lnTo>
                  <a:pt x="42" y="1083"/>
                </a:lnTo>
                <a:lnTo>
                  <a:pt x="58" y="1075"/>
                </a:lnTo>
                <a:lnTo>
                  <a:pt x="76" y="1067"/>
                </a:lnTo>
                <a:lnTo>
                  <a:pt x="76" y="1067"/>
                </a:lnTo>
                <a:lnTo>
                  <a:pt x="98" y="1057"/>
                </a:lnTo>
                <a:lnTo>
                  <a:pt x="120" y="1051"/>
                </a:lnTo>
                <a:lnTo>
                  <a:pt x="120" y="1051"/>
                </a:lnTo>
                <a:lnTo>
                  <a:pt x="148" y="1041"/>
                </a:lnTo>
                <a:lnTo>
                  <a:pt x="176" y="1035"/>
                </a:lnTo>
                <a:lnTo>
                  <a:pt x="176" y="1035"/>
                </a:lnTo>
                <a:lnTo>
                  <a:pt x="188" y="1035"/>
                </a:lnTo>
                <a:lnTo>
                  <a:pt x="206" y="1035"/>
                </a:lnTo>
                <a:lnTo>
                  <a:pt x="206" y="1035"/>
                </a:lnTo>
                <a:lnTo>
                  <a:pt x="224" y="1029"/>
                </a:lnTo>
                <a:lnTo>
                  <a:pt x="236" y="1023"/>
                </a:lnTo>
                <a:lnTo>
                  <a:pt x="236" y="1023"/>
                </a:lnTo>
                <a:lnTo>
                  <a:pt x="276" y="1011"/>
                </a:lnTo>
                <a:lnTo>
                  <a:pt x="276" y="1011"/>
                </a:lnTo>
                <a:lnTo>
                  <a:pt x="312" y="1001"/>
                </a:lnTo>
                <a:lnTo>
                  <a:pt x="330" y="999"/>
                </a:lnTo>
                <a:lnTo>
                  <a:pt x="350" y="997"/>
                </a:lnTo>
                <a:lnTo>
                  <a:pt x="350" y="997"/>
                </a:lnTo>
                <a:lnTo>
                  <a:pt x="358" y="997"/>
                </a:lnTo>
                <a:lnTo>
                  <a:pt x="364" y="999"/>
                </a:lnTo>
                <a:lnTo>
                  <a:pt x="368" y="1005"/>
                </a:lnTo>
                <a:lnTo>
                  <a:pt x="372" y="1013"/>
                </a:lnTo>
                <a:lnTo>
                  <a:pt x="372" y="1013"/>
                </a:lnTo>
                <a:lnTo>
                  <a:pt x="374" y="1025"/>
                </a:lnTo>
                <a:lnTo>
                  <a:pt x="376" y="1041"/>
                </a:lnTo>
                <a:lnTo>
                  <a:pt x="376" y="1041"/>
                </a:lnTo>
                <a:lnTo>
                  <a:pt x="374" y="1049"/>
                </a:lnTo>
                <a:lnTo>
                  <a:pt x="372" y="1055"/>
                </a:lnTo>
                <a:lnTo>
                  <a:pt x="370" y="1059"/>
                </a:lnTo>
                <a:lnTo>
                  <a:pt x="368" y="1061"/>
                </a:lnTo>
                <a:lnTo>
                  <a:pt x="368" y="1061"/>
                </a:lnTo>
                <a:lnTo>
                  <a:pt x="368" y="1065"/>
                </a:lnTo>
                <a:lnTo>
                  <a:pt x="370" y="1067"/>
                </a:lnTo>
                <a:lnTo>
                  <a:pt x="374" y="1073"/>
                </a:lnTo>
                <a:lnTo>
                  <a:pt x="374" y="1073"/>
                </a:lnTo>
                <a:lnTo>
                  <a:pt x="374" y="1081"/>
                </a:lnTo>
                <a:lnTo>
                  <a:pt x="376" y="1089"/>
                </a:lnTo>
                <a:lnTo>
                  <a:pt x="376" y="1089"/>
                </a:lnTo>
                <a:lnTo>
                  <a:pt x="376" y="1095"/>
                </a:lnTo>
                <a:lnTo>
                  <a:pt x="376" y="1099"/>
                </a:lnTo>
                <a:lnTo>
                  <a:pt x="376" y="1099"/>
                </a:lnTo>
                <a:lnTo>
                  <a:pt x="380" y="1101"/>
                </a:lnTo>
                <a:lnTo>
                  <a:pt x="384" y="1103"/>
                </a:lnTo>
                <a:lnTo>
                  <a:pt x="388" y="1103"/>
                </a:lnTo>
                <a:lnTo>
                  <a:pt x="394" y="1103"/>
                </a:lnTo>
                <a:lnTo>
                  <a:pt x="394" y="1103"/>
                </a:lnTo>
                <a:lnTo>
                  <a:pt x="398" y="1103"/>
                </a:lnTo>
                <a:lnTo>
                  <a:pt x="400" y="1103"/>
                </a:lnTo>
                <a:lnTo>
                  <a:pt x="404" y="1109"/>
                </a:lnTo>
                <a:lnTo>
                  <a:pt x="408" y="1113"/>
                </a:lnTo>
                <a:lnTo>
                  <a:pt x="414" y="1119"/>
                </a:lnTo>
                <a:lnTo>
                  <a:pt x="414" y="1119"/>
                </a:lnTo>
                <a:lnTo>
                  <a:pt x="444" y="1139"/>
                </a:lnTo>
                <a:lnTo>
                  <a:pt x="444" y="1139"/>
                </a:lnTo>
                <a:lnTo>
                  <a:pt x="456" y="1147"/>
                </a:lnTo>
                <a:lnTo>
                  <a:pt x="466" y="1155"/>
                </a:lnTo>
                <a:lnTo>
                  <a:pt x="466" y="1155"/>
                </a:lnTo>
                <a:lnTo>
                  <a:pt x="484" y="1165"/>
                </a:lnTo>
                <a:lnTo>
                  <a:pt x="502" y="1175"/>
                </a:lnTo>
                <a:lnTo>
                  <a:pt x="520" y="1183"/>
                </a:lnTo>
                <a:lnTo>
                  <a:pt x="538" y="1193"/>
                </a:lnTo>
                <a:lnTo>
                  <a:pt x="538" y="1193"/>
                </a:lnTo>
                <a:lnTo>
                  <a:pt x="564" y="1205"/>
                </a:lnTo>
                <a:lnTo>
                  <a:pt x="588" y="1217"/>
                </a:lnTo>
                <a:lnTo>
                  <a:pt x="588" y="1217"/>
                </a:lnTo>
                <a:lnTo>
                  <a:pt x="606" y="1227"/>
                </a:lnTo>
                <a:lnTo>
                  <a:pt x="616" y="1233"/>
                </a:lnTo>
                <a:lnTo>
                  <a:pt x="626" y="1237"/>
                </a:lnTo>
                <a:lnTo>
                  <a:pt x="626" y="1237"/>
                </a:lnTo>
                <a:lnTo>
                  <a:pt x="640" y="1243"/>
                </a:lnTo>
                <a:lnTo>
                  <a:pt x="652" y="1249"/>
                </a:lnTo>
                <a:lnTo>
                  <a:pt x="652" y="1249"/>
                </a:lnTo>
                <a:lnTo>
                  <a:pt x="668" y="1255"/>
                </a:lnTo>
                <a:lnTo>
                  <a:pt x="668" y="1255"/>
                </a:lnTo>
                <a:lnTo>
                  <a:pt x="676" y="1259"/>
                </a:lnTo>
                <a:lnTo>
                  <a:pt x="684" y="1263"/>
                </a:lnTo>
                <a:lnTo>
                  <a:pt x="688" y="1263"/>
                </a:lnTo>
                <a:lnTo>
                  <a:pt x="692" y="1263"/>
                </a:lnTo>
                <a:lnTo>
                  <a:pt x="694" y="1259"/>
                </a:lnTo>
                <a:lnTo>
                  <a:pt x="696" y="1253"/>
                </a:lnTo>
                <a:lnTo>
                  <a:pt x="696" y="1253"/>
                </a:lnTo>
                <a:lnTo>
                  <a:pt x="702" y="1217"/>
                </a:lnTo>
                <a:lnTo>
                  <a:pt x="708" y="1197"/>
                </a:lnTo>
                <a:lnTo>
                  <a:pt x="712" y="1181"/>
                </a:lnTo>
                <a:lnTo>
                  <a:pt x="712" y="1181"/>
                </a:lnTo>
                <a:lnTo>
                  <a:pt x="714" y="1173"/>
                </a:lnTo>
                <a:lnTo>
                  <a:pt x="716" y="1163"/>
                </a:lnTo>
                <a:lnTo>
                  <a:pt x="716" y="1163"/>
                </a:lnTo>
                <a:lnTo>
                  <a:pt x="720" y="1149"/>
                </a:lnTo>
                <a:lnTo>
                  <a:pt x="726" y="1137"/>
                </a:lnTo>
                <a:lnTo>
                  <a:pt x="726" y="1137"/>
                </a:lnTo>
                <a:lnTo>
                  <a:pt x="732" y="1119"/>
                </a:lnTo>
                <a:lnTo>
                  <a:pt x="738" y="1101"/>
                </a:lnTo>
                <a:lnTo>
                  <a:pt x="738" y="1101"/>
                </a:lnTo>
                <a:lnTo>
                  <a:pt x="738" y="1093"/>
                </a:lnTo>
                <a:lnTo>
                  <a:pt x="740" y="1083"/>
                </a:lnTo>
                <a:lnTo>
                  <a:pt x="740" y="1067"/>
                </a:lnTo>
                <a:lnTo>
                  <a:pt x="740" y="1067"/>
                </a:lnTo>
                <a:lnTo>
                  <a:pt x="736" y="1033"/>
                </a:lnTo>
                <a:lnTo>
                  <a:pt x="736" y="1033"/>
                </a:lnTo>
                <a:lnTo>
                  <a:pt x="734" y="1013"/>
                </a:lnTo>
                <a:lnTo>
                  <a:pt x="728" y="993"/>
                </a:lnTo>
                <a:lnTo>
                  <a:pt x="718" y="953"/>
                </a:lnTo>
                <a:lnTo>
                  <a:pt x="718" y="953"/>
                </a:lnTo>
                <a:lnTo>
                  <a:pt x="696" y="955"/>
                </a:lnTo>
                <a:lnTo>
                  <a:pt x="676" y="953"/>
                </a:lnTo>
                <a:lnTo>
                  <a:pt x="660" y="951"/>
                </a:lnTo>
                <a:lnTo>
                  <a:pt x="646" y="947"/>
                </a:lnTo>
                <a:lnTo>
                  <a:pt x="646" y="947"/>
                </a:lnTo>
                <a:lnTo>
                  <a:pt x="632" y="941"/>
                </a:lnTo>
                <a:lnTo>
                  <a:pt x="624" y="935"/>
                </a:lnTo>
                <a:lnTo>
                  <a:pt x="616" y="925"/>
                </a:lnTo>
                <a:lnTo>
                  <a:pt x="606" y="913"/>
                </a:lnTo>
                <a:lnTo>
                  <a:pt x="606" y="913"/>
                </a:lnTo>
                <a:lnTo>
                  <a:pt x="588" y="883"/>
                </a:lnTo>
                <a:lnTo>
                  <a:pt x="580" y="871"/>
                </a:lnTo>
                <a:lnTo>
                  <a:pt x="574" y="855"/>
                </a:lnTo>
                <a:lnTo>
                  <a:pt x="574" y="855"/>
                </a:lnTo>
                <a:lnTo>
                  <a:pt x="564" y="827"/>
                </a:lnTo>
                <a:lnTo>
                  <a:pt x="564" y="827"/>
                </a:lnTo>
                <a:lnTo>
                  <a:pt x="556" y="811"/>
                </a:lnTo>
                <a:lnTo>
                  <a:pt x="550" y="797"/>
                </a:lnTo>
                <a:lnTo>
                  <a:pt x="550" y="797"/>
                </a:lnTo>
                <a:lnTo>
                  <a:pt x="572" y="787"/>
                </a:lnTo>
                <a:lnTo>
                  <a:pt x="596" y="783"/>
                </a:lnTo>
                <a:lnTo>
                  <a:pt x="596" y="783"/>
                </a:lnTo>
                <a:lnTo>
                  <a:pt x="604" y="781"/>
                </a:lnTo>
                <a:lnTo>
                  <a:pt x="612" y="783"/>
                </a:lnTo>
                <a:lnTo>
                  <a:pt x="630" y="783"/>
                </a:lnTo>
                <a:lnTo>
                  <a:pt x="630" y="783"/>
                </a:lnTo>
                <a:lnTo>
                  <a:pt x="634" y="749"/>
                </a:lnTo>
                <a:lnTo>
                  <a:pt x="642" y="711"/>
                </a:lnTo>
                <a:lnTo>
                  <a:pt x="650" y="675"/>
                </a:lnTo>
                <a:lnTo>
                  <a:pt x="662" y="638"/>
                </a:lnTo>
                <a:lnTo>
                  <a:pt x="662" y="638"/>
                </a:lnTo>
                <a:lnTo>
                  <a:pt x="678" y="588"/>
                </a:lnTo>
                <a:lnTo>
                  <a:pt x="686" y="562"/>
                </a:lnTo>
                <a:lnTo>
                  <a:pt x="694" y="540"/>
                </a:lnTo>
                <a:lnTo>
                  <a:pt x="694" y="540"/>
                </a:lnTo>
                <a:lnTo>
                  <a:pt x="696" y="520"/>
                </a:lnTo>
                <a:lnTo>
                  <a:pt x="698" y="500"/>
                </a:lnTo>
                <a:lnTo>
                  <a:pt x="698" y="500"/>
                </a:lnTo>
                <a:lnTo>
                  <a:pt x="702" y="470"/>
                </a:lnTo>
                <a:lnTo>
                  <a:pt x="702" y="456"/>
                </a:lnTo>
                <a:lnTo>
                  <a:pt x="700" y="442"/>
                </a:lnTo>
                <a:lnTo>
                  <a:pt x="700" y="442"/>
                </a:lnTo>
                <a:lnTo>
                  <a:pt x="692" y="424"/>
                </a:lnTo>
                <a:lnTo>
                  <a:pt x="690" y="416"/>
                </a:lnTo>
                <a:lnTo>
                  <a:pt x="690" y="406"/>
                </a:lnTo>
                <a:lnTo>
                  <a:pt x="690" y="406"/>
                </a:lnTo>
                <a:lnTo>
                  <a:pt x="692" y="398"/>
                </a:lnTo>
                <a:lnTo>
                  <a:pt x="692" y="394"/>
                </a:lnTo>
                <a:lnTo>
                  <a:pt x="692" y="390"/>
                </a:lnTo>
                <a:lnTo>
                  <a:pt x="692" y="390"/>
                </a:lnTo>
                <a:lnTo>
                  <a:pt x="686" y="384"/>
                </a:lnTo>
                <a:lnTo>
                  <a:pt x="680" y="376"/>
                </a:lnTo>
                <a:lnTo>
                  <a:pt x="680" y="376"/>
                </a:lnTo>
                <a:lnTo>
                  <a:pt x="676" y="362"/>
                </a:lnTo>
                <a:lnTo>
                  <a:pt x="674" y="350"/>
                </a:lnTo>
                <a:lnTo>
                  <a:pt x="674" y="350"/>
                </a:lnTo>
                <a:lnTo>
                  <a:pt x="676" y="342"/>
                </a:lnTo>
                <a:lnTo>
                  <a:pt x="678" y="332"/>
                </a:lnTo>
                <a:lnTo>
                  <a:pt x="678" y="332"/>
                </a:lnTo>
                <a:lnTo>
                  <a:pt x="676" y="324"/>
                </a:lnTo>
                <a:lnTo>
                  <a:pt x="672" y="316"/>
                </a:lnTo>
                <a:lnTo>
                  <a:pt x="666" y="310"/>
                </a:lnTo>
                <a:lnTo>
                  <a:pt x="660" y="308"/>
                </a:lnTo>
                <a:lnTo>
                  <a:pt x="660" y="308"/>
                </a:lnTo>
                <a:lnTo>
                  <a:pt x="652" y="304"/>
                </a:lnTo>
                <a:lnTo>
                  <a:pt x="644" y="306"/>
                </a:lnTo>
                <a:lnTo>
                  <a:pt x="644" y="306"/>
                </a:lnTo>
                <a:lnTo>
                  <a:pt x="630" y="308"/>
                </a:lnTo>
                <a:lnTo>
                  <a:pt x="624" y="308"/>
                </a:lnTo>
                <a:lnTo>
                  <a:pt x="618" y="308"/>
                </a:lnTo>
                <a:lnTo>
                  <a:pt x="618" y="308"/>
                </a:lnTo>
                <a:lnTo>
                  <a:pt x="604" y="306"/>
                </a:lnTo>
                <a:lnTo>
                  <a:pt x="598" y="306"/>
                </a:lnTo>
                <a:lnTo>
                  <a:pt x="592" y="306"/>
                </a:lnTo>
                <a:lnTo>
                  <a:pt x="592" y="306"/>
                </a:lnTo>
                <a:lnTo>
                  <a:pt x="548" y="320"/>
                </a:lnTo>
                <a:lnTo>
                  <a:pt x="548" y="320"/>
                </a:lnTo>
                <a:lnTo>
                  <a:pt x="530" y="326"/>
                </a:lnTo>
                <a:lnTo>
                  <a:pt x="522" y="328"/>
                </a:lnTo>
                <a:lnTo>
                  <a:pt x="512" y="326"/>
                </a:lnTo>
                <a:lnTo>
                  <a:pt x="512" y="326"/>
                </a:lnTo>
                <a:lnTo>
                  <a:pt x="504" y="324"/>
                </a:lnTo>
                <a:lnTo>
                  <a:pt x="496" y="320"/>
                </a:lnTo>
                <a:lnTo>
                  <a:pt x="480" y="314"/>
                </a:lnTo>
                <a:lnTo>
                  <a:pt x="480" y="314"/>
                </a:lnTo>
                <a:lnTo>
                  <a:pt x="472" y="312"/>
                </a:lnTo>
                <a:lnTo>
                  <a:pt x="464" y="316"/>
                </a:lnTo>
                <a:lnTo>
                  <a:pt x="448" y="326"/>
                </a:lnTo>
                <a:lnTo>
                  <a:pt x="448" y="326"/>
                </a:lnTo>
                <a:lnTo>
                  <a:pt x="434" y="340"/>
                </a:lnTo>
                <a:lnTo>
                  <a:pt x="418" y="352"/>
                </a:lnTo>
                <a:lnTo>
                  <a:pt x="408" y="358"/>
                </a:lnTo>
                <a:lnTo>
                  <a:pt x="400" y="362"/>
                </a:lnTo>
                <a:lnTo>
                  <a:pt x="388" y="364"/>
                </a:lnTo>
                <a:lnTo>
                  <a:pt x="378" y="364"/>
                </a:lnTo>
                <a:lnTo>
                  <a:pt x="378" y="364"/>
                </a:lnTo>
                <a:lnTo>
                  <a:pt x="372" y="376"/>
                </a:lnTo>
                <a:lnTo>
                  <a:pt x="368" y="386"/>
                </a:lnTo>
                <a:lnTo>
                  <a:pt x="368" y="386"/>
                </a:lnTo>
                <a:lnTo>
                  <a:pt x="366" y="392"/>
                </a:lnTo>
                <a:lnTo>
                  <a:pt x="366" y="398"/>
                </a:lnTo>
                <a:lnTo>
                  <a:pt x="366" y="398"/>
                </a:lnTo>
                <a:lnTo>
                  <a:pt x="372" y="408"/>
                </a:lnTo>
                <a:lnTo>
                  <a:pt x="380" y="418"/>
                </a:lnTo>
                <a:lnTo>
                  <a:pt x="380" y="418"/>
                </a:lnTo>
                <a:lnTo>
                  <a:pt x="388" y="432"/>
                </a:lnTo>
                <a:lnTo>
                  <a:pt x="394" y="446"/>
                </a:lnTo>
                <a:lnTo>
                  <a:pt x="394" y="446"/>
                </a:lnTo>
                <a:lnTo>
                  <a:pt x="394" y="452"/>
                </a:lnTo>
                <a:lnTo>
                  <a:pt x="394" y="458"/>
                </a:lnTo>
                <a:lnTo>
                  <a:pt x="392" y="466"/>
                </a:lnTo>
                <a:lnTo>
                  <a:pt x="392" y="466"/>
                </a:lnTo>
                <a:lnTo>
                  <a:pt x="392" y="484"/>
                </a:lnTo>
                <a:lnTo>
                  <a:pt x="392" y="494"/>
                </a:lnTo>
                <a:lnTo>
                  <a:pt x="390" y="500"/>
                </a:lnTo>
                <a:lnTo>
                  <a:pt x="390" y="500"/>
                </a:lnTo>
                <a:lnTo>
                  <a:pt x="384" y="502"/>
                </a:lnTo>
                <a:lnTo>
                  <a:pt x="378" y="502"/>
                </a:lnTo>
                <a:lnTo>
                  <a:pt x="368" y="502"/>
                </a:lnTo>
                <a:lnTo>
                  <a:pt x="368" y="502"/>
                </a:lnTo>
                <a:lnTo>
                  <a:pt x="360" y="506"/>
                </a:lnTo>
                <a:lnTo>
                  <a:pt x="356" y="508"/>
                </a:lnTo>
                <a:lnTo>
                  <a:pt x="352" y="512"/>
                </a:lnTo>
                <a:lnTo>
                  <a:pt x="346" y="512"/>
                </a:lnTo>
                <a:lnTo>
                  <a:pt x="346" y="512"/>
                </a:lnTo>
                <a:lnTo>
                  <a:pt x="340" y="510"/>
                </a:lnTo>
                <a:lnTo>
                  <a:pt x="336" y="506"/>
                </a:lnTo>
                <a:lnTo>
                  <a:pt x="336" y="500"/>
                </a:lnTo>
                <a:lnTo>
                  <a:pt x="340" y="492"/>
                </a:lnTo>
                <a:lnTo>
                  <a:pt x="340" y="492"/>
                </a:lnTo>
                <a:lnTo>
                  <a:pt x="336" y="490"/>
                </a:lnTo>
                <a:lnTo>
                  <a:pt x="336" y="490"/>
                </a:lnTo>
                <a:lnTo>
                  <a:pt x="332" y="494"/>
                </a:lnTo>
                <a:lnTo>
                  <a:pt x="328" y="496"/>
                </a:lnTo>
                <a:lnTo>
                  <a:pt x="322" y="496"/>
                </a:lnTo>
                <a:lnTo>
                  <a:pt x="318" y="496"/>
                </a:lnTo>
                <a:lnTo>
                  <a:pt x="318" y="496"/>
                </a:lnTo>
                <a:lnTo>
                  <a:pt x="312" y="492"/>
                </a:lnTo>
                <a:lnTo>
                  <a:pt x="310" y="488"/>
                </a:lnTo>
                <a:lnTo>
                  <a:pt x="308" y="484"/>
                </a:lnTo>
                <a:lnTo>
                  <a:pt x="308" y="484"/>
                </a:lnTo>
                <a:lnTo>
                  <a:pt x="306" y="486"/>
                </a:lnTo>
                <a:lnTo>
                  <a:pt x="302" y="486"/>
                </a:lnTo>
                <a:lnTo>
                  <a:pt x="294" y="482"/>
                </a:lnTo>
                <a:lnTo>
                  <a:pt x="294" y="482"/>
                </a:lnTo>
                <a:lnTo>
                  <a:pt x="292" y="480"/>
                </a:lnTo>
                <a:lnTo>
                  <a:pt x="288" y="478"/>
                </a:lnTo>
                <a:lnTo>
                  <a:pt x="288" y="472"/>
                </a:lnTo>
                <a:lnTo>
                  <a:pt x="288" y="472"/>
                </a:lnTo>
                <a:lnTo>
                  <a:pt x="282" y="470"/>
                </a:lnTo>
                <a:lnTo>
                  <a:pt x="272" y="468"/>
                </a:lnTo>
                <a:lnTo>
                  <a:pt x="272" y="468"/>
                </a:lnTo>
                <a:lnTo>
                  <a:pt x="270" y="466"/>
                </a:lnTo>
                <a:lnTo>
                  <a:pt x="268" y="462"/>
                </a:lnTo>
                <a:lnTo>
                  <a:pt x="268" y="462"/>
                </a:lnTo>
                <a:lnTo>
                  <a:pt x="264" y="456"/>
                </a:lnTo>
                <a:lnTo>
                  <a:pt x="266" y="450"/>
                </a:lnTo>
                <a:lnTo>
                  <a:pt x="266" y="450"/>
                </a:lnTo>
                <a:lnTo>
                  <a:pt x="266" y="438"/>
                </a:lnTo>
                <a:lnTo>
                  <a:pt x="266" y="422"/>
                </a:lnTo>
                <a:lnTo>
                  <a:pt x="266" y="422"/>
                </a:lnTo>
                <a:lnTo>
                  <a:pt x="266" y="416"/>
                </a:lnTo>
                <a:lnTo>
                  <a:pt x="270" y="410"/>
                </a:lnTo>
                <a:lnTo>
                  <a:pt x="270" y="410"/>
                </a:lnTo>
                <a:lnTo>
                  <a:pt x="272" y="400"/>
                </a:lnTo>
                <a:lnTo>
                  <a:pt x="272" y="394"/>
                </a:lnTo>
                <a:lnTo>
                  <a:pt x="272" y="394"/>
                </a:lnTo>
                <a:lnTo>
                  <a:pt x="276" y="388"/>
                </a:lnTo>
                <a:lnTo>
                  <a:pt x="280" y="380"/>
                </a:lnTo>
                <a:lnTo>
                  <a:pt x="280" y="380"/>
                </a:lnTo>
                <a:lnTo>
                  <a:pt x="288" y="366"/>
                </a:lnTo>
                <a:lnTo>
                  <a:pt x="288" y="366"/>
                </a:lnTo>
                <a:lnTo>
                  <a:pt x="288" y="362"/>
                </a:lnTo>
                <a:lnTo>
                  <a:pt x="288" y="358"/>
                </a:lnTo>
                <a:lnTo>
                  <a:pt x="292" y="352"/>
                </a:lnTo>
                <a:lnTo>
                  <a:pt x="292" y="352"/>
                </a:lnTo>
                <a:lnTo>
                  <a:pt x="298" y="340"/>
                </a:lnTo>
                <a:lnTo>
                  <a:pt x="302" y="330"/>
                </a:lnTo>
                <a:lnTo>
                  <a:pt x="302" y="330"/>
                </a:lnTo>
                <a:lnTo>
                  <a:pt x="330" y="288"/>
                </a:lnTo>
                <a:lnTo>
                  <a:pt x="330" y="288"/>
                </a:lnTo>
                <a:lnTo>
                  <a:pt x="346" y="262"/>
                </a:lnTo>
                <a:lnTo>
                  <a:pt x="346" y="262"/>
                </a:lnTo>
                <a:lnTo>
                  <a:pt x="358" y="244"/>
                </a:lnTo>
                <a:lnTo>
                  <a:pt x="370" y="226"/>
                </a:lnTo>
                <a:lnTo>
                  <a:pt x="370" y="226"/>
                </a:lnTo>
                <a:lnTo>
                  <a:pt x="376" y="220"/>
                </a:lnTo>
                <a:lnTo>
                  <a:pt x="384" y="214"/>
                </a:lnTo>
                <a:lnTo>
                  <a:pt x="400" y="202"/>
                </a:lnTo>
                <a:lnTo>
                  <a:pt x="400" y="202"/>
                </a:lnTo>
                <a:lnTo>
                  <a:pt x="408" y="194"/>
                </a:lnTo>
                <a:lnTo>
                  <a:pt x="418" y="188"/>
                </a:lnTo>
                <a:lnTo>
                  <a:pt x="418" y="188"/>
                </a:lnTo>
                <a:lnTo>
                  <a:pt x="432" y="184"/>
                </a:lnTo>
                <a:lnTo>
                  <a:pt x="432" y="184"/>
                </a:lnTo>
                <a:lnTo>
                  <a:pt x="438" y="182"/>
                </a:lnTo>
                <a:lnTo>
                  <a:pt x="438" y="182"/>
                </a:lnTo>
                <a:lnTo>
                  <a:pt x="444" y="180"/>
                </a:lnTo>
                <a:lnTo>
                  <a:pt x="444" y="180"/>
                </a:lnTo>
                <a:lnTo>
                  <a:pt x="444" y="178"/>
                </a:lnTo>
                <a:lnTo>
                  <a:pt x="446" y="174"/>
                </a:lnTo>
                <a:lnTo>
                  <a:pt x="446" y="174"/>
                </a:lnTo>
                <a:lnTo>
                  <a:pt x="450" y="172"/>
                </a:lnTo>
                <a:lnTo>
                  <a:pt x="454" y="172"/>
                </a:lnTo>
                <a:lnTo>
                  <a:pt x="464" y="170"/>
                </a:lnTo>
                <a:lnTo>
                  <a:pt x="464" y="170"/>
                </a:lnTo>
                <a:lnTo>
                  <a:pt x="470" y="170"/>
                </a:lnTo>
                <a:lnTo>
                  <a:pt x="476" y="170"/>
                </a:lnTo>
                <a:lnTo>
                  <a:pt x="476" y="170"/>
                </a:lnTo>
                <a:lnTo>
                  <a:pt x="488" y="174"/>
                </a:lnTo>
                <a:lnTo>
                  <a:pt x="488" y="174"/>
                </a:lnTo>
                <a:lnTo>
                  <a:pt x="498" y="174"/>
                </a:lnTo>
                <a:lnTo>
                  <a:pt x="506" y="174"/>
                </a:lnTo>
                <a:lnTo>
                  <a:pt x="506" y="174"/>
                </a:lnTo>
                <a:lnTo>
                  <a:pt x="526" y="176"/>
                </a:lnTo>
                <a:lnTo>
                  <a:pt x="526" y="176"/>
                </a:lnTo>
                <a:lnTo>
                  <a:pt x="548" y="180"/>
                </a:lnTo>
                <a:lnTo>
                  <a:pt x="572" y="178"/>
                </a:lnTo>
                <a:lnTo>
                  <a:pt x="572" y="178"/>
                </a:lnTo>
                <a:lnTo>
                  <a:pt x="642" y="174"/>
                </a:lnTo>
                <a:lnTo>
                  <a:pt x="642" y="174"/>
                </a:lnTo>
                <a:lnTo>
                  <a:pt x="654" y="174"/>
                </a:lnTo>
                <a:lnTo>
                  <a:pt x="654" y="174"/>
                </a:lnTo>
                <a:lnTo>
                  <a:pt x="668" y="172"/>
                </a:lnTo>
                <a:lnTo>
                  <a:pt x="668" y="172"/>
                </a:lnTo>
                <a:lnTo>
                  <a:pt x="680" y="170"/>
                </a:lnTo>
                <a:lnTo>
                  <a:pt x="690" y="168"/>
                </a:lnTo>
                <a:lnTo>
                  <a:pt x="690" y="168"/>
                </a:lnTo>
                <a:lnTo>
                  <a:pt x="704" y="166"/>
                </a:lnTo>
                <a:lnTo>
                  <a:pt x="718" y="166"/>
                </a:lnTo>
                <a:lnTo>
                  <a:pt x="718" y="166"/>
                </a:lnTo>
                <a:lnTo>
                  <a:pt x="728" y="166"/>
                </a:lnTo>
                <a:lnTo>
                  <a:pt x="734" y="164"/>
                </a:lnTo>
                <a:lnTo>
                  <a:pt x="734" y="164"/>
                </a:lnTo>
                <a:lnTo>
                  <a:pt x="740" y="160"/>
                </a:lnTo>
                <a:lnTo>
                  <a:pt x="744" y="160"/>
                </a:lnTo>
                <a:lnTo>
                  <a:pt x="754" y="156"/>
                </a:lnTo>
                <a:lnTo>
                  <a:pt x="754" y="156"/>
                </a:lnTo>
                <a:lnTo>
                  <a:pt x="762" y="152"/>
                </a:lnTo>
                <a:lnTo>
                  <a:pt x="770" y="148"/>
                </a:lnTo>
                <a:lnTo>
                  <a:pt x="778" y="148"/>
                </a:lnTo>
                <a:lnTo>
                  <a:pt x="788" y="152"/>
                </a:lnTo>
                <a:lnTo>
                  <a:pt x="788" y="152"/>
                </a:lnTo>
                <a:lnTo>
                  <a:pt x="792" y="154"/>
                </a:lnTo>
                <a:lnTo>
                  <a:pt x="794" y="154"/>
                </a:lnTo>
                <a:lnTo>
                  <a:pt x="804" y="156"/>
                </a:lnTo>
                <a:lnTo>
                  <a:pt x="804" y="156"/>
                </a:lnTo>
                <a:lnTo>
                  <a:pt x="810" y="158"/>
                </a:lnTo>
                <a:lnTo>
                  <a:pt x="818" y="164"/>
                </a:lnTo>
                <a:lnTo>
                  <a:pt x="830" y="172"/>
                </a:lnTo>
                <a:lnTo>
                  <a:pt x="830" y="172"/>
                </a:lnTo>
                <a:close/>
                <a:moveTo>
                  <a:pt x="1548" y="1609"/>
                </a:moveTo>
                <a:lnTo>
                  <a:pt x="1548" y="1609"/>
                </a:lnTo>
                <a:lnTo>
                  <a:pt x="1564" y="1611"/>
                </a:lnTo>
                <a:lnTo>
                  <a:pt x="1564" y="1611"/>
                </a:lnTo>
                <a:lnTo>
                  <a:pt x="1568" y="1609"/>
                </a:lnTo>
                <a:lnTo>
                  <a:pt x="1572" y="1605"/>
                </a:lnTo>
                <a:lnTo>
                  <a:pt x="1572" y="1605"/>
                </a:lnTo>
                <a:lnTo>
                  <a:pt x="1574" y="1599"/>
                </a:lnTo>
                <a:lnTo>
                  <a:pt x="1574" y="1597"/>
                </a:lnTo>
                <a:lnTo>
                  <a:pt x="1572" y="1593"/>
                </a:lnTo>
                <a:lnTo>
                  <a:pt x="1572" y="1593"/>
                </a:lnTo>
                <a:lnTo>
                  <a:pt x="1568" y="1593"/>
                </a:lnTo>
                <a:lnTo>
                  <a:pt x="1564" y="1593"/>
                </a:lnTo>
                <a:lnTo>
                  <a:pt x="1554" y="1597"/>
                </a:lnTo>
                <a:lnTo>
                  <a:pt x="1546" y="1603"/>
                </a:lnTo>
                <a:lnTo>
                  <a:pt x="1540" y="1607"/>
                </a:lnTo>
                <a:lnTo>
                  <a:pt x="1540" y="1607"/>
                </a:lnTo>
                <a:lnTo>
                  <a:pt x="1548" y="1609"/>
                </a:lnTo>
                <a:lnTo>
                  <a:pt x="1548" y="1609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2" name="Freeform 10"/>
          <p:cNvSpPr>
            <a:spLocks noEditPoints="1"/>
          </p:cNvSpPr>
          <p:nvPr/>
        </p:nvSpPr>
        <p:spPr bwMode="auto">
          <a:xfrm>
            <a:off x="6145213" y="3505200"/>
            <a:ext cx="1705920" cy="2601913"/>
          </a:xfrm>
          <a:custGeom>
            <a:avLst/>
            <a:gdLst>
              <a:gd name="T0" fmla="*/ 860 w 1110"/>
              <a:gd name="T1" fmla="*/ 794 h 1693"/>
              <a:gd name="T2" fmla="*/ 784 w 1110"/>
              <a:gd name="T3" fmla="*/ 786 h 1693"/>
              <a:gd name="T4" fmla="*/ 756 w 1110"/>
              <a:gd name="T5" fmla="*/ 722 h 1693"/>
              <a:gd name="T6" fmla="*/ 744 w 1110"/>
              <a:gd name="T7" fmla="*/ 576 h 1693"/>
              <a:gd name="T8" fmla="*/ 730 w 1110"/>
              <a:gd name="T9" fmla="*/ 448 h 1693"/>
              <a:gd name="T10" fmla="*/ 830 w 1110"/>
              <a:gd name="T11" fmla="*/ 464 h 1693"/>
              <a:gd name="T12" fmla="*/ 894 w 1110"/>
              <a:gd name="T13" fmla="*/ 290 h 1693"/>
              <a:gd name="T14" fmla="*/ 940 w 1110"/>
              <a:gd name="T15" fmla="*/ 244 h 1693"/>
              <a:gd name="T16" fmla="*/ 908 w 1110"/>
              <a:gd name="T17" fmla="*/ 230 h 1693"/>
              <a:gd name="T18" fmla="*/ 884 w 1110"/>
              <a:gd name="T19" fmla="*/ 228 h 1693"/>
              <a:gd name="T20" fmla="*/ 876 w 1110"/>
              <a:gd name="T21" fmla="*/ 204 h 1693"/>
              <a:gd name="T22" fmla="*/ 860 w 1110"/>
              <a:gd name="T23" fmla="*/ 184 h 1693"/>
              <a:gd name="T24" fmla="*/ 800 w 1110"/>
              <a:gd name="T25" fmla="*/ 218 h 1693"/>
              <a:gd name="T26" fmla="*/ 786 w 1110"/>
              <a:gd name="T27" fmla="*/ 246 h 1693"/>
              <a:gd name="T28" fmla="*/ 788 w 1110"/>
              <a:gd name="T29" fmla="*/ 346 h 1693"/>
              <a:gd name="T30" fmla="*/ 740 w 1110"/>
              <a:gd name="T31" fmla="*/ 304 h 1693"/>
              <a:gd name="T32" fmla="*/ 712 w 1110"/>
              <a:gd name="T33" fmla="*/ 220 h 1693"/>
              <a:gd name="T34" fmla="*/ 718 w 1110"/>
              <a:gd name="T35" fmla="*/ 168 h 1693"/>
              <a:gd name="T36" fmla="*/ 730 w 1110"/>
              <a:gd name="T37" fmla="*/ 112 h 1693"/>
              <a:gd name="T38" fmla="*/ 690 w 1110"/>
              <a:gd name="T39" fmla="*/ 34 h 1693"/>
              <a:gd name="T40" fmla="*/ 556 w 1110"/>
              <a:gd name="T41" fmla="*/ 18 h 1693"/>
              <a:gd name="T42" fmla="*/ 538 w 1110"/>
              <a:gd name="T43" fmla="*/ 192 h 1693"/>
              <a:gd name="T44" fmla="*/ 484 w 1110"/>
              <a:gd name="T45" fmla="*/ 252 h 1693"/>
              <a:gd name="T46" fmla="*/ 404 w 1110"/>
              <a:gd name="T47" fmla="*/ 340 h 1693"/>
              <a:gd name="T48" fmla="*/ 318 w 1110"/>
              <a:gd name="T49" fmla="*/ 418 h 1693"/>
              <a:gd name="T50" fmla="*/ 304 w 1110"/>
              <a:gd name="T51" fmla="*/ 654 h 1693"/>
              <a:gd name="T52" fmla="*/ 416 w 1110"/>
              <a:gd name="T53" fmla="*/ 842 h 1693"/>
              <a:gd name="T54" fmla="*/ 438 w 1110"/>
              <a:gd name="T55" fmla="*/ 862 h 1693"/>
              <a:gd name="T56" fmla="*/ 432 w 1110"/>
              <a:gd name="T57" fmla="*/ 1000 h 1693"/>
              <a:gd name="T58" fmla="*/ 324 w 1110"/>
              <a:gd name="T59" fmla="*/ 1164 h 1693"/>
              <a:gd name="T60" fmla="*/ 132 w 1110"/>
              <a:gd name="T61" fmla="*/ 1391 h 1693"/>
              <a:gd name="T62" fmla="*/ 66 w 1110"/>
              <a:gd name="T63" fmla="*/ 1423 h 1693"/>
              <a:gd name="T64" fmla="*/ 14 w 1110"/>
              <a:gd name="T65" fmla="*/ 1525 h 1693"/>
              <a:gd name="T66" fmla="*/ 74 w 1110"/>
              <a:gd name="T67" fmla="*/ 1685 h 1693"/>
              <a:gd name="T68" fmla="*/ 118 w 1110"/>
              <a:gd name="T69" fmla="*/ 1581 h 1693"/>
              <a:gd name="T70" fmla="*/ 134 w 1110"/>
              <a:gd name="T71" fmla="*/ 1585 h 1693"/>
              <a:gd name="T72" fmla="*/ 174 w 1110"/>
              <a:gd name="T73" fmla="*/ 1535 h 1693"/>
              <a:gd name="T74" fmla="*/ 168 w 1110"/>
              <a:gd name="T75" fmla="*/ 1491 h 1693"/>
              <a:gd name="T76" fmla="*/ 196 w 1110"/>
              <a:gd name="T77" fmla="*/ 1443 h 1693"/>
              <a:gd name="T78" fmla="*/ 474 w 1110"/>
              <a:gd name="T79" fmla="*/ 1214 h 1693"/>
              <a:gd name="T80" fmla="*/ 648 w 1110"/>
              <a:gd name="T81" fmla="*/ 976 h 1693"/>
              <a:gd name="T82" fmla="*/ 748 w 1110"/>
              <a:gd name="T83" fmla="*/ 986 h 1693"/>
              <a:gd name="T84" fmla="*/ 896 w 1110"/>
              <a:gd name="T85" fmla="*/ 1042 h 1693"/>
              <a:gd name="T86" fmla="*/ 840 w 1110"/>
              <a:gd name="T87" fmla="*/ 1244 h 1693"/>
              <a:gd name="T88" fmla="*/ 824 w 1110"/>
              <a:gd name="T89" fmla="*/ 1274 h 1693"/>
              <a:gd name="T90" fmla="*/ 804 w 1110"/>
              <a:gd name="T91" fmla="*/ 1313 h 1693"/>
              <a:gd name="T92" fmla="*/ 752 w 1110"/>
              <a:gd name="T93" fmla="*/ 1379 h 1693"/>
              <a:gd name="T94" fmla="*/ 856 w 1110"/>
              <a:gd name="T95" fmla="*/ 1449 h 1693"/>
              <a:gd name="T96" fmla="*/ 1030 w 1110"/>
              <a:gd name="T97" fmla="*/ 1475 h 1693"/>
              <a:gd name="T98" fmla="*/ 946 w 1110"/>
              <a:gd name="T99" fmla="*/ 1395 h 1693"/>
              <a:gd name="T100" fmla="*/ 938 w 1110"/>
              <a:gd name="T101" fmla="*/ 1373 h 1693"/>
              <a:gd name="T102" fmla="*/ 964 w 1110"/>
              <a:gd name="T103" fmla="*/ 1385 h 1693"/>
              <a:gd name="T104" fmla="*/ 916 w 1110"/>
              <a:gd name="T105" fmla="*/ 1307 h 1693"/>
              <a:gd name="T106" fmla="*/ 930 w 1110"/>
              <a:gd name="T107" fmla="*/ 1264 h 1693"/>
              <a:gd name="T108" fmla="*/ 1110 w 1110"/>
              <a:gd name="T109" fmla="*/ 934 h 1693"/>
              <a:gd name="T110" fmla="*/ 142 w 1110"/>
              <a:gd name="T111" fmla="*/ 1561 h 1693"/>
              <a:gd name="T112" fmla="*/ 536 w 1110"/>
              <a:gd name="T113" fmla="*/ 650 h 1693"/>
              <a:gd name="T114" fmla="*/ 466 w 1110"/>
              <a:gd name="T115" fmla="*/ 742 h 1693"/>
              <a:gd name="T116" fmla="*/ 364 w 1110"/>
              <a:gd name="T117" fmla="*/ 514 h 1693"/>
              <a:gd name="T118" fmla="*/ 458 w 1110"/>
              <a:gd name="T119" fmla="*/ 464 h 1693"/>
              <a:gd name="T120" fmla="*/ 518 w 1110"/>
              <a:gd name="T121" fmla="*/ 576 h 1693"/>
              <a:gd name="T122" fmla="*/ 536 w 1110"/>
              <a:gd name="T123" fmla="*/ 632 h 16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10" h="1693">
                <a:moveTo>
                  <a:pt x="1096" y="910"/>
                </a:moveTo>
                <a:lnTo>
                  <a:pt x="1096" y="910"/>
                </a:lnTo>
                <a:lnTo>
                  <a:pt x="1082" y="896"/>
                </a:lnTo>
                <a:lnTo>
                  <a:pt x="1070" y="886"/>
                </a:lnTo>
                <a:lnTo>
                  <a:pt x="1070" y="886"/>
                </a:lnTo>
                <a:lnTo>
                  <a:pt x="1056" y="874"/>
                </a:lnTo>
                <a:lnTo>
                  <a:pt x="1046" y="868"/>
                </a:lnTo>
                <a:lnTo>
                  <a:pt x="1036" y="864"/>
                </a:lnTo>
                <a:lnTo>
                  <a:pt x="1036" y="864"/>
                </a:lnTo>
                <a:lnTo>
                  <a:pt x="1016" y="854"/>
                </a:lnTo>
                <a:lnTo>
                  <a:pt x="988" y="838"/>
                </a:lnTo>
                <a:lnTo>
                  <a:pt x="988" y="838"/>
                </a:lnTo>
                <a:lnTo>
                  <a:pt x="962" y="826"/>
                </a:lnTo>
                <a:lnTo>
                  <a:pt x="928" y="812"/>
                </a:lnTo>
                <a:lnTo>
                  <a:pt x="892" y="800"/>
                </a:lnTo>
                <a:lnTo>
                  <a:pt x="860" y="794"/>
                </a:lnTo>
                <a:lnTo>
                  <a:pt x="860" y="794"/>
                </a:lnTo>
                <a:lnTo>
                  <a:pt x="856" y="790"/>
                </a:lnTo>
                <a:lnTo>
                  <a:pt x="856" y="790"/>
                </a:lnTo>
                <a:lnTo>
                  <a:pt x="852" y="788"/>
                </a:lnTo>
                <a:lnTo>
                  <a:pt x="846" y="788"/>
                </a:lnTo>
                <a:lnTo>
                  <a:pt x="846" y="788"/>
                </a:lnTo>
                <a:lnTo>
                  <a:pt x="836" y="790"/>
                </a:lnTo>
                <a:lnTo>
                  <a:pt x="826" y="790"/>
                </a:lnTo>
                <a:lnTo>
                  <a:pt x="826" y="790"/>
                </a:lnTo>
                <a:lnTo>
                  <a:pt x="814" y="788"/>
                </a:lnTo>
                <a:lnTo>
                  <a:pt x="804" y="786"/>
                </a:lnTo>
                <a:lnTo>
                  <a:pt x="804" y="786"/>
                </a:lnTo>
                <a:lnTo>
                  <a:pt x="796" y="782"/>
                </a:lnTo>
                <a:lnTo>
                  <a:pt x="794" y="782"/>
                </a:lnTo>
                <a:lnTo>
                  <a:pt x="790" y="782"/>
                </a:lnTo>
                <a:lnTo>
                  <a:pt x="790" y="782"/>
                </a:lnTo>
                <a:lnTo>
                  <a:pt x="786" y="784"/>
                </a:lnTo>
                <a:lnTo>
                  <a:pt x="784" y="786"/>
                </a:lnTo>
                <a:lnTo>
                  <a:pt x="782" y="788"/>
                </a:lnTo>
                <a:lnTo>
                  <a:pt x="776" y="786"/>
                </a:lnTo>
                <a:lnTo>
                  <a:pt x="776" y="786"/>
                </a:lnTo>
                <a:lnTo>
                  <a:pt x="772" y="784"/>
                </a:lnTo>
                <a:lnTo>
                  <a:pt x="770" y="780"/>
                </a:lnTo>
                <a:lnTo>
                  <a:pt x="770" y="776"/>
                </a:lnTo>
                <a:lnTo>
                  <a:pt x="772" y="776"/>
                </a:lnTo>
                <a:lnTo>
                  <a:pt x="772" y="776"/>
                </a:lnTo>
                <a:lnTo>
                  <a:pt x="778" y="776"/>
                </a:lnTo>
                <a:lnTo>
                  <a:pt x="780" y="774"/>
                </a:lnTo>
                <a:lnTo>
                  <a:pt x="778" y="768"/>
                </a:lnTo>
                <a:lnTo>
                  <a:pt x="778" y="768"/>
                </a:lnTo>
                <a:lnTo>
                  <a:pt x="774" y="758"/>
                </a:lnTo>
                <a:lnTo>
                  <a:pt x="768" y="748"/>
                </a:lnTo>
                <a:lnTo>
                  <a:pt x="768" y="748"/>
                </a:lnTo>
                <a:lnTo>
                  <a:pt x="760" y="732"/>
                </a:lnTo>
                <a:lnTo>
                  <a:pt x="756" y="722"/>
                </a:lnTo>
                <a:lnTo>
                  <a:pt x="752" y="710"/>
                </a:lnTo>
                <a:lnTo>
                  <a:pt x="752" y="710"/>
                </a:lnTo>
                <a:lnTo>
                  <a:pt x="748" y="680"/>
                </a:lnTo>
                <a:lnTo>
                  <a:pt x="748" y="658"/>
                </a:lnTo>
                <a:lnTo>
                  <a:pt x="748" y="658"/>
                </a:lnTo>
                <a:lnTo>
                  <a:pt x="748" y="644"/>
                </a:lnTo>
                <a:lnTo>
                  <a:pt x="750" y="634"/>
                </a:lnTo>
                <a:lnTo>
                  <a:pt x="750" y="634"/>
                </a:lnTo>
                <a:lnTo>
                  <a:pt x="748" y="626"/>
                </a:lnTo>
                <a:lnTo>
                  <a:pt x="744" y="616"/>
                </a:lnTo>
                <a:lnTo>
                  <a:pt x="744" y="616"/>
                </a:lnTo>
                <a:lnTo>
                  <a:pt x="744" y="606"/>
                </a:lnTo>
                <a:lnTo>
                  <a:pt x="744" y="594"/>
                </a:lnTo>
                <a:lnTo>
                  <a:pt x="744" y="594"/>
                </a:lnTo>
                <a:lnTo>
                  <a:pt x="744" y="584"/>
                </a:lnTo>
                <a:lnTo>
                  <a:pt x="744" y="576"/>
                </a:lnTo>
                <a:lnTo>
                  <a:pt x="744" y="576"/>
                </a:lnTo>
                <a:lnTo>
                  <a:pt x="742" y="570"/>
                </a:lnTo>
                <a:lnTo>
                  <a:pt x="740" y="560"/>
                </a:lnTo>
                <a:lnTo>
                  <a:pt x="740" y="560"/>
                </a:lnTo>
                <a:lnTo>
                  <a:pt x="742" y="552"/>
                </a:lnTo>
                <a:lnTo>
                  <a:pt x="742" y="544"/>
                </a:lnTo>
                <a:lnTo>
                  <a:pt x="742" y="544"/>
                </a:lnTo>
                <a:lnTo>
                  <a:pt x="738" y="528"/>
                </a:lnTo>
                <a:lnTo>
                  <a:pt x="738" y="528"/>
                </a:lnTo>
                <a:lnTo>
                  <a:pt x="736" y="522"/>
                </a:lnTo>
                <a:lnTo>
                  <a:pt x="736" y="516"/>
                </a:lnTo>
                <a:lnTo>
                  <a:pt x="736" y="516"/>
                </a:lnTo>
                <a:lnTo>
                  <a:pt x="734" y="496"/>
                </a:lnTo>
                <a:lnTo>
                  <a:pt x="734" y="496"/>
                </a:lnTo>
                <a:lnTo>
                  <a:pt x="730" y="468"/>
                </a:lnTo>
                <a:lnTo>
                  <a:pt x="730" y="468"/>
                </a:lnTo>
                <a:lnTo>
                  <a:pt x="730" y="458"/>
                </a:lnTo>
                <a:lnTo>
                  <a:pt x="730" y="448"/>
                </a:lnTo>
                <a:lnTo>
                  <a:pt x="730" y="448"/>
                </a:lnTo>
                <a:lnTo>
                  <a:pt x="730" y="432"/>
                </a:lnTo>
                <a:lnTo>
                  <a:pt x="730" y="432"/>
                </a:lnTo>
                <a:lnTo>
                  <a:pt x="752" y="454"/>
                </a:lnTo>
                <a:lnTo>
                  <a:pt x="752" y="454"/>
                </a:lnTo>
                <a:lnTo>
                  <a:pt x="766" y="466"/>
                </a:lnTo>
                <a:lnTo>
                  <a:pt x="776" y="472"/>
                </a:lnTo>
                <a:lnTo>
                  <a:pt x="784" y="474"/>
                </a:lnTo>
                <a:lnTo>
                  <a:pt x="784" y="474"/>
                </a:lnTo>
                <a:lnTo>
                  <a:pt x="798" y="474"/>
                </a:lnTo>
                <a:lnTo>
                  <a:pt x="808" y="476"/>
                </a:lnTo>
                <a:lnTo>
                  <a:pt x="808" y="476"/>
                </a:lnTo>
                <a:lnTo>
                  <a:pt x="812" y="474"/>
                </a:lnTo>
                <a:lnTo>
                  <a:pt x="820" y="474"/>
                </a:lnTo>
                <a:lnTo>
                  <a:pt x="826" y="470"/>
                </a:lnTo>
                <a:lnTo>
                  <a:pt x="830" y="464"/>
                </a:lnTo>
                <a:lnTo>
                  <a:pt x="830" y="464"/>
                </a:lnTo>
                <a:lnTo>
                  <a:pt x="834" y="456"/>
                </a:lnTo>
                <a:lnTo>
                  <a:pt x="840" y="446"/>
                </a:lnTo>
                <a:lnTo>
                  <a:pt x="840" y="446"/>
                </a:lnTo>
                <a:lnTo>
                  <a:pt x="846" y="436"/>
                </a:lnTo>
                <a:lnTo>
                  <a:pt x="852" y="420"/>
                </a:lnTo>
                <a:lnTo>
                  <a:pt x="858" y="402"/>
                </a:lnTo>
                <a:lnTo>
                  <a:pt x="864" y="384"/>
                </a:lnTo>
                <a:lnTo>
                  <a:pt x="864" y="384"/>
                </a:lnTo>
                <a:lnTo>
                  <a:pt x="868" y="352"/>
                </a:lnTo>
                <a:lnTo>
                  <a:pt x="870" y="332"/>
                </a:lnTo>
                <a:lnTo>
                  <a:pt x="870" y="332"/>
                </a:lnTo>
                <a:lnTo>
                  <a:pt x="870" y="318"/>
                </a:lnTo>
                <a:lnTo>
                  <a:pt x="870" y="314"/>
                </a:lnTo>
                <a:lnTo>
                  <a:pt x="876" y="308"/>
                </a:lnTo>
                <a:lnTo>
                  <a:pt x="876" y="308"/>
                </a:lnTo>
                <a:lnTo>
                  <a:pt x="886" y="300"/>
                </a:lnTo>
                <a:lnTo>
                  <a:pt x="894" y="290"/>
                </a:lnTo>
                <a:lnTo>
                  <a:pt x="894" y="290"/>
                </a:lnTo>
                <a:lnTo>
                  <a:pt x="902" y="282"/>
                </a:lnTo>
                <a:lnTo>
                  <a:pt x="908" y="274"/>
                </a:lnTo>
                <a:lnTo>
                  <a:pt x="908" y="274"/>
                </a:lnTo>
                <a:lnTo>
                  <a:pt x="914" y="270"/>
                </a:lnTo>
                <a:lnTo>
                  <a:pt x="924" y="268"/>
                </a:lnTo>
                <a:lnTo>
                  <a:pt x="924" y="268"/>
                </a:lnTo>
                <a:lnTo>
                  <a:pt x="934" y="262"/>
                </a:lnTo>
                <a:lnTo>
                  <a:pt x="944" y="258"/>
                </a:lnTo>
                <a:lnTo>
                  <a:pt x="944" y="258"/>
                </a:lnTo>
                <a:lnTo>
                  <a:pt x="948" y="252"/>
                </a:lnTo>
                <a:lnTo>
                  <a:pt x="948" y="246"/>
                </a:lnTo>
                <a:lnTo>
                  <a:pt x="948" y="246"/>
                </a:lnTo>
                <a:lnTo>
                  <a:pt x="946" y="244"/>
                </a:lnTo>
                <a:lnTo>
                  <a:pt x="944" y="244"/>
                </a:lnTo>
                <a:lnTo>
                  <a:pt x="940" y="244"/>
                </a:lnTo>
                <a:lnTo>
                  <a:pt x="940" y="244"/>
                </a:lnTo>
                <a:lnTo>
                  <a:pt x="928" y="248"/>
                </a:lnTo>
                <a:lnTo>
                  <a:pt x="928" y="248"/>
                </a:lnTo>
                <a:lnTo>
                  <a:pt x="922" y="250"/>
                </a:lnTo>
                <a:lnTo>
                  <a:pt x="916" y="252"/>
                </a:lnTo>
                <a:lnTo>
                  <a:pt x="916" y="252"/>
                </a:lnTo>
                <a:lnTo>
                  <a:pt x="902" y="256"/>
                </a:lnTo>
                <a:lnTo>
                  <a:pt x="902" y="256"/>
                </a:lnTo>
                <a:lnTo>
                  <a:pt x="900" y="256"/>
                </a:lnTo>
                <a:lnTo>
                  <a:pt x="898" y="256"/>
                </a:lnTo>
                <a:lnTo>
                  <a:pt x="896" y="254"/>
                </a:lnTo>
                <a:lnTo>
                  <a:pt x="896" y="254"/>
                </a:lnTo>
                <a:lnTo>
                  <a:pt x="896" y="252"/>
                </a:lnTo>
                <a:lnTo>
                  <a:pt x="898" y="248"/>
                </a:lnTo>
                <a:lnTo>
                  <a:pt x="898" y="248"/>
                </a:lnTo>
                <a:lnTo>
                  <a:pt x="904" y="240"/>
                </a:lnTo>
                <a:lnTo>
                  <a:pt x="908" y="230"/>
                </a:lnTo>
                <a:lnTo>
                  <a:pt x="908" y="230"/>
                </a:lnTo>
                <a:lnTo>
                  <a:pt x="914" y="220"/>
                </a:lnTo>
                <a:lnTo>
                  <a:pt x="914" y="216"/>
                </a:lnTo>
                <a:lnTo>
                  <a:pt x="914" y="212"/>
                </a:lnTo>
                <a:lnTo>
                  <a:pt x="914" y="212"/>
                </a:lnTo>
                <a:lnTo>
                  <a:pt x="912" y="208"/>
                </a:lnTo>
                <a:lnTo>
                  <a:pt x="910" y="206"/>
                </a:lnTo>
                <a:lnTo>
                  <a:pt x="906" y="206"/>
                </a:lnTo>
                <a:lnTo>
                  <a:pt x="906" y="206"/>
                </a:lnTo>
                <a:lnTo>
                  <a:pt x="900" y="210"/>
                </a:lnTo>
                <a:lnTo>
                  <a:pt x="896" y="216"/>
                </a:lnTo>
                <a:lnTo>
                  <a:pt x="896" y="216"/>
                </a:lnTo>
                <a:lnTo>
                  <a:pt x="894" y="222"/>
                </a:lnTo>
                <a:lnTo>
                  <a:pt x="888" y="228"/>
                </a:lnTo>
                <a:lnTo>
                  <a:pt x="888" y="228"/>
                </a:lnTo>
                <a:lnTo>
                  <a:pt x="882" y="234"/>
                </a:lnTo>
                <a:lnTo>
                  <a:pt x="882" y="234"/>
                </a:lnTo>
                <a:lnTo>
                  <a:pt x="884" y="228"/>
                </a:lnTo>
                <a:lnTo>
                  <a:pt x="884" y="228"/>
                </a:lnTo>
                <a:lnTo>
                  <a:pt x="890" y="218"/>
                </a:lnTo>
                <a:lnTo>
                  <a:pt x="890" y="218"/>
                </a:lnTo>
                <a:lnTo>
                  <a:pt x="898" y="204"/>
                </a:lnTo>
                <a:lnTo>
                  <a:pt x="898" y="204"/>
                </a:lnTo>
                <a:lnTo>
                  <a:pt x="902" y="200"/>
                </a:lnTo>
                <a:lnTo>
                  <a:pt x="902" y="196"/>
                </a:lnTo>
                <a:lnTo>
                  <a:pt x="902" y="192"/>
                </a:lnTo>
                <a:lnTo>
                  <a:pt x="902" y="192"/>
                </a:lnTo>
                <a:lnTo>
                  <a:pt x="902" y="188"/>
                </a:lnTo>
                <a:lnTo>
                  <a:pt x="898" y="188"/>
                </a:lnTo>
                <a:lnTo>
                  <a:pt x="894" y="188"/>
                </a:lnTo>
                <a:lnTo>
                  <a:pt x="894" y="188"/>
                </a:lnTo>
                <a:lnTo>
                  <a:pt x="888" y="190"/>
                </a:lnTo>
                <a:lnTo>
                  <a:pt x="884" y="194"/>
                </a:lnTo>
                <a:lnTo>
                  <a:pt x="884" y="194"/>
                </a:lnTo>
                <a:lnTo>
                  <a:pt x="876" y="204"/>
                </a:lnTo>
                <a:lnTo>
                  <a:pt x="876" y="204"/>
                </a:lnTo>
                <a:lnTo>
                  <a:pt x="872" y="206"/>
                </a:lnTo>
                <a:lnTo>
                  <a:pt x="872" y="206"/>
                </a:lnTo>
                <a:lnTo>
                  <a:pt x="872" y="206"/>
                </a:lnTo>
                <a:lnTo>
                  <a:pt x="872" y="202"/>
                </a:lnTo>
                <a:lnTo>
                  <a:pt x="878" y="194"/>
                </a:lnTo>
                <a:lnTo>
                  <a:pt x="878" y="194"/>
                </a:lnTo>
                <a:lnTo>
                  <a:pt x="886" y="186"/>
                </a:lnTo>
                <a:lnTo>
                  <a:pt x="888" y="182"/>
                </a:lnTo>
                <a:lnTo>
                  <a:pt x="888" y="176"/>
                </a:lnTo>
                <a:lnTo>
                  <a:pt x="888" y="176"/>
                </a:lnTo>
                <a:lnTo>
                  <a:pt x="888" y="174"/>
                </a:lnTo>
                <a:lnTo>
                  <a:pt x="884" y="172"/>
                </a:lnTo>
                <a:lnTo>
                  <a:pt x="880" y="172"/>
                </a:lnTo>
                <a:lnTo>
                  <a:pt x="880" y="172"/>
                </a:lnTo>
                <a:lnTo>
                  <a:pt x="870" y="178"/>
                </a:lnTo>
                <a:lnTo>
                  <a:pt x="860" y="184"/>
                </a:lnTo>
                <a:lnTo>
                  <a:pt x="860" y="184"/>
                </a:lnTo>
                <a:lnTo>
                  <a:pt x="854" y="192"/>
                </a:lnTo>
                <a:lnTo>
                  <a:pt x="850" y="200"/>
                </a:lnTo>
                <a:lnTo>
                  <a:pt x="850" y="200"/>
                </a:lnTo>
                <a:lnTo>
                  <a:pt x="840" y="214"/>
                </a:lnTo>
                <a:lnTo>
                  <a:pt x="840" y="214"/>
                </a:lnTo>
                <a:lnTo>
                  <a:pt x="832" y="220"/>
                </a:lnTo>
                <a:lnTo>
                  <a:pt x="824" y="228"/>
                </a:lnTo>
                <a:lnTo>
                  <a:pt x="824" y="228"/>
                </a:lnTo>
                <a:lnTo>
                  <a:pt x="816" y="232"/>
                </a:lnTo>
                <a:lnTo>
                  <a:pt x="810" y="234"/>
                </a:lnTo>
                <a:lnTo>
                  <a:pt x="808" y="234"/>
                </a:lnTo>
                <a:lnTo>
                  <a:pt x="808" y="234"/>
                </a:lnTo>
                <a:lnTo>
                  <a:pt x="804" y="230"/>
                </a:lnTo>
                <a:lnTo>
                  <a:pt x="802" y="224"/>
                </a:lnTo>
                <a:lnTo>
                  <a:pt x="802" y="224"/>
                </a:lnTo>
                <a:lnTo>
                  <a:pt x="800" y="218"/>
                </a:lnTo>
                <a:lnTo>
                  <a:pt x="798" y="210"/>
                </a:lnTo>
                <a:lnTo>
                  <a:pt x="798" y="210"/>
                </a:lnTo>
                <a:lnTo>
                  <a:pt x="792" y="206"/>
                </a:lnTo>
                <a:lnTo>
                  <a:pt x="786" y="204"/>
                </a:lnTo>
                <a:lnTo>
                  <a:pt x="786" y="204"/>
                </a:lnTo>
                <a:lnTo>
                  <a:pt x="782" y="206"/>
                </a:lnTo>
                <a:lnTo>
                  <a:pt x="782" y="210"/>
                </a:lnTo>
                <a:lnTo>
                  <a:pt x="782" y="212"/>
                </a:lnTo>
                <a:lnTo>
                  <a:pt x="782" y="212"/>
                </a:lnTo>
                <a:lnTo>
                  <a:pt x="782" y="218"/>
                </a:lnTo>
                <a:lnTo>
                  <a:pt x="780" y="222"/>
                </a:lnTo>
                <a:lnTo>
                  <a:pt x="780" y="222"/>
                </a:lnTo>
                <a:lnTo>
                  <a:pt x="778" y="226"/>
                </a:lnTo>
                <a:lnTo>
                  <a:pt x="780" y="232"/>
                </a:lnTo>
                <a:lnTo>
                  <a:pt x="780" y="232"/>
                </a:lnTo>
                <a:lnTo>
                  <a:pt x="782" y="240"/>
                </a:lnTo>
                <a:lnTo>
                  <a:pt x="786" y="246"/>
                </a:lnTo>
                <a:lnTo>
                  <a:pt x="786" y="246"/>
                </a:lnTo>
                <a:lnTo>
                  <a:pt x="786" y="252"/>
                </a:lnTo>
                <a:lnTo>
                  <a:pt x="788" y="258"/>
                </a:lnTo>
                <a:lnTo>
                  <a:pt x="788" y="258"/>
                </a:lnTo>
                <a:lnTo>
                  <a:pt x="798" y="278"/>
                </a:lnTo>
                <a:lnTo>
                  <a:pt x="798" y="278"/>
                </a:lnTo>
                <a:lnTo>
                  <a:pt x="802" y="286"/>
                </a:lnTo>
                <a:lnTo>
                  <a:pt x="806" y="290"/>
                </a:lnTo>
                <a:lnTo>
                  <a:pt x="806" y="290"/>
                </a:lnTo>
                <a:lnTo>
                  <a:pt x="810" y="292"/>
                </a:lnTo>
                <a:lnTo>
                  <a:pt x="810" y="294"/>
                </a:lnTo>
                <a:lnTo>
                  <a:pt x="810" y="298"/>
                </a:lnTo>
                <a:lnTo>
                  <a:pt x="810" y="298"/>
                </a:lnTo>
                <a:lnTo>
                  <a:pt x="802" y="316"/>
                </a:lnTo>
                <a:lnTo>
                  <a:pt x="794" y="336"/>
                </a:lnTo>
                <a:lnTo>
                  <a:pt x="794" y="336"/>
                </a:lnTo>
                <a:lnTo>
                  <a:pt x="788" y="346"/>
                </a:lnTo>
                <a:lnTo>
                  <a:pt x="786" y="350"/>
                </a:lnTo>
                <a:lnTo>
                  <a:pt x="784" y="350"/>
                </a:lnTo>
                <a:lnTo>
                  <a:pt x="784" y="350"/>
                </a:lnTo>
                <a:lnTo>
                  <a:pt x="776" y="346"/>
                </a:lnTo>
                <a:lnTo>
                  <a:pt x="774" y="344"/>
                </a:lnTo>
                <a:lnTo>
                  <a:pt x="774" y="342"/>
                </a:lnTo>
                <a:lnTo>
                  <a:pt x="774" y="342"/>
                </a:lnTo>
                <a:lnTo>
                  <a:pt x="774" y="338"/>
                </a:lnTo>
                <a:lnTo>
                  <a:pt x="776" y="336"/>
                </a:lnTo>
                <a:lnTo>
                  <a:pt x="776" y="332"/>
                </a:lnTo>
                <a:lnTo>
                  <a:pt x="774" y="330"/>
                </a:lnTo>
                <a:lnTo>
                  <a:pt x="774" y="330"/>
                </a:lnTo>
                <a:lnTo>
                  <a:pt x="760" y="320"/>
                </a:lnTo>
                <a:lnTo>
                  <a:pt x="760" y="320"/>
                </a:lnTo>
                <a:lnTo>
                  <a:pt x="748" y="312"/>
                </a:lnTo>
                <a:lnTo>
                  <a:pt x="740" y="304"/>
                </a:lnTo>
                <a:lnTo>
                  <a:pt x="740" y="304"/>
                </a:lnTo>
                <a:lnTo>
                  <a:pt x="734" y="300"/>
                </a:lnTo>
                <a:lnTo>
                  <a:pt x="728" y="296"/>
                </a:lnTo>
                <a:lnTo>
                  <a:pt x="722" y="292"/>
                </a:lnTo>
                <a:lnTo>
                  <a:pt x="720" y="288"/>
                </a:lnTo>
                <a:lnTo>
                  <a:pt x="720" y="288"/>
                </a:lnTo>
                <a:lnTo>
                  <a:pt x="714" y="272"/>
                </a:lnTo>
                <a:lnTo>
                  <a:pt x="710" y="262"/>
                </a:lnTo>
                <a:lnTo>
                  <a:pt x="702" y="252"/>
                </a:lnTo>
                <a:lnTo>
                  <a:pt x="702" y="252"/>
                </a:lnTo>
                <a:lnTo>
                  <a:pt x="676" y="232"/>
                </a:lnTo>
                <a:lnTo>
                  <a:pt x="676" y="232"/>
                </a:lnTo>
                <a:lnTo>
                  <a:pt x="680" y="226"/>
                </a:lnTo>
                <a:lnTo>
                  <a:pt x="684" y="224"/>
                </a:lnTo>
                <a:lnTo>
                  <a:pt x="690" y="222"/>
                </a:lnTo>
                <a:lnTo>
                  <a:pt x="690" y="222"/>
                </a:lnTo>
                <a:lnTo>
                  <a:pt x="704" y="222"/>
                </a:lnTo>
                <a:lnTo>
                  <a:pt x="712" y="220"/>
                </a:lnTo>
                <a:lnTo>
                  <a:pt x="716" y="216"/>
                </a:lnTo>
                <a:lnTo>
                  <a:pt x="716" y="216"/>
                </a:lnTo>
                <a:lnTo>
                  <a:pt x="718" y="212"/>
                </a:lnTo>
                <a:lnTo>
                  <a:pt x="718" y="208"/>
                </a:lnTo>
                <a:lnTo>
                  <a:pt x="716" y="200"/>
                </a:lnTo>
                <a:lnTo>
                  <a:pt x="714" y="194"/>
                </a:lnTo>
                <a:lnTo>
                  <a:pt x="712" y="192"/>
                </a:lnTo>
                <a:lnTo>
                  <a:pt x="712" y="192"/>
                </a:lnTo>
                <a:lnTo>
                  <a:pt x="714" y="186"/>
                </a:lnTo>
                <a:lnTo>
                  <a:pt x="716" y="184"/>
                </a:lnTo>
                <a:lnTo>
                  <a:pt x="714" y="180"/>
                </a:lnTo>
                <a:lnTo>
                  <a:pt x="714" y="180"/>
                </a:lnTo>
                <a:lnTo>
                  <a:pt x="712" y="178"/>
                </a:lnTo>
                <a:lnTo>
                  <a:pt x="712" y="176"/>
                </a:lnTo>
                <a:lnTo>
                  <a:pt x="712" y="174"/>
                </a:lnTo>
                <a:lnTo>
                  <a:pt x="712" y="174"/>
                </a:lnTo>
                <a:lnTo>
                  <a:pt x="718" y="168"/>
                </a:lnTo>
                <a:lnTo>
                  <a:pt x="720" y="168"/>
                </a:lnTo>
                <a:lnTo>
                  <a:pt x="720" y="166"/>
                </a:lnTo>
                <a:lnTo>
                  <a:pt x="720" y="166"/>
                </a:lnTo>
                <a:lnTo>
                  <a:pt x="718" y="160"/>
                </a:lnTo>
                <a:lnTo>
                  <a:pt x="718" y="156"/>
                </a:lnTo>
                <a:lnTo>
                  <a:pt x="718" y="156"/>
                </a:lnTo>
                <a:lnTo>
                  <a:pt x="720" y="150"/>
                </a:lnTo>
                <a:lnTo>
                  <a:pt x="724" y="148"/>
                </a:lnTo>
                <a:lnTo>
                  <a:pt x="724" y="148"/>
                </a:lnTo>
                <a:lnTo>
                  <a:pt x="734" y="144"/>
                </a:lnTo>
                <a:lnTo>
                  <a:pt x="740" y="140"/>
                </a:lnTo>
                <a:lnTo>
                  <a:pt x="742" y="138"/>
                </a:lnTo>
                <a:lnTo>
                  <a:pt x="742" y="136"/>
                </a:lnTo>
                <a:lnTo>
                  <a:pt x="742" y="136"/>
                </a:lnTo>
                <a:lnTo>
                  <a:pt x="740" y="130"/>
                </a:lnTo>
                <a:lnTo>
                  <a:pt x="738" y="124"/>
                </a:lnTo>
                <a:lnTo>
                  <a:pt x="730" y="112"/>
                </a:lnTo>
                <a:lnTo>
                  <a:pt x="730" y="112"/>
                </a:lnTo>
                <a:lnTo>
                  <a:pt x="720" y="102"/>
                </a:lnTo>
                <a:lnTo>
                  <a:pt x="716" y="98"/>
                </a:lnTo>
                <a:lnTo>
                  <a:pt x="716" y="98"/>
                </a:lnTo>
                <a:lnTo>
                  <a:pt x="714" y="94"/>
                </a:lnTo>
                <a:lnTo>
                  <a:pt x="718" y="90"/>
                </a:lnTo>
                <a:lnTo>
                  <a:pt x="718" y="90"/>
                </a:lnTo>
                <a:lnTo>
                  <a:pt x="720" y="86"/>
                </a:lnTo>
                <a:lnTo>
                  <a:pt x="718" y="80"/>
                </a:lnTo>
                <a:lnTo>
                  <a:pt x="718" y="80"/>
                </a:lnTo>
                <a:lnTo>
                  <a:pt x="716" y="70"/>
                </a:lnTo>
                <a:lnTo>
                  <a:pt x="710" y="62"/>
                </a:lnTo>
                <a:lnTo>
                  <a:pt x="710" y="62"/>
                </a:lnTo>
                <a:lnTo>
                  <a:pt x="702" y="48"/>
                </a:lnTo>
                <a:lnTo>
                  <a:pt x="702" y="48"/>
                </a:lnTo>
                <a:lnTo>
                  <a:pt x="694" y="40"/>
                </a:lnTo>
                <a:lnTo>
                  <a:pt x="690" y="34"/>
                </a:lnTo>
                <a:lnTo>
                  <a:pt x="684" y="30"/>
                </a:lnTo>
                <a:lnTo>
                  <a:pt x="684" y="30"/>
                </a:lnTo>
                <a:lnTo>
                  <a:pt x="684" y="28"/>
                </a:lnTo>
                <a:lnTo>
                  <a:pt x="684" y="26"/>
                </a:lnTo>
                <a:lnTo>
                  <a:pt x="686" y="22"/>
                </a:lnTo>
                <a:lnTo>
                  <a:pt x="686" y="18"/>
                </a:lnTo>
                <a:lnTo>
                  <a:pt x="684" y="16"/>
                </a:lnTo>
                <a:lnTo>
                  <a:pt x="680" y="12"/>
                </a:lnTo>
                <a:lnTo>
                  <a:pt x="680" y="12"/>
                </a:lnTo>
                <a:lnTo>
                  <a:pt x="668" y="6"/>
                </a:lnTo>
                <a:lnTo>
                  <a:pt x="650" y="2"/>
                </a:lnTo>
                <a:lnTo>
                  <a:pt x="624" y="0"/>
                </a:lnTo>
                <a:lnTo>
                  <a:pt x="608" y="2"/>
                </a:lnTo>
                <a:lnTo>
                  <a:pt x="590" y="4"/>
                </a:lnTo>
                <a:lnTo>
                  <a:pt x="590" y="4"/>
                </a:lnTo>
                <a:lnTo>
                  <a:pt x="572" y="10"/>
                </a:lnTo>
                <a:lnTo>
                  <a:pt x="556" y="18"/>
                </a:lnTo>
                <a:lnTo>
                  <a:pt x="542" y="26"/>
                </a:lnTo>
                <a:lnTo>
                  <a:pt x="542" y="26"/>
                </a:lnTo>
                <a:lnTo>
                  <a:pt x="532" y="36"/>
                </a:lnTo>
                <a:lnTo>
                  <a:pt x="522" y="48"/>
                </a:lnTo>
                <a:lnTo>
                  <a:pt x="516" y="60"/>
                </a:lnTo>
                <a:lnTo>
                  <a:pt x="512" y="76"/>
                </a:lnTo>
                <a:lnTo>
                  <a:pt x="512" y="76"/>
                </a:lnTo>
                <a:lnTo>
                  <a:pt x="510" y="94"/>
                </a:lnTo>
                <a:lnTo>
                  <a:pt x="510" y="110"/>
                </a:lnTo>
                <a:lnTo>
                  <a:pt x="512" y="124"/>
                </a:lnTo>
                <a:lnTo>
                  <a:pt x="516" y="138"/>
                </a:lnTo>
                <a:lnTo>
                  <a:pt x="516" y="138"/>
                </a:lnTo>
                <a:lnTo>
                  <a:pt x="526" y="158"/>
                </a:lnTo>
                <a:lnTo>
                  <a:pt x="530" y="166"/>
                </a:lnTo>
                <a:lnTo>
                  <a:pt x="534" y="174"/>
                </a:lnTo>
                <a:lnTo>
                  <a:pt x="534" y="174"/>
                </a:lnTo>
                <a:lnTo>
                  <a:pt x="538" y="192"/>
                </a:lnTo>
                <a:lnTo>
                  <a:pt x="538" y="192"/>
                </a:lnTo>
                <a:lnTo>
                  <a:pt x="538" y="200"/>
                </a:lnTo>
                <a:lnTo>
                  <a:pt x="538" y="200"/>
                </a:lnTo>
                <a:lnTo>
                  <a:pt x="538" y="204"/>
                </a:lnTo>
                <a:lnTo>
                  <a:pt x="536" y="214"/>
                </a:lnTo>
                <a:lnTo>
                  <a:pt x="536" y="214"/>
                </a:lnTo>
                <a:lnTo>
                  <a:pt x="532" y="224"/>
                </a:lnTo>
                <a:lnTo>
                  <a:pt x="530" y="226"/>
                </a:lnTo>
                <a:lnTo>
                  <a:pt x="528" y="228"/>
                </a:lnTo>
                <a:lnTo>
                  <a:pt x="528" y="228"/>
                </a:lnTo>
                <a:lnTo>
                  <a:pt x="518" y="230"/>
                </a:lnTo>
                <a:lnTo>
                  <a:pt x="508" y="238"/>
                </a:lnTo>
                <a:lnTo>
                  <a:pt x="508" y="238"/>
                </a:lnTo>
                <a:lnTo>
                  <a:pt x="502" y="244"/>
                </a:lnTo>
                <a:lnTo>
                  <a:pt x="496" y="248"/>
                </a:lnTo>
                <a:lnTo>
                  <a:pt x="496" y="248"/>
                </a:lnTo>
                <a:lnTo>
                  <a:pt x="484" y="252"/>
                </a:lnTo>
                <a:lnTo>
                  <a:pt x="480" y="254"/>
                </a:lnTo>
                <a:lnTo>
                  <a:pt x="476" y="260"/>
                </a:lnTo>
                <a:lnTo>
                  <a:pt x="476" y="260"/>
                </a:lnTo>
                <a:lnTo>
                  <a:pt x="472" y="272"/>
                </a:lnTo>
                <a:lnTo>
                  <a:pt x="468" y="282"/>
                </a:lnTo>
                <a:lnTo>
                  <a:pt x="468" y="282"/>
                </a:lnTo>
                <a:lnTo>
                  <a:pt x="462" y="288"/>
                </a:lnTo>
                <a:lnTo>
                  <a:pt x="452" y="294"/>
                </a:lnTo>
                <a:lnTo>
                  <a:pt x="452" y="294"/>
                </a:lnTo>
                <a:lnTo>
                  <a:pt x="438" y="298"/>
                </a:lnTo>
                <a:lnTo>
                  <a:pt x="430" y="302"/>
                </a:lnTo>
                <a:lnTo>
                  <a:pt x="424" y="308"/>
                </a:lnTo>
                <a:lnTo>
                  <a:pt x="424" y="308"/>
                </a:lnTo>
                <a:lnTo>
                  <a:pt x="418" y="316"/>
                </a:lnTo>
                <a:lnTo>
                  <a:pt x="412" y="324"/>
                </a:lnTo>
                <a:lnTo>
                  <a:pt x="408" y="334"/>
                </a:lnTo>
                <a:lnTo>
                  <a:pt x="404" y="340"/>
                </a:lnTo>
                <a:lnTo>
                  <a:pt x="404" y="340"/>
                </a:lnTo>
                <a:lnTo>
                  <a:pt x="392" y="350"/>
                </a:lnTo>
                <a:lnTo>
                  <a:pt x="378" y="358"/>
                </a:lnTo>
                <a:lnTo>
                  <a:pt x="378" y="358"/>
                </a:lnTo>
                <a:lnTo>
                  <a:pt x="364" y="368"/>
                </a:lnTo>
                <a:lnTo>
                  <a:pt x="356" y="372"/>
                </a:lnTo>
                <a:lnTo>
                  <a:pt x="348" y="380"/>
                </a:lnTo>
                <a:lnTo>
                  <a:pt x="348" y="380"/>
                </a:lnTo>
                <a:lnTo>
                  <a:pt x="342" y="386"/>
                </a:lnTo>
                <a:lnTo>
                  <a:pt x="336" y="390"/>
                </a:lnTo>
                <a:lnTo>
                  <a:pt x="332" y="392"/>
                </a:lnTo>
                <a:lnTo>
                  <a:pt x="330" y="396"/>
                </a:lnTo>
                <a:lnTo>
                  <a:pt x="330" y="396"/>
                </a:lnTo>
                <a:lnTo>
                  <a:pt x="332" y="400"/>
                </a:lnTo>
                <a:lnTo>
                  <a:pt x="332" y="402"/>
                </a:lnTo>
                <a:lnTo>
                  <a:pt x="332" y="402"/>
                </a:lnTo>
                <a:lnTo>
                  <a:pt x="318" y="418"/>
                </a:lnTo>
                <a:lnTo>
                  <a:pt x="292" y="450"/>
                </a:lnTo>
                <a:lnTo>
                  <a:pt x="292" y="450"/>
                </a:lnTo>
                <a:lnTo>
                  <a:pt x="274" y="474"/>
                </a:lnTo>
                <a:lnTo>
                  <a:pt x="264" y="488"/>
                </a:lnTo>
                <a:lnTo>
                  <a:pt x="264" y="488"/>
                </a:lnTo>
                <a:lnTo>
                  <a:pt x="258" y="494"/>
                </a:lnTo>
                <a:lnTo>
                  <a:pt x="254" y="502"/>
                </a:lnTo>
                <a:lnTo>
                  <a:pt x="252" y="510"/>
                </a:lnTo>
                <a:lnTo>
                  <a:pt x="254" y="518"/>
                </a:lnTo>
                <a:lnTo>
                  <a:pt x="254" y="518"/>
                </a:lnTo>
                <a:lnTo>
                  <a:pt x="260" y="530"/>
                </a:lnTo>
                <a:lnTo>
                  <a:pt x="264" y="544"/>
                </a:lnTo>
                <a:lnTo>
                  <a:pt x="264" y="544"/>
                </a:lnTo>
                <a:lnTo>
                  <a:pt x="270" y="562"/>
                </a:lnTo>
                <a:lnTo>
                  <a:pt x="280" y="592"/>
                </a:lnTo>
                <a:lnTo>
                  <a:pt x="292" y="626"/>
                </a:lnTo>
                <a:lnTo>
                  <a:pt x="304" y="654"/>
                </a:lnTo>
                <a:lnTo>
                  <a:pt x="304" y="654"/>
                </a:lnTo>
                <a:lnTo>
                  <a:pt x="320" y="680"/>
                </a:lnTo>
                <a:lnTo>
                  <a:pt x="340" y="710"/>
                </a:lnTo>
                <a:lnTo>
                  <a:pt x="368" y="748"/>
                </a:lnTo>
                <a:lnTo>
                  <a:pt x="368" y="748"/>
                </a:lnTo>
                <a:lnTo>
                  <a:pt x="374" y="756"/>
                </a:lnTo>
                <a:lnTo>
                  <a:pt x="378" y="762"/>
                </a:lnTo>
                <a:lnTo>
                  <a:pt x="378" y="766"/>
                </a:lnTo>
                <a:lnTo>
                  <a:pt x="378" y="766"/>
                </a:lnTo>
                <a:lnTo>
                  <a:pt x="382" y="780"/>
                </a:lnTo>
                <a:lnTo>
                  <a:pt x="386" y="794"/>
                </a:lnTo>
                <a:lnTo>
                  <a:pt x="386" y="794"/>
                </a:lnTo>
                <a:lnTo>
                  <a:pt x="394" y="810"/>
                </a:lnTo>
                <a:lnTo>
                  <a:pt x="406" y="824"/>
                </a:lnTo>
                <a:lnTo>
                  <a:pt x="406" y="824"/>
                </a:lnTo>
                <a:lnTo>
                  <a:pt x="412" y="834"/>
                </a:lnTo>
                <a:lnTo>
                  <a:pt x="416" y="842"/>
                </a:lnTo>
                <a:lnTo>
                  <a:pt x="416" y="842"/>
                </a:lnTo>
                <a:lnTo>
                  <a:pt x="420" y="858"/>
                </a:lnTo>
                <a:lnTo>
                  <a:pt x="420" y="858"/>
                </a:lnTo>
                <a:lnTo>
                  <a:pt x="420" y="872"/>
                </a:lnTo>
                <a:lnTo>
                  <a:pt x="424" y="884"/>
                </a:lnTo>
                <a:lnTo>
                  <a:pt x="424" y="884"/>
                </a:lnTo>
                <a:lnTo>
                  <a:pt x="426" y="894"/>
                </a:lnTo>
                <a:lnTo>
                  <a:pt x="428" y="898"/>
                </a:lnTo>
                <a:lnTo>
                  <a:pt x="432" y="900"/>
                </a:lnTo>
                <a:lnTo>
                  <a:pt x="432" y="900"/>
                </a:lnTo>
                <a:lnTo>
                  <a:pt x="436" y="900"/>
                </a:lnTo>
                <a:lnTo>
                  <a:pt x="438" y="900"/>
                </a:lnTo>
                <a:lnTo>
                  <a:pt x="442" y="898"/>
                </a:lnTo>
                <a:lnTo>
                  <a:pt x="442" y="892"/>
                </a:lnTo>
                <a:lnTo>
                  <a:pt x="442" y="892"/>
                </a:lnTo>
                <a:lnTo>
                  <a:pt x="438" y="862"/>
                </a:lnTo>
                <a:lnTo>
                  <a:pt x="438" y="862"/>
                </a:lnTo>
                <a:lnTo>
                  <a:pt x="436" y="842"/>
                </a:lnTo>
                <a:lnTo>
                  <a:pt x="436" y="842"/>
                </a:lnTo>
                <a:lnTo>
                  <a:pt x="436" y="834"/>
                </a:lnTo>
                <a:lnTo>
                  <a:pt x="436" y="832"/>
                </a:lnTo>
                <a:lnTo>
                  <a:pt x="438" y="832"/>
                </a:lnTo>
                <a:lnTo>
                  <a:pt x="438" y="832"/>
                </a:lnTo>
                <a:lnTo>
                  <a:pt x="452" y="856"/>
                </a:lnTo>
                <a:lnTo>
                  <a:pt x="452" y="856"/>
                </a:lnTo>
                <a:lnTo>
                  <a:pt x="470" y="884"/>
                </a:lnTo>
                <a:lnTo>
                  <a:pt x="470" y="884"/>
                </a:lnTo>
                <a:lnTo>
                  <a:pt x="476" y="896"/>
                </a:lnTo>
                <a:lnTo>
                  <a:pt x="476" y="896"/>
                </a:lnTo>
                <a:lnTo>
                  <a:pt x="462" y="924"/>
                </a:lnTo>
                <a:lnTo>
                  <a:pt x="452" y="946"/>
                </a:lnTo>
                <a:lnTo>
                  <a:pt x="444" y="964"/>
                </a:lnTo>
                <a:lnTo>
                  <a:pt x="444" y="964"/>
                </a:lnTo>
                <a:lnTo>
                  <a:pt x="432" y="1000"/>
                </a:lnTo>
                <a:lnTo>
                  <a:pt x="426" y="1022"/>
                </a:lnTo>
                <a:lnTo>
                  <a:pt x="420" y="1044"/>
                </a:lnTo>
                <a:lnTo>
                  <a:pt x="420" y="1044"/>
                </a:lnTo>
                <a:lnTo>
                  <a:pt x="414" y="1082"/>
                </a:lnTo>
                <a:lnTo>
                  <a:pt x="412" y="1094"/>
                </a:lnTo>
                <a:lnTo>
                  <a:pt x="408" y="1104"/>
                </a:lnTo>
                <a:lnTo>
                  <a:pt x="408" y="1104"/>
                </a:lnTo>
                <a:lnTo>
                  <a:pt x="398" y="1118"/>
                </a:lnTo>
                <a:lnTo>
                  <a:pt x="390" y="1124"/>
                </a:lnTo>
                <a:lnTo>
                  <a:pt x="382" y="1130"/>
                </a:lnTo>
                <a:lnTo>
                  <a:pt x="382" y="1130"/>
                </a:lnTo>
                <a:lnTo>
                  <a:pt x="372" y="1134"/>
                </a:lnTo>
                <a:lnTo>
                  <a:pt x="364" y="1138"/>
                </a:lnTo>
                <a:lnTo>
                  <a:pt x="350" y="1150"/>
                </a:lnTo>
                <a:lnTo>
                  <a:pt x="350" y="1150"/>
                </a:lnTo>
                <a:lnTo>
                  <a:pt x="342" y="1156"/>
                </a:lnTo>
                <a:lnTo>
                  <a:pt x="324" y="1164"/>
                </a:lnTo>
                <a:lnTo>
                  <a:pt x="324" y="1164"/>
                </a:lnTo>
                <a:lnTo>
                  <a:pt x="306" y="1172"/>
                </a:lnTo>
                <a:lnTo>
                  <a:pt x="286" y="1182"/>
                </a:lnTo>
                <a:lnTo>
                  <a:pt x="264" y="1198"/>
                </a:lnTo>
                <a:lnTo>
                  <a:pt x="252" y="1210"/>
                </a:lnTo>
                <a:lnTo>
                  <a:pt x="240" y="1222"/>
                </a:lnTo>
                <a:lnTo>
                  <a:pt x="240" y="1222"/>
                </a:lnTo>
                <a:lnTo>
                  <a:pt x="222" y="1246"/>
                </a:lnTo>
                <a:lnTo>
                  <a:pt x="210" y="1264"/>
                </a:lnTo>
                <a:lnTo>
                  <a:pt x="188" y="1295"/>
                </a:lnTo>
                <a:lnTo>
                  <a:pt x="188" y="1295"/>
                </a:lnTo>
                <a:lnTo>
                  <a:pt x="176" y="1315"/>
                </a:lnTo>
                <a:lnTo>
                  <a:pt x="162" y="1341"/>
                </a:lnTo>
                <a:lnTo>
                  <a:pt x="142" y="1377"/>
                </a:lnTo>
                <a:lnTo>
                  <a:pt x="142" y="1377"/>
                </a:lnTo>
                <a:lnTo>
                  <a:pt x="134" y="1385"/>
                </a:lnTo>
                <a:lnTo>
                  <a:pt x="132" y="1391"/>
                </a:lnTo>
                <a:lnTo>
                  <a:pt x="132" y="1391"/>
                </a:lnTo>
                <a:lnTo>
                  <a:pt x="130" y="1397"/>
                </a:lnTo>
                <a:lnTo>
                  <a:pt x="128" y="1399"/>
                </a:lnTo>
                <a:lnTo>
                  <a:pt x="126" y="1401"/>
                </a:lnTo>
                <a:lnTo>
                  <a:pt x="126" y="1401"/>
                </a:lnTo>
                <a:lnTo>
                  <a:pt x="122" y="1401"/>
                </a:lnTo>
                <a:lnTo>
                  <a:pt x="120" y="1401"/>
                </a:lnTo>
                <a:lnTo>
                  <a:pt x="120" y="1403"/>
                </a:lnTo>
                <a:lnTo>
                  <a:pt x="120" y="1403"/>
                </a:lnTo>
                <a:lnTo>
                  <a:pt x="114" y="1415"/>
                </a:lnTo>
                <a:lnTo>
                  <a:pt x="114" y="1415"/>
                </a:lnTo>
                <a:lnTo>
                  <a:pt x="110" y="1417"/>
                </a:lnTo>
                <a:lnTo>
                  <a:pt x="100" y="1419"/>
                </a:lnTo>
                <a:lnTo>
                  <a:pt x="100" y="1419"/>
                </a:lnTo>
                <a:lnTo>
                  <a:pt x="84" y="1421"/>
                </a:lnTo>
                <a:lnTo>
                  <a:pt x="66" y="1423"/>
                </a:lnTo>
                <a:lnTo>
                  <a:pt x="66" y="1423"/>
                </a:lnTo>
                <a:lnTo>
                  <a:pt x="42" y="1423"/>
                </a:lnTo>
                <a:lnTo>
                  <a:pt x="30" y="1425"/>
                </a:lnTo>
                <a:lnTo>
                  <a:pt x="24" y="1429"/>
                </a:lnTo>
                <a:lnTo>
                  <a:pt x="24" y="1429"/>
                </a:lnTo>
                <a:lnTo>
                  <a:pt x="20" y="1433"/>
                </a:lnTo>
                <a:lnTo>
                  <a:pt x="16" y="1439"/>
                </a:lnTo>
                <a:lnTo>
                  <a:pt x="14" y="1449"/>
                </a:lnTo>
                <a:lnTo>
                  <a:pt x="10" y="1463"/>
                </a:lnTo>
                <a:lnTo>
                  <a:pt x="10" y="1463"/>
                </a:lnTo>
                <a:lnTo>
                  <a:pt x="8" y="1487"/>
                </a:lnTo>
                <a:lnTo>
                  <a:pt x="8" y="1495"/>
                </a:lnTo>
                <a:lnTo>
                  <a:pt x="8" y="1501"/>
                </a:lnTo>
                <a:lnTo>
                  <a:pt x="8" y="1501"/>
                </a:lnTo>
                <a:lnTo>
                  <a:pt x="14" y="1513"/>
                </a:lnTo>
                <a:lnTo>
                  <a:pt x="16" y="1519"/>
                </a:lnTo>
                <a:lnTo>
                  <a:pt x="14" y="1523"/>
                </a:lnTo>
                <a:lnTo>
                  <a:pt x="14" y="1525"/>
                </a:lnTo>
                <a:lnTo>
                  <a:pt x="14" y="1525"/>
                </a:lnTo>
                <a:lnTo>
                  <a:pt x="6" y="1537"/>
                </a:lnTo>
                <a:lnTo>
                  <a:pt x="0" y="1553"/>
                </a:lnTo>
                <a:lnTo>
                  <a:pt x="0" y="1553"/>
                </a:lnTo>
                <a:lnTo>
                  <a:pt x="0" y="1569"/>
                </a:lnTo>
                <a:lnTo>
                  <a:pt x="4" y="1599"/>
                </a:lnTo>
                <a:lnTo>
                  <a:pt x="10" y="1631"/>
                </a:lnTo>
                <a:lnTo>
                  <a:pt x="16" y="1645"/>
                </a:lnTo>
                <a:lnTo>
                  <a:pt x="22" y="1657"/>
                </a:lnTo>
                <a:lnTo>
                  <a:pt x="22" y="1657"/>
                </a:lnTo>
                <a:lnTo>
                  <a:pt x="36" y="1675"/>
                </a:lnTo>
                <a:lnTo>
                  <a:pt x="42" y="1683"/>
                </a:lnTo>
                <a:lnTo>
                  <a:pt x="50" y="1689"/>
                </a:lnTo>
                <a:lnTo>
                  <a:pt x="56" y="1691"/>
                </a:lnTo>
                <a:lnTo>
                  <a:pt x="64" y="1693"/>
                </a:lnTo>
                <a:lnTo>
                  <a:pt x="70" y="1691"/>
                </a:lnTo>
                <a:lnTo>
                  <a:pt x="74" y="1685"/>
                </a:lnTo>
                <a:lnTo>
                  <a:pt x="74" y="1685"/>
                </a:lnTo>
                <a:lnTo>
                  <a:pt x="78" y="1677"/>
                </a:lnTo>
                <a:lnTo>
                  <a:pt x="80" y="1671"/>
                </a:lnTo>
                <a:lnTo>
                  <a:pt x="82" y="1655"/>
                </a:lnTo>
                <a:lnTo>
                  <a:pt x="84" y="1639"/>
                </a:lnTo>
                <a:lnTo>
                  <a:pt x="84" y="1631"/>
                </a:lnTo>
                <a:lnTo>
                  <a:pt x="88" y="1623"/>
                </a:lnTo>
                <a:lnTo>
                  <a:pt x="88" y="1623"/>
                </a:lnTo>
                <a:lnTo>
                  <a:pt x="100" y="1603"/>
                </a:lnTo>
                <a:lnTo>
                  <a:pt x="106" y="1595"/>
                </a:lnTo>
                <a:lnTo>
                  <a:pt x="106" y="1595"/>
                </a:lnTo>
                <a:lnTo>
                  <a:pt x="110" y="1585"/>
                </a:lnTo>
                <a:lnTo>
                  <a:pt x="110" y="1585"/>
                </a:lnTo>
                <a:lnTo>
                  <a:pt x="114" y="1585"/>
                </a:lnTo>
                <a:lnTo>
                  <a:pt x="116" y="1583"/>
                </a:lnTo>
                <a:lnTo>
                  <a:pt x="118" y="1581"/>
                </a:lnTo>
                <a:lnTo>
                  <a:pt x="118" y="1581"/>
                </a:lnTo>
                <a:lnTo>
                  <a:pt x="122" y="1571"/>
                </a:lnTo>
                <a:lnTo>
                  <a:pt x="122" y="1571"/>
                </a:lnTo>
                <a:lnTo>
                  <a:pt x="124" y="1595"/>
                </a:lnTo>
                <a:lnTo>
                  <a:pt x="124" y="1595"/>
                </a:lnTo>
                <a:lnTo>
                  <a:pt x="124" y="1597"/>
                </a:lnTo>
                <a:lnTo>
                  <a:pt x="126" y="1597"/>
                </a:lnTo>
                <a:lnTo>
                  <a:pt x="126" y="1585"/>
                </a:lnTo>
                <a:lnTo>
                  <a:pt x="126" y="1585"/>
                </a:lnTo>
                <a:lnTo>
                  <a:pt x="126" y="1569"/>
                </a:lnTo>
                <a:lnTo>
                  <a:pt x="126" y="1563"/>
                </a:lnTo>
                <a:lnTo>
                  <a:pt x="126" y="1563"/>
                </a:lnTo>
                <a:lnTo>
                  <a:pt x="128" y="1561"/>
                </a:lnTo>
                <a:lnTo>
                  <a:pt x="132" y="1559"/>
                </a:lnTo>
                <a:lnTo>
                  <a:pt x="132" y="1559"/>
                </a:lnTo>
                <a:lnTo>
                  <a:pt x="132" y="1571"/>
                </a:lnTo>
                <a:lnTo>
                  <a:pt x="134" y="1585"/>
                </a:lnTo>
                <a:lnTo>
                  <a:pt x="134" y="1585"/>
                </a:lnTo>
                <a:lnTo>
                  <a:pt x="136" y="1591"/>
                </a:lnTo>
                <a:lnTo>
                  <a:pt x="140" y="1595"/>
                </a:lnTo>
                <a:lnTo>
                  <a:pt x="140" y="1597"/>
                </a:lnTo>
                <a:lnTo>
                  <a:pt x="142" y="1595"/>
                </a:lnTo>
                <a:lnTo>
                  <a:pt x="144" y="1589"/>
                </a:lnTo>
                <a:lnTo>
                  <a:pt x="144" y="1589"/>
                </a:lnTo>
                <a:lnTo>
                  <a:pt x="146" y="1569"/>
                </a:lnTo>
                <a:lnTo>
                  <a:pt x="146" y="1553"/>
                </a:lnTo>
                <a:lnTo>
                  <a:pt x="146" y="1553"/>
                </a:lnTo>
                <a:lnTo>
                  <a:pt x="144" y="1551"/>
                </a:lnTo>
                <a:lnTo>
                  <a:pt x="142" y="1549"/>
                </a:lnTo>
                <a:lnTo>
                  <a:pt x="140" y="1547"/>
                </a:lnTo>
                <a:lnTo>
                  <a:pt x="140" y="1547"/>
                </a:lnTo>
                <a:lnTo>
                  <a:pt x="146" y="1547"/>
                </a:lnTo>
                <a:lnTo>
                  <a:pt x="146" y="1547"/>
                </a:lnTo>
                <a:lnTo>
                  <a:pt x="168" y="1539"/>
                </a:lnTo>
                <a:lnTo>
                  <a:pt x="174" y="1535"/>
                </a:lnTo>
                <a:lnTo>
                  <a:pt x="178" y="1533"/>
                </a:lnTo>
                <a:lnTo>
                  <a:pt x="178" y="1529"/>
                </a:lnTo>
                <a:lnTo>
                  <a:pt x="178" y="1529"/>
                </a:lnTo>
                <a:lnTo>
                  <a:pt x="178" y="1525"/>
                </a:lnTo>
                <a:lnTo>
                  <a:pt x="174" y="1521"/>
                </a:lnTo>
                <a:lnTo>
                  <a:pt x="170" y="1521"/>
                </a:lnTo>
                <a:lnTo>
                  <a:pt x="168" y="1521"/>
                </a:lnTo>
                <a:lnTo>
                  <a:pt x="168" y="1521"/>
                </a:lnTo>
                <a:lnTo>
                  <a:pt x="164" y="1521"/>
                </a:lnTo>
                <a:lnTo>
                  <a:pt x="160" y="1519"/>
                </a:lnTo>
                <a:lnTo>
                  <a:pt x="156" y="1515"/>
                </a:lnTo>
                <a:lnTo>
                  <a:pt x="156" y="1515"/>
                </a:lnTo>
                <a:lnTo>
                  <a:pt x="156" y="1511"/>
                </a:lnTo>
                <a:lnTo>
                  <a:pt x="156" y="1511"/>
                </a:lnTo>
                <a:lnTo>
                  <a:pt x="156" y="1511"/>
                </a:lnTo>
                <a:lnTo>
                  <a:pt x="168" y="1491"/>
                </a:lnTo>
                <a:lnTo>
                  <a:pt x="168" y="1491"/>
                </a:lnTo>
                <a:lnTo>
                  <a:pt x="170" y="1485"/>
                </a:lnTo>
                <a:lnTo>
                  <a:pt x="172" y="1481"/>
                </a:lnTo>
                <a:lnTo>
                  <a:pt x="174" y="1479"/>
                </a:lnTo>
                <a:lnTo>
                  <a:pt x="174" y="1479"/>
                </a:lnTo>
                <a:lnTo>
                  <a:pt x="178" y="1477"/>
                </a:lnTo>
                <a:lnTo>
                  <a:pt x="182" y="1473"/>
                </a:lnTo>
                <a:lnTo>
                  <a:pt x="182" y="1473"/>
                </a:lnTo>
                <a:lnTo>
                  <a:pt x="182" y="1467"/>
                </a:lnTo>
                <a:lnTo>
                  <a:pt x="184" y="1465"/>
                </a:lnTo>
                <a:lnTo>
                  <a:pt x="186" y="1463"/>
                </a:lnTo>
                <a:lnTo>
                  <a:pt x="186" y="1463"/>
                </a:lnTo>
                <a:lnTo>
                  <a:pt x="190" y="1461"/>
                </a:lnTo>
                <a:lnTo>
                  <a:pt x="192" y="1457"/>
                </a:lnTo>
                <a:lnTo>
                  <a:pt x="192" y="1457"/>
                </a:lnTo>
                <a:lnTo>
                  <a:pt x="194" y="1449"/>
                </a:lnTo>
                <a:lnTo>
                  <a:pt x="196" y="1443"/>
                </a:lnTo>
                <a:lnTo>
                  <a:pt x="196" y="1443"/>
                </a:lnTo>
                <a:lnTo>
                  <a:pt x="200" y="1437"/>
                </a:lnTo>
                <a:lnTo>
                  <a:pt x="206" y="1425"/>
                </a:lnTo>
                <a:lnTo>
                  <a:pt x="206" y="1425"/>
                </a:lnTo>
                <a:lnTo>
                  <a:pt x="216" y="1413"/>
                </a:lnTo>
                <a:lnTo>
                  <a:pt x="234" y="1397"/>
                </a:lnTo>
                <a:lnTo>
                  <a:pt x="270" y="1365"/>
                </a:lnTo>
                <a:lnTo>
                  <a:pt x="270" y="1365"/>
                </a:lnTo>
                <a:lnTo>
                  <a:pt x="304" y="1337"/>
                </a:lnTo>
                <a:lnTo>
                  <a:pt x="340" y="1305"/>
                </a:lnTo>
                <a:lnTo>
                  <a:pt x="340" y="1305"/>
                </a:lnTo>
                <a:lnTo>
                  <a:pt x="372" y="1278"/>
                </a:lnTo>
                <a:lnTo>
                  <a:pt x="388" y="1264"/>
                </a:lnTo>
                <a:lnTo>
                  <a:pt x="408" y="1252"/>
                </a:lnTo>
                <a:lnTo>
                  <a:pt x="408" y="1252"/>
                </a:lnTo>
                <a:lnTo>
                  <a:pt x="450" y="1228"/>
                </a:lnTo>
                <a:lnTo>
                  <a:pt x="464" y="1218"/>
                </a:lnTo>
                <a:lnTo>
                  <a:pt x="474" y="1214"/>
                </a:lnTo>
                <a:lnTo>
                  <a:pt x="474" y="1214"/>
                </a:lnTo>
                <a:lnTo>
                  <a:pt x="480" y="1212"/>
                </a:lnTo>
                <a:lnTo>
                  <a:pt x="486" y="1206"/>
                </a:lnTo>
                <a:lnTo>
                  <a:pt x="496" y="1194"/>
                </a:lnTo>
                <a:lnTo>
                  <a:pt x="496" y="1194"/>
                </a:lnTo>
                <a:lnTo>
                  <a:pt x="504" y="1182"/>
                </a:lnTo>
                <a:lnTo>
                  <a:pt x="510" y="1174"/>
                </a:lnTo>
                <a:lnTo>
                  <a:pt x="510" y="1174"/>
                </a:lnTo>
                <a:lnTo>
                  <a:pt x="576" y="1074"/>
                </a:lnTo>
                <a:lnTo>
                  <a:pt x="576" y="1074"/>
                </a:lnTo>
                <a:lnTo>
                  <a:pt x="612" y="1018"/>
                </a:lnTo>
                <a:lnTo>
                  <a:pt x="636" y="980"/>
                </a:lnTo>
                <a:lnTo>
                  <a:pt x="636" y="980"/>
                </a:lnTo>
                <a:lnTo>
                  <a:pt x="640" y="980"/>
                </a:lnTo>
                <a:lnTo>
                  <a:pt x="644" y="978"/>
                </a:lnTo>
                <a:lnTo>
                  <a:pt x="648" y="976"/>
                </a:lnTo>
                <a:lnTo>
                  <a:pt x="648" y="976"/>
                </a:lnTo>
                <a:lnTo>
                  <a:pt x="654" y="970"/>
                </a:lnTo>
                <a:lnTo>
                  <a:pt x="656" y="970"/>
                </a:lnTo>
                <a:lnTo>
                  <a:pt x="660" y="970"/>
                </a:lnTo>
                <a:lnTo>
                  <a:pt x="660" y="970"/>
                </a:lnTo>
                <a:lnTo>
                  <a:pt x="666" y="972"/>
                </a:lnTo>
                <a:lnTo>
                  <a:pt x="672" y="976"/>
                </a:lnTo>
                <a:lnTo>
                  <a:pt x="680" y="982"/>
                </a:lnTo>
                <a:lnTo>
                  <a:pt x="680" y="982"/>
                </a:lnTo>
                <a:lnTo>
                  <a:pt x="682" y="982"/>
                </a:lnTo>
                <a:lnTo>
                  <a:pt x="686" y="982"/>
                </a:lnTo>
                <a:lnTo>
                  <a:pt x="686" y="982"/>
                </a:lnTo>
                <a:lnTo>
                  <a:pt x="698" y="982"/>
                </a:lnTo>
                <a:lnTo>
                  <a:pt x="708" y="984"/>
                </a:lnTo>
                <a:lnTo>
                  <a:pt x="708" y="984"/>
                </a:lnTo>
                <a:lnTo>
                  <a:pt x="714" y="982"/>
                </a:lnTo>
                <a:lnTo>
                  <a:pt x="714" y="982"/>
                </a:lnTo>
                <a:lnTo>
                  <a:pt x="748" y="986"/>
                </a:lnTo>
                <a:lnTo>
                  <a:pt x="776" y="990"/>
                </a:lnTo>
                <a:lnTo>
                  <a:pt x="804" y="990"/>
                </a:lnTo>
                <a:lnTo>
                  <a:pt x="804" y="990"/>
                </a:lnTo>
                <a:lnTo>
                  <a:pt x="860" y="984"/>
                </a:lnTo>
                <a:lnTo>
                  <a:pt x="888" y="982"/>
                </a:lnTo>
                <a:lnTo>
                  <a:pt x="908" y="980"/>
                </a:lnTo>
                <a:lnTo>
                  <a:pt x="908" y="980"/>
                </a:lnTo>
                <a:lnTo>
                  <a:pt x="934" y="982"/>
                </a:lnTo>
                <a:lnTo>
                  <a:pt x="938" y="982"/>
                </a:lnTo>
                <a:lnTo>
                  <a:pt x="940" y="984"/>
                </a:lnTo>
                <a:lnTo>
                  <a:pt x="938" y="986"/>
                </a:lnTo>
                <a:lnTo>
                  <a:pt x="936" y="988"/>
                </a:lnTo>
                <a:lnTo>
                  <a:pt x="936" y="988"/>
                </a:lnTo>
                <a:lnTo>
                  <a:pt x="928" y="998"/>
                </a:lnTo>
                <a:lnTo>
                  <a:pt x="916" y="1012"/>
                </a:lnTo>
                <a:lnTo>
                  <a:pt x="904" y="1028"/>
                </a:lnTo>
                <a:lnTo>
                  <a:pt x="896" y="1042"/>
                </a:lnTo>
                <a:lnTo>
                  <a:pt x="896" y="1042"/>
                </a:lnTo>
                <a:lnTo>
                  <a:pt x="892" y="1056"/>
                </a:lnTo>
                <a:lnTo>
                  <a:pt x="888" y="1068"/>
                </a:lnTo>
                <a:lnTo>
                  <a:pt x="886" y="1094"/>
                </a:lnTo>
                <a:lnTo>
                  <a:pt x="886" y="1094"/>
                </a:lnTo>
                <a:lnTo>
                  <a:pt x="884" y="1108"/>
                </a:lnTo>
                <a:lnTo>
                  <a:pt x="882" y="1120"/>
                </a:lnTo>
                <a:lnTo>
                  <a:pt x="872" y="1154"/>
                </a:lnTo>
                <a:lnTo>
                  <a:pt x="872" y="1154"/>
                </a:lnTo>
                <a:lnTo>
                  <a:pt x="848" y="1226"/>
                </a:lnTo>
                <a:lnTo>
                  <a:pt x="848" y="1226"/>
                </a:lnTo>
                <a:lnTo>
                  <a:pt x="846" y="1226"/>
                </a:lnTo>
                <a:lnTo>
                  <a:pt x="844" y="1226"/>
                </a:lnTo>
                <a:lnTo>
                  <a:pt x="844" y="1228"/>
                </a:lnTo>
                <a:lnTo>
                  <a:pt x="844" y="1228"/>
                </a:lnTo>
                <a:lnTo>
                  <a:pt x="842" y="1236"/>
                </a:lnTo>
                <a:lnTo>
                  <a:pt x="840" y="1244"/>
                </a:lnTo>
                <a:lnTo>
                  <a:pt x="840" y="1244"/>
                </a:lnTo>
                <a:lnTo>
                  <a:pt x="838" y="1246"/>
                </a:lnTo>
                <a:lnTo>
                  <a:pt x="836" y="1246"/>
                </a:lnTo>
                <a:lnTo>
                  <a:pt x="836" y="1250"/>
                </a:lnTo>
                <a:lnTo>
                  <a:pt x="836" y="1250"/>
                </a:lnTo>
                <a:lnTo>
                  <a:pt x="836" y="1254"/>
                </a:lnTo>
                <a:lnTo>
                  <a:pt x="834" y="1256"/>
                </a:lnTo>
                <a:lnTo>
                  <a:pt x="834" y="1256"/>
                </a:lnTo>
                <a:lnTo>
                  <a:pt x="832" y="1258"/>
                </a:lnTo>
                <a:lnTo>
                  <a:pt x="830" y="1262"/>
                </a:lnTo>
                <a:lnTo>
                  <a:pt x="830" y="1262"/>
                </a:lnTo>
                <a:lnTo>
                  <a:pt x="830" y="1268"/>
                </a:lnTo>
                <a:lnTo>
                  <a:pt x="830" y="1272"/>
                </a:lnTo>
                <a:lnTo>
                  <a:pt x="830" y="1272"/>
                </a:lnTo>
                <a:lnTo>
                  <a:pt x="828" y="1274"/>
                </a:lnTo>
                <a:lnTo>
                  <a:pt x="826" y="1274"/>
                </a:lnTo>
                <a:lnTo>
                  <a:pt x="824" y="1274"/>
                </a:lnTo>
                <a:lnTo>
                  <a:pt x="824" y="1276"/>
                </a:lnTo>
                <a:lnTo>
                  <a:pt x="824" y="1276"/>
                </a:lnTo>
                <a:lnTo>
                  <a:pt x="826" y="1281"/>
                </a:lnTo>
                <a:lnTo>
                  <a:pt x="826" y="1285"/>
                </a:lnTo>
                <a:lnTo>
                  <a:pt x="822" y="1289"/>
                </a:lnTo>
                <a:lnTo>
                  <a:pt x="822" y="1289"/>
                </a:lnTo>
                <a:lnTo>
                  <a:pt x="820" y="1295"/>
                </a:lnTo>
                <a:lnTo>
                  <a:pt x="818" y="1297"/>
                </a:lnTo>
                <a:lnTo>
                  <a:pt x="818" y="1301"/>
                </a:lnTo>
                <a:lnTo>
                  <a:pt x="816" y="1303"/>
                </a:lnTo>
                <a:lnTo>
                  <a:pt x="816" y="1303"/>
                </a:lnTo>
                <a:lnTo>
                  <a:pt x="812" y="1309"/>
                </a:lnTo>
                <a:lnTo>
                  <a:pt x="812" y="1311"/>
                </a:lnTo>
                <a:lnTo>
                  <a:pt x="812" y="1311"/>
                </a:lnTo>
                <a:lnTo>
                  <a:pt x="810" y="1309"/>
                </a:lnTo>
                <a:lnTo>
                  <a:pt x="806" y="1309"/>
                </a:lnTo>
                <a:lnTo>
                  <a:pt x="804" y="1313"/>
                </a:lnTo>
                <a:lnTo>
                  <a:pt x="804" y="1313"/>
                </a:lnTo>
                <a:lnTo>
                  <a:pt x="798" y="1317"/>
                </a:lnTo>
                <a:lnTo>
                  <a:pt x="796" y="1321"/>
                </a:lnTo>
                <a:lnTo>
                  <a:pt x="796" y="1321"/>
                </a:lnTo>
                <a:lnTo>
                  <a:pt x="796" y="1327"/>
                </a:lnTo>
                <a:lnTo>
                  <a:pt x="794" y="1331"/>
                </a:lnTo>
                <a:lnTo>
                  <a:pt x="790" y="1335"/>
                </a:lnTo>
                <a:lnTo>
                  <a:pt x="790" y="1335"/>
                </a:lnTo>
                <a:lnTo>
                  <a:pt x="784" y="1341"/>
                </a:lnTo>
                <a:lnTo>
                  <a:pt x="780" y="1347"/>
                </a:lnTo>
                <a:lnTo>
                  <a:pt x="772" y="1359"/>
                </a:lnTo>
                <a:lnTo>
                  <a:pt x="772" y="1359"/>
                </a:lnTo>
                <a:lnTo>
                  <a:pt x="770" y="1365"/>
                </a:lnTo>
                <a:lnTo>
                  <a:pt x="766" y="1367"/>
                </a:lnTo>
                <a:lnTo>
                  <a:pt x="766" y="1367"/>
                </a:lnTo>
                <a:lnTo>
                  <a:pt x="760" y="1373"/>
                </a:lnTo>
                <a:lnTo>
                  <a:pt x="752" y="1379"/>
                </a:lnTo>
                <a:lnTo>
                  <a:pt x="752" y="1379"/>
                </a:lnTo>
                <a:lnTo>
                  <a:pt x="750" y="1383"/>
                </a:lnTo>
                <a:lnTo>
                  <a:pt x="748" y="1387"/>
                </a:lnTo>
                <a:lnTo>
                  <a:pt x="750" y="1393"/>
                </a:lnTo>
                <a:lnTo>
                  <a:pt x="756" y="1399"/>
                </a:lnTo>
                <a:lnTo>
                  <a:pt x="756" y="1399"/>
                </a:lnTo>
                <a:lnTo>
                  <a:pt x="768" y="1407"/>
                </a:lnTo>
                <a:lnTo>
                  <a:pt x="784" y="1417"/>
                </a:lnTo>
                <a:lnTo>
                  <a:pt x="810" y="1429"/>
                </a:lnTo>
                <a:lnTo>
                  <a:pt x="810" y="1429"/>
                </a:lnTo>
                <a:lnTo>
                  <a:pt x="828" y="1439"/>
                </a:lnTo>
                <a:lnTo>
                  <a:pt x="840" y="1445"/>
                </a:lnTo>
                <a:lnTo>
                  <a:pt x="840" y="1445"/>
                </a:lnTo>
                <a:lnTo>
                  <a:pt x="848" y="1445"/>
                </a:lnTo>
                <a:lnTo>
                  <a:pt x="852" y="1445"/>
                </a:lnTo>
                <a:lnTo>
                  <a:pt x="856" y="1449"/>
                </a:lnTo>
                <a:lnTo>
                  <a:pt x="856" y="1449"/>
                </a:lnTo>
                <a:lnTo>
                  <a:pt x="864" y="1453"/>
                </a:lnTo>
                <a:lnTo>
                  <a:pt x="872" y="1457"/>
                </a:lnTo>
                <a:lnTo>
                  <a:pt x="898" y="1469"/>
                </a:lnTo>
                <a:lnTo>
                  <a:pt x="898" y="1469"/>
                </a:lnTo>
                <a:lnTo>
                  <a:pt x="910" y="1475"/>
                </a:lnTo>
                <a:lnTo>
                  <a:pt x="926" y="1479"/>
                </a:lnTo>
                <a:lnTo>
                  <a:pt x="962" y="1489"/>
                </a:lnTo>
                <a:lnTo>
                  <a:pt x="996" y="1495"/>
                </a:lnTo>
                <a:lnTo>
                  <a:pt x="1016" y="1497"/>
                </a:lnTo>
                <a:lnTo>
                  <a:pt x="1016" y="1497"/>
                </a:lnTo>
                <a:lnTo>
                  <a:pt x="1020" y="1497"/>
                </a:lnTo>
                <a:lnTo>
                  <a:pt x="1024" y="1495"/>
                </a:lnTo>
                <a:lnTo>
                  <a:pt x="1030" y="1489"/>
                </a:lnTo>
                <a:lnTo>
                  <a:pt x="1032" y="1481"/>
                </a:lnTo>
                <a:lnTo>
                  <a:pt x="1032" y="1477"/>
                </a:lnTo>
                <a:lnTo>
                  <a:pt x="1030" y="1475"/>
                </a:lnTo>
                <a:lnTo>
                  <a:pt x="1030" y="1475"/>
                </a:lnTo>
                <a:lnTo>
                  <a:pt x="1018" y="1461"/>
                </a:lnTo>
                <a:lnTo>
                  <a:pt x="1002" y="1449"/>
                </a:lnTo>
                <a:lnTo>
                  <a:pt x="1002" y="1449"/>
                </a:lnTo>
                <a:lnTo>
                  <a:pt x="982" y="1439"/>
                </a:lnTo>
                <a:lnTo>
                  <a:pt x="972" y="1431"/>
                </a:lnTo>
                <a:lnTo>
                  <a:pt x="972" y="1431"/>
                </a:lnTo>
                <a:lnTo>
                  <a:pt x="962" y="1421"/>
                </a:lnTo>
                <a:lnTo>
                  <a:pt x="962" y="1421"/>
                </a:lnTo>
                <a:lnTo>
                  <a:pt x="956" y="1411"/>
                </a:lnTo>
                <a:lnTo>
                  <a:pt x="950" y="1405"/>
                </a:lnTo>
                <a:lnTo>
                  <a:pt x="950" y="1405"/>
                </a:lnTo>
                <a:lnTo>
                  <a:pt x="944" y="1395"/>
                </a:lnTo>
                <a:lnTo>
                  <a:pt x="938" y="1385"/>
                </a:lnTo>
                <a:lnTo>
                  <a:pt x="938" y="1385"/>
                </a:lnTo>
                <a:lnTo>
                  <a:pt x="940" y="1387"/>
                </a:lnTo>
                <a:lnTo>
                  <a:pt x="946" y="1395"/>
                </a:lnTo>
                <a:lnTo>
                  <a:pt x="946" y="1395"/>
                </a:lnTo>
                <a:lnTo>
                  <a:pt x="954" y="1403"/>
                </a:lnTo>
                <a:lnTo>
                  <a:pt x="960" y="1411"/>
                </a:lnTo>
                <a:lnTo>
                  <a:pt x="960" y="1411"/>
                </a:lnTo>
                <a:lnTo>
                  <a:pt x="966" y="1419"/>
                </a:lnTo>
                <a:lnTo>
                  <a:pt x="968" y="1425"/>
                </a:lnTo>
                <a:lnTo>
                  <a:pt x="968" y="1425"/>
                </a:lnTo>
                <a:lnTo>
                  <a:pt x="970" y="1425"/>
                </a:lnTo>
                <a:lnTo>
                  <a:pt x="970" y="1423"/>
                </a:lnTo>
                <a:lnTo>
                  <a:pt x="970" y="1417"/>
                </a:lnTo>
                <a:lnTo>
                  <a:pt x="970" y="1417"/>
                </a:lnTo>
                <a:lnTo>
                  <a:pt x="960" y="1403"/>
                </a:lnTo>
                <a:lnTo>
                  <a:pt x="960" y="1403"/>
                </a:lnTo>
                <a:lnTo>
                  <a:pt x="946" y="1383"/>
                </a:lnTo>
                <a:lnTo>
                  <a:pt x="946" y="1383"/>
                </a:lnTo>
                <a:lnTo>
                  <a:pt x="942" y="1377"/>
                </a:lnTo>
                <a:lnTo>
                  <a:pt x="938" y="1373"/>
                </a:lnTo>
                <a:lnTo>
                  <a:pt x="938" y="1373"/>
                </a:lnTo>
                <a:lnTo>
                  <a:pt x="940" y="1371"/>
                </a:lnTo>
                <a:lnTo>
                  <a:pt x="942" y="1371"/>
                </a:lnTo>
                <a:lnTo>
                  <a:pt x="942" y="1371"/>
                </a:lnTo>
                <a:lnTo>
                  <a:pt x="956" y="1385"/>
                </a:lnTo>
                <a:lnTo>
                  <a:pt x="956" y="1385"/>
                </a:lnTo>
                <a:lnTo>
                  <a:pt x="966" y="1401"/>
                </a:lnTo>
                <a:lnTo>
                  <a:pt x="966" y="1401"/>
                </a:lnTo>
                <a:lnTo>
                  <a:pt x="970" y="1409"/>
                </a:lnTo>
                <a:lnTo>
                  <a:pt x="972" y="1411"/>
                </a:lnTo>
                <a:lnTo>
                  <a:pt x="974" y="1411"/>
                </a:lnTo>
                <a:lnTo>
                  <a:pt x="974" y="1411"/>
                </a:lnTo>
                <a:lnTo>
                  <a:pt x="976" y="1409"/>
                </a:lnTo>
                <a:lnTo>
                  <a:pt x="976" y="1407"/>
                </a:lnTo>
                <a:lnTo>
                  <a:pt x="972" y="1399"/>
                </a:lnTo>
                <a:lnTo>
                  <a:pt x="972" y="1399"/>
                </a:lnTo>
                <a:lnTo>
                  <a:pt x="964" y="1385"/>
                </a:lnTo>
                <a:lnTo>
                  <a:pt x="964" y="1385"/>
                </a:lnTo>
                <a:lnTo>
                  <a:pt x="954" y="1371"/>
                </a:lnTo>
                <a:lnTo>
                  <a:pt x="946" y="1361"/>
                </a:lnTo>
                <a:lnTo>
                  <a:pt x="946" y="1361"/>
                </a:lnTo>
                <a:lnTo>
                  <a:pt x="944" y="1359"/>
                </a:lnTo>
                <a:lnTo>
                  <a:pt x="942" y="1353"/>
                </a:lnTo>
                <a:lnTo>
                  <a:pt x="942" y="1353"/>
                </a:lnTo>
                <a:lnTo>
                  <a:pt x="940" y="1341"/>
                </a:lnTo>
                <a:lnTo>
                  <a:pt x="940" y="1341"/>
                </a:lnTo>
                <a:lnTo>
                  <a:pt x="940" y="1325"/>
                </a:lnTo>
                <a:lnTo>
                  <a:pt x="938" y="1319"/>
                </a:lnTo>
                <a:lnTo>
                  <a:pt x="936" y="1313"/>
                </a:lnTo>
                <a:lnTo>
                  <a:pt x="936" y="1313"/>
                </a:lnTo>
                <a:lnTo>
                  <a:pt x="928" y="1307"/>
                </a:lnTo>
                <a:lnTo>
                  <a:pt x="924" y="1305"/>
                </a:lnTo>
                <a:lnTo>
                  <a:pt x="920" y="1305"/>
                </a:lnTo>
                <a:lnTo>
                  <a:pt x="920" y="1305"/>
                </a:lnTo>
                <a:lnTo>
                  <a:pt x="916" y="1307"/>
                </a:lnTo>
                <a:lnTo>
                  <a:pt x="916" y="1305"/>
                </a:lnTo>
                <a:lnTo>
                  <a:pt x="916" y="1303"/>
                </a:lnTo>
                <a:lnTo>
                  <a:pt x="916" y="1303"/>
                </a:lnTo>
                <a:lnTo>
                  <a:pt x="920" y="1299"/>
                </a:lnTo>
                <a:lnTo>
                  <a:pt x="922" y="1297"/>
                </a:lnTo>
                <a:lnTo>
                  <a:pt x="920" y="1293"/>
                </a:lnTo>
                <a:lnTo>
                  <a:pt x="920" y="1293"/>
                </a:lnTo>
                <a:lnTo>
                  <a:pt x="920" y="1289"/>
                </a:lnTo>
                <a:lnTo>
                  <a:pt x="922" y="1285"/>
                </a:lnTo>
                <a:lnTo>
                  <a:pt x="922" y="1285"/>
                </a:lnTo>
                <a:lnTo>
                  <a:pt x="922" y="1283"/>
                </a:lnTo>
                <a:lnTo>
                  <a:pt x="924" y="1280"/>
                </a:lnTo>
                <a:lnTo>
                  <a:pt x="924" y="1280"/>
                </a:lnTo>
                <a:lnTo>
                  <a:pt x="928" y="1274"/>
                </a:lnTo>
                <a:lnTo>
                  <a:pt x="930" y="1270"/>
                </a:lnTo>
                <a:lnTo>
                  <a:pt x="930" y="1270"/>
                </a:lnTo>
                <a:lnTo>
                  <a:pt x="930" y="1264"/>
                </a:lnTo>
                <a:lnTo>
                  <a:pt x="932" y="1260"/>
                </a:lnTo>
                <a:lnTo>
                  <a:pt x="934" y="1256"/>
                </a:lnTo>
                <a:lnTo>
                  <a:pt x="934" y="1256"/>
                </a:lnTo>
                <a:lnTo>
                  <a:pt x="950" y="1228"/>
                </a:lnTo>
                <a:lnTo>
                  <a:pt x="968" y="1198"/>
                </a:lnTo>
                <a:lnTo>
                  <a:pt x="994" y="1162"/>
                </a:lnTo>
                <a:lnTo>
                  <a:pt x="994" y="1162"/>
                </a:lnTo>
                <a:lnTo>
                  <a:pt x="1020" y="1126"/>
                </a:lnTo>
                <a:lnTo>
                  <a:pt x="1042" y="1092"/>
                </a:lnTo>
                <a:lnTo>
                  <a:pt x="1060" y="1062"/>
                </a:lnTo>
                <a:lnTo>
                  <a:pt x="1076" y="1032"/>
                </a:lnTo>
                <a:lnTo>
                  <a:pt x="1076" y="1032"/>
                </a:lnTo>
                <a:lnTo>
                  <a:pt x="1090" y="1004"/>
                </a:lnTo>
                <a:lnTo>
                  <a:pt x="1100" y="978"/>
                </a:lnTo>
                <a:lnTo>
                  <a:pt x="1108" y="954"/>
                </a:lnTo>
                <a:lnTo>
                  <a:pt x="1110" y="944"/>
                </a:lnTo>
                <a:lnTo>
                  <a:pt x="1110" y="934"/>
                </a:lnTo>
                <a:lnTo>
                  <a:pt x="1110" y="934"/>
                </a:lnTo>
                <a:lnTo>
                  <a:pt x="1108" y="926"/>
                </a:lnTo>
                <a:lnTo>
                  <a:pt x="1104" y="918"/>
                </a:lnTo>
                <a:lnTo>
                  <a:pt x="1096" y="910"/>
                </a:lnTo>
                <a:lnTo>
                  <a:pt x="1096" y="910"/>
                </a:lnTo>
                <a:close/>
                <a:moveTo>
                  <a:pt x="140" y="1579"/>
                </a:moveTo>
                <a:lnTo>
                  <a:pt x="140" y="1579"/>
                </a:lnTo>
                <a:lnTo>
                  <a:pt x="140" y="1585"/>
                </a:lnTo>
                <a:lnTo>
                  <a:pt x="140" y="1587"/>
                </a:lnTo>
                <a:lnTo>
                  <a:pt x="138" y="1585"/>
                </a:lnTo>
                <a:lnTo>
                  <a:pt x="138" y="1585"/>
                </a:lnTo>
                <a:lnTo>
                  <a:pt x="136" y="1575"/>
                </a:lnTo>
                <a:lnTo>
                  <a:pt x="136" y="1565"/>
                </a:lnTo>
                <a:lnTo>
                  <a:pt x="138" y="1555"/>
                </a:lnTo>
                <a:lnTo>
                  <a:pt x="138" y="1555"/>
                </a:lnTo>
                <a:lnTo>
                  <a:pt x="140" y="1555"/>
                </a:lnTo>
                <a:lnTo>
                  <a:pt x="142" y="1561"/>
                </a:lnTo>
                <a:lnTo>
                  <a:pt x="142" y="1561"/>
                </a:lnTo>
                <a:lnTo>
                  <a:pt x="142" y="1571"/>
                </a:lnTo>
                <a:lnTo>
                  <a:pt x="140" y="1579"/>
                </a:lnTo>
                <a:lnTo>
                  <a:pt x="140" y="1579"/>
                </a:lnTo>
                <a:close/>
                <a:moveTo>
                  <a:pt x="474" y="852"/>
                </a:moveTo>
                <a:lnTo>
                  <a:pt x="474" y="852"/>
                </a:lnTo>
                <a:lnTo>
                  <a:pt x="470" y="838"/>
                </a:lnTo>
                <a:lnTo>
                  <a:pt x="470" y="838"/>
                </a:lnTo>
                <a:lnTo>
                  <a:pt x="470" y="834"/>
                </a:lnTo>
                <a:lnTo>
                  <a:pt x="470" y="834"/>
                </a:lnTo>
                <a:lnTo>
                  <a:pt x="472" y="836"/>
                </a:lnTo>
                <a:lnTo>
                  <a:pt x="472" y="836"/>
                </a:lnTo>
                <a:lnTo>
                  <a:pt x="476" y="840"/>
                </a:lnTo>
                <a:lnTo>
                  <a:pt x="476" y="842"/>
                </a:lnTo>
                <a:lnTo>
                  <a:pt x="474" y="852"/>
                </a:lnTo>
                <a:close/>
                <a:moveTo>
                  <a:pt x="536" y="650"/>
                </a:moveTo>
                <a:lnTo>
                  <a:pt x="536" y="650"/>
                </a:lnTo>
                <a:lnTo>
                  <a:pt x="536" y="658"/>
                </a:lnTo>
                <a:lnTo>
                  <a:pt x="538" y="666"/>
                </a:lnTo>
                <a:lnTo>
                  <a:pt x="538" y="666"/>
                </a:lnTo>
                <a:lnTo>
                  <a:pt x="538" y="668"/>
                </a:lnTo>
                <a:lnTo>
                  <a:pt x="538" y="672"/>
                </a:lnTo>
                <a:lnTo>
                  <a:pt x="534" y="678"/>
                </a:lnTo>
                <a:lnTo>
                  <a:pt x="534" y="678"/>
                </a:lnTo>
                <a:lnTo>
                  <a:pt x="526" y="688"/>
                </a:lnTo>
                <a:lnTo>
                  <a:pt x="514" y="704"/>
                </a:lnTo>
                <a:lnTo>
                  <a:pt x="514" y="704"/>
                </a:lnTo>
                <a:lnTo>
                  <a:pt x="508" y="716"/>
                </a:lnTo>
                <a:lnTo>
                  <a:pt x="502" y="728"/>
                </a:lnTo>
                <a:lnTo>
                  <a:pt x="498" y="742"/>
                </a:lnTo>
                <a:lnTo>
                  <a:pt x="498" y="742"/>
                </a:lnTo>
                <a:lnTo>
                  <a:pt x="488" y="742"/>
                </a:lnTo>
                <a:lnTo>
                  <a:pt x="488" y="742"/>
                </a:lnTo>
                <a:lnTo>
                  <a:pt x="466" y="742"/>
                </a:lnTo>
                <a:lnTo>
                  <a:pt x="466" y="742"/>
                </a:lnTo>
                <a:lnTo>
                  <a:pt x="454" y="742"/>
                </a:lnTo>
                <a:lnTo>
                  <a:pt x="446" y="742"/>
                </a:lnTo>
                <a:lnTo>
                  <a:pt x="438" y="740"/>
                </a:lnTo>
                <a:lnTo>
                  <a:pt x="438" y="740"/>
                </a:lnTo>
                <a:lnTo>
                  <a:pt x="432" y="734"/>
                </a:lnTo>
                <a:lnTo>
                  <a:pt x="428" y="724"/>
                </a:lnTo>
                <a:lnTo>
                  <a:pt x="418" y="700"/>
                </a:lnTo>
                <a:lnTo>
                  <a:pt x="418" y="700"/>
                </a:lnTo>
                <a:lnTo>
                  <a:pt x="406" y="670"/>
                </a:lnTo>
                <a:lnTo>
                  <a:pt x="392" y="634"/>
                </a:lnTo>
                <a:lnTo>
                  <a:pt x="392" y="634"/>
                </a:lnTo>
                <a:lnTo>
                  <a:pt x="380" y="592"/>
                </a:lnTo>
                <a:lnTo>
                  <a:pt x="374" y="558"/>
                </a:lnTo>
                <a:lnTo>
                  <a:pt x="374" y="558"/>
                </a:lnTo>
                <a:lnTo>
                  <a:pt x="364" y="514"/>
                </a:lnTo>
                <a:lnTo>
                  <a:pt x="364" y="514"/>
                </a:lnTo>
                <a:lnTo>
                  <a:pt x="376" y="508"/>
                </a:lnTo>
                <a:lnTo>
                  <a:pt x="398" y="498"/>
                </a:lnTo>
                <a:lnTo>
                  <a:pt x="398" y="498"/>
                </a:lnTo>
                <a:lnTo>
                  <a:pt x="410" y="492"/>
                </a:lnTo>
                <a:lnTo>
                  <a:pt x="420" y="484"/>
                </a:lnTo>
                <a:lnTo>
                  <a:pt x="432" y="474"/>
                </a:lnTo>
                <a:lnTo>
                  <a:pt x="432" y="474"/>
                </a:lnTo>
                <a:lnTo>
                  <a:pt x="436" y="478"/>
                </a:lnTo>
                <a:lnTo>
                  <a:pt x="442" y="482"/>
                </a:lnTo>
                <a:lnTo>
                  <a:pt x="442" y="482"/>
                </a:lnTo>
                <a:lnTo>
                  <a:pt x="444" y="482"/>
                </a:lnTo>
                <a:lnTo>
                  <a:pt x="444" y="480"/>
                </a:lnTo>
                <a:lnTo>
                  <a:pt x="448" y="476"/>
                </a:lnTo>
                <a:lnTo>
                  <a:pt x="448" y="476"/>
                </a:lnTo>
                <a:lnTo>
                  <a:pt x="452" y="470"/>
                </a:lnTo>
                <a:lnTo>
                  <a:pt x="458" y="464"/>
                </a:lnTo>
                <a:lnTo>
                  <a:pt x="458" y="464"/>
                </a:lnTo>
                <a:lnTo>
                  <a:pt x="464" y="460"/>
                </a:lnTo>
                <a:lnTo>
                  <a:pt x="466" y="460"/>
                </a:lnTo>
                <a:lnTo>
                  <a:pt x="466" y="460"/>
                </a:lnTo>
                <a:lnTo>
                  <a:pt x="468" y="466"/>
                </a:lnTo>
                <a:lnTo>
                  <a:pt x="468" y="466"/>
                </a:lnTo>
                <a:lnTo>
                  <a:pt x="490" y="498"/>
                </a:lnTo>
                <a:lnTo>
                  <a:pt x="490" y="498"/>
                </a:lnTo>
                <a:lnTo>
                  <a:pt x="492" y="506"/>
                </a:lnTo>
                <a:lnTo>
                  <a:pt x="496" y="514"/>
                </a:lnTo>
                <a:lnTo>
                  <a:pt x="500" y="532"/>
                </a:lnTo>
                <a:lnTo>
                  <a:pt x="500" y="532"/>
                </a:lnTo>
                <a:lnTo>
                  <a:pt x="502" y="538"/>
                </a:lnTo>
                <a:lnTo>
                  <a:pt x="506" y="546"/>
                </a:lnTo>
                <a:lnTo>
                  <a:pt x="510" y="554"/>
                </a:lnTo>
                <a:lnTo>
                  <a:pt x="510" y="554"/>
                </a:lnTo>
                <a:lnTo>
                  <a:pt x="514" y="566"/>
                </a:lnTo>
                <a:lnTo>
                  <a:pt x="518" y="576"/>
                </a:lnTo>
                <a:lnTo>
                  <a:pt x="518" y="576"/>
                </a:lnTo>
                <a:lnTo>
                  <a:pt x="520" y="580"/>
                </a:lnTo>
                <a:lnTo>
                  <a:pt x="522" y="584"/>
                </a:lnTo>
                <a:lnTo>
                  <a:pt x="520" y="592"/>
                </a:lnTo>
                <a:lnTo>
                  <a:pt x="520" y="592"/>
                </a:lnTo>
                <a:lnTo>
                  <a:pt x="520" y="596"/>
                </a:lnTo>
                <a:lnTo>
                  <a:pt x="522" y="598"/>
                </a:lnTo>
                <a:lnTo>
                  <a:pt x="526" y="602"/>
                </a:lnTo>
                <a:lnTo>
                  <a:pt x="526" y="602"/>
                </a:lnTo>
                <a:lnTo>
                  <a:pt x="528" y="608"/>
                </a:lnTo>
                <a:lnTo>
                  <a:pt x="530" y="614"/>
                </a:lnTo>
                <a:lnTo>
                  <a:pt x="530" y="614"/>
                </a:lnTo>
                <a:lnTo>
                  <a:pt x="534" y="620"/>
                </a:lnTo>
                <a:lnTo>
                  <a:pt x="534" y="626"/>
                </a:lnTo>
                <a:lnTo>
                  <a:pt x="534" y="626"/>
                </a:lnTo>
                <a:lnTo>
                  <a:pt x="534" y="630"/>
                </a:lnTo>
                <a:lnTo>
                  <a:pt x="536" y="632"/>
                </a:lnTo>
                <a:lnTo>
                  <a:pt x="536" y="632"/>
                </a:lnTo>
                <a:lnTo>
                  <a:pt x="538" y="636"/>
                </a:lnTo>
                <a:lnTo>
                  <a:pt x="538" y="640"/>
                </a:lnTo>
                <a:lnTo>
                  <a:pt x="536" y="650"/>
                </a:lnTo>
                <a:lnTo>
                  <a:pt x="536" y="65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3" name="Freeform 11"/>
          <p:cNvSpPr>
            <a:spLocks/>
          </p:cNvSpPr>
          <p:nvPr/>
        </p:nvSpPr>
        <p:spPr bwMode="auto">
          <a:xfrm>
            <a:off x="3105469" y="4505960"/>
            <a:ext cx="793400" cy="1909764"/>
          </a:xfrm>
          <a:custGeom>
            <a:avLst/>
            <a:gdLst>
              <a:gd name="T0" fmla="*/ 420 w 538"/>
              <a:gd name="T1" fmla="*/ 180 h 1295"/>
              <a:gd name="T2" fmla="*/ 440 w 538"/>
              <a:gd name="T3" fmla="*/ 150 h 1295"/>
              <a:gd name="T4" fmla="*/ 440 w 538"/>
              <a:gd name="T5" fmla="*/ 128 h 1295"/>
              <a:gd name="T6" fmla="*/ 454 w 538"/>
              <a:gd name="T7" fmla="*/ 118 h 1295"/>
              <a:gd name="T8" fmla="*/ 436 w 538"/>
              <a:gd name="T9" fmla="*/ 84 h 1295"/>
              <a:gd name="T10" fmla="*/ 432 w 538"/>
              <a:gd name="T11" fmla="*/ 56 h 1295"/>
              <a:gd name="T12" fmla="*/ 428 w 538"/>
              <a:gd name="T13" fmla="*/ 22 h 1295"/>
              <a:gd name="T14" fmla="*/ 426 w 538"/>
              <a:gd name="T15" fmla="*/ 8 h 1295"/>
              <a:gd name="T16" fmla="*/ 412 w 538"/>
              <a:gd name="T17" fmla="*/ 4 h 1295"/>
              <a:gd name="T18" fmla="*/ 336 w 538"/>
              <a:gd name="T19" fmla="*/ 4 h 1295"/>
              <a:gd name="T20" fmla="*/ 308 w 538"/>
              <a:gd name="T21" fmla="*/ 8 h 1295"/>
              <a:gd name="T22" fmla="*/ 292 w 538"/>
              <a:gd name="T23" fmla="*/ 16 h 1295"/>
              <a:gd name="T24" fmla="*/ 290 w 538"/>
              <a:gd name="T25" fmla="*/ 34 h 1295"/>
              <a:gd name="T26" fmla="*/ 304 w 538"/>
              <a:gd name="T27" fmla="*/ 142 h 1295"/>
              <a:gd name="T28" fmla="*/ 294 w 538"/>
              <a:gd name="T29" fmla="*/ 182 h 1295"/>
              <a:gd name="T30" fmla="*/ 246 w 538"/>
              <a:gd name="T31" fmla="*/ 242 h 1295"/>
              <a:gd name="T32" fmla="*/ 226 w 538"/>
              <a:gd name="T33" fmla="*/ 316 h 1295"/>
              <a:gd name="T34" fmla="*/ 206 w 538"/>
              <a:gd name="T35" fmla="*/ 402 h 1295"/>
              <a:gd name="T36" fmla="*/ 194 w 538"/>
              <a:gd name="T37" fmla="*/ 466 h 1295"/>
              <a:gd name="T38" fmla="*/ 202 w 538"/>
              <a:gd name="T39" fmla="*/ 524 h 1295"/>
              <a:gd name="T40" fmla="*/ 222 w 538"/>
              <a:gd name="T41" fmla="*/ 558 h 1295"/>
              <a:gd name="T42" fmla="*/ 192 w 538"/>
              <a:gd name="T43" fmla="*/ 667 h 1295"/>
              <a:gd name="T44" fmla="*/ 208 w 538"/>
              <a:gd name="T45" fmla="*/ 747 h 1295"/>
              <a:gd name="T46" fmla="*/ 184 w 538"/>
              <a:gd name="T47" fmla="*/ 705 h 1295"/>
              <a:gd name="T48" fmla="*/ 140 w 538"/>
              <a:gd name="T49" fmla="*/ 667 h 1295"/>
              <a:gd name="T50" fmla="*/ 30 w 538"/>
              <a:gd name="T51" fmla="*/ 713 h 1295"/>
              <a:gd name="T52" fmla="*/ 6 w 538"/>
              <a:gd name="T53" fmla="*/ 773 h 1295"/>
              <a:gd name="T54" fmla="*/ 60 w 538"/>
              <a:gd name="T55" fmla="*/ 765 h 1295"/>
              <a:gd name="T56" fmla="*/ 96 w 538"/>
              <a:gd name="T57" fmla="*/ 769 h 1295"/>
              <a:gd name="T58" fmla="*/ 120 w 538"/>
              <a:gd name="T59" fmla="*/ 785 h 1295"/>
              <a:gd name="T60" fmla="*/ 146 w 538"/>
              <a:gd name="T61" fmla="*/ 779 h 1295"/>
              <a:gd name="T62" fmla="*/ 248 w 538"/>
              <a:gd name="T63" fmla="*/ 905 h 1295"/>
              <a:gd name="T64" fmla="*/ 306 w 538"/>
              <a:gd name="T65" fmla="*/ 967 h 1295"/>
              <a:gd name="T66" fmla="*/ 306 w 538"/>
              <a:gd name="T67" fmla="*/ 1067 h 1295"/>
              <a:gd name="T68" fmla="*/ 282 w 538"/>
              <a:gd name="T69" fmla="*/ 1189 h 1295"/>
              <a:gd name="T70" fmla="*/ 260 w 538"/>
              <a:gd name="T71" fmla="*/ 1259 h 1295"/>
              <a:gd name="T72" fmla="*/ 322 w 538"/>
              <a:gd name="T73" fmla="*/ 1287 h 1295"/>
              <a:gd name="T74" fmla="*/ 464 w 538"/>
              <a:gd name="T75" fmla="*/ 1295 h 1295"/>
              <a:gd name="T76" fmla="*/ 446 w 538"/>
              <a:gd name="T77" fmla="*/ 1265 h 1295"/>
              <a:gd name="T78" fmla="*/ 378 w 538"/>
              <a:gd name="T79" fmla="*/ 1231 h 1295"/>
              <a:gd name="T80" fmla="*/ 360 w 538"/>
              <a:gd name="T81" fmla="*/ 1207 h 1295"/>
              <a:gd name="T82" fmla="*/ 354 w 538"/>
              <a:gd name="T83" fmla="*/ 1171 h 1295"/>
              <a:gd name="T84" fmla="*/ 430 w 538"/>
              <a:gd name="T85" fmla="*/ 961 h 1295"/>
              <a:gd name="T86" fmla="*/ 446 w 538"/>
              <a:gd name="T87" fmla="*/ 865 h 1295"/>
              <a:gd name="T88" fmla="*/ 446 w 538"/>
              <a:gd name="T89" fmla="*/ 789 h 1295"/>
              <a:gd name="T90" fmla="*/ 410 w 538"/>
              <a:gd name="T91" fmla="*/ 643 h 1295"/>
              <a:gd name="T92" fmla="*/ 398 w 538"/>
              <a:gd name="T93" fmla="*/ 618 h 1295"/>
              <a:gd name="T94" fmla="*/ 392 w 538"/>
              <a:gd name="T95" fmla="*/ 584 h 1295"/>
              <a:gd name="T96" fmla="*/ 406 w 538"/>
              <a:gd name="T97" fmla="*/ 514 h 1295"/>
              <a:gd name="T98" fmla="*/ 478 w 538"/>
              <a:gd name="T99" fmla="*/ 520 h 1295"/>
              <a:gd name="T100" fmla="*/ 518 w 538"/>
              <a:gd name="T101" fmla="*/ 522 h 1295"/>
              <a:gd name="T102" fmla="*/ 536 w 538"/>
              <a:gd name="T103" fmla="*/ 496 h 1295"/>
              <a:gd name="T104" fmla="*/ 538 w 538"/>
              <a:gd name="T105" fmla="*/ 476 h 1295"/>
              <a:gd name="T106" fmla="*/ 528 w 538"/>
              <a:gd name="T107" fmla="*/ 448 h 1295"/>
              <a:gd name="T108" fmla="*/ 490 w 538"/>
              <a:gd name="T109" fmla="*/ 450 h 1295"/>
              <a:gd name="T110" fmla="*/ 464 w 538"/>
              <a:gd name="T111" fmla="*/ 464 h 1295"/>
              <a:gd name="T112" fmla="*/ 432 w 538"/>
              <a:gd name="T113" fmla="*/ 424 h 1295"/>
              <a:gd name="T114" fmla="*/ 446 w 538"/>
              <a:gd name="T115" fmla="*/ 342 h 1295"/>
              <a:gd name="T116" fmla="*/ 422 w 538"/>
              <a:gd name="T117" fmla="*/ 254 h 1295"/>
              <a:gd name="T118" fmla="*/ 396 w 538"/>
              <a:gd name="T119" fmla="*/ 210 h 1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38" h="1295">
                <a:moveTo>
                  <a:pt x="394" y="210"/>
                </a:moveTo>
                <a:lnTo>
                  <a:pt x="394" y="210"/>
                </a:lnTo>
                <a:lnTo>
                  <a:pt x="402" y="188"/>
                </a:lnTo>
                <a:lnTo>
                  <a:pt x="402" y="188"/>
                </a:lnTo>
                <a:lnTo>
                  <a:pt x="404" y="184"/>
                </a:lnTo>
                <a:lnTo>
                  <a:pt x="404" y="182"/>
                </a:lnTo>
                <a:lnTo>
                  <a:pt x="406" y="182"/>
                </a:lnTo>
                <a:lnTo>
                  <a:pt x="406" y="182"/>
                </a:lnTo>
                <a:lnTo>
                  <a:pt x="420" y="180"/>
                </a:lnTo>
                <a:lnTo>
                  <a:pt x="430" y="178"/>
                </a:lnTo>
                <a:lnTo>
                  <a:pt x="436" y="174"/>
                </a:lnTo>
                <a:lnTo>
                  <a:pt x="436" y="174"/>
                </a:lnTo>
                <a:lnTo>
                  <a:pt x="438" y="168"/>
                </a:lnTo>
                <a:lnTo>
                  <a:pt x="440" y="164"/>
                </a:lnTo>
                <a:lnTo>
                  <a:pt x="440" y="158"/>
                </a:lnTo>
                <a:lnTo>
                  <a:pt x="440" y="158"/>
                </a:lnTo>
                <a:lnTo>
                  <a:pt x="438" y="154"/>
                </a:lnTo>
                <a:lnTo>
                  <a:pt x="440" y="150"/>
                </a:lnTo>
                <a:lnTo>
                  <a:pt x="440" y="150"/>
                </a:lnTo>
                <a:lnTo>
                  <a:pt x="440" y="146"/>
                </a:lnTo>
                <a:lnTo>
                  <a:pt x="440" y="142"/>
                </a:lnTo>
                <a:lnTo>
                  <a:pt x="440" y="142"/>
                </a:lnTo>
                <a:lnTo>
                  <a:pt x="440" y="138"/>
                </a:lnTo>
                <a:lnTo>
                  <a:pt x="440" y="138"/>
                </a:lnTo>
                <a:lnTo>
                  <a:pt x="440" y="134"/>
                </a:lnTo>
                <a:lnTo>
                  <a:pt x="440" y="134"/>
                </a:lnTo>
                <a:lnTo>
                  <a:pt x="440" y="128"/>
                </a:lnTo>
                <a:lnTo>
                  <a:pt x="440" y="128"/>
                </a:lnTo>
                <a:lnTo>
                  <a:pt x="442" y="126"/>
                </a:lnTo>
                <a:lnTo>
                  <a:pt x="444" y="126"/>
                </a:lnTo>
                <a:lnTo>
                  <a:pt x="444" y="126"/>
                </a:lnTo>
                <a:lnTo>
                  <a:pt x="448" y="126"/>
                </a:lnTo>
                <a:lnTo>
                  <a:pt x="450" y="124"/>
                </a:lnTo>
                <a:lnTo>
                  <a:pt x="452" y="122"/>
                </a:lnTo>
                <a:lnTo>
                  <a:pt x="454" y="118"/>
                </a:lnTo>
                <a:lnTo>
                  <a:pt x="454" y="118"/>
                </a:lnTo>
                <a:lnTo>
                  <a:pt x="452" y="112"/>
                </a:lnTo>
                <a:lnTo>
                  <a:pt x="448" y="106"/>
                </a:lnTo>
                <a:lnTo>
                  <a:pt x="448" y="106"/>
                </a:lnTo>
                <a:lnTo>
                  <a:pt x="436" y="92"/>
                </a:lnTo>
                <a:lnTo>
                  <a:pt x="436" y="92"/>
                </a:lnTo>
                <a:lnTo>
                  <a:pt x="436" y="88"/>
                </a:lnTo>
                <a:lnTo>
                  <a:pt x="436" y="86"/>
                </a:lnTo>
                <a:lnTo>
                  <a:pt x="436" y="84"/>
                </a:lnTo>
                <a:lnTo>
                  <a:pt x="436" y="84"/>
                </a:lnTo>
                <a:lnTo>
                  <a:pt x="440" y="82"/>
                </a:lnTo>
                <a:lnTo>
                  <a:pt x="440" y="80"/>
                </a:lnTo>
                <a:lnTo>
                  <a:pt x="440" y="78"/>
                </a:lnTo>
                <a:lnTo>
                  <a:pt x="440" y="78"/>
                </a:lnTo>
                <a:lnTo>
                  <a:pt x="438" y="68"/>
                </a:lnTo>
                <a:lnTo>
                  <a:pt x="434" y="62"/>
                </a:lnTo>
                <a:lnTo>
                  <a:pt x="434" y="62"/>
                </a:lnTo>
                <a:lnTo>
                  <a:pt x="432" y="60"/>
                </a:lnTo>
                <a:lnTo>
                  <a:pt x="432" y="56"/>
                </a:lnTo>
                <a:lnTo>
                  <a:pt x="432" y="56"/>
                </a:lnTo>
                <a:lnTo>
                  <a:pt x="426" y="42"/>
                </a:lnTo>
                <a:lnTo>
                  <a:pt x="426" y="42"/>
                </a:lnTo>
                <a:lnTo>
                  <a:pt x="422" y="32"/>
                </a:lnTo>
                <a:lnTo>
                  <a:pt x="420" y="26"/>
                </a:lnTo>
                <a:lnTo>
                  <a:pt x="422" y="24"/>
                </a:lnTo>
                <a:lnTo>
                  <a:pt x="424" y="22"/>
                </a:lnTo>
                <a:lnTo>
                  <a:pt x="424" y="22"/>
                </a:lnTo>
                <a:lnTo>
                  <a:pt x="428" y="22"/>
                </a:lnTo>
                <a:lnTo>
                  <a:pt x="430" y="20"/>
                </a:lnTo>
                <a:lnTo>
                  <a:pt x="432" y="16"/>
                </a:lnTo>
                <a:lnTo>
                  <a:pt x="432" y="10"/>
                </a:lnTo>
                <a:lnTo>
                  <a:pt x="432" y="10"/>
                </a:lnTo>
                <a:lnTo>
                  <a:pt x="430" y="12"/>
                </a:lnTo>
                <a:lnTo>
                  <a:pt x="422" y="14"/>
                </a:lnTo>
                <a:lnTo>
                  <a:pt x="422" y="14"/>
                </a:lnTo>
                <a:lnTo>
                  <a:pt x="426" y="10"/>
                </a:lnTo>
                <a:lnTo>
                  <a:pt x="426" y="8"/>
                </a:lnTo>
                <a:lnTo>
                  <a:pt x="426" y="2"/>
                </a:lnTo>
                <a:lnTo>
                  <a:pt x="426" y="2"/>
                </a:lnTo>
                <a:lnTo>
                  <a:pt x="420" y="10"/>
                </a:lnTo>
                <a:lnTo>
                  <a:pt x="420" y="10"/>
                </a:lnTo>
                <a:lnTo>
                  <a:pt x="418" y="8"/>
                </a:lnTo>
                <a:lnTo>
                  <a:pt x="418" y="4"/>
                </a:lnTo>
                <a:lnTo>
                  <a:pt x="420" y="0"/>
                </a:lnTo>
                <a:lnTo>
                  <a:pt x="420" y="0"/>
                </a:lnTo>
                <a:lnTo>
                  <a:pt x="412" y="4"/>
                </a:lnTo>
                <a:lnTo>
                  <a:pt x="412" y="4"/>
                </a:lnTo>
                <a:lnTo>
                  <a:pt x="408" y="8"/>
                </a:lnTo>
                <a:lnTo>
                  <a:pt x="400" y="8"/>
                </a:lnTo>
                <a:lnTo>
                  <a:pt x="400" y="8"/>
                </a:lnTo>
                <a:lnTo>
                  <a:pt x="376" y="4"/>
                </a:lnTo>
                <a:lnTo>
                  <a:pt x="360" y="2"/>
                </a:lnTo>
                <a:lnTo>
                  <a:pt x="346" y="2"/>
                </a:lnTo>
                <a:lnTo>
                  <a:pt x="346" y="2"/>
                </a:lnTo>
                <a:lnTo>
                  <a:pt x="336" y="4"/>
                </a:lnTo>
                <a:lnTo>
                  <a:pt x="328" y="6"/>
                </a:lnTo>
                <a:lnTo>
                  <a:pt x="320" y="10"/>
                </a:lnTo>
                <a:lnTo>
                  <a:pt x="312" y="14"/>
                </a:lnTo>
                <a:lnTo>
                  <a:pt x="312" y="14"/>
                </a:lnTo>
                <a:lnTo>
                  <a:pt x="306" y="20"/>
                </a:lnTo>
                <a:lnTo>
                  <a:pt x="306" y="20"/>
                </a:lnTo>
                <a:lnTo>
                  <a:pt x="304" y="16"/>
                </a:lnTo>
                <a:lnTo>
                  <a:pt x="306" y="12"/>
                </a:lnTo>
                <a:lnTo>
                  <a:pt x="308" y="8"/>
                </a:lnTo>
                <a:lnTo>
                  <a:pt x="308" y="8"/>
                </a:lnTo>
                <a:lnTo>
                  <a:pt x="304" y="12"/>
                </a:lnTo>
                <a:lnTo>
                  <a:pt x="300" y="16"/>
                </a:lnTo>
                <a:lnTo>
                  <a:pt x="298" y="22"/>
                </a:lnTo>
                <a:lnTo>
                  <a:pt x="298" y="22"/>
                </a:lnTo>
                <a:lnTo>
                  <a:pt x="296" y="22"/>
                </a:lnTo>
                <a:lnTo>
                  <a:pt x="294" y="20"/>
                </a:lnTo>
                <a:lnTo>
                  <a:pt x="292" y="16"/>
                </a:lnTo>
                <a:lnTo>
                  <a:pt x="292" y="16"/>
                </a:lnTo>
                <a:lnTo>
                  <a:pt x="292" y="22"/>
                </a:lnTo>
                <a:lnTo>
                  <a:pt x="294" y="30"/>
                </a:lnTo>
                <a:lnTo>
                  <a:pt x="294" y="30"/>
                </a:lnTo>
                <a:lnTo>
                  <a:pt x="292" y="30"/>
                </a:lnTo>
                <a:lnTo>
                  <a:pt x="284" y="34"/>
                </a:lnTo>
                <a:lnTo>
                  <a:pt x="284" y="34"/>
                </a:lnTo>
                <a:lnTo>
                  <a:pt x="286" y="34"/>
                </a:lnTo>
                <a:lnTo>
                  <a:pt x="290" y="34"/>
                </a:lnTo>
                <a:lnTo>
                  <a:pt x="290" y="34"/>
                </a:lnTo>
                <a:lnTo>
                  <a:pt x="286" y="48"/>
                </a:lnTo>
                <a:lnTo>
                  <a:pt x="282" y="62"/>
                </a:lnTo>
                <a:lnTo>
                  <a:pt x="282" y="76"/>
                </a:lnTo>
                <a:lnTo>
                  <a:pt x="282" y="76"/>
                </a:lnTo>
                <a:lnTo>
                  <a:pt x="284" y="98"/>
                </a:lnTo>
                <a:lnTo>
                  <a:pt x="290" y="114"/>
                </a:lnTo>
                <a:lnTo>
                  <a:pt x="290" y="114"/>
                </a:lnTo>
                <a:lnTo>
                  <a:pt x="304" y="142"/>
                </a:lnTo>
                <a:lnTo>
                  <a:pt x="304" y="142"/>
                </a:lnTo>
                <a:lnTo>
                  <a:pt x="310" y="146"/>
                </a:lnTo>
                <a:lnTo>
                  <a:pt x="312" y="150"/>
                </a:lnTo>
                <a:lnTo>
                  <a:pt x="312" y="152"/>
                </a:lnTo>
                <a:lnTo>
                  <a:pt x="312" y="152"/>
                </a:lnTo>
                <a:lnTo>
                  <a:pt x="306" y="170"/>
                </a:lnTo>
                <a:lnTo>
                  <a:pt x="306" y="170"/>
                </a:lnTo>
                <a:lnTo>
                  <a:pt x="300" y="176"/>
                </a:lnTo>
                <a:lnTo>
                  <a:pt x="294" y="182"/>
                </a:lnTo>
                <a:lnTo>
                  <a:pt x="294" y="182"/>
                </a:lnTo>
                <a:lnTo>
                  <a:pt x="286" y="192"/>
                </a:lnTo>
                <a:lnTo>
                  <a:pt x="276" y="204"/>
                </a:lnTo>
                <a:lnTo>
                  <a:pt x="276" y="204"/>
                </a:lnTo>
                <a:lnTo>
                  <a:pt x="264" y="216"/>
                </a:lnTo>
                <a:lnTo>
                  <a:pt x="256" y="226"/>
                </a:lnTo>
                <a:lnTo>
                  <a:pt x="256" y="226"/>
                </a:lnTo>
                <a:lnTo>
                  <a:pt x="250" y="234"/>
                </a:lnTo>
                <a:lnTo>
                  <a:pt x="246" y="242"/>
                </a:lnTo>
                <a:lnTo>
                  <a:pt x="246" y="242"/>
                </a:lnTo>
                <a:lnTo>
                  <a:pt x="232" y="264"/>
                </a:lnTo>
                <a:lnTo>
                  <a:pt x="232" y="264"/>
                </a:lnTo>
                <a:lnTo>
                  <a:pt x="232" y="268"/>
                </a:lnTo>
                <a:lnTo>
                  <a:pt x="232" y="276"/>
                </a:lnTo>
                <a:lnTo>
                  <a:pt x="232" y="276"/>
                </a:lnTo>
                <a:lnTo>
                  <a:pt x="230" y="290"/>
                </a:lnTo>
                <a:lnTo>
                  <a:pt x="228" y="298"/>
                </a:lnTo>
                <a:lnTo>
                  <a:pt x="228" y="298"/>
                </a:lnTo>
                <a:lnTo>
                  <a:pt x="226" y="316"/>
                </a:lnTo>
                <a:lnTo>
                  <a:pt x="226" y="316"/>
                </a:lnTo>
                <a:lnTo>
                  <a:pt x="226" y="330"/>
                </a:lnTo>
                <a:lnTo>
                  <a:pt x="226" y="330"/>
                </a:lnTo>
                <a:lnTo>
                  <a:pt x="228" y="330"/>
                </a:lnTo>
                <a:lnTo>
                  <a:pt x="226" y="334"/>
                </a:lnTo>
                <a:lnTo>
                  <a:pt x="226" y="334"/>
                </a:lnTo>
                <a:lnTo>
                  <a:pt x="212" y="376"/>
                </a:lnTo>
                <a:lnTo>
                  <a:pt x="212" y="376"/>
                </a:lnTo>
                <a:lnTo>
                  <a:pt x="206" y="402"/>
                </a:lnTo>
                <a:lnTo>
                  <a:pt x="202" y="422"/>
                </a:lnTo>
                <a:lnTo>
                  <a:pt x="202" y="422"/>
                </a:lnTo>
                <a:lnTo>
                  <a:pt x="198" y="438"/>
                </a:lnTo>
                <a:lnTo>
                  <a:pt x="194" y="450"/>
                </a:lnTo>
                <a:lnTo>
                  <a:pt x="194" y="450"/>
                </a:lnTo>
                <a:lnTo>
                  <a:pt x="192" y="458"/>
                </a:lnTo>
                <a:lnTo>
                  <a:pt x="192" y="462"/>
                </a:lnTo>
                <a:lnTo>
                  <a:pt x="194" y="466"/>
                </a:lnTo>
                <a:lnTo>
                  <a:pt x="194" y="466"/>
                </a:lnTo>
                <a:lnTo>
                  <a:pt x="200" y="474"/>
                </a:lnTo>
                <a:lnTo>
                  <a:pt x="212" y="488"/>
                </a:lnTo>
                <a:lnTo>
                  <a:pt x="212" y="488"/>
                </a:lnTo>
                <a:lnTo>
                  <a:pt x="210" y="502"/>
                </a:lnTo>
                <a:lnTo>
                  <a:pt x="210" y="502"/>
                </a:lnTo>
                <a:lnTo>
                  <a:pt x="204" y="512"/>
                </a:lnTo>
                <a:lnTo>
                  <a:pt x="202" y="516"/>
                </a:lnTo>
                <a:lnTo>
                  <a:pt x="200" y="520"/>
                </a:lnTo>
                <a:lnTo>
                  <a:pt x="202" y="524"/>
                </a:lnTo>
                <a:lnTo>
                  <a:pt x="204" y="528"/>
                </a:lnTo>
                <a:lnTo>
                  <a:pt x="204" y="528"/>
                </a:lnTo>
                <a:lnTo>
                  <a:pt x="216" y="538"/>
                </a:lnTo>
                <a:lnTo>
                  <a:pt x="218" y="540"/>
                </a:lnTo>
                <a:lnTo>
                  <a:pt x="220" y="544"/>
                </a:lnTo>
                <a:lnTo>
                  <a:pt x="220" y="544"/>
                </a:lnTo>
                <a:lnTo>
                  <a:pt x="224" y="552"/>
                </a:lnTo>
                <a:lnTo>
                  <a:pt x="224" y="554"/>
                </a:lnTo>
                <a:lnTo>
                  <a:pt x="222" y="558"/>
                </a:lnTo>
                <a:lnTo>
                  <a:pt x="222" y="558"/>
                </a:lnTo>
                <a:lnTo>
                  <a:pt x="208" y="580"/>
                </a:lnTo>
                <a:lnTo>
                  <a:pt x="198" y="596"/>
                </a:lnTo>
                <a:lnTo>
                  <a:pt x="194" y="604"/>
                </a:lnTo>
                <a:lnTo>
                  <a:pt x="192" y="612"/>
                </a:lnTo>
                <a:lnTo>
                  <a:pt x="192" y="612"/>
                </a:lnTo>
                <a:lnTo>
                  <a:pt x="190" y="628"/>
                </a:lnTo>
                <a:lnTo>
                  <a:pt x="188" y="645"/>
                </a:lnTo>
                <a:lnTo>
                  <a:pt x="192" y="667"/>
                </a:lnTo>
                <a:lnTo>
                  <a:pt x="194" y="679"/>
                </a:lnTo>
                <a:lnTo>
                  <a:pt x="200" y="691"/>
                </a:lnTo>
                <a:lnTo>
                  <a:pt x="200" y="691"/>
                </a:lnTo>
                <a:lnTo>
                  <a:pt x="228" y="749"/>
                </a:lnTo>
                <a:lnTo>
                  <a:pt x="246" y="783"/>
                </a:lnTo>
                <a:lnTo>
                  <a:pt x="246" y="783"/>
                </a:lnTo>
                <a:lnTo>
                  <a:pt x="230" y="769"/>
                </a:lnTo>
                <a:lnTo>
                  <a:pt x="208" y="747"/>
                </a:lnTo>
                <a:lnTo>
                  <a:pt x="208" y="747"/>
                </a:lnTo>
                <a:lnTo>
                  <a:pt x="196" y="733"/>
                </a:lnTo>
                <a:lnTo>
                  <a:pt x="192" y="727"/>
                </a:lnTo>
                <a:lnTo>
                  <a:pt x="190" y="723"/>
                </a:lnTo>
                <a:lnTo>
                  <a:pt x="190" y="723"/>
                </a:lnTo>
                <a:lnTo>
                  <a:pt x="190" y="719"/>
                </a:lnTo>
                <a:lnTo>
                  <a:pt x="188" y="713"/>
                </a:lnTo>
                <a:lnTo>
                  <a:pt x="188" y="713"/>
                </a:lnTo>
                <a:lnTo>
                  <a:pt x="186" y="709"/>
                </a:lnTo>
                <a:lnTo>
                  <a:pt x="184" y="705"/>
                </a:lnTo>
                <a:lnTo>
                  <a:pt x="184" y="705"/>
                </a:lnTo>
                <a:lnTo>
                  <a:pt x="180" y="689"/>
                </a:lnTo>
                <a:lnTo>
                  <a:pt x="176" y="679"/>
                </a:lnTo>
                <a:lnTo>
                  <a:pt x="172" y="673"/>
                </a:lnTo>
                <a:lnTo>
                  <a:pt x="172" y="673"/>
                </a:lnTo>
                <a:lnTo>
                  <a:pt x="168" y="669"/>
                </a:lnTo>
                <a:lnTo>
                  <a:pt x="160" y="665"/>
                </a:lnTo>
                <a:lnTo>
                  <a:pt x="152" y="665"/>
                </a:lnTo>
                <a:lnTo>
                  <a:pt x="140" y="667"/>
                </a:lnTo>
                <a:lnTo>
                  <a:pt x="140" y="667"/>
                </a:lnTo>
                <a:lnTo>
                  <a:pt x="128" y="675"/>
                </a:lnTo>
                <a:lnTo>
                  <a:pt x="116" y="681"/>
                </a:lnTo>
                <a:lnTo>
                  <a:pt x="104" y="687"/>
                </a:lnTo>
                <a:lnTo>
                  <a:pt x="92" y="693"/>
                </a:lnTo>
                <a:lnTo>
                  <a:pt x="92" y="693"/>
                </a:lnTo>
                <a:lnTo>
                  <a:pt x="58" y="703"/>
                </a:lnTo>
                <a:lnTo>
                  <a:pt x="42" y="707"/>
                </a:lnTo>
                <a:lnTo>
                  <a:pt x="30" y="713"/>
                </a:lnTo>
                <a:lnTo>
                  <a:pt x="30" y="713"/>
                </a:lnTo>
                <a:lnTo>
                  <a:pt x="20" y="723"/>
                </a:lnTo>
                <a:lnTo>
                  <a:pt x="10" y="733"/>
                </a:lnTo>
                <a:lnTo>
                  <a:pt x="4" y="745"/>
                </a:lnTo>
                <a:lnTo>
                  <a:pt x="0" y="751"/>
                </a:lnTo>
                <a:lnTo>
                  <a:pt x="0" y="755"/>
                </a:lnTo>
                <a:lnTo>
                  <a:pt x="0" y="755"/>
                </a:lnTo>
                <a:lnTo>
                  <a:pt x="2" y="765"/>
                </a:lnTo>
                <a:lnTo>
                  <a:pt x="6" y="773"/>
                </a:lnTo>
                <a:lnTo>
                  <a:pt x="12" y="779"/>
                </a:lnTo>
                <a:lnTo>
                  <a:pt x="14" y="781"/>
                </a:lnTo>
                <a:lnTo>
                  <a:pt x="18" y="779"/>
                </a:lnTo>
                <a:lnTo>
                  <a:pt x="18" y="779"/>
                </a:lnTo>
                <a:lnTo>
                  <a:pt x="28" y="775"/>
                </a:lnTo>
                <a:lnTo>
                  <a:pt x="40" y="771"/>
                </a:lnTo>
                <a:lnTo>
                  <a:pt x="52" y="765"/>
                </a:lnTo>
                <a:lnTo>
                  <a:pt x="56" y="765"/>
                </a:lnTo>
                <a:lnTo>
                  <a:pt x="60" y="765"/>
                </a:lnTo>
                <a:lnTo>
                  <a:pt x="60" y="765"/>
                </a:lnTo>
                <a:lnTo>
                  <a:pt x="72" y="767"/>
                </a:lnTo>
                <a:lnTo>
                  <a:pt x="80" y="767"/>
                </a:lnTo>
                <a:lnTo>
                  <a:pt x="80" y="767"/>
                </a:lnTo>
                <a:lnTo>
                  <a:pt x="82" y="767"/>
                </a:lnTo>
                <a:lnTo>
                  <a:pt x="86" y="769"/>
                </a:lnTo>
                <a:lnTo>
                  <a:pt x="86" y="769"/>
                </a:lnTo>
                <a:lnTo>
                  <a:pt x="92" y="769"/>
                </a:lnTo>
                <a:lnTo>
                  <a:pt x="96" y="769"/>
                </a:lnTo>
                <a:lnTo>
                  <a:pt x="98" y="769"/>
                </a:lnTo>
                <a:lnTo>
                  <a:pt x="98" y="769"/>
                </a:lnTo>
                <a:lnTo>
                  <a:pt x="102" y="773"/>
                </a:lnTo>
                <a:lnTo>
                  <a:pt x="106" y="775"/>
                </a:lnTo>
                <a:lnTo>
                  <a:pt x="106" y="775"/>
                </a:lnTo>
                <a:lnTo>
                  <a:pt x="110" y="775"/>
                </a:lnTo>
                <a:lnTo>
                  <a:pt x="114" y="777"/>
                </a:lnTo>
                <a:lnTo>
                  <a:pt x="114" y="777"/>
                </a:lnTo>
                <a:lnTo>
                  <a:pt x="120" y="785"/>
                </a:lnTo>
                <a:lnTo>
                  <a:pt x="128" y="791"/>
                </a:lnTo>
                <a:lnTo>
                  <a:pt x="128" y="791"/>
                </a:lnTo>
                <a:lnTo>
                  <a:pt x="132" y="791"/>
                </a:lnTo>
                <a:lnTo>
                  <a:pt x="134" y="791"/>
                </a:lnTo>
                <a:lnTo>
                  <a:pt x="134" y="785"/>
                </a:lnTo>
                <a:lnTo>
                  <a:pt x="134" y="785"/>
                </a:lnTo>
                <a:lnTo>
                  <a:pt x="134" y="771"/>
                </a:lnTo>
                <a:lnTo>
                  <a:pt x="134" y="771"/>
                </a:lnTo>
                <a:lnTo>
                  <a:pt x="146" y="779"/>
                </a:lnTo>
                <a:lnTo>
                  <a:pt x="158" y="789"/>
                </a:lnTo>
                <a:lnTo>
                  <a:pt x="168" y="799"/>
                </a:lnTo>
                <a:lnTo>
                  <a:pt x="168" y="799"/>
                </a:lnTo>
                <a:lnTo>
                  <a:pt x="184" y="815"/>
                </a:lnTo>
                <a:lnTo>
                  <a:pt x="194" y="827"/>
                </a:lnTo>
                <a:lnTo>
                  <a:pt x="204" y="843"/>
                </a:lnTo>
                <a:lnTo>
                  <a:pt x="204" y="843"/>
                </a:lnTo>
                <a:lnTo>
                  <a:pt x="228" y="879"/>
                </a:lnTo>
                <a:lnTo>
                  <a:pt x="248" y="905"/>
                </a:lnTo>
                <a:lnTo>
                  <a:pt x="248" y="905"/>
                </a:lnTo>
                <a:lnTo>
                  <a:pt x="256" y="917"/>
                </a:lnTo>
                <a:lnTo>
                  <a:pt x="268" y="929"/>
                </a:lnTo>
                <a:lnTo>
                  <a:pt x="280" y="941"/>
                </a:lnTo>
                <a:lnTo>
                  <a:pt x="288" y="951"/>
                </a:lnTo>
                <a:lnTo>
                  <a:pt x="288" y="951"/>
                </a:lnTo>
                <a:lnTo>
                  <a:pt x="292" y="959"/>
                </a:lnTo>
                <a:lnTo>
                  <a:pt x="296" y="963"/>
                </a:lnTo>
                <a:lnTo>
                  <a:pt x="306" y="967"/>
                </a:lnTo>
                <a:lnTo>
                  <a:pt x="306" y="967"/>
                </a:lnTo>
                <a:lnTo>
                  <a:pt x="330" y="975"/>
                </a:lnTo>
                <a:lnTo>
                  <a:pt x="330" y="975"/>
                </a:lnTo>
                <a:lnTo>
                  <a:pt x="318" y="1001"/>
                </a:lnTo>
                <a:lnTo>
                  <a:pt x="308" y="1025"/>
                </a:lnTo>
                <a:lnTo>
                  <a:pt x="306" y="1039"/>
                </a:lnTo>
                <a:lnTo>
                  <a:pt x="304" y="1049"/>
                </a:lnTo>
                <a:lnTo>
                  <a:pt x="304" y="1049"/>
                </a:lnTo>
                <a:lnTo>
                  <a:pt x="306" y="1067"/>
                </a:lnTo>
                <a:lnTo>
                  <a:pt x="306" y="1077"/>
                </a:lnTo>
                <a:lnTo>
                  <a:pt x="306" y="1089"/>
                </a:lnTo>
                <a:lnTo>
                  <a:pt x="304" y="1105"/>
                </a:lnTo>
                <a:lnTo>
                  <a:pt x="304" y="1105"/>
                </a:lnTo>
                <a:lnTo>
                  <a:pt x="294" y="1147"/>
                </a:lnTo>
                <a:lnTo>
                  <a:pt x="288" y="1169"/>
                </a:lnTo>
                <a:lnTo>
                  <a:pt x="288" y="1169"/>
                </a:lnTo>
                <a:lnTo>
                  <a:pt x="286" y="1177"/>
                </a:lnTo>
                <a:lnTo>
                  <a:pt x="282" y="1189"/>
                </a:lnTo>
                <a:lnTo>
                  <a:pt x="282" y="1189"/>
                </a:lnTo>
                <a:lnTo>
                  <a:pt x="272" y="1215"/>
                </a:lnTo>
                <a:lnTo>
                  <a:pt x="272" y="1215"/>
                </a:lnTo>
                <a:lnTo>
                  <a:pt x="268" y="1217"/>
                </a:lnTo>
                <a:lnTo>
                  <a:pt x="266" y="1221"/>
                </a:lnTo>
                <a:lnTo>
                  <a:pt x="264" y="1227"/>
                </a:lnTo>
                <a:lnTo>
                  <a:pt x="264" y="1227"/>
                </a:lnTo>
                <a:lnTo>
                  <a:pt x="262" y="1247"/>
                </a:lnTo>
                <a:lnTo>
                  <a:pt x="260" y="1259"/>
                </a:lnTo>
                <a:lnTo>
                  <a:pt x="262" y="1269"/>
                </a:lnTo>
                <a:lnTo>
                  <a:pt x="262" y="1269"/>
                </a:lnTo>
                <a:lnTo>
                  <a:pt x="264" y="1277"/>
                </a:lnTo>
                <a:lnTo>
                  <a:pt x="268" y="1281"/>
                </a:lnTo>
                <a:lnTo>
                  <a:pt x="272" y="1285"/>
                </a:lnTo>
                <a:lnTo>
                  <a:pt x="278" y="1287"/>
                </a:lnTo>
                <a:lnTo>
                  <a:pt x="278" y="1287"/>
                </a:lnTo>
                <a:lnTo>
                  <a:pt x="296" y="1289"/>
                </a:lnTo>
                <a:lnTo>
                  <a:pt x="322" y="1287"/>
                </a:lnTo>
                <a:lnTo>
                  <a:pt x="322" y="1287"/>
                </a:lnTo>
                <a:lnTo>
                  <a:pt x="338" y="1287"/>
                </a:lnTo>
                <a:lnTo>
                  <a:pt x="352" y="1287"/>
                </a:lnTo>
                <a:lnTo>
                  <a:pt x="378" y="1289"/>
                </a:lnTo>
                <a:lnTo>
                  <a:pt x="378" y="1289"/>
                </a:lnTo>
                <a:lnTo>
                  <a:pt x="422" y="1293"/>
                </a:lnTo>
                <a:lnTo>
                  <a:pt x="448" y="1295"/>
                </a:lnTo>
                <a:lnTo>
                  <a:pt x="464" y="1295"/>
                </a:lnTo>
                <a:lnTo>
                  <a:pt x="464" y="1295"/>
                </a:lnTo>
                <a:lnTo>
                  <a:pt x="470" y="1291"/>
                </a:lnTo>
                <a:lnTo>
                  <a:pt x="472" y="1285"/>
                </a:lnTo>
                <a:lnTo>
                  <a:pt x="474" y="1279"/>
                </a:lnTo>
                <a:lnTo>
                  <a:pt x="472" y="1275"/>
                </a:lnTo>
                <a:lnTo>
                  <a:pt x="472" y="1275"/>
                </a:lnTo>
                <a:lnTo>
                  <a:pt x="468" y="1271"/>
                </a:lnTo>
                <a:lnTo>
                  <a:pt x="462" y="1267"/>
                </a:lnTo>
                <a:lnTo>
                  <a:pt x="446" y="1265"/>
                </a:lnTo>
                <a:lnTo>
                  <a:pt x="446" y="1265"/>
                </a:lnTo>
                <a:lnTo>
                  <a:pt x="428" y="1261"/>
                </a:lnTo>
                <a:lnTo>
                  <a:pt x="410" y="1255"/>
                </a:lnTo>
                <a:lnTo>
                  <a:pt x="410" y="1255"/>
                </a:lnTo>
                <a:lnTo>
                  <a:pt x="394" y="1247"/>
                </a:lnTo>
                <a:lnTo>
                  <a:pt x="386" y="1245"/>
                </a:lnTo>
                <a:lnTo>
                  <a:pt x="382" y="1241"/>
                </a:lnTo>
                <a:lnTo>
                  <a:pt x="382" y="1241"/>
                </a:lnTo>
                <a:lnTo>
                  <a:pt x="380" y="1235"/>
                </a:lnTo>
                <a:lnTo>
                  <a:pt x="378" y="1231"/>
                </a:lnTo>
                <a:lnTo>
                  <a:pt x="376" y="1229"/>
                </a:lnTo>
                <a:lnTo>
                  <a:pt x="376" y="1229"/>
                </a:lnTo>
                <a:lnTo>
                  <a:pt x="370" y="1227"/>
                </a:lnTo>
                <a:lnTo>
                  <a:pt x="366" y="1225"/>
                </a:lnTo>
                <a:lnTo>
                  <a:pt x="364" y="1221"/>
                </a:lnTo>
                <a:lnTo>
                  <a:pt x="364" y="1221"/>
                </a:lnTo>
                <a:lnTo>
                  <a:pt x="362" y="1213"/>
                </a:lnTo>
                <a:lnTo>
                  <a:pt x="360" y="1207"/>
                </a:lnTo>
                <a:lnTo>
                  <a:pt x="360" y="1207"/>
                </a:lnTo>
                <a:lnTo>
                  <a:pt x="360" y="1199"/>
                </a:lnTo>
                <a:lnTo>
                  <a:pt x="358" y="1197"/>
                </a:lnTo>
                <a:lnTo>
                  <a:pt x="356" y="1197"/>
                </a:lnTo>
                <a:lnTo>
                  <a:pt x="356" y="1197"/>
                </a:lnTo>
                <a:lnTo>
                  <a:pt x="352" y="1201"/>
                </a:lnTo>
                <a:lnTo>
                  <a:pt x="350" y="1201"/>
                </a:lnTo>
                <a:lnTo>
                  <a:pt x="350" y="1199"/>
                </a:lnTo>
                <a:lnTo>
                  <a:pt x="350" y="1199"/>
                </a:lnTo>
                <a:lnTo>
                  <a:pt x="354" y="1171"/>
                </a:lnTo>
                <a:lnTo>
                  <a:pt x="362" y="1147"/>
                </a:lnTo>
                <a:lnTo>
                  <a:pt x="372" y="1115"/>
                </a:lnTo>
                <a:lnTo>
                  <a:pt x="372" y="1115"/>
                </a:lnTo>
                <a:lnTo>
                  <a:pt x="402" y="1049"/>
                </a:lnTo>
                <a:lnTo>
                  <a:pt x="412" y="1019"/>
                </a:lnTo>
                <a:lnTo>
                  <a:pt x="420" y="997"/>
                </a:lnTo>
                <a:lnTo>
                  <a:pt x="420" y="997"/>
                </a:lnTo>
                <a:lnTo>
                  <a:pt x="424" y="979"/>
                </a:lnTo>
                <a:lnTo>
                  <a:pt x="430" y="961"/>
                </a:lnTo>
                <a:lnTo>
                  <a:pt x="442" y="935"/>
                </a:lnTo>
                <a:lnTo>
                  <a:pt x="442" y="935"/>
                </a:lnTo>
                <a:lnTo>
                  <a:pt x="448" y="927"/>
                </a:lnTo>
                <a:lnTo>
                  <a:pt x="452" y="917"/>
                </a:lnTo>
                <a:lnTo>
                  <a:pt x="454" y="905"/>
                </a:lnTo>
                <a:lnTo>
                  <a:pt x="452" y="893"/>
                </a:lnTo>
                <a:lnTo>
                  <a:pt x="452" y="893"/>
                </a:lnTo>
                <a:lnTo>
                  <a:pt x="446" y="875"/>
                </a:lnTo>
                <a:lnTo>
                  <a:pt x="446" y="865"/>
                </a:lnTo>
                <a:lnTo>
                  <a:pt x="446" y="855"/>
                </a:lnTo>
                <a:lnTo>
                  <a:pt x="446" y="855"/>
                </a:lnTo>
                <a:lnTo>
                  <a:pt x="448" y="825"/>
                </a:lnTo>
                <a:lnTo>
                  <a:pt x="446" y="811"/>
                </a:lnTo>
                <a:lnTo>
                  <a:pt x="446" y="797"/>
                </a:lnTo>
                <a:lnTo>
                  <a:pt x="446" y="797"/>
                </a:lnTo>
                <a:lnTo>
                  <a:pt x="446" y="795"/>
                </a:lnTo>
                <a:lnTo>
                  <a:pt x="446" y="793"/>
                </a:lnTo>
                <a:lnTo>
                  <a:pt x="446" y="789"/>
                </a:lnTo>
                <a:lnTo>
                  <a:pt x="446" y="789"/>
                </a:lnTo>
                <a:lnTo>
                  <a:pt x="436" y="755"/>
                </a:lnTo>
                <a:lnTo>
                  <a:pt x="426" y="719"/>
                </a:lnTo>
                <a:lnTo>
                  <a:pt x="426" y="719"/>
                </a:lnTo>
                <a:lnTo>
                  <a:pt x="422" y="707"/>
                </a:lnTo>
                <a:lnTo>
                  <a:pt x="420" y="693"/>
                </a:lnTo>
                <a:lnTo>
                  <a:pt x="416" y="675"/>
                </a:lnTo>
                <a:lnTo>
                  <a:pt x="416" y="675"/>
                </a:lnTo>
                <a:lnTo>
                  <a:pt x="410" y="643"/>
                </a:lnTo>
                <a:lnTo>
                  <a:pt x="410" y="643"/>
                </a:lnTo>
                <a:lnTo>
                  <a:pt x="410" y="641"/>
                </a:lnTo>
                <a:lnTo>
                  <a:pt x="410" y="639"/>
                </a:lnTo>
                <a:lnTo>
                  <a:pt x="410" y="639"/>
                </a:lnTo>
                <a:lnTo>
                  <a:pt x="408" y="632"/>
                </a:lnTo>
                <a:lnTo>
                  <a:pt x="406" y="626"/>
                </a:lnTo>
                <a:lnTo>
                  <a:pt x="406" y="626"/>
                </a:lnTo>
                <a:lnTo>
                  <a:pt x="402" y="622"/>
                </a:lnTo>
                <a:lnTo>
                  <a:pt x="398" y="618"/>
                </a:lnTo>
                <a:lnTo>
                  <a:pt x="398" y="614"/>
                </a:lnTo>
                <a:lnTo>
                  <a:pt x="398" y="614"/>
                </a:lnTo>
                <a:lnTo>
                  <a:pt x="396" y="606"/>
                </a:lnTo>
                <a:lnTo>
                  <a:pt x="396" y="602"/>
                </a:lnTo>
                <a:lnTo>
                  <a:pt x="396" y="602"/>
                </a:lnTo>
                <a:lnTo>
                  <a:pt x="392" y="598"/>
                </a:lnTo>
                <a:lnTo>
                  <a:pt x="392" y="592"/>
                </a:lnTo>
                <a:lnTo>
                  <a:pt x="392" y="592"/>
                </a:lnTo>
                <a:lnTo>
                  <a:pt x="392" y="584"/>
                </a:lnTo>
                <a:lnTo>
                  <a:pt x="392" y="584"/>
                </a:lnTo>
                <a:lnTo>
                  <a:pt x="390" y="582"/>
                </a:lnTo>
                <a:lnTo>
                  <a:pt x="392" y="578"/>
                </a:lnTo>
                <a:lnTo>
                  <a:pt x="392" y="578"/>
                </a:lnTo>
                <a:lnTo>
                  <a:pt x="394" y="562"/>
                </a:lnTo>
                <a:lnTo>
                  <a:pt x="398" y="542"/>
                </a:lnTo>
                <a:lnTo>
                  <a:pt x="398" y="542"/>
                </a:lnTo>
                <a:lnTo>
                  <a:pt x="406" y="514"/>
                </a:lnTo>
                <a:lnTo>
                  <a:pt x="406" y="514"/>
                </a:lnTo>
                <a:lnTo>
                  <a:pt x="408" y="500"/>
                </a:lnTo>
                <a:lnTo>
                  <a:pt x="408" y="500"/>
                </a:lnTo>
                <a:lnTo>
                  <a:pt x="434" y="504"/>
                </a:lnTo>
                <a:lnTo>
                  <a:pt x="434" y="504"/>
                </a:lnTo>
                <a:lnTo>
                  <a:pt x="448" y="506"/>
                </a:lnTo>
                <a:lnTo>
                  <a:pt x="456" y="508"/>
                </a:lnTo>
                <a:lnTo>
                  <a:pt x="460" y="510"/>
                </a:lnTo>
                <a:lnTo>
                  <a:pt x="460" y="510"/>
                </a:lnTo>
                <a:lnTo>
                  <a:pt x="478" y="520"/>
                </a:lnTo>
                <a:lnTo>
                  <a:pt x="478" y="520"/>
                </a:lnTo>
                <a:lnTo>
                  <a:pt x="484" y="522"/>
                </a:lnTo>
                <a:lnTo>
                  <a:pt x="492" y="524"/>
                </a:lnTo>
                <a:lnTo>
                  <a:pt x="498" y="524"/>
                </a:lnTo>
                <a:lnTo>
                  <a:pt x="500" y="526"/>
                </a:lnTo>
                <a:lnTo>
                  <a:pt x="500" y="526"/>
                </a:lnTo>
                <a:lnTo>
                  <a:pt x="504" y="526"/>
                </a:lnTo>
                <a:lnTo>
                  <a:pt x="508" y="526"/>
                </a:lnTo>
                <a:lnTo>
                  <a:pt x="518" y="522"/>
                </a:lnTo>
                <a:lnTo>
                  <a:pt x="518" y="522"/>
                </a:lnTo>
                <a:lnTo>
                  <a:pt x="524" y="518"/>
                </a:lnTo>
                <a:lnTo>
                  <a:pt x="526" y="512"/>
                </a:lnTo>
                <a:lnTo>
                  <a:pt x="526" y="512"/>
                </a:lnTo>
                <a:lnTo>
                  <a:pt x="530" y="510"/>
                </a:lnTo>
                <a:lnTo>
                  <a:pt x="532" y="504"/>
                </a:lnTo>
                <a:lnTo>
                  <a:pt x="532" y="504"/>
                </a:lnTo>
                <a:lnTo>
                  <a:pt x="532" y="500"/>
                </a:lnTo>
                <a:lnTo>
                  <a:pt x="536" y="496"/>
                </a:lnTo>
                <a:lnTo>
                  <a:pt x="536" y="496"/>
                </a:lnTo>
                <a:lnTo>
                  <a:pt x="538" y="492"/>
                </a:lnTo>
                <a:lnTo>
                  <a:pt x="538" y="490"/>
                </a:lnTo>
                <a:lnTo>
                  <a:pt x="536" y="486"/>
                </a:lnTo>
                <a:lnTo>
                  <a:pt x="536" y="486"/>
                </a:lnTo>
                <a:lnTo>
                  <a:pt x="534" y="482"/>
                </a:lnTo>
                <a:lnTo>
                  <a:pt x="534" y="478"/>
                </a:lnTo>
                <a:lnTo>
                  <a:pt x="534" y="478"/>
                </a:lnTo>
                <a:lnTo>
                  <a:pt x="538" y="476"/>
                </a:lnTo>
                <a:lnTo>
                  <a:pt x="538" y="474"/>
                </a:lnTo>
                <a:lnTo>
                  <a:pt x="538" y="470"/>
                </a:lnTo>
                <a:lnTo>
                  <a:pt x="538" y="470"/>
                </a:lnTo>
                <a:lnTo>
                  <a:pt x="534" y="466"/>
                </a:lnTo>
                <a:lnTo>
                  <a:pt x="532" y="458"/>
                </a:lnTo>
                <a:lnTo>
                  <a:pt x="532" y="458"/>
                </a:lnTo>
                <a:lnTo>
                  <a:pt x="532" y="452"/>
                </a:lnTo>
                <a:lnTo>
                  <a:pt x="528" y="448"/>
                </a:lnTo>
                <a:lnTo>
                  <a:pt x="528" y="448"/>
                </a:lnTo>
                <a:lnTo>
                  <a:pt x="518" y="446"/>
                </a:lnTo>
                <a:lnTo>
                  <a:pt x="512" y="446"/>
                </a:lnTo>
                <a:lnTo>
                  <a:pt x="508" y="444"/>
                </a:lnTo>
                <a:lnTo>
                  <a:pt x="508" y="444"/>
                </a:lnTo>
                <a:lnTo>
                  <a:pt x="504" y="444"/>
                </a:lnTo>
                <a:lnTo>
                  <a:pt x="500" y="444"/>
                </a:lnTo>
                <a:lnTo>
                  <a:pt x="494" y="446"/>
                </a:lnTo>
                <a:lnTo>
                  <a:pt x="494" y="446"/>
                </a:lnTo>
                <a:lnTo>
                  <a:pt x="490" y="450"/>
                </a:lnTo>
                <a:lnTo>
                  <a:pt x="484" y="452"/>
                </a:lnTo>
                <a:lnTo>
                  <a:pt x="484" y="452"/>
                </a:lnTo>
                <a:lnTo>
                  <a:pt x="478" y="456"/>
                </a:lnTo>
                <a:lnTo>
                  <a:pt x="474" y="460"/>
                </a:lnTo>
                <a:lnTo>
                  <a:pt x="474" y="460"/>
                </a:lnTo>
                <a:lnTo>
                  <a:pt x="472" y="462"/>
                </a:lnTo>
                <a:lnTo>
                  <a:pt x="468" y="464"/>
                </a:lnTo>
                <a:lnTo>
                  <a:pt x="464" y="464"/>
                </a:lnTo>
                <a:lnTo>
                  <a:pt x="464" y="464"/>
                </a:lnTo>
                <a:lnTo>
                  <a:pt x="444" y="456"/>
                </a:lnTo>
                <a:lnTo>
                  <a:pt x="430" y="450"/>
                </a:lnTo>
                <a:lnTo>
                  <a:pt x="430" y="450"/>
                </a:lnTo>
                <a:lnTo>
                  <a:pt x="430" y="448"/>
                </a:lnTo>
                <a:lnTo>
                  <a:pt x="432" y="438"/>
                </a:lnTo>
                <a:lnTo>
                  <a:pt x="432" y="438"/>
                </a:lnTo>
                <a:lnTo>
                  <a:pt x="430" y="432"/>
                </a:lnTo>
                <a:lnTo>
                  <a:pt x="432" y="424"/>
                </a:lnTo>
                <a:lnTo>
                  <a:pt x="432" y="424"/>
                </a:lnTo>
                <a:lnTo>
                  <a:pt x="436" y="410"/>
                </a:lnTo>
                <a:lnTo>
                  <a:pt x="436" y="410"/>
                </a:lnTo>
                <a:lnTo>
                  <a:pt x="440" y="398"/>
                </a:lnTo>
                <a:lnTo>
                  <a:pt x="442" y="388"/>
                </a:lnTo>
                <a:lnTo>
                  <a:pt x="442" y="388"/>
                </a:lnTo>
                <a:lnTo>
                  <a:pt x="444" y="372"/>
                </a:lnTo>
                <a:lnTo>
                  <a:pt x="444" y="372"/>
                </a:lnTo>
                <a:lnTo>
                  <a:pt x="446" y="342"/>
                </a:lnTo>
                <a:lnTo>
                  <a:pt x="446" y="342"/>
                </a:lnTo>
                <a:lnTo>
                  <a:pt x="444" y="324"/>
                </a:lnTo>
                <a:lnTo>
                  <a:pt x="440" y="314"/>
                </a:lnTo>
                <a:lnTo>
                  <a:pt x="436" y="304"/>
                </a:lnTo>
                <a:lnTo>
                  <a:pt x="436" y="304"/>
                </a:lnTo>
                <a:lnTo>
                  <a:pt x="426" y="284"/>
                </a:lnTo>
                <a:lnTo>
                  <a:pt x="422" y="274"/>
                </a:lnTo>
                <a:lnTo>
                  <a:pt x="422" y="268"/>
                </a:lnTo>
                <a:lnTo>
                  <a:pt x="422" y="268"/>
                </a:lnTo>
                <a:lnTo>
                  <a:pt x="422" y="254"/>
                </a:lnTo>
                <a:lnTo>
                  <a:pt x="420" y="248"/>
                </a:lnTo>
                <a:lnTo>
                  <a:pt x="418" y="242"/>
                </a:lnTo>
                <a:lnTo>
                  <a:pt x="418" y="242"/>
                </a:lnTo>
                <a:lnTo>
                  <a:pt x="406" y="230"/>
                </a:lnTo>
                <a:lnTo>
                  <a:pt x="400" y="222"/>
                </a:lnTo>
                <a:lnTo>
                  <a:pt x="396" y="218"/>
                </a:lnTo>
                <a:lnTo>
                  <a:pt x="396" y="218"/>
                </a:lnTo>
                <a:lnTo>
                  <a:pt x="396" y="212"/>
                </a:lnTo>
                <a:lnTo>
                  <a:pt x="396" y="210"/>
                </a:lnTo>
                <a:lnTo>
                  <a:pt x="394" y="210"/>
                </a:lnTo>
                <a:lnTo>
                  <a:pt x="394" y="21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23" name="직사각형 222"/>
          <p:cNvSpPr/>
          <p:nvPr/>
        </p:nvSpPr>
        <p:spPr>
          <a:xfrm>
            <a:off x="4245294" y="1285875"/>
            <a:ext cx="3867150" cy="601578"/>
          </a:xfrm>
          <a:prstGeom prst="rect">
            <a:avLst/>
          </a:prstGeom>
          <a:solidFill>
            <a:srgbClr val="126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4" name="직사각형 223"/>
          <p:cNvSpPr/>
          <p:nvPr/>
        </p:nvSpPr>
        <p:spPr>
          <a:xfrm>
            <a:off x="8115300" y="857250"/>
            <a:ext cx="3566160" cy="601578"/>
          </a:xfrm>
          <a:prstGeom prst="rect">
            <a:avLst/>
          </a:prstGeom>
          <a:solidFill>
            <a:srgbClr val="F3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0" name="직사각형 219"/>
          <p:cNvSpPr/>
          <p:nvPr/>
        </p:nvSpPr>
        <p:spPr>
          <a:xfrm>
            <a:off x="381001" y="1657350"/>
            <a:ext cx="3867150" cy="601578"/>
          </a:xfrm>
          <a:prstGeom prst="rect">
            <a:avLst/>
          </a:prstGeom>
          <a:solidFill>
            <a:srgbClr val="84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414382" y="370859"/>
            <a:ext cx="6335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연혁</a:t>
            </a:r>
          </a:p>
        </p:txBody>
      </p:sp>
      <p:sp>
        <p:nvSpPr>
          <p:cNvPr id="134" name="모서리가 둥근 직사각형 133"/>
          <p:cNvSpPr/>
          <p:nvPr/>
        </p:nvSpPr>
        <p:spPr>
          <a:xfrm>
            <a:off x="743937" y="2635800"/>
            <a:ext cx="842692" cy="2154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59A3DB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rPr>
              <a:t>1999</a:t>
            </a:r>
          </a:p>
        </p:txBody>
      </p:sp>
      <p:sp>
        <p:nvSpPr>
          <p:cNvPr id="135" name="직사각형 134"/>
          <p:cNvSpPr/>
          <p:nvPr/>
        </p:nvSpPr>
        <p:spPr>
          <a:xfrm>
            <a:off x="1592072" y="2656820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네트워크 모니터링시스템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(NMS)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개발</a:t>
            </a:r>
          </a:p>
        </p:txBody>
      </p:sp>
      <p:sp>
        <p:nvSpPr>
          <p:cNvPr id="136" name="모서리가 둥근 직사각형 135"/>
          <p:cNvSpPr/>
          <p:nvPr/>
        </p:nvSpPr>
        <p:spPr>
          <a:xfrm>
            <a:off x="1354186" y="2656820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06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137" name="직사각형 136"/>
          <p:cNvSpPr/>
          <p:nvPr/>
        </p:nvSpPr>
        <p:spPr>
          <a:xfrm>
            <a:off x="1592072" y="2801280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사무실이전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(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강남구 역삼동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719-6 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태왕빌딩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)</a:t>
            </a:r>
            <a:endParaRPr lang="ko-KR" altLang="en-US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138" name="모서리가 둥근 직사각형 137"/>
          <p:cNvSpPr/>
          <p:nvPr/>
        </p:nvSpPr>
        <p:spPr>
          <a:xfrm>
            <a:off x="1354186" y="2801280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09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139" name="모서리가 둥근 직사각형 138"/>
          <p:cNvSpPr/>
          <p:nvPr/>
        </p:nvSpPr>
        <p:spPr>
          <a:xfrm>
            <a:off x="743937" y="3000291"/>
            <a:ext cx="842692" cy="2154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4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59A3DB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rPr>
              <a:t>2000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59A3DB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SemiBold" panose="02000703000000020004" pitchFamily="50" charset="-127"/>
            </a:endParaRPr>
          </a:p>
        </p:txBody>
      </p:sp>
      <p:sp>
        <p:nvSpPr>
          <p:cNvPr id="140" name="직사각형 139"/>
          <p:cNvSpPr/>
          <p:nvPr/>
        </p:nvSpPr>
        <p:spPr>
          <a:xfrm>
            <a:off x="1592072" y="3026073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침입탐지시스템 ‘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Sniper IDS’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출시 </a:t>
            </a:r>
          </a:p>
        </p:txBody>
      </p:sp>
      <p:sp>
        <p:nvSpPr>
          <p:cNvPr id="141" name="모서리가 둥근 직사각형 140"/>
          <p:cNvSpPr/>
          <p:nvPr/>
        </p:nvSpPr>
        <p:spPr>
          <a:xfrm>
            <a:off x="1354186" y="3026072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03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58FD3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144" name="모서리가 둥근 직사각형 143"/>
          <p:cNvSpPr/>
          <p:nvPr/>
        </p:nvSpPr>
        <p:spPr>
          <a:xfrm>
            <a:off x="743937" y="3267752"/>
            <a:ext cx="842692" cy="2154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4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59A3DB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rPr>
              <a:t>2001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59A3DB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SemiBold" panose="02000703000000020004" pitchFamily="50" charset="-127"/>
            </a:endParaRPr>
          </a:p>
        </p:txBody>
      </p:sp>
      <p:sp>
        <p:nvSpPr>
          <p:cNvPr id="145" name="직사각형 144"/>
          <p:cNvSpPr/>
          <p:nvPr/>
        </p:nvSpPr>
        <p:spPr>
          <a:xfrm>
            <a:off x="1592072" y="3297979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행정자치부 국가초고속망에 침입탐지시스템 구축</a:t>
            </a:r>
          </a:p>
        </p:txBody>
      </p:sp>
      <p:sp>
        <p:nvSpPr>
          <p:cNvPr id="146" name="모서리가 둥근 직사각형 145"/>
          <p:cNvSpPr/>
          <p:nvPr/>
        </p:nvSpPr>
        <p:spPr>
          <a:xfrm>
            <a:off x="1354186" y="3297979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04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147" name="직사각형 146"/>
          <p:cNvSpPr/>
          <p:nvPr/>
        </p:nvSpPr>
        <p:spPr>
          <a:xfrm>
            <a:off x="1592072" y="3440343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GIGA IDS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업계최초 상용화</a:t>
            </a:r>
          </a:p>
        </p:txBody>
      </p:sp>
      <p:sp>
        <p:nvSpPr>
          <p:cNvPr id="148" name="모서리가 둥근 직사각형 147"/>
          <p:cNvSpPr/>
          <p:nvPr/>
        </p:nvSpPr>
        <p:spPr>
          <a:xfrm>
            <a:off x="1354186" y="3440343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05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153" name="직사각형 152"/>
          <p:cNvSpPr/>
          <p:nvPr/>
        </p:nvSpPr>
        <p:spPr>
          <a:xfrm>
            <a:off x="1592072" y="3589698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스나이퍼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, "IT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히트상품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"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선정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(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디지털타임스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)</a:t>
            </a:r>
            <a:endParaRPr lang="ko-KR" altLang="en-US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154" name="모서리가 둥근 직사각형 153"/>
          <p:cNvSpPr/>
          <p:nvPr/>
        </p:nvSpPr>
        <p:spPr>
          <a:xfrm>
            <a:off x="1354186" y="3589698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12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155" name="모서리가 둥근 직사각형 154"/>
          <p:cNvSpPr/>
          <p:nvPr/>
        </p:nvSpPr>
        <p:spPr>
          <a:xfrm>
            <a:off x="743937" y="3828708"/>
            <a:ext cx="842692" cy="2154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4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59A3DB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rPr>
              <a:t>2002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59A3DB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SemiBold" panose="02000703000000020004" pitchFamily="50" charset="-127"/>
            </a:endParaRPr>
          </a:p>
        </p:txBody>
      </p:sp>
      <p:sp>
        <p:nvSpPr>
          <p:cNvPr id="156" name="직사각형 155"/>
          <p:cNvSpPr/>
          <p:nvPr/>
        </p:nvSpPr>
        <p:spPr>
          <a:xfrm>
            <a:off x="1592072" y="3853538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침입탐지시스템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,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美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CVE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리스트 등록</a:t>
            </a:r>
          </a:p>
        </p:txBody>
      </p:sp>
      <p:sp>
        <p:nvSpPr>
          <p:cNvPr id="157" name="모서리가 둥근 직사각형 156"/>
          <p:cNvSpPr/>
          <p:nvPr/>
        </p:nvSpPr>
        <p:spPr>
          <a:xfrm>
            <a:off x="1354187" y="3853538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02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160" name="직사각형 159"/>
          <p:cNvSpPr/>
          <p:nvPr/>
        </p:nvSpPr>
        <p:spPr>
          <a:xfrm>
            <a:off x="1592072" y="4009554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스나이퍼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(SNIPER)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상표등록</a:t>
            </a:r>
          </a:p>
        </p:txBody>
      </p:sp>
      <p:sp>
        <p:nvSpPr>
          <p:cNvPr id="161" name="모서리가 둥근 직사각형 160"/>
          <p:cNvSpPr/>
          <p:nvPr/>
        </p:nvSpPr>
        <p:spPr>
          <a:xfrm>
            <a:off x="1354187" y="4009554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09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58FD3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164" name="직사각형 163"/>
          <p:cNvSpPr/>
          <p:nvPr/>
        </p:nvSpPr>
        <p:spPr>
          <a:xfrm>
            <a:off x="1582546" y="4171292"/>
            <a:ext cx="2450121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2002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올해의 정보통신 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중소기업상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-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정통부장관상 수상</a:t>
            </a:r>
          </a:p>
        </p:txBody>
      </p:sp>
      <p:sp>
        <p:nvSpPr>
          <p:cNvPr id="165" name="모서리가 둥근 직사각형 164"/>
          <p:cNvSpPr/>
          <p:nvPr/>
        </p:nvSpPr>
        <p:spPr>
          <a:xfrm>
            <a:off x="1354187" y="4171292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12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166" name="직사각형 165"/>
          <p:cNvSpPr/>
          <p:nvPr/>
        </p:nvSpPr>
        <p:spPr>
          <a:xfrm>
            <a:off x="1582547" y="4316833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일본 </a:t>
            </a:r>
            <a:r>
              <a:rPr lang="ko-KR" altLang="en-US" sz="800" spc="-5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기가비트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IDS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첫 수출</a:t>
            </a:r>
          </a:p>
        </p:txBody>
      </p:sp>
      <p:sp>
        <p:nvSpPr>
          <p:cNvPr id="168" name="모서리가 둥근 직사각형 167"/>
          <p:cNvSpPr/>
          <p:nvPr/>
        </p:nvSpPr>
        <p:spPr>
          <a:xfrm>
            <a:off x="743937" y="4563406"/>
            <a:ext cx="842692" cy="2154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4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59A3DB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rPr>
              <a:t>2003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59A3DB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SemiBold" panose="02000703000000020004" pitchFamily="50" charset="-127"/>
            </a:endParaRPr>
          </a:p>
        </p:txBody>
      </p:sp>
      <p:sp>
        <p:nvSpPr>
          <p:cNvPr id="169" name="직사각형 168"/>
          <p:cNvSpPr/>
          <p:nvPr/>
        </p:nvSpPr>
        <p:spPr>
          <a:xfrm>
            <a:off x="1592072" y="4593950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스나이퍼</a:t>
            </a:r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IPS(SNIPER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IPS)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출시</a:t>
            </a:r>
          </a:p>
        </p:txBody>
      </p:sp>
      <p:sp>
        <p:nvSpPr>
          <p:cNvPr id="170" name="모서리가 둥근 직사각형 169"/>
          <p:cNvSpPr/>
          <p:nvPr/>
        </p:nvSpPr>
        <p:spPr>
          <a:xfrm>
            <a:off x="1354186" y="4593949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07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58FD3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177" name="직사각형 176"/>
          <p:cNvSpPr/>
          <p:nvPr/>
        </p:nvSpPr>
        <p:spPr>
          <a:xfrm>
            <a:off x="1592071" y="4752635"/>
            <a:ext cx="2450121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코스닥 상장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(IPO)</a:t>
            </a:r>
            <a:endParaRPr lang="ko-KR" altLang="en-US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58FD3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JP Variable SemiBold" panose="02000003000000020004" pitchFamily="2" charset="-128"/>
            </a:endParaRPr>
          </a:p>
        </p:txBody>
      </p:sp>
      <p:sp>
        <p:nvSpPr>
          <p:cNvPr id="178" name="모서리가 둥근 직사각형 177"/>
          <p:cNvSpPr/>
          <p:nvPr/>
        </p:nvSpPr>
        <p:spPr>
          <a:xfrm>
            <a:off x="1354186" y="4752634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12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58FD3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181" name="모서리가 둥근 직사각형 180"/>
          <p:cNvSpPr/>
          <p:nvPr/>
        </p:nvSpPr>
        <p:spPr>
          <a:xfrm>
            <a:off x="743937" y="5010700"/>
            <a:ext cx="842692" cy="2154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4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59A3DB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rPr>
              <a:t>2004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59A3DB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SemiBold" panose="02000703000000020004" pitchFamily="50" charset="-127"/>
            </a:endParaRPr>
          </a:p>
        </p:txBody>
      </p:sp>
      <p:sp>
        <p:nvSpPr>
          <p:cNvPr id="184" name="직사각형 183"/>
          <p:cNvSpPr/>
          <p:nvPr/>
        </p:nvSpPr>
        <p:spPr>
          <a:xfrm>
            <a:off x="1592072" y="5023907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정보화유공자 포상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-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대통령 표창</a:t>
            </a:r>
          </a:p>
        </p:txBody>
      </p:sp>
      <p:sp>
        <p:nvSpPr>
          <p:cNvPr id="185" name="모서리가 둥근 직사각형 184"/>
          <p:cNvSpPr/>
          <p:nvPr/>
        </p:nvSpPr>
        <p:spPr>
          <a:xfrm>
            <a:off x="1354186" y="5023907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06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58FD3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186" name="직사각형 185"/>
          <p:cNvSpPr/>
          <p:nvPr/>
        </p:nvSpPr>
        <p:spPr>
          <a:xfrm>
            <a:off x="1592072" y="5172178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고속 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백본망을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 위한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2.5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기가 고성능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IDS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출시</a:t>
            </a:r>
          </a:p>
        </p:txBody>
      </p:sp>
      <p:sp>
        <p:nvSpPr>
          <p:cNvPr id="187" name="모서리가 둥근 직사각형 186"/>
          <p:cNvSpPr/>
          <p:nvPr/>
        </p:nvSpPr>
        <p:spPr>
          <a:xfrm>
            <a:off x="1354186" y="5172178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10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58FD3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194" name="직사각형 193"/>
          <p:cNvSpPr/>
          <p:nvPr/>
        </p:nvSpPr>
        <p:spPr>
          <a:xfrm>
            <a:off x="1592072" y="5317276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KT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초고속 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국가망의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 위협관리시스템 수주</a:t>
            </a:r>
          </a:p>
        </p:txBody>
      </p:sp>
      <p:sp>
        <p:nvSpPr>
          <p:cNvPr id="113" name="모서리가 둥근 직사각형 112"/>
          <p:cNvSpPr/>
          <p:nvPr/>
        </p:nvSpPr>
        <p:spPr>
          <a:xfrm>
            <a:off x="743937" y="2402325"/>
            <a:ext cx="842692" cy="2154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59A3DB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rPr>
              <a:t>1998</a:t>
            </a:r>
          </a:p>
        </p:txBody>
      </p:sp>
      <p:sp>
        <p:nvSpPr>
          <p:cNvPr id="201" name="직사각형 200"/>
          <p:cNvSpPr/>
          <p:nvPr/>
        </p:nvSpPr>
        <p:spPr>
          <a:xfrm>
            <a:off x="1592072" y="2423267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보안사업</a:t>
            </a:r>
            <a:r>
              <a:rPr lang="ko-KR" altLang="en-US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시작</a:t>
            </a:r>
            <a:endParaRPr lang="ko-KR" altLang="en-US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202" name="모서리가 둥근 직사각형 201"/>
          <p:cNvSpPr/>
          <p:nvPr/>
        </p:nvSpPr>
        <p:spPr>
          <a:xfrm>
            <a:off x="743937" y="5570153"/>
            <a:ext cx="605620" cy="2154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59A3DB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rPr>
              <a:t>2005</a:t>
            </a:r>
          </a:p>
        </p:txBody>
      </p:sp>
      <p:sp>
        <p:nvSpPr>
          <p:cNvPr id="208" name="직사각형 207"/>
          <p:cNvSpPr/>
          <p:nvPr/>
        </p:nvSpPr>
        <p:spPr>
          <a:xfrm>
            <a:off x="1593868" y="5577263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일본시큐어소프트와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IPS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총판 계약 체결</a:t>
            </a:r>
          </a:p>
        </p:txBody>
      </p:sp>
      <p:sp>
        <p:nvSpPr>
          <p:cNvPr id="209" name="모서리가 둥근 직사각형 208"/>
          <p:cNvSpPr/>
          <p:nvPr/>
        </p:nvSpPr>
        <p:spPr>
          <a:xfrm>
            <a:off x="1355982" y="5577263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09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58FD3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211" name="모서리가 둥근 직사각형 210"/>
          <p:cNvSpPr/>
          <p:nvPr/>
        </p:nvSpPr>
        <p:spPr>
          <a:xfrm>
            <a:off x="1355982" y="5715118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10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58FD3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214" name="직사각형 213"/>
          <p:cNvSpPr/>
          <p:nvPr/>
        </p:nvSpPr>
        <p:spPr>
          <a:xfrm>
            <a:off x="1593867" y="5738593"/>
            <a:ext cx="1916477" cy="24622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KT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초고속 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국가망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(</a:t>
            </a:r>
            <a:r>
              <a:rPr lang="en-US" altLang="ko-KR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Pubnet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)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의 </a:t>
            </a:r>
            <a:r>
              <a:rPr lang="ko-KR" altLang="en-US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보안시스템</a:t>
            </a:r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/>
            </a:r>
            <a:b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</a:br>
            <a:r>
              <a:rPr lang="ko-KR" altLang="en-US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고도화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58FD3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프로젝트 수주</a:t>
            </a:r>
          </a:p>
        </p:txBody>
      </p:sp>
      <p:sp>
        <p:nvSpPr>
          <p:cNvPr id="215" name="모서리가 둥근 직사각형 214"/>
          <p:cNvSpPr/>
          <p:nvPr/>
        </p:nvSpPr>
        <p:spPr>
          <a:xfrm>
            <a:off x="743937" y="6084821"/>
            <a:ext cx="605620" cy="2154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59A3DB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rPr>
              <a:t>2006</a:t>
            </a:r>
          </a:p>
        </p:txBody>
      </p:sp>
      <p:sp>
        <p:nvSpPr>
          <p:cNvPr id="216" name="직사각형 215"/>
          <p:cNvSpPr/>
          <p:nvPr/>
        </p:nvSpPr>
        <p:spPr>
          <a:xfrm>
            <a:off x="1565293" y="6100505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위협예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·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경보서비스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‘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시큐어캐스트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v5.0’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출시</a:t>
            </a:r>
          </a:p>
        </p:txBody>
      </p:sp>
      <p:sp>
        <p:nvSpPr>
          <p:cNvPr id="217" name="모서리가 둥근 직사각형 216"/>
          <p:cNvSpPr/>
          <p:nvPr/>
        </p:nvSpPr>
        <p:spPr>
          <a:xfrm>
            <a:off x="1327407" y="6100506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07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218" name="직사각형 217"/>
          <p:cNvSpPr/>
          <p:nvPr/>
        </p:nvSpPr>
        <p:spPr>
          <a:xfrm>
            <a:off x="1565293" y="6246047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KT 10G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트래픽 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수집장치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공급 수주</a:t>
            </a:r>
          </a:p>
        </p:txBody>
      </p:sp>
      <p:sp>
        <p:nvSpPr>
          <p:cNvPr id="219" name="모서리가 둥근 직사각형 218"/>
          <p:cNvSpPr/>
          <p:nvPr/>
        </p:nvSpPr>
        <p:spPr>
          <a:xfrm>
            <a:off x="1327407" y="6246046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10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238" name="모서리가 둥근 직사각형 237"/>
          <p:cNvSpPr/>
          <p:nvPr/>
        </p:nvSpPr>
        <p:spPr>
          <a:xfrm>
            <a:off x="4565494" y="2124217"/>
            <a:ext cx="605620" cy="2154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4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rPr>
              <a:t>2007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C5EAF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SemiBold" panose="02000703000000020004" pitchFamily="50" charset="-127"/>
            </a:endParaRPr>
          </a:p>
        </p:txBody>
      </p:sp>
      <p:sp>
        <p:nvSpPr>
          <p:cNvPr id="240" name="직사각형 239"/>
          <p:cNvSpPr/>
          <p:nvPr/>
        </p:nvSpPr>
        <p:spPr>
          <a:xfrm>
            <a:off x="5421775" y="2145490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10G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고성능 침입탐지시스템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(IDS)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출시</a:t>
            </a:r>
          </a:p>
        </p:txBody>
      </p:sp>
      <p:sp>
        <p:nvSpPr>
          <p:cNvPr id="241" name="모서리가 둥근 직사각형 240"/>
          <p:cNvSpPr/>
          <p:nvPr/>
        </p:nvSpPr>
        <p:spPr>
          <a:xfrm>
            <a:off x="5183889" y="2145490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03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242" name="직사각형 241"/>
          <p:cNvSpPr/>
          <p:nvPr/>
        </p:nvSpPr>
        <p:spPr>
          <a:xfrm>
            <a:off x="5421775" y="2301921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'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나우콤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인수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(M&amp;A),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계열회사로 편입</a:t>
            </a:r>
          </a:p>
        </p:txBody>
      </p:sp>
      <p:sp>
        <p:nvSpPr>
          <p:cNvPr id="243" name="모서리가 둥근 직사각형 242"/>
          <p:cNvSpPr/>
          <p:nvPr/>
        </p:nvSpPr>
        <p:spPr>
          <a:xfrm>
            <a:off x="5183889" y="2301921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06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244" name="직사각형 243"/>
          <p:cNvSpPr/>
          <p:nvPr/>
        </p:nvSpPr>
        <p:spPr>
          <a:xfrm>
            <a:off x="5421775" y="2464702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석탑산업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대통령 훈장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-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벤처 기업대상</a:t>
            </a:r>
          </a:p>
        </p:txBody>
      </p:sp>
      <p:sp>
        <p:nvSpPr>
          <p:cNvPr id="245" name="모서리가 둥근 직사각형 244"/>
          <p:cNvSpPr/>
          <p:nvPr/>
        </p:nvSpPr>
        <p:spPr>
          <a:xfrm>
            <a:off x="5183889" y="2464702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10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258" name="모서리가 둥근 직사각형 257"/>
          <p:cNvSpPr/>
          <p:nvPr/>
        </p:nvSpPr>
        <p:spPr>
          <a:xfrm>
            <a:off x="4565494" y="2705242"/>
            <a:ext cx="605620" cy="2154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4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rPr>
              <a:t>2008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C5EAF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SemiBold" panose="02000703000000020004" pitchFamily="50" charset="-127"/>
            </a:endParaRPr>
          </a:p>
        </p:txBody>
      </p:sp>
      <p:sp>
        <p:nvSpPr>
          <p:cNvPr id="259" name="직사각형 258"/>
          <p:cNvSpPr/>
          <p:nvPr/>
        </p:nvSpPr>
        <p:spPr>
          <a:xfrm>
            <a:off x="5421775" y="2716989"/>
            <a:ext cx="244399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DDoS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방어 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전용장비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 ‘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스나이퍼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DDX’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출시</a:t>
            </a:r>
          </a:p>
        </p:txBody>
      </p:sp>
      <p:sp>
        <p:nvSpPr>
          <p:cNvPr id="260" name="모서리가 둥근 직사각형 259"/>
          <p:cNvSpPr/>
          <p:nvPr/>
        </p:nvSpPr>
        <p:spPr>
          <a:xfrm>
            <a:off x="5183889" y="2716990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126EC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04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126EC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261" name="직사각형 260"/>
          <p:cNvSpPr/>
          <p:nvPr/>
        </p:nvSpPr>
        <p:spPr>
          <a:xfrm>
            <a:off x="5421775" y="2867294"/>
            <a:ext cx="244399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10G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급 고성능 안티</a:t>
            </a:r>
            <a:r>
              <a:rPr lang="en-US" altLang="ko-KR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DDoS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출시</a:t>
            </a:r>
          </a:p>
        </p:txBody>
      </p:sp>
      <p:sp>
        <p:nvSpPr>
          <p:cNvPr id="262" name="모서리가 둥근 직사각형 261"/>
          <p:cNvSpPr/>
          <p:nvPr/>
        </p:nvSpPr>
        <p:spPr>
          <a:xfrm>
            <a:off x="5183889" y="2867293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126EC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11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126EC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263" name="직사각형 262"/>
          <p:cNvSpPr/>
          <p:nvPr/>
        </p:nvSpPr>
        <p:spPr>
          <a:xfrm>
            <a:off x="5421775" y="3020326"/>
            <a:ext cx="244399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10G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급 고성능 침입방지시스템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(IPS)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출시</a:t>
            </a:r>
          </a:p>
        </p:txBody>
      </p:sp>
      <p:sp>
        <p:nvSpPr>
          <p:cNvPr id="264" name="모서리가 둥근 직사각형 263"/>
          <p:cNvSpPr/>
          <p:nvPr/>
        </p:nvSpPr>
        <p:spPr>
          <a:xfrm>
            <a:off x="5183889" y="3020325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126EC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12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126EC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265" name="모서리가 둥근 직사각형 264"/>
          <p:cNvSpPr/>
          <p:nvPr/>
        </p:nvSpPr>
        <p:spPr>
          <a:xfrm>
            <a:off x="4565494" y="3232230"/>
            <a:ext cx="605620" cy="2154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4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rPr>
              <a:t>2010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C5EAF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SemiBold" panose="02000703000000020004" pitchFamily="50" charset="-127"/>
            </a:endParaRPr>
          </a:p>
        </p:txBody>
      </p:sp>
      <p:sp>
        <p:nvSpPr>
          <p:cNvPr id="266" name="직사각형 265"/>
          <p:cNvSpPr/>
          <p:nvPr/>
        </p:nvSpPr>
        <p:spPr>
          <a:xfrm>
            <a:off x="5421775" y="3251913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사옥 이전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(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판교벤처밸리 입주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)</a:t>
            </a:r>
            <a:endParaRPr lang="ko-KR" altLang="en-US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267" name="모서리가 둥근 직사각형 266"/>
          <p:cNvSpPr/>
          <p:nvPr/>
        </p:nvSpPr>
        <p:spPr>
          <a:xfrm>
            <a:off x="5183889" y="3251914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03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268" name="직사각형 267"/>
          <p:cNvSpPr/>
          <p:nvPr/>
        </p:nvSpPr>
        <p:spPr>
          <a:xfrm>
            <a:off x="5421775" y="3402218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VoIP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전용 방화벽 ‘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스나이퍼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VF’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출시</a:t>
            </a:r>
          </a:p>
        </p:txBody>
      </p:sp>
      <p:sp>
        <p:nvSpPr>
          <p:cNvPr id="269" name="모서리가 둥근 직사각형 268"/>
          <p:cNvSpPr/>
          <p:nvPr/>
        </p:nvSpPr>
        <p:spPr>
          <a:xfrm>
            <a:off x="5183889" y="3545092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09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270" name="직사각형 269"/>
          <p:cNvSpPr/>
          <p:nvPr/>
        </p:nvSpPr>
        <p:spPr>
          <a:xfrm>
            <a:off x="5421775" y="3555250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정보보호관리체계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(ISMS)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인증 획득</a:t>
            </a:r>
          </a:p>
        </p:txBody>
      </p:sp>
      <p:sp>
        <p:nvSpPr>
          <p:cNvPr id="272" name="모서리가 둥근 직사각형 271"/>
          <p:cNvSpPr/>
          <p:nvPr/>
        </p:nvSpPr>
        <p:spPr>
          <a:xfrm>
            <a:off x="4565494" y="3803732"/>
            <a:ext cx="605620" cy="2154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4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rPr>
              <a:t>2011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C5EAF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SemiBold" panose="02000703000000020004" pitchFamily="50" charset="-127"/>
            </a:endParaRPr>
          </a:p>
        </p:txBody>
      </p:sp>
      <p:sp>
        <p:nvSpPr>
          <p:cNvPr id="273" name="직사각형 272"/>
          <p:cNvSpPr/>
          <p:nvPr/>
        </p:nvSpPr>
        <p:spPr>
          <a:xfrm>
            <a:off x="5421775" y="3818652"/>
            <a:ext cx="244399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보안사업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 분할 ‘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윈스테크넷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’ 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재설립</a:t>
            </a:r>
            <a:endParaRPr lang="ko-KR" altLang="en-US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C5EAF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JP Variable SemiBold" panose="02000003000000020004" pitchFamily="2" charset="-128"/>
            </a:endParaRPr>
          </a:p>
        </p:txBody>
      </p:sp>
      <p:sp>
        <p:nvSpPr>
          <p:cNvPr id="274" name="모서리가 둥근 직사각형 273"/>
          <p:cNvSpPr/>
          <p:nvPr/>
        </p:nvSpPr>
        <p:spPr>
          <a:xfrm>
            <a:off x="5183889" y="3818653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126EC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01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126EC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275" name="직사각형 274"/>
          <p:cNvSpPr/>
          <p:nvPr/>
        </p:nvSpPr>
        <p:spPr>
          <a:xfrm>
            <a:off x="5421775" y="3968957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코스닥 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재상장</a:t>
            </a:r>
            <a:endParaRPr lang="ko-KR" altLang="en-US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276" name="모서리가 둥근 직사각형 275"/>
          <p:cNvSpPr/>
          <p:nvPr/>
        </p:nvSpPr>
        <p:spPr>
          <a:xfrm>
            <a:off x="5183889" y="4111831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10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277" name="직사각형 276"/>
          <p:cNvSpPr/>
          <p:nvPr/>
        </p:nvSpPr>
        <p:spPr>
          <a:xfrm>
            <a:off x="5421775" y="4121989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공공기관 보안관제 전문 업체 지정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-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지식경제부</a:t>
            </a:r>
          </a:p>
        </p:txBody>
      </p:sp>
      <p:sp>
        <p:nvSpPr>
          <p:cNvPr id="278" name="모서리가 둥근 직사각형 277"/>
          <p:cNvSpPr/>
          <p:nvPr/>
        </p:nvSpPr>
        <p:spPr>
          <a:xfrm>
            <a:off x="5183889" y="3966291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05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279" name="모서리가 둥근 직사각형 278"/>
          <p:cNvSpPr/>
          <p:nvPr/>
        </p:nvSpPr>
        <p:spPr>
          <a:xfrm>
            <a:off x="5183889" y="4259469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12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280" name="직사각형 279"/>
          <p:cNvSpPr/>
          <p:nvPr/>
        </p:nvSpPr>
        <p:spPr>
          <a:xfrm>
            <a:off x="5421775" y="4269627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10G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급 고성능 방화벽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, UTM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출시</a:t>
            </a:r>
          </a:p>
        </p:txBody>
      </p:sp>
      <p:sp>
        <p:nvSpPr>
          <p:cNvPr id="281" name="모서리가 둥근 직사각형 280"/>
          <p:cNvSpPr/>
          <p:nvPr/>
        </p:nvSpPr>
        <p:spPr>
          <a:xfrm>
            <a:off x="4565494" y="4484476"/>
            <a:ext cx="605620" cy="2154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4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rPr>
              <a:t>2012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C5EAF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SemiBold" panose="02000703000000020004" pitchFamily="50" charset="-127"/>
            </a:endParaRPr>
          </a:p>
        </p:txBody>
      </p:sp>
      <p:sp>
        <p:nvSpPr>
          <p:cNvPr id="283" name="직사각형 282"/>
          <p:cNvSpPr/>
          <p:nvPr/>
        </p:nvSpPr>
        <p:spPr>
          <a:xfrm>
            <a:off x="5417011" y="4497936"/>
            <a:ext cx="2624330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월드클래스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300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프로젝트 소프트웨어부문 기업 선정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-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지식경제부</a:t>
            </a:r>
          </a:p>
        </p:txBody>
      </p:sp>
      <p:sp>
        <p:nvSpPr>
          <p:cNvPr id="284" name="모서리가 둥근 직사각형 283"/>
          <p:cNvSpPr/>
          <p:nvPr/>
        </p:nvSpPr>
        <p:spPr>
          <a:xfrm>
            <a:off x="5179126" y="4497935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126EC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04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126EC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285" name="모서리가 둥근 직사각형 284"/>
          <p:cNvSpPr/>
          <p:nvPr/>
        </p:nvSpPr>
        <p:spPr>
          <a:xfrm>
            <a:off x="5179126" y="4644970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06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286" name="직사각형 285"/>
          <p:cNvSpPr/>
          <p:nvPr/>
        </p:nvSpPr>
        <p:spPr>
          <a:xfrm>
            <a:off x="5417012" y="4644970"/>
            <a:ext cx="2416792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한국형 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히든챔피언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육성기업선정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-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한국수출입은행</a:t>
            </a:r>
          </a:p>
        </p:txBody>
      </p:sp>
      <p:sp>
        <p:nvSpPr>
          <p:cNvPr id="287" name="직사각형 286"/>
          <p:cNvSpPr/>
          <p:nvPr/>
        </p:nvSpPr>
        <p:spPr>
          <a:xfrm>
            <a:off x="5417012" y="5071025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IPS/IDS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부문 ‘글로벌 마켓 리더십 어워드’ 수상</a:t>
            </a:r>
          </a:p>
        </p:txBody>
      </p:sp>
      <p:sp>
        <p:nvSpPr>
          <p:cNvPr id="288" name="모서리가 둥근 직사각형 287"/>
          <p:cNvSpPr/>
          <p:nvPr/>
        </p:nvSpPr>
        <p:spPr>
          <a:xfrm>
            <a:off x="5179126" y="5071025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07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289" name="모서리가 둥근 직사각형 288"/>
          <p:cNvSpPr/>
          <p:nvPr/>
        </p:nvSpPr>
        <p:spPr>
          <a:xfrm>
            <a:off x="5179126" y="5208533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10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290" name="직사각형 289"/>
          <p:cNvSpPr/>
          <p:nvPr/>
        </p:nvSpPr>
        <p:spPr>
          <a:xfrm>
            <a:off x="5417012" y="5208533"/>
            <a:ext cx="2416792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제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69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주년 경찰의 날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-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감사장</a:t>
            </a:r>
          </a:p>
        </p:txBody>
      </p:sp>
      <p:sp>
        <p:nvSpPr>
          <p:cNvPr id="293" name="직사각형 292"/>
          <p:cNvSpPr/>
          <p:nvPr/>
        </p:nvSpPr>
        <p:spPr>
          <a:xfrm>
            <a:off x="5417012" y="4787496"/>
            <a:ext cx="2416792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Trade Champs Club -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무역보험공사</a:t>
            </a:r>
          </a:p>
        </p:txBody>
      </p:sp>
      <p:sp>
        <p:nvSpPr>
          <p:cNvPr id="294" name="직사각형 293"/>
          <p:cNvSpPr/>
          <p:nvPr/>
        </p:nvSpPr>
        <p:spPr>
          <a:xfrm>
            <a:off x="5417012" y="4925609"/>
            <a:ext cx="2416792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수출유망중소기업 지정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-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경기지방중소기업청장</a:t>
            </a:r>
          </a:p>
        </p:txBody>
      </p:sp>
      <p:sp>
        <p:nvSpPr>
          <p:cNvPr id="291" name="모서리가 둥근 직사각형 290"/>
          <p:cNvSpPr/>
          <p:nvPr/>
        </p:nvSpPr>
        <p:spPr>
          <a:xfrm>
            <a:off x="5179126" y="5362867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126EC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12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126EC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292" name="직사각형 291"/>
          <p:cNvSpPr/>
          <p:nvPr/>
        </p:nvSpPr>
        <p:spPr>
          <a:xfrm>
            <a:off x="5417012" y="5362172"/>
            <a:ext cx="252641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500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만불 수출의 탑 수상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-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무역협회</a:t>
            </a:r>
          </a:p>
        </p:txBody>
      </p:sp>
      <p:sp>
        <p:nvSpPr>
          <p:cNvPr id="295" name="직사각형 294"/>
          <p:cNvSpPr/>
          <p:nvPr/>
        </p:nvSpPr>
        <p:spPr>
          <a:xfrm>
            <a:off x="5412249" y="5500286"/>
            <a:ext cx="2416792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“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40G/100G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급 이상의 대용량 트래픽 분산 시스템” 특허</a:t>
            </a:r>
          </a:p>
        </p:txBody>
      </p:sp>
      <p:sp>
        <p:nvSpPr>
          <p:cNvPr id="296" name="모서리가 둥근 직사각형 295"/>
          <p:cNvSpPr/>
          <p:nvPr/>
        </p:nvSpPr>
        <p:spPr>
          <a:xfrm>
            <a:off x="4565494" y="5728610"/>
            <a:ext cx="605620" cy="2154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4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C5EAF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rPr>
              <a:t>2013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C5EAF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SemiBold" panose="02000703000000020004" pitchFamily="50" charset="-127"/>
            </a:endParaRPr>
          </a:p>
        </p:txBody>
      </p:sp>
      <p:sp>
        <p:nvSpPr>
          <p:cNvPr id="297" name="직사각형 296"/>
          <p:cNvSpPr/>
          <p:nvPr/>
        </p:nvSpPr>
        <p:spPr>
          <a:xfrm>
            <a:off x="5412250" y="5743532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 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APT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방어솔루션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'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스나이퍼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APTX'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출시</a:t>
            </a:r>
          </a:p>
        </p:txBody>
      </p:sp>
      <p:sp>
        <p:nvSpPr>
          <p:cNvPr id="298" name="모서리가 둥근 직사각형 297"/>
          <p:cNvSpPr/>
          <p:nvPr/>
        </p:nvSpPr>
        <p:spPr>
          <a:xfrm>
            <a:off x="5174364" y="5743533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03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299" name="직사각형 298"/>
          <p:cNvSpPr/>
          <p:nvPr/>
        </p:nvSpPr>
        <p:spPr>
          <a:xfrm>
            <a:off x="5412250" y="5903363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차세대 세계일류상품 선정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(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침입방지시스템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'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스나이퍼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IPS')</a:t>
            </a:r>
            <a:endParaRPr lang="ko-KR" altLang="en-US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301" name="직사각형 300"/>
          <p:cNvSpPr/>
          <p:nvPr/>
        </p:nvSpPr>
        <p:spPr>
          <a:xfrm>
            <a:off x="5412250" y="6064334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1,000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만불 수출의 탑 수상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-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무역협회</a:t>
            </a:r>
          </a:p>
        </p:txBody>
      </p:sp>
      <p:sp>
        <p:nvSpPr>
          <p:cNvPr id="302" name="모서리가 둥근 직사각형 301"/>
          <p:cNvSpPr/>
          <p:nvPr/>
        </p:nvSpPr>
        <p:spPr>
          <a:xfrm>
            <a:off x="5174364" y="5905583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12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451" name="직사각형 450"/>
          <p:cNvSpPr/>
          <p:nvPr/>
        </p:nvSpPr>
        <p:spPr>
          <a:xfrm>
            <a:off x="1974371" y="1684610"/>
            <a:ext cx="7825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254000" sx="102000" sy="102000" algn="ctr" rotWithShape="0">
                    <a:srgbClr val="246DA4">
                      <a:alpha val="66000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창업과 성장</a:t>
            </a:r>
          </a:p>
        </p:txBody>
      </p:sp>
      <p:sp>
        <p:nvSpPr>
          <p:cNvPr id="453" name="직사각형 452"/>
          <p:cNvSpPr/>
          <p:nvPr/>
        </p:nvSpPr>
        <p:spPr>
          <a:xfrm>
            <a:off x="9607874" y="889499"/>
            <a:ext cx="9124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Global WINS</a:t>
            </a:r>
            <a:endParaRPr lang="ko-KR" altLang="en-US" sz="1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308" name="모서리가 둥근 직사각형 307"/>
          <p:cNvSpPr/>
          <p:nvPr/>
        </p:nvSpPr>
        <p:spPr>
          <a:xfrm>
            <a:off x="8504011" y="1687581"/>
            <a:ext cx="605620" cy="2154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4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A2C2C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rPr>
              <a:t>2014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EA2C2C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SemiBold" panose="02000703000000020004" pitchFamily="50" charset="-127"/>
            </a:endParaRPr>
          </a:p>
        </p:txBody>
      </p:sp>
      <p:sp>
        <p:nvSpPr>
          <p:cNvPr id="309" name="직사각형 308"/>
          <p:cNvSpPr/>
          <p:nvPr/>
        </p:nvSpPr>
        <p:spPr>
          <a:xfrm>
            <a:off x="9339337" y="1702503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회사명 변경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(㈜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윈스테크넷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 → ㈜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윈스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)</a:t>
            </a:r>
            <a:endParaRPr lang="ko-KR" altLang="en-US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BD001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JP Variable SemiBold" panose="02000003000000020004" pitchFamily="2" charset="-128"/>
            </a:endParaRPr>
          </a:p>
        </p:txBody>
      </p:sp>
      <p:sp>
        <p:nvSpPr>
          <p:cNvPr id="310" name="모서리가 둥근 직사각형 309"/>
          <p:cNvSpPr/>
          <p:nvPr/>
        </p:nvSpPr>
        <p:spPr>
          <a:xfrm>
            <a:off x="9101451" y="1702504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03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BD001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311" name="직사각형 310"/>
          <p:cNvSpPr/>
          <p:nvPr/>
        </p:nvSpPr>
        <p:spPr>
          <a:xfrm>
            <a:off x="9339337" y="1854395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제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4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회 전자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ICT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특허경영대상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(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동상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)</a:t>
            </a:r>
            <a:endParaRPr lang="ko-KR" altLang="en-US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313" name="모서리가 둥근 직사각형 312"/>
          <p:cNvSpPr/>
          <p:nvPr/>
        </p:nvSpPr>
        <p:spPr>
          <a:xfrm>
            <a:off x="9101451" y="1856615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11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315" name="모서리가 둥근 직사각형 314"/>
          <p:cNvSpPr/>
          <p:nvPr/>
        </p:nvSpPr>
        <p:spPr>
          <a:xfrm>
            <a:off x="8504011" y="2071407"/>
            <a:ext cx="605620" cy="2154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4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A2C2C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rPr>
              <a:t>2015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EA2C2C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SemiBold" panose="02000703000000020004" pitchFamily="50" charset="-127"/>
            </a:endParaRPr>
          </a:p>
        </p:txBody>
      </p:sp>
      <p:sp>
        <p:nvSpPr>
          <p:cNvPr id="316" name="직사각형 315"/>
          <p:cNvSpPr/>
          <p:nvPr/>
        </p:nvSpPr>
        <p:spPr>
          <a:xfrm>
            <a:off x="9339337" y="2092679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코스닥 공시 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우수법인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선정</a:t>
            </a:r>
          </a:p>
        </p:txBody>
      </p:sp>
      <p:sp>
        <p:nvSpPr>
          <p:cNvPr id="317" name="모서리가 둥근 직사각형 316"/>
          <p:cNvSpPr/>
          <p:nvPr/>
        </p:nvSpPr>
        <p:spPr>
          <a:xfrm>
            <a:off x="9101451" y="2092680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02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318" name="직사각형 317"/>
          <p:cNvSpPr/>
          <p:nvPr/>
        </p:nvSpPr>
        <p:spPr>
          <a:xfrm>
            <a:off x="9339337" y="2238221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40G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급 대용량 보안솔루션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'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스나이퍼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ONE'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출시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(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일본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)</a:t>
            </a:r>
            <a:endParaRPr lang="ko-KR" altLang="en-US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BD001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JP Variable SemiBold" panose="02000003000000020004" pitchFamily="2" charset="-128"/>
            </a:endParaRPr>
          </a:p>
        </p:txBody>
      </p:sp>
      <p:sp>
        <p:nvSpPr>
          <p:cNvPr id="320" name="모서리가 둥근 직사각형 319"/>
          <p:cNvSpPr/>
          <p:nvPr/>
        </p:nvSpPr>
        <p:spPr>
          <a:xfrm>
            <a:off x="9101451" y="2240441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10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BD001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322" name="모서리가 둥근 직사각형 321"/>
          <p:cNvSpPr/>
          <p:nvPr/>
        </p:nvSpPr>
        <p:spPr>
          <a:xfrm>
            <a:off x="8504011" y="2459902"/>
            <a:ext cx="605620" cy="2154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4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A2C2C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rPr>
              <a:t>2016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EA2C2C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SemiBold" panose="02000703000000020004" pitchFamily="50" charset="-127"/>
            </a:endParaRPr>
          </a:p>
        </p:txBody>
      </p:sp>
      <p:sp>
        <p:nvSpPr>
          <p:cNvPr id="323" name="직사각형 322"/>
          <p:cNvSpPr/>
          <p:nvPr/>
        </p:nvSpPr>
        <p:spPr>
          <a:xfrm>
            <a:off x="9371087" y="2474822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납세자의날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표창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- 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분당세무서</a:t>
            </a:r>
            <a:endParaRPr lang="ko-KR" altLang="en-US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324" name="모서리가 둥근 직사각형 323"/>
          <p:cNvSpPr/>
          <p:nvPr/>
        </p:nvSpPr>
        <p:spPr>
          <a:xfrm>
            <a:off x="9101451" y="2474823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03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325" name="직사각형 324"/>
          <p:cNvSpPr/>
          <p:nvPr/>
        </p:nvSpPr>
        <p:spPr>
          <a:xfrm>
            <a:off x="9371087" y="2634653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국내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100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대 사회공헌 우수기업 선정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(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한국능률협회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)</a:t>
            </a:r>
            <a:endParaRPr lang="ko-KR" altLang="en-US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326" name="모서리가 둥근 직사각형 325"/>
          <p:cNvSpPr/>
          <p:nvPr/>
        </p:nvSpPr>
        <p:spPr>
          <a:xfrm>
            <a:off x="9101451" y="2636873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07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327" name="직사각형 326"/>
          <p:cNvSpPr/>
          <p:nvPr/>
        </p:nvSpPr>
        <p:spPr>
          <a:xfrm>
            <a:off x="9371087" y="2781654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ICT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유망기업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K-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글로벌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300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선정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-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미래창조과학부</a:t>
            </a:r>
          </a:p>
        </p:txBody>
      </p:sp>
      <p:sp>
        <p:nvSpPr>
          <p:cNvPr id="328" name="모서리가 둥근 직사각형 327"/>
          <p:cNvSpPr/>
          <p:nvPr/>
        </p:nvSpPr>
        <p:spPr>
          <a:xfrm>
            <a:off x="9101451" y="2783874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12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329" name="모서리가 둥근 직사각형 328"/>
          <p:cNvSpPr/>
          <p:nvPr/>
        </p:nvSpPr>
        <p:spPr>
          <a:xfrm>
            <a:off x="8504011" y="3012287"/>
            <a:ext cx="605620" cy="2154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4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A2C2C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rPr>
              <a:t>2017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EA2C2C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SemiBold" panose="02000703000000020004" pitchFamily="50" charset="-127"/>
            </a:endParaRPr>
          </a:p>
        </p:txBody>
      </p:sp>
      <p:sp>
        <p:nvSpPr>
          <p:cNvPr id="330" name="직사각형 329"/>
          <p:cNvSpPr/>
          <p:nvPr/>
        </p:nvSpPr>
        <p:spPr>
          <a:xfrm>
            <a:off x="9339337" y="3016096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퓨쳐시스템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방화벽 사업 인수</a:t>
            </a:r>
          </a:p>
        </p:txBody>
      </p:sp>
      <p:sp>
        <p:nvSpPr>
          <p:cNvPr id="331" name="모서리가 둥근 직사각형 330"/>
          <p:cNvSpPr/>
          <p:nvPr/>
        </p:nvSpPr>
        <p:spPr>
          <a:xfrm>
            <a:off x="9101451" y="3016097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10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332" name="직사각형 331"/>
          <p:cNvSpPr/>
          <p:nvPr/>
        </p:nvSpPr>
        <p:spPr>
          <a:xfrm>
            <a:off x="9339336" y="3166401"/>
            <a:ext cx="2548555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2018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년 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청년친화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강소기업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선정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(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임금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,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일생활균형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,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고용안정 우수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)</a:t>
            </a:r>
            <a:endParaRPr lang="ko-KR" altLang="en-US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333" name="모서리가 둥근 직사각형 332"/>
          <p:cNvSpPr/>
          <p:nvPr/>
        </p:nvSpPr>
        <p:spPr>
          <a:xfrm>
            <a:off x="9101451" y="3168621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12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334" name="모서리가 둥근 직사각형 333"/>
          <p:cNvSpPr/>
          <p:nvPr/>
        </p:nvSpPr>
        <p:spPr>
          <a:xfrm>
            <a:off x="8504011" y="3432149"/>
            <a:ext cx="605620" cy="2154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4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A2C2C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rPr>
              <a:t>2018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EA2C2C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SemiBold" panose="02000703000000020004" pitchFamily="50" charset="-127"/>
            </a:endParaRPr>
          </a:p>
        </p:txBody>
      </p:sp>
      <p:sp>
        <p:nvSpPr>
          <p:cNvPr id="335" name="직사각형 334"/>
          <p:cNvSpPr/>
          <p:nvPr/>
        </p:nvSpPr>
        <p:spPr>
          <a:xfrm>
            <a:off x="9339337" y="3432783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판교 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신사옥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 이전</a:t>
            </a:r>
          </a:p>
        </p:txBody>
      </p:sp>
      <p:sp>
        <p:nvSpPr>
          <p:cNvPr id="336" name="모서리가 둥근 직사각형 335"/>
          <p:cNvSpPr/>
          <p:nvPr/>
        </p:nvSpPr>
        <p:spPr>
          <a:xfrm>
            <a:off x="9101451" y="3432784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03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BD001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337" name="직사각형 336"/>
          <p:cNvSpPr/>
          <p:nvPr/>
        </p:nvSpPr>
        <p:spPr>
          <a:xfrm>
            <a:off x="9339336" y="3587853"/>
            <a:ext cx="2548555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전략물자 자율준수무역거래자 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지정기업</a:t>
            </a:r>
            <a:endParaRPr lang="ko-KR" altLang="en-US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338" name="모서리가 둥근 직사각형 337"/>
          <p:cNvSpPr/>
          <p:nvPr/>
        </p:nvSpPr>
        <p:spPr>
          <a:xfrm>
            <a:off x="9101451" y="3590073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09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339" name="직사각형 338"/>
          <p:cNvSpPr/>
          <p:nvPr/>
        </p:nvSpPr>
        <p:spPr>
          <a:xfrm>
            <a:off x="9339336" y="3730727"/>
            <a:ext cx="2548555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2018 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청년친화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강소기업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선정</a:t>
            </a:r>
          </a:p>
        </p:txBody>
      </p:sp>
      <p:sp>
        <p:nvSpPr>
          <p:cNvPr id="340" name="모서리가 둥근 직사각형 339"/>
          <p:cNvSpPr/>
          <p:nvPr/>
        </p:nvSpPr>
        <p:spPr>
          <a:xfrm>
            <a:off x="9101451" y="3732947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12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341" name="모서리가 둥근 직사각형 340"/>
          <p:cNvSpPr/>
          <p:nvPr/>
        </p:nvSpPr>
        <p:spPr>
          <a:xfrm>
            <a:off x="8504011" y="3989869"/>
            <a:ext cx="605620" cy="2154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4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A2C2C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rPr>
              <a:t>2019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EA2C2C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SemiBold" panose="02000703000000020004" pitchFamily="50" charset="-127"/>
            </a:endParaRPr>
          </a:p>
        </p:txBody>
      </p:sp>
      <p:sp>
        <p:nvSpPr>
          <p:cNvPr id="342" name="직사각형 341"/>
          <p:cNvSpPr/>
          <p:nvPr/>
        </p:nvSpPr>
        <p:spPr>
          <a:xfrm>
            <a:off x="9339337" y="4012729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코스닥 공시 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우수법인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·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한국거래소</a:t>
            </a:r>
          </a:p>
        </p:txBody>
      </p:sp>
      <p:sp>
        <p:nvSpPr>
          <p:cNvPr id="343" name="모서리가 둥근 직사각형 342"/>
          <p:cNvSpPr/>
          <p:nvPr/>
        </p:nvSpPr>
        <p:spPr>
          <a:xfrm>
            <a:off x="9101451" y="4003204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03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344" name="직사각형 343"/>
          <p:cNvSpPr/>
          <p:nvPr/>
        </p:nvSpPr>
        <p:spPr>
          <a:xfrm>
            <a:off x="9339336" y="4149857"/>
            <a:ext cx="2548555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KT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목동 관제센터 구축</a:t>
            </a:r>
          </a:p>
        </p:txBody>
      </p:sp>
      <p:sp>
        <p:nvSpPr>
          <p:cNvPr id="345" name="모서리가 둥근 직사각형 344"/>
          <p:cNvSpPr/>
          <p:nvPr/>
        </p:nvSpPr>
        <p:spPr>
          <a:xfrm>
            <a:off x="9101451" y="4149857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09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346" name="직사각형 345"/>
          <p:cNvSpPr/>
          <p:nvPr/>
        </p:nvSpPr>
        <p:spPr>
          <a:xfrm>
            <a:off x="9339336" y="4296385"/>
            <a:ext cx="2548555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2019 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청년친화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강소기업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선정</a:t>
            </a:r>
          </a:p>
        </p:txBody>
      </p:sp>
      <p:sp>
        <p:nvSpPr>
          <p:cNvPr id="347" name="모서리가 둥근 직사각형 346"/>
          <p:cNvSpPr/>
          <p:nvPr/>
        </p:nvSpPr>
        <p:spPr>
          <a:xfrm>
            <a:off x="9101451" y="4298605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12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348" name="모서리가 둥근 직사각형 347"/>
          <p:cNvSpPr/>
          <p:nvPr/>
        </p:nvSpPr>
        <p:spPr>
          <a:xfrm>
            <a:off x="8504011" y="4528476"/>
            <a:ext cx="605620" cy="2154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4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A2C2C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rPr>
              <a:t>2020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EA2C2C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SemiBold" panose="02000703000000020004" pitchFamily="50" charset="-127"/>
            </a:endParaRPr>
          </a:p>
        </p:txBody>
      </p:sp>
      <p:sp>
        <p:nvSpPr>
          <p:cNvPr id="349" name="직사각형 348"/>
          <p:cNvSpPr/>
          <p:nvPr/>
        </p:nvSpPr>
        <p:spPr>
          <a:xfrm>
            <a:off x="9339337" y="4558639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청년친화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강소기업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선정</a:t>
            </a:r>
          </a:p>
        </p:txBody>
      </p:sp>
      <p:sp>
        <p:nvSpPr>
          <p:cNvPr id="350" name="모서리가 둥근 직사각형 349"/>
          <p:cNvSpPr/>
          <p:nvPr/>
        </p:nvSpPr>
        <p:spPr>
          <a:xfrm>
            <a:off x="9101451" y="4558639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12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351" name="직사각형 350"/>
          <p:cNvSpPr/>
          <p:nvPr/>
        </p:nvSpPr>
        <p:spPr>
          <a:xfrm>
            <a:off x="9334573" y="4700055"/>
            <a:ext cx="2548555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가족친화 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인증기업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선정</a:t>
            </a:r>
          </a:p>
        </p:txBody>
      </p:sp>
      <p:sp>
        <p:nvSpPr>
          <p:cNvPr id="355" name="모서리가 둥근 직사각형 354"/>
          <p:cNvSpPr/>
          <p:nvPr/>
        </p:nvSpPr>
        <p:spPr>
          <a:xfrm>
            <a:off x="8504011" y="4919953"/>
            <a:ext cx="605620" cy="2154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4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A2C2C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rPr>
              <a:t>2021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EA2C2C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SemiBold" panose="02000703000000020004" pitchFamily="50" charset="-127"/>
            </a:endParaRPr>
          </a:p>
        </p:txBody>
      </p:sp>
      <p:sp>
        <p:nvSpPr>
          <p:cNvPr id="356" name="직사각형 355"/>
          <p:cNvSpPr/>
          <p:nvPr/>
        </p:nvSpPr>
        <p:spPr>
          <a:xfrm>
            <a:off x="9339337" y="4939637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전략물자 자율준수 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무역거래자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'AAA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등급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'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획득</a:t>
            </a:r>
          </a:p>
        </p:txBody>
      </p:sp>
      <p:sp>
        <p:nvSpPr>
          <p:cNvPr id="357" name="모서리가 둥근 직사각형 356"/>
          <p:cNvSpPr/>
          <p:nvPr/>
        </p:nvSpPr>
        <p:spPr>
          <a:xfrm>
            <a:off x="9101451" y="4939638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01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358" name="직사각형 357"/>
          <p:cNvSpPr/>
          <p:nvPr/>
        </p:nvSpPr>
        <p:spPr>
          <a:xfrm>
            <a:off x="9339336" y="5202339"/>
            <a:ext cx="2548555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클라우드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MSP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사업 확장</a:t>
            </a:r>
          </a:p>
        </p:txBody>
      </p:sp>
      <p:sp>
        <p:nvSpPr>
          <p:cNvPr id="359" name="모서리가 둥근 직사각형 358"/>
          <p:cNvSpPr/>
          <p:nvPr/>
        </p:nvSpPr>
        <p:spPr>
          <a:xfrm>
            <a:off x="9101451" y="5201259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04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BD001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360" name="직사각형 359"/>
          <p:cNvSpPr/>
          <p:nvPr/>
        </p:nvSpPr>
        <p:spPr>
          <a:xfrm>
            <a:off x="9339336" y="5351564"/>
            <a:ext cx="2548555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일본 통신사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100G IPS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공급</a:t>
            </a:r>
          </a:p>
        </p:txBody>
      </p:sp>
      <p:sp>
        <p:nvSpPr>
          <p:cNvPr id="361" name="모서리가 둥근 직사각형 360"/>
          <p:cNvSpPr/>
          <p:nvPr/>
        </p:nvSpPr>
        <p:spPr>
          <a:xfrm>
            <a:off x="9101451" y="5347309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06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188" name="직사각형 187"/>
          <p:cNvSpPr/>
          <p:nvPr/>
        </p:nvSpPr>
        <p:spPr>
          <a:xfrm>
            <a:off x="9339336" y="5067719"/>
            <a:ext cx="2548555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클라우드</a:t>
            </a:r>
            <a:r>
              <a:rPr lang="ko-KR" altLang="en-US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 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스트라이크와 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리셀러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 파트너십 체결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BD001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JP Variable SemiBold" panose="02000003000000020004" pitchFamily="2" charset="-128"/>
            </a:endParaRPr>
          </a:p>
        </p:txBody>
      </p:sp>
      <p:sp>
        <p:nvSpPr>
          <p:cNvPr id="189" name="모서리가 둥근 직사각형 188"/>
          <p:cNvSpPr/>
          <p:nvPr/>
        </p:nvSpPr>
        <p:spPr>
          <a:xfrm>
            <a:off x="9101451" y="5066639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0?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BD001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362" name="모서리가 둥근 직사각형 361"/>
          <p:cNvSpPr/>
          <p:nvPr/>
        </p:nvSpPr>
        <p:spPr>
          <a:xfrm>
            <a:off x="8504011" y="5584100"/>
            <a:ext cx="605620" cy="2154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14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A2C2C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SemiBold" panose="02000703000000020004" pitchFamily="50" charset="-127"/>
              </a:rPr>
              <a:t>2022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EA2C2C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SemiBold" panose="02000703000000020004" pitchFamily="50" charset="-127"/>
            </a:endParaRPr>
          </a:p>
        </p:txBody>
      </p:sp>
      <p:sp>
        <p:nvSpPr>
          <p:cNvPr id="363" name="직사각형 362"/>
          <p:cNvSpPr/>
          <p:nvPr/>
        </p:nvSpPr>
        <p:spPr>
          <a:xfrm>
            <a:off x="9339337" y="5735547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부산 </a:t>
            </a:r>
            <a:r>
              <a:rPr lang="ko-KR" altLang="en-US" sz="8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에코델타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 스마트시티 사이버 보안 부문 선정</a:t>
            </a:r>
          </a:p>
        </p:txBody>
      </p:sp>
      <p:sp>
        <p:nvSpPr>
          <p:cNvPr id="364" name="모서리가 둥근 직사각형 363"/>
          <p:cNvSpPr/>
          <p:nvPr/>
        </p:nvSpPr>
        <p:spPr>
          <a:xfrm>
            <a:off x="9101451" y="5735548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05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365" name="직사각형 364"/>
          <p:cNvSpPr/>
          <p:nvPr/>
        </p:nvSpPr>
        <p:spPr>
          <a:xfrm>
            <a:off x="9339336" y="5876329"/>
            <a:ext cx="2548555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KT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목동 관제센터 추가 구축</a:t>
            </a:r>
          </a:p>
        </p:txBody>
      </p:sp>
      <p:sp>
        <p:nvSpPr>
          <p:cNvPr id="366" name="모서리가 둥근 직사각형 365"/>
          <p:cNvSpPr/>
          <p:nvPr/>
        </p:nvSpPr>
        <p:spPr>
          <a:xfrm>
            <a:off x="9101451" y="5865724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06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367" name="직사각형 366"/>
          <p:cNvSpPr/>
          <p:nvPr/>
        </p:nvSpPr>
        <p:spPr>
          <a:xfrm>
            <a:off x="9339336" y="6025553"/>
            <a:ext cx="2548555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부산지사 사이버보안센터 개소</a:t>
            </a:r>
          </a:p>
        </p:txBody>
      </p:sp>
      <p:sp>
        <p:nvSpPr>
          <p:cNvPr id="368" name="모서리가 둥근 직사각형 367"/>
          <p:cNvSpPr/>
          <p:nvPr/>
        </p:nvSpPr>
        <p:spPr>
          <a:xfrm>
            <a:off x="9101451" y="6014948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12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BD001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190" name="직사각형 189"/>
          <p:cNvSpPr/>
          <p:nvPr/>
        </p:nvSpPr>
        <p:spPr>
          <a:xfrm>
            <a:off x="9339337" y="5597117"/>
            <a:ext cx="2337948" cy="12311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대표이사 변경 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(</a:t>
            </a:r>
            <a:r>
              <a:rPr lang="ko-KR" altLang="en-US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김보연 신임 대표 선임</a:t>
            </a:r>
            <a:r>
              <a:rPr lang="en-US" altLang="ko-KR" sz="8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JP Variable SemiBold" panose="02000003000000020004" pitchFamily="2" charset="-128"/>
              </a:rPr>
              <a:t>)</a:t>
            </a:r>
            <a:endParaRPr lang="ko-KR" altLang="en-US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BD001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JP Variable SemiBold" panose="02000003000000020004" pitchFamily="2" charset="-128"/>
            </a:endParaRPr>
          </a:p>
        </p:txBody>
      </p:sp>
      <p:sp>
        <p:nvSpPr>
          <p:cNvPr id="191" name="모서리가 둥근 직사각형 190"/>
          <p:cNvSpPr/>
          <p:nvPr/>
        </p:nvSpPr>
        <p:spPr>
          <a:xfrm>
            <a:off x="9101451" y="5597118"/>
            <a:ext cx="197760" cy="12311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altLang="ko-KR" sz="800" spc="-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BD001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SemiBold" panose="02000703000000020004" pitchFamily="50" charset="-127"/>
              </a:rPr>
              <a:t>02</a:t>
            </a:r>
            <a:endParaRPr lang="en-US" altLang="ko-KR" sz="8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BD001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SemiBold" panose="02000703000000020004" pitchFamily="50" charset="-127"/>
            </a:endParaRPr>
          </a:p>
        </p:txBody>
      </p:sp>
      <p:sp>
        <p:nvSpPr>
          <p:cNvPr id="195" name="직사각형 194"/>
          <p:cNvSpPr/>
          <p:nvPr/>
        </p:nvSpPr>
        <p:spPr>
          <a:xfrm>
            <a:off x="1599983" y="1821770"/>
            <a:ext cx="16225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254000" sx="102000" sy="102000" algn="ctr" rotWithShape="0">
                    <a:srgbClr val="246DA4">
                      <a:alpha val="66000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1998-2006</a:t>
            </a:r>
            <a:endParaRPr lang="ko-KR" altLang="en-US" sz="2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254000" sx="102000" sy="102000" algn="ctr" rotWithShape="0">
                  <a:srgbClr val="246DA4">
                    <a:alpha val="66000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452" name="직사각형 451"/>
          <p:cNvSpPr/>
          <p:nvPr/>
        </p:nvSpPr>
        <p:spPr>
          <a:xfrm>
            <a:off x="5752899" y="1339050"/>
            <a:ext cx="7825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228600" sx="102000" sy="102000" algn="ctr" rotWithShape="0">
                    <a:srgbClr val="0C4A82"/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전진과 혁신</a:t>
            </a:r>
          </a:p>
        </p:txBody>
      </p:sp>
      <p:sp>
        <p:nvSpPr>
          <p:cNvPr id="196" name="직사각형 195"/>
          <p:cNvSpPr/>
          <p:nvPr/>
        </p:nvSpPr>
        <p:spPr>
          <a:xfrm>
            <a:off x="5390533" y="1477660"/>
            <a:ext cx="16145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228600" sx="102000" sy="102000" algn="ctr" rotWithShape="0">
                    <a:srgbClr val="0C4A82"/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2007-2013</a:t>
            </a:r>
            <a:endParaRPr lang="ko-KR" altLang="en-US" sz="2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228600" sx="102000" sy="102000" algn="ctr" rotWithShape="0">
                  <a:srgbClr val="0C4A82"/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97" name="직사각형 196"/>
          <p:cNvSpPr/>
          <p:nvPr/>
        </p:nvSpPr>
        <p:spPr>
          <a:xfrm>
            <a:off x="9304819" y="1017515"/>
            <a:ext cx="16033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2014-2022</a:t>
            </a:r>
            <a:endParaRPr lang="ko-KR" altLang="en-US" sz="2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pic>
        <p:nvPicPr>
          <p:cNvPr id="227" name="Picture 2" descr="C:\Users\joseph\Documents\업무폴더\90. 이미지 및 아이콘\아이콘\bar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126272" y="1288169"/>
            <a:ext cx="123900" cy="395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" name="Picture 2" descr="C:\Users\joseph\Documents\업무폴더\90. 이미지 및 아이콘\아이콘\bar.pn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11" t="8525" r="-1"/>
          <a:stretch/>
        </p:blipFill>
        <p:spPr bwMode="auto">
          <a:xfrm flipH="1">
            <a:off x="7995326" y="862012"/>
            <a:ext cx="126641" cy="361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0" name="이등변 삼각형 229"/>
          <p:cNvSpPr/>
          <p:nvPr/>
        </p:nvSpPr>
        <p:spPr>
          <a:xfrm rot="5400000">
            <a:off x="11509103" y="963026"/>
            <a:ext cx="718094" cy="388620"/>
          </a:xfrm>
          <a:prstGeom prst="triangle">
            <a:avLst/>
          </a:prstGeom>
          <a:solidFill>
            <a:srgbClr val="F3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4" name="직사각형 173"/>
          <p:cNvSpPr/>
          <p:nvPr/>
        </p:nvSpPr>
        <p:spPr>
          <a:xfrm>
            <a:off x="8348707" y="555525"/>
            <a:ext cx="1032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01.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회사소개 </a:t>
            </a:r>
          </a:p>
        </p:txBody>
      </p:sp>
      <p:sp>
        <p:nvSpPr>
          <p:cNvPr id="175" name="직사각형 174"/>
          <p:cNvSpPr/>
          <p:nvPr/>
        </p:nvSpPr>
        <p:spPr>
          <a:xfrm>
            <a:off x="9520282" y="555525"/>
            <a:ext cx="11224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02. </a:t>
            </a:r>
            <a:r>
              <a:rPr lang="ko-KR" altLang="en-US" sz="12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보안서비스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76" name="직사각형 175"/>
          <p:cNvSpPr/>
          <p:nvPr/>
        </p:nvSpPr>
        <p:spPr>
          <a:xfrm>
            <a:off x="10714299" y="555525"/>
            <a:ext cx="1391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03</a:t>
            </a:r>
            <a:r>
              <a:rPr lang="en-US" altLang="ko-KR" sz="12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. </a:t>
            </a:r>
            <a:r>
              <a:rPr lang="ko-KR" altLang="en-US" sz="12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클라우드서비스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197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타원 134"/>
          <p:cNvSpPr/>
          <p:nvPr/>
        </p:nvSpPr>
        <p:spPr>
          <a:xfrm>
            <a:off x="2670544" y="287694"/>
            <a:ext cx="6850913" cy="6850913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C0DFF6">
                  <a:alpha val="42000"/>
                </a:srgbClr>
              </a:gs>
            </a:gsLst>
            <a:lin ang="162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latin typeface="Spoqa Han Sans Neo Regular" panose="020B0500000000000000" pitchFamily="34" charset="-127"/>
              <a:ea typeface="Spoqa Han Sans Neo Regular" panose="020B0500000000000000" pitchFamily="34" charset="-127"/>
            </a:endParaRPr>
          </a:p>
        </p:txBody>
      </p:sp>
      <p:sp>
        <p:nvSpPr>
          <p:cNvPr id="277" name="모서리가 둥근 직사각형 276"/>
          <p:cNvSpPr/>
          <p:nvPr/>
        </p:nvSpPr>
        <p:spPr>
          <a:xfrm>
            <a:off x="1283969" y="1495425"/>
            <a:ext cx="2890139" cy="895349"/>
          </a:xfrm>
          <a:prstGeom prst="roundRect">
            <a:avLst>
              <a:gd name="adj" fmla="val 11205"/>
            </a:avLst>
          </a:prstGeom>
          <a:solidFill>
            <a:schemeClr val="bg1"/>
          </a:solidFill>
          <a:ln>
            <a:noFill/>
          </a:ln>
          <a:effectLst>
            <a:outerShdw dist="63500" dir="3420000" algn="tr" rotWithShape="0">
              <a:schemeClr val="tx2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8" name="모서리가 둥근 직사각형 277"/>
          <p:cNvSpPr/>
          <p:nvPr/>
        </p:nvSpPr>
        <p:spPr>
          <a:xfrm>
            <a:off x="266700" y="3204337"/>
            <a:ext cx="2985772" cy="880110"/>
          </a:xfrm>
          <a:prstGeom prst="roundRect">
            <a:avLst>
              <a:gd name="adj" fmla="val 10823"/>
            </a:avLst>
          </a:prstGeom>
          <a:solidFill>
            <a:schemeClr val="bg1"/>
          </a:solidFill>
          <a:ln>
            <a:noFill/>
          </a:ln>
          <a:effectLst>
            <a:outerShdw dist="63500" dir="3420000" algn="tr" rotWithShape="0">
              <a:schemeClr val="tx2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9" name="모서리가 둥근 직사각형 278"/>
          <p:cNvSpPr/>
          <p:nvPr/>
        </p:nvSpPr>
        <p:spPr>
          <a:xfrm>
            <a:off x="659764" y="4901565"/>
            <a:ext cx="3374772" cy="964311"/>
          </a:xfrm>
          <a:prstGeom prst="roundRect">
            <a:avLst>
              <a:gd name="adj" fmla="val 11023"/>
            </a:avLst>
          </a:prstGeom>
          <a:solidFill>
            <a:schemeClr val="bg1"/>
          </a:solidFill>
          <a:ln>
            <a:noFill/>
          </a:ln>
          <a:effectLst>
            <a:outerShdw dist="63500" dir="3420000" algn="tr" rotWithShape="0">
              <a:schemeClr val="tx2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6" name="그림 2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808" y="1684908"/>
            <a:ext cx="4018384" cy="4018384"/>
          </a:xfrm>
          <a:prstGeom prst="rect">
            <a:avLst/>
          </a:prstGeom>
        </p:spPr>
      </p:pic>
      <p:sp>
        <p:nvSpPr>
          <p:cNvPr id="251" name="타원 250"/>
          <p:cNvSpPr/>
          <p:nvPr/>
        </p:nvSpPr>
        <p:spPr>
          <a:xfrm>
            <a:off x="4069080" y="1678940"/>
            <a:ext cx="4017882" cy="4017882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latin typeface="Spoqa Han Sans Neo Regular" panose="020B0500000000000000" pitchFamily="34" charset="-127"/>
              <a:ea typeface="Spoqa Han Sans Neo Regular" panose="020B0500000000000000" pitchFamily="34" charset="-127"/>
            </a:endParaRPr>
          </a:p>
        </p:txBody>
      </p:sp>
      <p:sp>
        <p:nvSpPr>
          <p:cNvPr id="179" name="직사각형 178"/>
          <p:cNvSpPr/>
          <p:nvPr/>
        </p:nvSpPr>
        <p:spPr>
          <a:xfrm>
            <a:off x="414382" y="370859"/>
            <a:ext cx="18197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WINS </a:t>
            </a:r>
            <a:r>
              <a:rPr lang="ko-KR" altLang="en-US" sz="2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사업영역</a:t>
            </a:r>
            <a:endParaRPr lang="ko-KR" altLang="en-US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3E8B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5108203" y="2706303"/>
            <a:ext cx="1975594" cy="1975594"/>
            <a:chOff x="5108203" y="2706303"/>
            <a:chExt cx="1975594" cy="1975594"/>
          </a:xfrm>
        </p:grpSpPr>
        <p:sp>
          <p:nvSpPr>
            <p:cNvPr id="143" name="타원 142"/>
            <p:cNvSpPr/>
            <p:nvPr/>
          </p:nvSpPr>
          <p:spPr>
            <a:xfrm>
              <a:off x="5108203" y="2706303"/>
              <a:ext cx="1975594" cy="19755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85800" sx="102000" sy="102000" algn="ctr" rotWithShape="0">
                <a:schemeClr val="accent5">
                  <a:lumMod val="50000"/>
                  <a:alpha val="5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3896" y="3418003"/>
              <a:ext cx="1097467" cy="530056"/>
            </a:xfrm>
            <a:prstGeom prst="rect">
              <a:avLst/>
            </a:prstGeom>
          </p:spPr>
        </p:pic>
      </p:grpSp>
      <p:sp>
        <p:nvSpPr>
          <p:cNvPr id="144" name="타원 143"/>
          <p:cNvSpPr/>
          <p:nvPr/>
        </p:nvSpPr>
        <p:spPr>
          <a:xfrm>
            <a:off x="3543300" y="3089274"/>
            <a:ext cx="1050926" cy="1050926"/>
          </a:xfrm>
          <a:prstGeom prst="ellipse">
            <a:avLst/>
          </a:prstGeom>
          <a:solidFill>
            <a:srgbClr val="004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1" name="TextBox 170"/>
          <p:cNvSpPr txBox="1"/>
          <p:nvPr/>
        </p:nvSpPr>
        <p:spPr>
          <a:xfrm>
            <a:off x="3543301" y="3368592"/>
            <a:ext cx="10096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1100">
                <a:solidFill>
                  <a:srgbClr val="434446"/>
                </a:solidFill>
                <a:latin typeface="Spoqa Han Sans Neo Bold" panose="020B0800000000000000" pitchFamily="34" charset="-127"/>
                <a:ea typeface="Spoqa Han Sans Neo Bold" panose="020B0800000000000000" pitchFamily="34" charset="-127"/>
              </a:defRPr>
            </a:lvl1pPr>
          </a:lstStyle>
          <a:p>
            <a:r>
              <a:rPr lang="ko-KR" altLang="en-US" sz="13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보안</a:t>
            </a:r>
            <a:r>
              <a:rPr lang="en-US" altLang="ko-KR" sz="13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SI</a:t>
            </a:r>
            <a:br>
              <a:rPr lang="en-US" altLang="ko-KR" sz="13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</a:br>
            <a:r>
              <a:rPr lang="en-US" altLang="ko-KR" sz="13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/ </a:t>
            </a:r>
            <a:r>
              <a:rPr lang="ko-KR" altLang="en-US" sz="13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컨설팅</a:t>
            </a:r>
            <a:endParaRPr lang="en-US" altLang="ko-KR" sz="13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7610475" y="3089274"/>
            <a:ext cx="1050926" cy="1050926"/>
            <a:chOff x="6677025" y="1450974"/>
            <a:chExt cx="1050926" cy="1050926"/>
          </a:xfrm>
        </p:grpSpPr>
        <p:sp>
          <p:nvSpPr>
            <p:cNvPr id="177" name="타원 176"/>
            <p:cNvSpPr/>
            <p:nvPr/>
          </p:nvSpPr>
          <p:spPr>
            <a:xfrm>
              <a:off x="6677025" y="1450974"/>
              <a:ext cx="1050926" cy="1050926"/>
            </a:xfrm>
            <a:prstGeom prst="ellipse">
              <a:avLst/>
            </a:prstGeom>
            <a:solidFill>
              <a:srgbClr val="F944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6806260" y="1697066"/>
              <a:ext cx="76815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sz="1100">
                  <a:solidFill>
                    <a:srgbClr val="434446"/>
                  </a:solidFill>
                  <a:latin typeface="Spoqa Han Sans Neo Bold" panose="020B0800000000000000" pitchFamily="34" charset="-127"/>
                  <a:ea typeface="Spoqa Han Sans Neo Bold" panose="020B0800000000000000" pitchFamily="34" charset="-127"/>
                </a:defRPr>
              </a:lvl1pPr>
            </a:lstStyle>
            <a:p>
              <a:r>
                <a:rPr lang="ko-KR" altLang="en-US" sz="130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클라우드</a:t>
              </a:r>
              <a:endParaRPr lang="en-US" altLang="ko-KR" sz="1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  <a:p>
              <a:r>
                <a:rPr lang="ko-KR" altLang="en-US" sz="13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서비스</a:t>
              </a:r>
              <a:endParaRPr lang="ko-KR" altLang="en-US" sz="1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182" name="타원 181"/>
          <p:cNvSpPr/>
          <p:nvPr/>
        </p:nvSpPr>
        <p:spPr>
          <a:xfrm>
            <a:off x="4648200" y="4927599"/>
            <a:ext cx="1050926" cy="1050926"/>
          </a:xfrm>
          <a:prstGeom prst="ellipse">
            <a:avLst/>
          </a:prstGeom>
          <a:solidFill>
            <a:srgbClr val="004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8" name="TextBox 167"/>
          <p:cNvSpPr txBox="1"/>
          <p:nvPr/>
        </p:nvSpPr>
        <p:spPr>
          <a:xfrm>
            <a:off x="4851536" y="5207143"/>
            <a:ext cx="6222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100">
                <a:solidFill>
                  <a:srgbClr val="434446"/>
                </a:solidFill>
                <a:latin typeface="Spoqa Han Sans Neo Bold" panose="020B0800000000000000" pitchFamily="34" charset="-127"/>
                <a:ea typeface="Spoqa Han Sans Neo Bold" panose="020B0800000000000000" pitchFamily="34" charset="-127"/>
              </a:defRPr>
            </a:lvl1pPr>
          </a:lstStyle>
          <a:p>
            <a:r>
              <a:rPr lang="ko-KR" altLang="en-US" sz="1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보안</a:t>
            </a:r>
            <a:endParaRPr lang="en-US" altLang="ko-KR" sz="13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r>
              <a:rPr lang="ko-KR" altLang="en-US" sz="13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서비스</a:t>
            </a:r>
            <a:endParaRPr lang="ko-KR" altLang="en-US" sz="13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78" name="타원 177"/>
          <p:cNvSpPr/>
          <p:nvPr/>
        </p:nvSpPr>
        <p:spPr>
          <a:xfrm>
            <a:off x="4648200" y="1450974"/>
            <a:ext cx="1050926" cy="1050926"/>
          </a:xfrm>
          <a:prstGeom prst="ellipse">
            <a:avLst/>
          </a:prstGeom>
          <a:solidFill>
            <a:srgbClr val="004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9" name="TextBox 168"/>
          <p:cNvSpPr txBox="1"/>
          <p:nvPr/>
        </p:nvSpPr>
        <p:spPr>
          <a:xfrm>
            <a:off x="4840695" y="1697066"/>
            <a:ext cx="6222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보안</a:t>
            </a:r>
            <a:endParaRPr lang="en-US" altLang="ko-KR" sz="13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/>
            <a:r>
              <a:rPr lang="ko-KR" altLang="en-US" sz="1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솔루션</a:t>
            </a:r>
          </a:p>
        </p:txBody>
      </p:sp>
      <p:sp>
        <p:nvSpPr>
          <p:cNvPr id="181" name="타원 180"/>
          <p:cNvSpPr/>
          <p:nvPr/>
        </p:nvSpPr>
        <p:spPr>
          <a:xfrm>
            <a:off x="6677025" y="4927599"/>
            <a:ext cx="1050926" cy="1050926"/>
          </a:xfrm>
          <a:prstGeom prst="ellipse">
            <a:avLst/>
          </a:prstGeom>
          <a:solidFill>
            <a:srgbClr val="F94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0" name="TextBox 169"/>
          <p:cNvSpPr txBox="1"/>
          <p:nvPr/>
        </p:nvSpPr>
        <p:spPr>
          <a:xfrm>
            <a:off x="6884474" y="5186595"/>
            <a:ext cx="6222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1100">
                <a:solidFill>
                  <a:srgbClr val="434446"/>
                </a:solidFill>
                <a:latin typeface="Spoqa Han Sans Neo Bold" panose="020B0800000000000000" pitchFamily="34" charset="-127"/>
                <a:ea typeface="Spoqa Han Sans Neo Bold" panose="020B0800000000000000" pitchFamily="34" charset="-127"/>
              </a:defRPr>
            </a:lvl1pPr>
          </a:lstStyle>
          <a:p>
            <a:r>
              <a:rPr lang="ko-KR" altLang="en-US" sz="1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지능형</a:t>
            </a:r>
            <a:endParaRPr lang="en-US" altLang="ko-KR" sz="13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r>
              <a:rPr lang="ko-KR" altLang="en-US" sz="1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플랫폼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6677025" y="1450974"/>
            <a:ext cx="1050926" cy="1050926"/>
            <a:chOff x="7610475" y="3089274"/>
            <a:chExt cx="1050926" cy="1050926"/>
          </a:xfrm>
        </p:grpSpPr>
        <p:sp>
          <p:nvSpPr>
            <p:cNvPr id="175" name="타원 174"/>
            <p:cNvSpPr/>
            <p:nvPr/>
          </p:nvSpPr>
          <p:spPr>
            <a:xfrm>
              <a:off x="7610475" y="3089274"/>
              <a:ext cx="1050926" cy="1050926"/>
            </a:xfrm>
            <a:prstGeom prst="ellipse">
              <a:avLst/>
            </a:prstGeom>
            <a:solidFill>
              <a:srgbClr val="F944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768286" y="3368592"/>
              <a:ext cx="76815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sz="1100">
                  <a:solidFill>
                    <a:srgbClr val="434446"/>
                  </a:solidFill>
                  <a:latin typeface="Spoqa Han Sans Neo Bold" panose="020B0800000000000000" pitchFamily="34" charset="-127"/>
                  <a:ea typeface="Spoqa Han Sans Neo Bold" panose="020B0800000000000000" pitchFamily="34" charset="-127"/>
                </a:defRPr>
              </a:lvl1pPr>
            </a:lstStyle>
            <a:p>
              <a:r>
                <a:rPr lang="ko-KR" altLang="en-US" sz="130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클라우드</a:t>
              </a:r>
              <a:endParaRPr lang="en-US" altLang="ko-KR" sz="1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  <a:p>
              <a:r>
                <a:rPr lang="ko-KR" altLang="en-US" sz="13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제품</a:t>
              </a:r>
            </a:p>
          </p:txBody>
        </p:sp>
      </p:grpSp>
      <p:sp>
        <p:nvSpPr>
          <p:cNvPr id="213" name="TextBox 212"/>
          <p:cNvSpPr txBox="1"/>
          <p:nvPr/>
        </p:nvSpPr>
        <p:spPr>
          <a:xfrm>
            <a:off x="2211163" y="5114302"/>
            <a:ext cx="1896525" cy="477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 fontAlgn="base">
              <a:lnSpc>
                <a:spcPct val="130000"/>
              </a:lnSpc>
              <a:buSzPct val="80000"/>
              <a:buFont typeface="Arial" panose="020B0604020202020204" pitchFamily="34" charset="0"/>
              <a:buChar char="•"/>
              <a:defRPr/>
            </a:pP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침해사고대응</a:t>
            </a: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, </a:t>
            </a: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모의훈련</a:t>
            </a:r>
            <a:endParaRPr lang="en-US" altLang="ko-KR" sz="10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  <a:p>
            <a:pPr marL="88900" indent="-88900" fontAlgn="base">
              <a:lnSpc>
                <a:spcPct val="130000"/>
              </a:lnSpc>
              <a:buSzPct val="80000"/>
              <a:buFont typeface="Arial" panose="020B0604020202020204" pitchFamily="34" charset="0"/>
              <a:buChar char="•"/>
              <a:defRPr/>
            </a:pP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사이버안보강화 서비스패키지 </a:t>
            </a:r>
            <a:endParaRPr lang="en-US" altLang="ko-KR" sz="10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72888" y="5114302"/>
            <a:ext cx="1226618" cy="677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8900" indent="-88900" fontAlgn="base">
              <a:lnSpc>
                <a:spcPct val="130000"/>
              </a:lnSpc>
              <a:buSzPct val="80000"/>
              <a:buFont typeface="Arial" panose="020B0604020202020204" pitchFamily="34" charset="0"/>
              <a:buChar char="•"/>
              <a:defRPr/>
            </a:pP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원격</a:t>
            </a: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/</a:t>
            </a: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파견 관제</a:t>
            </a:r>
            <a:endParaRPr lang="en-US" altLang="ko-KR" sz="10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  <a:p>
            <a:pPr marL="88900" indent="-88900" fontAlgn="base">
              <a:lnSpc>
                <a:spcPct val="130000"/>
              </a:lnSpc>
              <a:buSzPct val="80000"/>
              <a:buFont typeface="Arial" panose="020B0604020202020204" pitchFamily="34" charset="0"/>
              <a:buChar char="•"/>
              <a:defRPr/>
            </a:pP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보안장비임대서비스</a:t>
            </a:r>
            <a:endParaRPr lang="en-US" altLang="ko-KR" sz="10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  <a:p>
            <a:pPr marL="88900" indent="-88900" fontAlgn="base">
              <a:lnSpc>
                <a:spcPct val="130000"/>
              </a:lnSpc>
              <a:buSzPct val="80000"/>
              <a:buFont typeface="Arial" panose="020B0604020202020204" pitchFamily="34" charset="0"/>
              <a:buChar char="•"/>
              <a:defRPr/>
            </a:pPr>
            <a:r>
              <a:rPr lang="en-US" altLang="ko-KR" sz="10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DDoS</a:t>
            </a: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</a:t>
            </a: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모의 훈련</a:t>
            </a:r>
          </a:p>
        </p:txBody>
      </p:sp>
      <p:sp>
        <p:nvSpPr>
          <p:cNvPr id="214" name="모서리가 둥근 직사각형 213"/>
          <p:cNvSpPr/>
          <p:nvPr/>
        </p:nvSpPr>
        <p:spPr>
          <a:xfrm>
            <a:off x="1556766" y="4739777"/>
            <a:ext cx="1580769" cy="2799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gradFill flip="none" rotWithShape="1">
              <a:gsLst>
                <a:gs pos="28000">
                  <a:srgbClr val="215BA6"/>
                </a:gs>
                <a:gs pos="100000">
                  <a:srgbClr val="2FA7F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7" name="직사각형 196"/>
          <p:cNvSpPr/>
          <p:nvPr/>
        </p:nvSpPr>
        <p:spPr>
          <a:xfrm>
            <a:off x="1580691" y="4741237"/>
            <a:ext cx="153291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3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보안관제 전문기업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419826" y="1767577"/>
            <a:ext cx="1045479" cy="477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8900" indent="-88900" fontAlgn="base">
              <a:lnSpc>
                <a:spcPct val="130000"/>
              </a:lnSpc>
              <a:buSzPct val="80000"/>
              <a:buFont typeface="Arial" panose="020B0604020202020204" pitchFamily="34" charset="0"/>
              <a:buChar char="•"/>
              <a:defRPr/>
            </a:pP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차세대 침입방지</a:t>
            </a:r>
            <a:endParaRPr lang="en-US" altLang="ko-KR" sz="10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  <a:p>
            <a:pPr marL="88900" indent="-88900" fontAlgn="base">
              <a:lnSpc>
                <a:spcPct val="130000"/>
              </a:lnSpc>
              <a:buSzPct val="80000"/>
              <a:buFont typeface="Arial" panose="020B0604020202020204" pitchFamily="34" charset="0"/>
              <a:buChar char="•"/>
              <a:defRPr/>
            </a:pP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차세대 방화벽</a:t>
            </a:r>
            <a:endParaRPr lang="en-US" altLang="ko-KR" sz="10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119" name="모서리가 둥근 직사각형 118"/>
          <p:cNvSpPr/>
          <p:nvPr/>
        </p:nvSpPr>
        <p:spPr>
          <a:xfrm>
            <a:off x="2010283" y="1374230"/>
            <a:ext cx="1530221" cy="2799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gradFill flip="none" rotWithShape="1">
              <a:gsLst>
                <a:gs pos="28000">
                  <a:srgbClr val="215BA6"/>
                </a:gs>
                <a:gs pos="100000">
                  <a:srgbClr val="2FA7F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6" name="직사각형 195"/>
          <p:cNvSpPr/>
          <p:nvPr/>
        </p:nvSpPr>
        <p:spPr>
          <a:xfrm>
            <a:off x="2189987" y="1367995"/>
            <a:ext cx="117081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3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Sniper </a:t>
            </a:r>
            <a:r>
              <a:rPr lang="ko-KR" altLang="en-US" sz="13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제품군</a:t>
            </a:r>
            <a:endParaRPr lang="ko-KR" altLang="en-US" sz="13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2739229" y="1767577"/>
            <a:ext cx="1239442" cy="477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8900" indent="-88900" fontAlgn="base">
              <a:lnSpc>
                <a:spcPct val="130000"/>
              </a:lnSpc>
              <a:buSzPct val="80000"/>
              <a:buFont typeface="Arial" panose="020B0604020202020204" pitchFamily="34" charset="0"/>
              <a:buChar char="•"/>
              <a:defRPr/>
            </a:pPr>
            <a:r>
              <a:rPr lang="en-US" altLang="ko-KR" sz="10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DDoS</a:t>
            </a: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/APT</a:t>
            </a: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대응</a:t>
            </a:r>
            <a:endParaRPr lang="en-US" altLang="ko-KR" sz="10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  <a:p>
            <a:pPr marL="88900" indent="-88900" fontAlgn="base">
              <a:lnSpc>
                <a:spcPct val="130000"/>
              </a:lnSpc>
              <a:buSzPct val="80000"/>
              <a:buFont typeface="Arial" panose="020B0604020202020204" pitchFamily="34" charset="0"/>
              <a:buChar char="•"/>
              <a:defRPr/>
            </a:pP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통합보안관리</a:t>
            </a: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/SIEM</a:t>
            </a:r>
            <a:endParaRPr lang="ko-KR" altLang="en-US" sz="10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28994" y="3455882"/>
            <a:ext cx="1226618" cy="477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8900" indent="-88900" fontAlgn="base">
              <a:lnSpc>
                <a:spcPct val="130000"/>
              </a:lnSpc>
              <a:buSzPct val="80000"/>
              <a:buFont typeface="Arial" panose="020B0604020202020204" pitchFamily="34" charset="0"/>
              <a:buChar char="•"/>
              <a:defRPr/>
            </a:pPr>
            <a:r>
              <a:rPr lang="ko-KR" altLang="en-US" sz="10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보안인프라</a:t>
            </a: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구축</a:t>
            </a:r>
            <a:endParaRPr lang="en-US" altLang="ko-KR" sz="10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  <a:p>
            <a:pPr marL="88900" indent="-88900" fontAlgn="base">
              <a:lnSpc>
                <a:spcPct val="130000"/>
              </a:lnSpc>
              <a:buSzPct val="80000"/>
              <a:buFont typeface="Arial" panose="020B0604020202020204" pitchFamily="34" charset="0"/>
              <a:buChar char="•"/>
              <a:defRPr/>
            </a:pP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사이버안전센터구축</a:t>
            </a:r>
          </a:p>
        </p:txBody>
      </p:sp>
      <p:sp>
        <p:nvSpPr>
          <p:cNvPr id="205" name="모서리가 둥근 직사각형 204"/>
          <p:cNvSpPr/>
          <p:nvPr/>
        </p:nvSpPr>
        <p:spPr>
          <a:xfrm>
            <a:off x="691200" y="3073737"/>
            <a:ext cx="2136773" cy="2799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gradFill flip="none" rotWithShape="1">
              <a:gsLst>
                <a:gs pos="28000">
                  <a:srgbClr val="215BA6"/>
                </a:gs>
                <a:gs pos="100000">
                  <a:srgbClr val="2FA7F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4" name="직사각형 193"/>
          <p:cNvSpPr/>
          <p:nvPr/>
        </p:nvSpPr>
        <p:spPr>
          <a:xfrm>
            <a:off x="787465" y="3075197"/>
            <a:ext cx="194424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3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정보보호 전문서비스 </a:t>
            </a:r>
            <a:r>
              <a:rPr lang="ko-KR" altLang="en-US" sz="13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기업</a:t>
            </a:r>
            <a:endParaRPr lang="ko-KR" altLang="en-US" sz="13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1681341" y="3455882"/>
            <a:ext cx="1319592" cy="477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8900" indent="-88900" fontAlgn="base">
              <a:lnSpc>
                <a:spcPct val="130000"/>
              </a:lnSpc>
              <a:buSzPct val="80000"/>
              <a:buFont typeface="Arial" panose="020B0604020202020204" pitchFamily="34" charset="0"/>
              <a:buChar char="•"/>
              <a:defRPr/>
            </a:pP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통합보안컨설팅</a:t>
            </a:r>
            <a:endParaRPr lang="en-US" altLang="ko-KR" sz="10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  <a:p>
            <a:pPr marL="88900" indent="-88900" fontAlgn="base">
              <a:lnSpc>
                <a:spcPct val="130000"/>
              </a:lnSpc>
              <a:buSzPct val="80000"/>
              <a:buFont typeface="Arial" panose="020B0604020202020204" pitchFamily="34" charset="0"/>
              <a:buChar char="•"/>
              <a:defRPr/>
            </a:pP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취약점 분석</a:t>
            </a: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, </a:t>
            </a: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모의해킹</a:t>
            </a:r>
            <a:endParaRPr lang="en-US" altLang="ko-KR" sz="10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8014143" y="1374987"/>
            <a:ext cx="3206752" cy="1015029"/>
            <a:chOff x="8870949" y="3069418"/>
            <a:chExt cx="3206752" cy="1015029"/>
          </a:xfrm>
        </p:grpSpPr>
        <p:sp>
          <p:nvSpPr>
            <p:cNvPr id="234" name="모서리가 둥근 직사각형 233"/>
            <p:cNvSpPr/>
            <p:nvPr/>
          </p:nvSpPr>
          <p:spPr>
            <a:xfrm>
              <a:off x="8870949" y="3204337"/>
              <a:ext cx="3206752" cy="880110"/>
            </a:xfrm>
            <a:prstGeom prst="roundRect">
              <a:avLst>
                <a:gd name="adj" fmla="val 10823"/>
              </a:avLst>
            </a:prstGeom>
            <a:solidFill>
              <a:schemeClr val="bg1"/>
            </a:solidFill>
            <a:ln>
              <a:noFill/>
            </a:ln>
            <a:effectLst>
              <a:outerShdw dist="63500" dir="8100000" algn="tr" rotWithShape="0">
                <a:schemeClr val="tx2">
                  <a:lumMod val="60000"/>
                  <a:lumOff val="4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9002385" y="3468073"/>
              <a:ext cx="1375698" cy="477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88900" indent="-88900" fontAlgn="base">
                <a:lnSpc>
                  <a:spcPct val="130000"/>
                </a:lnSpc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altLang="ko-KR" sz="10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rPr>
                <a:t>SNIPER ONE cloud</a:t>
              </a:r>
            </a:p>
            <a:p>
              <a:pPr marL="88900" indent="-88900" fontAlgn="base">
                <a:lnSpc>
                  <a:spcPct val="130000"/>
                </a:lnSpc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altLang="ko-KR" sz="10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rPr>
                <a:t>SNIPER NGFW </a:t>
              </a:r>
              <a:r>
                <a:rPr lang="en-US" altLang="ko-KR" sz="1000" spc="-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rPr>
                <a:t>cloud</a:t>
              </a:r>
              <a:endPara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endParaRPr>
            </a:p>
          </p:txBody>
        </p:sp>
        <p:sp>
          <p:nvSpPr>
            <p:cNvPr id="200" name="모서리가 둥근 직사각형 199"/>
            <p:cNvSpPr/>
            <p:nvPr/>
          </p:nvSpPr>
          <p:spPr>
            <a:xfrm>
              <a:off x="9744824" y="3069418"/>
              <a:ext cx="1497098" cy="2799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gradFill flip="none" rotWithShape="1">
                <a:gsLst>
                  <a:gs pos="17000">
                    <a:srgbClr val="E44A4A"/>
                  </a:gs>
                  <a:gs pos="100000">
                    <a:srgbClr val="8497B0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5" name="직사각형 194"/>
            <p:cNvSpPr/>
            <p:nvPr/>
          </p:nvSpPr>
          <p:spPr>
            <a:xfrm>
              <a:off x="9851866" y="3070878"/>
              <a:ext cx="1283014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30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클라우드</a:t>
              </a:r>
              <a:r>
                <a:rPr lang="ko-KR" altLang="en-US" sz="13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 </a:t>
              </a:r>
              <a:r>
                <a:rPr lang="ko-KR" altLang="en-US" sz="130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제품군</a:t>
              </a:r>
              <a:endParaRPr lang="ko-KR" altLang="en-US" sz="13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226" name="TextBox 225"/>
            <p:cNvSpPr txBox="1"/>
            <p:nvPr/>
          </p:nvSpPr>
          <p:spPr>
            <a:xfrm>
              <a:off x="10318867" y="3468073"/>
              <a:ext cx="1630575" cy="477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88900" indent="-88900" fontAlgn="base">
                <a:lnSpc>
                  <a:spcPct val="130000"/>
                </a:lnSpc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altLang="ko-KR" sz="10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rPr>
                <a:t>SNIPER APTX cloud</a:t>
              </a:r>
            </a:p>
            <a:p>
              <a:pPr marL="88900" indent="-88900" fontAlgn="base">
                <a:lnSpc>
                  <a:spcPct val="130000"/>
                </a:lnSpc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en-US" altLang="ko-KR" sz="10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rPr>
                <a:t>SNIPER TMS-PCRE cloud</a:t>
              </a:r>
            </a:p>
          </p:txBody>
        </p:sp>
      </p:grpSp>
      <p:sp>
        <p:nvSpPr>
          <p:cNvPr id="233" name="모서리가 둥근 직사각형 232"/>
          <p:cNvSpPr/>
          <p:nvPr/>
        </p:nvSpPr>
        <p:spPr>
          <a:xfrm>
            <a:off x="8150224" y="4901565"/>
            <a:ext cx="3374772" cy="964311"/>
          </a:xfrm>
          <a:prstGeom prst="roundRect">
            <a:avLst>
              <a:gd name="adj" fmla="val 11023"/>
            </a:avLst>
          </a:prstGeom>
          <a:solidFill>
            <a:schemeClr val="bg1"/>
          </a:solidFill>
          <a:ln>
            <a:noFill/>
          </a:ln>
          <a:effectLst>
            <a:outerShdw dist="63500" dir="8100000" algn="tr" rotWithShape="0">
              <a:schemeClr val="tx2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TextBox 93"/>
          <p:cNvSpPr txBox="1"/>
          <p:nvPr/>
        </p:nvSpPr>
        <p:spPr>
          <a:xfrm>
            <a:off x="8409013" y="5162054"/>
            <a:ext cx="1045479" cy="477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8900" indent="-88900" fontAlgn="base">
              <a:lnSpc>
                <a:spcPct val="130000"/>
              </a:lnSpc>
              <a:buSzPct val="80000"/>
              <a:buFont typeface="Arial" panose="020B0604020202020204" pitchFamily="34" charset="0"/>
              <a:buChar char="•"/>
              <a:defRPr/>
            </a:pPr>
            <a:r>
              <a:rPr lang="ko-KR" altLang="en-US" sz="10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위협분석</a:t>
            </a: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플랫폼</a:t>
            </a:r>
            <a:endParaRPr lang="en-US" altLang="ko-KR" sz="10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  <a:p>
            <a:pPr marL="88900" indent="-88900" fontAlgn="base">
              <a:lnSpc>
                <a:spcPct val="130000"/>
              </a:lnSpc>
              <a:buSzPct val="80000"/>
              <a:buFont typeface="Arial" panose="020B0604020202020204" pitchFamily="34" charset="0"/>
              <a:buChar char="•"/>
              <a:defRPr/>
            </a:pP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예</a:t>
            </a: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·</a:t>
            </a: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경보 서비스</a:t>
            </a:r>
            <a:endParaRPr lang="en-US" altLang="ko-KR" sz="10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204" name="모서리가 둥근 직사각형 203"/>
          <p:cNvSpPr/>
          <p:nvPr/>
        </p:nvSpPr>
        <p:spPr>
          <a:xfrm>
            <a:off x="8715837" y="4758065"/>
            <a:ext cx="2243546" cy="2799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gradFill flip="none" rotWithShape="1">
              <a:gsLst>
                <a:gs pos="17000">
                  <a:srgbClr val="E44A4A"/>
                </a:gs>
                <a:gs pos="100000">
                  <a:srgbClr val="8497B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8" name="직사각형 197"/>
          <p:cNvSpPr/>
          <p:nvPr/>
        </p:nvSpPr>
        <p:spPr>
          <a:xfrm>
            <a:off x="8724901" y="4759525"/>
            <a:ext cx="22733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3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WINS SOAR </a:t>
            </a:r>
            <a:r>
              <a:rPr lang="en-US" altLang="ko-KR" sz="13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SecureCAST</a:t>
            </a:r>
            <a:endParaRPr lang="ko-KR" altLang="en-US" sz="13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9574111" y="5162054"/>
            <a:ext cx="1741182" cy="477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8900" indent="-88900" fontAlgn="base">
              <a:lnSpc>
                <a:spcPct val="130000"/>
              </a:lnSpc>
              <a:buSzPct val="80000"/>
              <a:buFont typeface="Arial" panose="020B0604020202020204" pitchFamily="34" charset="0"/>
              <a:buChar char="•"/>
              <a:defRPr/>
            </a:pP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개방형 보안 </a:t>
            </a:r>
            <a:r>
              <a:rPr lang="ko-KR" altLang="en-US" sz="10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인텔리전스</a:t>
            </a: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시스템</a:t>
            </a:r>
            <a:endParaRPr lang="en-US" altLang="ko-KR" sz="10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  <a:p>
            <a:pPr marL="88900" indent="-88900" fontAlgn="base">
              <a:lnSpc>
                <a:spcPct val="130000"/>
              </a:lnSpc>
              <a:buSzPct val="80000"/>
              <a:buFont typeface="Arial" panose="020B0604020202020204" pitchFamily="34" charset="0"/>
              <a:buChar char="•"/>
              <a:defRPr/>
            </a:pP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룰 자동 생성 및 검증</a:t>
            </a: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, </a:t>
            </a:r>
            <a:r>
              <a: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배포</a:t>
            </a:r>
            <a:endParaRPr lang="en-US" altLang="ko-KR" sz="10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9029255" y="3068660"/>
            <a:ext cx="2890139" cy="1016544"/>
            <a:chOff x="8172449" y="1374230"/>
            <a:chExt cx="2890139" cy="1016544"/>
          </a:xfrm>
        </p:grpSpPr>
        <p:sp>
          <p:nvSpPr>
            <p:cNvPr id="236" name="모서리가 둥근 직사각형 235"/>
            <p:cNvSpPr/>
            <p:nvPr/>
          </p:nvSpPr>
          <p:spPr>
            <a:xfrm>
              <a:off x="8172449" y="1495425"/>
              <a:ext cx="2890139" cy="895349"/>
            </a:xfrm>
            <a:prstGeom prst="roundRect">
              <a:avLst>
                <a:gd name="adj" fmla="val 11205"/>
              </a:avLst>
            </a:prstGeom>
            <a:solidFill>
              <a:schemeClr val="bg1"/>
            </a:solidFill>
            <a:ln>
              <a:noFill/>
            </a:ln>
            <a:effectLst>
              <a:outerShdw dist="63500" dir="8100000" algn="tr" rotWithShape="0">
                <a:schemeClr val="tx2">
                  <a:lumMod val="60000"/>
                  <a:lumOff val="4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311" y="1767577"/>
              <a:ext cx="12875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88900" indent="-88900" fontAlgn="base">
                <a:lnSpc>
                  <a:spcPct val="130000"/>
                </a:lnSpc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ko-KR" altLang="en-US" sz="1000" spc="-5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rPr>
                <a:t>클라우드</a:t>
              </a:r>
              <a:r>
                <a:rPr lang="ko-KR" altLang="en-US" sz="10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rPr>
                <a:t> </a:t>
              </a:r>
              <a:r>
                <a:rPr lang="en-US" altLang="ko-KR" sz="1000" spc="-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rPr>
                <a:t>MSP</a:t>
              </a:r>
              <a:endPara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endParaRPr>
            </a:p>
            <a:p>
              <a:pPr marL="88900" indent="-88900" fontAlgn="base">
                <a:lnSpc>
                  <a:spcPct val="130000"/>
                </a:lnSpc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ko-KR" altLang="en-US" sz="1000" spc="-5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rPr>
                <a:t>클라우드</a:t>
              </a:r>
              <a:r>
                <a:rPr lang="ko-KR" altLang="en-US" sz="10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rPr>
                <a:t> </a:t>
              </a:r>
              <a:r>
                <a:rPr lang="ko-KR" altLang="en-US" sz="1000" spc="-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rPr>
                <a:t>서비스 운영</a:t>
              </a:r>
              <a:endPara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endParaRPr>
            </a:p>
          </p:txBody>
        </p:sp>
        <p:sp>
          <p:nvSpPr>
            <p:cNvPr id="203" name="모서리가 둥근 직사각형 202"/>
            <p:cNvSpPr/>
            <p:nvPr/>
          </p:nvSpPr>
          <p:spPr>
            <a:xfrm>
              <a:off x="8420901" y="1374230"/>
              <a:ext cx="2393235" cy="2799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gradFill flip="none" rotWithShape="1">
                <a:gsLst>
                  <a:gs pos="17000">
                    <a:srgbClr val="E44A4A"/>
                  </a:gs>
                  <a:gs pos="100000">
                    <a:srgbClr val="8497B0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" name="직사각형 105"/>
            <p:cNvSpPr/>
            <p:nvPr/>
          </p:nvSpPr>
          <p:spPr>
            <a:xfrm>
              <a:off x="8480642" y="1375690"/>
              <a:ext cx="2273752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30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클라우드</a:t>
              </a:r>
              <a:r>
                <a:rPr lang="ko-KR" altLang="en-US" sz="13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 </a:t>
              </a:r>
              <a:r>
                <a:rPr lang="ko-KR" altLang="en-US" sz="1300" dirty="0" err="1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매니지드</a:t>
              </a:r>
              <a:r>
                <a:rPr lang="ko-KR" altLang="en-US" sz="13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 </a:t>
              </a:r>
              <a:r>
                <a:rPr lang="ko-KR" altLang="en-US" sz="13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서비스</a:t>
              </a:r>
            </a:p>
          </p:txBody>
        </p:sp>
        <p:sp>
          <p:nvSpPr>
            <p:cNvPr id="225" name="TextBox 224"/>
            <p:cNvSpPr txBox="1"/>
            <p:nvPr/>
          </p:nvSpPr>
          <p:spPr>
            <a:xfrm>
              <a:off x="9593415" y="1767577"/>
              <a:ext cx="1045479" cy="277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88900" indent="-88900" fontAlgn="base">
                <a:lnSpc>
                  <a:spcPct val="130000"/>
                </a:lnSpc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ko-KR" altLang="en-US" sz="1000" spc="-5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rPr>
                <a:t>클라우드</a:t>
              </a:r>
              <a:r>
                <a:rPr lang="ko-KR" altLang="en-US" sz="10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rPr>
                <a:t> </a:t>
              </a:r>
              <a:r>
                <a:rPr lang="ko-KR" altLang="en-US" sz="1000" spc="-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rPr>
                <a:t>컨설팅</a:t>
              </a:r>
              <a:endPara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588714" y="1974980"/>
              <a:ext cx="115127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88900" indent="-88900" fontAlgn="base">
                <a:lnSpc>
                  <a:spcPct val="130000"/>
                </a:lnSpc>
                <a:buSzPct val="80000"/>
                <a:buFont typeface="Arial" panose="020B0604020202020204" pitchFamily="34" charset="0"/>
                <a:buChar char="•"/>
                <a:defRPr/>
              </a:pPr>
              <a:r>
                <a:rPr lang="ko-KR" altLang="en-US" sz="1000" spc="-5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rPr>
                <a:t>클라우드</a:t>
              </a:r>
              <a:r>
                <a:rPr lang="ko-KR" altLang="en-US" sz="10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rPr>
                <a:t> </a:t>
              </a:r>
              <a:r>
                <a:rPr lang="ko-KR" altLang="en-US" sz="1000" spc="-5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rPr>
                <a:t>보안관제</a:t>
              </a:r>
              <a:endParaRPr lang="ko-KR" altLang="en-US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endParaRPr>
            </a:p>
          </p:txBody>
        </p:sp>
      </p:grpSp>
      <p:sp>
        <p:nvSpPr>
          <p:cNvPr id="55" name="직사각형 54"/>
          <p:cNvSpPr/>
          <p:nvPr/>
        </p:nvSpPr>
        <p:spPr>
          <a:xfrm>
            <a:off x="8348707" y="555525"/>
            <a:ext cx="1032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01</a:t>
            </a:r>
            <a:r>
              <a:rPr lang="en-US" altLang="ko-KR" sz="12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. </a:t>
            </a:r>
            <a:r>
              <a:rPr lang="ko-KR" altLang="en-US" sz="12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회사소개 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3E8B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9520282" y="555525"/>
            <a:ext cx="11224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02. </a:t>
            </a:r>
            <a:r>
              <a:rPr lang="ko-KR" altLang="en-US" sz="12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보안서비스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10714299" y="555525"/>
            <a:ext cx="1391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03</a:t>
            </a:r>
            <a:r>
              <a:rPr lang="en-US" altLang="ko-KR" sz="12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. </a:t>
            </a:r>
            <a:r>
              <a:rPr lang="ko-KR" altLang="en-US" sz="12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클라우드서비스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9908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직사각형 178"/>
          <p:cNvSpPr/>
          <p:nvPr/>
        </p:nvSpPr>
        <p:spPr>
          <a:xfrm>
            <a:off x="414382" y="370859"/>
            <a:ext cx="13805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연도별 매출</a:t>
            </a:r>
          </a:p>
        </p:txBody>
      </p:sp>
      <p:sp>
        <p:nvSpPr>
          <p:cNvPr id="8" name="텍스트 개체 틀 12"/>
          <p:cNvSpPr txBox="1">
            <a:spLocks/>
          </p:cNvSpPr>
          <p:nvPr/>
        </p:nvSpPr>
        <p:spPr>
          <a:xfrm>
            <a:off x="2884265" y="1020167"/>
            <a:ext cx="6423471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2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업계 </a:t>
            </a:r>
            <a:r>
              <a:rPr lang="ko-KR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매출액 </a:t>
            </a:r>
            <a:r>
              <a:rPr lang="ko-KR" altLang="en-US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상위권 유지</a:t>
            </a:r>
          </a:p>
        </p:txBody>
      </p:sp>
      <p:pic>
        <p:nvPicPr>
          <p:cNvPr id="161" name="그림 1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59" y="2039112"/>
            <a:ext cx="4953308" cy="4034985"/>
          </a:xfrm>
          <a:prstGeom prst="rect">
            <a:avLst/>
          </a:prstGeom>
        </p:spPr>
      </p:pic>
      <p:sp>
        <p:nvSpPr>
          <p:cNvPr id="10" name="모서리가 둥근 직사각형 9"/>
          <p:cNvSpPr/>
          <p:nvPr/>
        </p:nvSpPr>
        <p:spPr>
          <a:xfrm>
            <a:off x="982817" y="2048256"/>
            <a:ext cx="4743630" cy="3799840"/>
          </a:xfrm>
          <a:prstGeom prst="roundRect">
            <a:avLst>
              <a:gd name="adj" fmla="val 2534"/>
            </a:avLst>
          </a:prstGeom>
          <a:solidFill>
            <a:schemeClr val="bg1"/>
          </a:solidFill>
          <a:ln w="19050">
            <a:solidFill>
              <a:srgbClr val="0054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171459" y="3113057"/>
            <a:ext cx="389850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ko-KR" sz="7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1000</a:t>
            </a:r>
            <a:endParaRPr lang="en-US" altLang="ko-KR" sz="7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lnSpc>
                <a:spcPct val="200000"/>
              </a:lnSpc>
            </a:pPr>
            <a:r>
              <a:rPr lang="en-US" altLang="ko-KR" sz="7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900</a:t>
            </a:r>
          </a:p>
          <a:p>
            <a:pPr algn="ctr">
              <a:lnSpc>
                <a:spcPct val="200000"/>
              </a:lnSpc>
            </a:pPr>
            <a:r>
              <a:rPr lang="en-US" altLang="ko-KR" sz="7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800</a:t>
            </a:r>
            <a:endParaRPr lang="en-US" altLang="ko-KR" sz="7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lnSpc>
                <a:spcPct val="200000"/>
              </a:lnSpc>
            </a:pPr>
            <a:r>
              <a:rPr lang="en-US" altLang="ko-KR" sz="7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700</a:t>
            </a:r>
            <a:endParaRPr lang="en-US" altLang="ko-KR" sz="7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lnSpc>
                <a:spcPct val="200000"/>
              </a:lnSpc>
            </a:pPr>
            <a:r>
              <a:rPr lang="en-US" altLang="ko-KR" sz="7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600</a:t>
            </a:r>
            <a:endParaRPr lang="en-US" altLang="ko-KR" sz="7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lnSpc>
                <a:spcPct val="200000"/>
              </a:lnSpc>
            </a:pPr>
            <a:r>
              <a:rPr lang="en-US" altLang="ko-KR" sz="7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500</a:t>
            </a:r>
            <a:endParaRPr lang="en-US" altLang="ko-KR" sz="7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lnSpc>
                <a:spcPct val="200000"/>
              </a:lnSpc>
            </a:pPr>
            <a:r>
              <a:rPr lang="en-US" altLang="ko-KR" sz="7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400</a:t>
            </a:r>
            <a:endParaRPr lang="en-US" altLang="ko-KR" sz="7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lnSpc>
                <a:spcPct val="200000"/>
              </a:lnSpc>
            </a:pPr>
            <a:r>
              <a:rPr lang="en-US" altLang="ko-KR" sz="7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300</a:t>
            </a:r>
          </a:p>
          <a:p>
            <a:pPr algn="ctr">
              <a:lnSpc>
                <a:spcPct val="200000"/>
              </a:lnSpc>
            </a:pPr>
            <a:r>
              <a:rPr lang="en-US" altLang="ko-KR" sz="7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200</a:t>
            </a:r>
          </a:p>
          <a:p>
            <a:pPr algn="ctr">
              <a:lnSpc>
                <a:spcPct val="200000"/>
              </a:lnSpc>
            </a:pPr>
            <a:r>
              <a:rPr lang="en-US" altLang="ko-KR" sz="7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100</a:t>
            </a:r>
          </a:p>
          <a:p>
            <a:pPr algn="ctr">
              <a:lnSpc>
                <a:spcPct val="200000"/>
              </a:lnSpc>
            </a:pPr>
            <a:r>
              <a:rPr lang="en-US" altLang="ko-KR" sz="7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0</a:t>
            </a:r>
            <a:endParaRPr lang="ko-KR" altLang="en-US" sz="7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279560" y="2906123"/>
            <a:ext cx="2039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00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.</a:t>
            </a:r>
          </a:p>
          <a:p>
            <a:pPr algn="ctr"/>
            <a:r>
              <a:rPr lang="en-US" altLang="ko-KR" sz="500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.</a:t>
            </a:r>
          </a:p>
          <a:p>
            <a:pPr algn="ctr"/>
            <a:r>
              <a:rPr lang="en-US" altLang="ko-KR" sz="500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.</a:t>
            </a:r>
            <a:endParaRPr lang="en-US" altLang="ko-KR" sz="500" dirty="0" smtClean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1116854" y="2749989"/>
            <a:ext cx="5293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7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</a:t>
            </a:r>
            <a:r>
              <a:rPr lang="ko-KR" altLang="en-US" sz="7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단위</a:t>
            </a:r>
            <a:r>
              <a:rPr lang="en-US" altLang="ko-KR" sz="7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: </a:t>
            </a:r>
            <a:r>
              <a:rPr lang="ko-KR" altLang="en-US" sz="7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억</a:t>
            </a:r>
            <a:r>
              <a:rPr lang="en-US" altLang="ko-KR" sz="7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</a:t>
            </a:r>
            <a:endParaRPr lang="ko-KR" altLang="en-US" sz="7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1734613" y="5488127"/>
            <a:ext cx="415498" cy="215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2016</a:t>
            </a:r>
            <a:endParaRPr lang="ko-KR" altLang="en-US" sz="8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2243358" y="5488127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2017</a:t>
            </a:r>
            <a:endParaRPr lang="ko-KR" altLang="en-US" sz="8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2752101" y="5488127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2018</a:t>
            </a:r>
            <a:endParaRPr lang="ko-KR" altLang="en-US" sz="8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3260843" y="5488127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2019</a:t>
            </a:r>
            <a:endParaRPr lang="ko-KR" altLang="en-US" sz="8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3769586" y="5488127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2020</a:t>
            </a:r>
            <a:endParaRPr lang="ko-KR" altLang="en-US" sz="8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4278329" y="5488127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2021</a:t>
            </a:r>
            <a:endParaRPr lang="ko-KR" altLang="en-US" sz="8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5" name="양쪽 모서리가 둥근 사각형 4"/>
          <p:cNvSpPr/>
          <p:nvPr/>
        </p:nvSpPr>
        <p:spPr>
          <a:xfrm rot="10800000">
            <a:off x="2364112" y="2055809"/>
            <a:ext cx="1981041" cy="295722"/>
          </a:xfrm>
          <a:prstGeom prst="round2SameRect">
            <a:avLst>
              <a:gd name="adj1" fmla="val 28956"/>
              <a:gd name="adj2" fmla="val 0"/>
            </a:avLst>
          </a:prstGeom>
          <a:solidFill>
            <a:srgbClr val="005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2" name="텍스트 개체 틀 12"/>
          <p:cNvSpPr txBox="1">
            <a:spLocks/>
          </p:cNvSpPr>
          <p:nvPr/>
        </p:nvSpPr>
        <p:spPr>
          <a:xfrm>
            <a:off x="2504354" y="2068514"/>
            <a:ext cx="1700556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매출액 및 성장률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049" y="2802636"/>
            <a:ext cx="3731728" cy="2672451"/>
          </a:xfrm>
          <a:prstGeom prst="rect">
            <a:avLst/>
          </a:prstGeom>
        </p:spPr>
      </p:pic>
      <p:pic>
        <p:nvPicPr>
          <p:cNvPr id="164" name="그림 1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34" y="2039112"/>
            <a:ext cx="4953308" cy="4034985"/>
          </a:xfrm>
          <a:prstGeom prst="rect">
            <a:avLst/>
          </a:prstGeom>
        </p:spPr>
      </p:pic>
      <p:sp>
        <p:nvSpPr>
          <p:cNvPr id="165" name="모서리가 둥근 직사각형 164"/>
          <p:cNvSpPr/>
          <p:nvPr/>
        </p:nvSpPr>
        <p:spPr>
          <a:xfrm>
            <a:off x="6269192" y="2048256"/>
            <a:ext cx="4743630" cy="3799840"/>
          </a:xfrm>
          <a:prstGeom prst="roundRect">
            <a:avLst>
              <a:gd name="adj" fmla="val 2534"/>
            </a:avLst>
          </a:prstGeom>
          <a:gradFill flip="none" rotWithShape="1">
            <a:gsLst>
              <a:gs pos="60000">
                <a:srgbClr val="FFFFFF"/>
              </a:gs>
              <a:gs pos="0">
                <a:schemeClr val="bg1"/>
              </a:gs>
              <a:gs pos="100000">
                <a:schemeClr val="bg1">
                  <a:alpha val="43000"/>
                </a:schemeClr>
              </a:gs>
            </a:gsLst>
            <a:lin ang="3600000" scaled="0"/>
            <a:tileRect/>
          </a:gradFill>
          <a:ln w="19050">
            <a:solidFill>
              <a:srgbClr val="00B4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6" name="TextBox 165"/>
          <p:cNvSpPr txBox="1"/>
          <p:nvPr/>
        </p:nvSpPr>
        <p:spPr>
          <a:xfrm>
            <a:off x="6483482" y="3113057"/>
            <a:ext cx="338554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ko-KR" sz="7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250</a:t>
            </a:r>
            <a:endParaRPr lang="en-US" altLang="ko-KR" sz="7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lnSpc>
                <a:spcPct val="200000"/>
              </a:lnSpc>
            </a:pPr>
            <a:endParaRPr lang="en-US" altLang="ko-KR" sz="7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lnSpc>
                <a:spcPct val="200000"/>
              </a:lnSpc>
            </a:pPr>
            <a:r>
              <a:rPr lang="en-US" altLang="ko-KR" sz="7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200</a:t>
            </a:r>
            <a:endParaRPr lang="en-US" altLang="ko-KR" sz="7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lnSpc>
                <a:spcPct val="200000"/>
              </a:lnSpc>
            </a:pPr>
            <a:r>
              <a:rPr lang="en-US" altLang="ko-KR" sz="7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endParaRPr lang="en-US" altLang="ko-KR" sz="7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lnSpc>
                <a:spcPct val="200000"/>
              </a:lnSpc>
            </a:pPr>
            <a:r>
              <a:rPr lang="en-US" altLang="ko-KR" sz="7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150</a:t>
            </a:r>
            <a:endParaRPr lang="en-US" altLang="ko-KR" sz="7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lnSpc>
                <a:spcPct val="200000"/>
              </a:lnSpc>
            </a:pPr>
            <a:r>
              <a:rPr lang="en-US" altLang="ko-KR" sz="7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endParaRPr lang="en-US" altLang="ko-KR" sz="7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lnSpc>
                <a:spcPct val="200000"/>
              </a:lnSpc>
            </a:pPr>
            <a:r>
              <a:rPr lang="en-US" altLang="ko-KR" sz="7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100</a:t>
            </a:r>
            <a:endParaRPr lang="en-US" altLang="ko-KR" sz="7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lnSpc>
                <a:spcPct val="200000"/>
              </a:lnSpc>
            </a:pPr>
            <a:r>
              <a:rPr lang="en-US" altLang="ko-KR" sz="7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endParaRPr lang="en-US" altLang="ko-KR" sz="7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lnSpc>
                <a:spcPct val="200000"/>
              </a:lnSpc>
            </a:pPr>
            <a:r>
              <a:rPr lang="en-US" altLang="ko-KR" sz="7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50</a:t>
            </a:r>
            <a:endParaRPr lang="en-US" altLang="ko-KR" sz="7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lnSpc>
                <a:spcPct val="200000"/>
              </a:lnSpc>
            </a:pPr>
            <a:r>
              <a:rPr lang="en-US" altLang="ko-KR" sz="7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endParaRPr lang="en-US" altLang="ko-KR" sz="7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lnSpc>
                <a:spcPct val="200000"/>
              </a:lnSpc>
            </a:pPr>
            <a:r>
              <a:rPr lang="en-US" altLang="ko-KR" sz="7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0</a:t>
            </a:r>
            <a:endParaRPr lang="ko-KR" altLang="en-US" sz="7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6565935" y="2906123"/>
            <a:ext cx="2039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00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.</a:t>
            </a:r>
          </a:p>
          <a:p>
            <a:pPr algn="ctr"/>
            <a:r>
              <a:rPr lang="en-US" altLang="ko-KR" sz="500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.</a:t>
            </a:r>
          </a:p>
          <a:p>
            <a:pPr algn="ctr"/>
            <a:r>
              <a:rPr lang="en-US" altLang="ko-KR" sz="500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.</a:t>
            </a:r>
            <a:endParaRPr lang="en-US" altLang="ko-KR" sz="500" dirty="0" smtClean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6403229" y="2749989"/>
            <a:ext cx="5293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7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</a:t>
            </a:r>
            <a:r>
              <a:rPr lang="ko-KR" altLang="en-US" sz="7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단위</a:t>
            </a:r>
            <a:r>
              <a:rPr lang="en-US" altLang="ko-KR" sz="7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: </a:t>
            </a:r>
            <a:r>
              <a:rPr lang="ko-KR" altLang="en-US" sz="7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억</a:t>
            </a:r>
            <a:r>
              <a:rPr lang="en-US" altLang="ko-KR" sz="7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</a:t>
            </a:r>
            <a:endParaRPr lang="ko-KR" altLang="en-US" sz="7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6983336" y="5488138"/>
            <a:ext cx="415498" cy="215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2016</a:t>
            </a:r>
            <a:endParaRPr lang="ko-KR" altLang="en-US" sz="8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7492081" y="5488138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2017</a:t>
            </a:r>
            <a:endParaRPr lang="ko-KR" altLang="en-US" sz="8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8000824" y="5488138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2018</a:t>
            </a:r>
            <a:endParaRPr lang="ko-KR" altLang="en-US" sz="8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8509566" y="5488138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2019</a:t>
            </a:r>
            <a:endParaRPr lang="ko-KR" altLang="en-US" sz="8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9018309" y="5488138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2020</a:t>
            </a:r>
            <a:endParaRPr lang="ko-KR" altLang="en-US" sz="8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9527052" y="5488138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2021</a:t>
            </a:r>
            <a:endParaRPr lang="ko-KR" altLang="en-US" sz="8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78" name="양쪽 모서리가 둥근 사각형 177"/>
          <p:cNvSpPr/>
          <p:nvPr/>
        </p:nvSpPr>
        <p:spPr>
          <a:xfrm rot="10800000">
            <a:off x="7650487" y="2055809"/>
            <a:ext cx="1981041" cy="295722"/>
          </a:xfrm>
          <a:prstGeom prst="round2SameRect">
            <a:avLst>
              <a:gd name="adj1" fmla="val 28956"/>
              <a:gd name="adj2" fmla="val 0"/>
            </a:avLst>
          </a:prstGeom>
          <a:solidFill>
            <a:srgbClr val="00B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81" name="텍스트 개체 틀 12"/>
          <p:cNvSpPr txBox="1">
            <a:spLocks/>
          </p:cNvSpPr>
          <p:nvPr/>
        </p:nvSpPr>
        <p:spPr>
          <a:xfrm>
            <a:off x="7790729" y="2068514"/>
            <a:ext cx="1700556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16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영업 이익</a:t>
            </a:r>
            <a:endParaRPr lang="ko-KR" altLang="en-US" sz="16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pic>
        <p:nvPicPr>
          <p:cNvPr id="182" name="그림 1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424" y="2802636"/>
            <a:ext cx="3731728" cy="2672451"/>
          </a:xfrm>
          <a:prstGeom prst="rect">
            <a:avLst/>
          </a:prstGeom>
        </p:spPr>
      </p:pic>
      <p:sp>
        <p:nvSpPr>
          <p:cNvPr id="123" name="직사각형 122"/>
          <p:cNvSpPr/>
          <p:nvPr/>
        </p:nvSpPr>
        <p:spPr>
          <a:xfrm>
            <a:off x="1784268" y="5172456"/>
            <a:ext cx="344413" cy="191844"/>
          </a:xfrm>
          <a:prstGeom prst="rect">
            <a:avLst/>
          </a:prstGeom>
          <a:solidFill>
            <a:srgbClr val="5B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3" name="직사각형 182"/>
          <p:cNvSpPr/>
          <p:nvPr/>
        </p:nvSpPr>
        <p:spPr>
          <a:xfrm>
            <a:off x="1784744" y="3395472"/>
            <a:ext cx="343461" cy="1781175"/>
          </a:xfrm>
          <a:prstGeom prst="rect">
            <a:avLst/>
          </a:prstGeom>
          <a:gradFill flip="none" rotWithShape="1">
            <a:gsLst>
              <a:gs pos="29000">
                <a:srgbClr val="215BA6"/>
              </a:gs>
              <a:gs pos="100000">
                <a:srgbClr val="4383D9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3" name="TextBox 202"/>
          <p:cNvSpPr txBox="1"/>
          <p:nvPr/>
        </p:nvSpPr>
        <p:spPr>
          <a:xfrm>
            <a:off x="1774034" y="3985831"/>
            <a:ext cx="364881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0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736</a:t>
            </a:r>
            <a:endParaRPr lang="ko-KR" altLang="en-US" sz="100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1794487" y="5211698"/>
            <a:ext cx="323974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0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96</a:t>
            </a:r>
            <a:endParaRPr lang="ko-KR" altLang="en-US" sz="100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grpSp>
        <p:nvGrpSpPr>
          <p:cNvPr id="360" name="그룹 359"/>
          <p:cNvGrpSpPr/>
          <p:nvPr/>
        </p:nvGrpSpPr>
        <p:grpSpPr>
          <a:xfrm>
            <a:off x="1757362" y="3099758"/>
            <a:ext cx="428625" cy="287036"/>
            <a:chOff x="1733550" y="3052133"/>
            <a:chExt cx="428625" cy="287036"/>
          </a:xfrm>
        </p:grpSpPr>
        <p:sp>
          <p:nvSpPr>
            <p:cNvPr id="322" name="자유형 321"/>
            <p:cNvSpPr/>
            <p:nvPr/>
          </p:nvSpPr>
          <p:spPr>
            <a:xfrm rot="10800000">
              <a:off x="1733550" y="3052133"/>
              <a:ext cx="428625" cy="287036"/>
            </a:xfrm>
            <a:custGeom>
              <a:avLst/>
              <a:gdLst>
                <a:gd name="connsiteX0" fmla="*/ 388143 w 439738"/>
                <a:gd name="connsiteY0" fmla="*/ 294478 h 294478"/>
                <a:gd name="connsiteX1" fmla="*/ 51595 w 439738"/>
                <a:gd name="connsiteY1" fmla="*/ 294478 h 294478"/>
                <a:gd name="connsiteX2" fmla="*/ 0 w 439738"/>
                <a:gd name="connsiteY2" fmla="*/ 242883 h 294478"/>
                <a:gd name="connsiteX3" fmla="*/ 0 w 439738"/>
                <a:gd name="connsiteY3" fmla="*/ 136523 h 294478"/>
                <a:gd name="connsiteX4" fmla="*/ 51595 w 439738"/>
                <a:gd name="connsiteY4" fmla="*/ 84928 h 294478"/>
                <a:gd name="connsiteX5" fmla="*/ 179572 w 439738"/>
                <a:gd name="connsiteY5" fmla="*/ 84928 h 294478"/>
                <a:gd name="connsiteX6" fmla="*/ 219869 w 439738"/>
                <a:gd name="connsiteY6" fmla="*/ 0 h 294478"/>
                <a:gd name="connsiteX7" fmla="*/ 260165 w 439738"/>
                <a:gd name="connsiteY7" fmla="*/ 84928 h 294478"/>
                <a:gd name="connsiteX8" fmla="*/ 388143 w 439738"/>
                <a:gd name="connsiteY8" fmla="*/ 84928 h 294478"/>
                <a:gd name="connsiteX9" fmla="*/ 439738 w 439738"/>
                <a:gd name="connsiteY9" fmla="*/ 136523 h 294478"/>
                <a:gd name="connsiteX10" fmla="*/ 439738 w 439738"/>
                <a:gd name="connsiteY10" fmla="*/ 242883 h 294478"/>
                <a:gd name="connsiteX11" fmla="*/ 388143 w 439738"/>
                <a:gd name="connsiteY11" fmla="*/ 294478 h 29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9738" h="294478">
                  <a:moveTo>
                    <a:pt x="388143" y="294478"/>
                  </a:moveTo>
                  <a:lnTo>
                    <a:pt x="51595" y="294478"/>
                  </a:lnTo>
                  <a:cubicBezTo>
                    <a:pt x="23100" y="294478"/>
                    <a:pt x="0" y="271378"/>
                    <a:pt x="0" y="242883"/>
                  </a:cubicBezTo>
                  <a:lnTo>
                    <a:pt x="0" y="136523"/>
                  </a:lnTo>
                  <a:cubicBezTo>
                    <a:pt x="0" y="108028"/>
                    <a:pt x="23100" y="84928"/>
                    <a:pt x="51595" y="84928"/>
                  </a:cubicBezTo>
                  <a:lnTo>
                    <a:pt x="179572" y="84928"/>
                  </a:lnTo>
                  <a:lnTo>
                    <a:pt x="219869" y="0"/>
                  </a:lnTo>
                  <a:lnTo>
                    <a:pt x="260165" y="84928"/>
                  </a:lnTo>
                  <a:lnTo>
                    <a:pt x="388143" y="84928"/>
                  </a:lnTo>
                  <a:cubicBezTo>
                    <a:pt x="416638" y="84928"/>
                    <a:pt x="439738" y="108028"/>
                    <a:pt x="439738" y="136523"/>
                  </a:cubicBezTo>
                  <a:lnTo>
                    <a:pt x="439738" y="242883"/>
                  </a:lnTo>
                  <a:cubicBezTo>
                    <a:pt x="439738" y="271378"/>
                    <a:pt x="416638" y="294478"/>
                    <a:pt x="388143" y="294478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780848" y="3071019"/>
              <a:ext cx="318459" cy="16158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3200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2"/>
                  </a:solidFill>
                  <a:latin typeface="나눔스퀘어 ExtraBold" pitchFamily="50" charset="-127"/>
                  <a:ea typeface="나눔스퀘어 ExtraBold" pitchFamily="50" charset="-127"/>
                </a:defRPr>
              </a:lvl1pPr>
            </a:lstStyle>
            <a:p>
              <a:pPr algn="ctr"/>
              <a:r>
                <a:rPr lang="en-US" altLang="ko-KR" sz="1050" spc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832</a:t>
              </a:r>
              <a:endParaRPr lang="ko-KR" altLang="en-US" sz="105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sp>
        <p:nvSpPr>
          <p:cNvPr id="184" name="직사각형 183"/>
          <p:cNvSpPr/>
          <p:nvPr/>
        </p:nvSpPr>
        <p:spPr>
          <a:xfrm>
            <a:off x="2294814" y="5172456"/>
            <a:ext cx="342900" cy="191844"/>
          </a:xfrm>
          <a:prstGeom prst="rect">
            <a:avLst/>
          </a:prstGeom>
          <a:solidFill>
            <a:srgbClr val="5B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0" name="TextBox 219"/>
          <p:cNvSpPr txBox="1"/>
          <p:nvPr/>
        </p:nvSpPr>
        <p:spPr>
          <a:xfrm>
            <a:off x="2327438" y="5211698"/>
            <a:ext cx="277653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0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92</a:t>
            </a:r>
            <a:endParaRPr lang="ko-KR" altLang="en-US" sz="100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323" name="직사각형 322"/>
          <p:cNvSpPr/>
          <p:nvPr/>
        </p:nvSpPr>
        <p:spPr>
          <a:xfrm>
            <a:off x="2294534" y="3586162"/>
            <a:ext cx="343461" cy="1609725"/>
          </a:xfrm>
          <a:prstGeom prst="rect">
            <a:avLst/>
          </a:prstGeom>
          <a:gradFill flip="none" rotWithShape="1">
            <a:gsLst>
              <a:gs pos="29000">
                <a:srgbClr val="215BA6"/>
              </a:gs>
              <a:gs pos="100000">
                <a:srgbClr val="4383D9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9" name="TextBox 218"/>
          <p:cNvSpPr txBox="1"/>
          <p:nvPr/>
        </p:nvSpPr>
        <p:spPr>
          <a:xfrm>
            <a:off x="2283824" y="4095369"/>
            <a:ext cx="364881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0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672</a:t>
            </a:r>
            <a:endParaRPr lang="ko-KR" altLang="en-US" sz="100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222" name="직사각형 221"/>
          <p:cNvSpPr/>
          <p:nvPr/>
        </p:nvSpPr>
        <p:spPr>
          <a:xfrm>
            <a:off x="2797306" y="5172456"/>
            <a:ext cx="345259" cy="191844"/>
          </a:xfrm>
          <a:prstGeom prst="rect">
            <a:avLst/>
          </a:prstGeom>
          <a:solidFill>
            <a:srgbClr val="5B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8" name="TextBox 217"/>
          <p:cNvSpPr txBox="1"/>
          <p:nvPr/>
        </p:nvSpPr>
        <p:spPr>
          <a:xfrm>
            <a:off x="2819202" y="5211698"/>
            <a:ext cx="30146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0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92</a:t>
            </a:r>
            <a:endParaRPr lang="ko-KR" altLang="en-US" sz="100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324" name="직사각형 323"/>
          <p:cNvSpPr/>
          <p:nvPr/>
        </p:nvSpPr>
        <p:spPr>
          <a:xfrm>
            <a:off x="2798205" y="3633788"/>
            <a:ext cx="343461" cy="1562099"/>
          </a:xfrm>
          <a:prstGeom prst="rect">
            <a:avLst/>
          </a:prstGeom>
          <a:gradFill flip="none" rotWithShape="1">
            <a:gsLst>
              <a:gs pos="29000">
                <a:srgbClr val="215BA6"/>
              </a:gs>
              <a:gs pos="100000">
                <a:srgbClr val="4383D9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7" name="TextBox 216"/>
          <p:cNvSpPr txBox="1"/>
          <p:nvPr/>
        </p:nvSpPr>
        <p:spPr>
          <a:xfrm>
            <a:off x="2787495" y="4162044"/>
            <a:ext cx="364881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0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666</a:t>
            </a:r>
            <a:endParaRPr lang="ko-KR" altLang="en-US" sz="100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225" name="직사각형 224"/>
          <p:cNvSpPr/>
          <p:nvPr/>
        </p:nvSpPr>
        <p:spPr>
          <a:xfrm>
            <a:off x="3298147" y="5152835"/>
            <a:ext cx="345364" cy="211465"/>
          </a:xfrm>
          <a:prstGeom prst="rect">
            <a:avLst/>
          </a:prstGeom>
          <a:solidFill>
            <a:srgbClr val="5B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5" name="직사각형 324"/>
          <p:cNvSpPr/>
          <p:nvPr/>
        </p:nvSpPr>
        <p:spPr>
          <a:xfrm>
            <a:off x="3299099" y="3455194"/>
            <a:ext cx="343461" cy="1697831"/>
          </a:xfrm>
          <a:prstGeom prst="rect">
            <a:avLst/>
          </a:prstGeom>
          <a:gradFill flip="none" rotWithShape="1">
            <a:gsLst>
              <a:gs pos="29000">
                <a:srgbClr val="215BA6"/>
              </a:gs>
              <a:gs pos="100000">
                <a:srgbClr val="4383D9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1" name="TextBox 210"/>
          <p:cNvSpPr txBox="1"/>
          <p:nvPr/>
        </p:nvSpPr>
        <p:spPr>
          <a:xfrm>
            <a:off x="3288389" y="4038218"/>
            <a:ext cx="364881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0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753</a:t>
            </a:r>
            <a:endParaRPr lang="ko-KR" altLang="en-US" sz="100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3311911" y="5211698"/>
            <a:ext cx="31783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0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103</a:t>
            </a:r>
            <a:endParaRPr lang="ko-KR" altLang="en-US" sz="100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228" name="직사각형 227"/>
          <p:cNvSpPr/>
          <p:nvPr/>
        </p:nvSpPr>
        <p:spPr>
          <a:xfrm>
            <a:off x="3816489" y="5081397"/>
            <a:ext cx="342294" cy="282903"/>
          </a:xfrm>
          <a:prstGeom prst="rect">
            <a:avLst/>
          </a:prstGeom>
          <a:solidFill>
            <a:srgbClr val="5B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4" name="TextBox 213"/>
          <p:cNvSpPr txBox="1"/>
          <p:nvPr/>
        </p:nvSpPr>
        <p:spPr>
          <a:xfrm>
            <a:off x="3821187" y="5164070"/>
            <a:ext cx="332899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0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115</a:t>
            </a:r>
            <a:endParaRPr lang="ko-KR" altLang="en-US" sz="100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326" name="직사각형 325"/>
          <p:cNvSpPr/>
          <p:nvPr/>
        </p:nvSpPr>
        <p:spPr>
          <a:xfrm>
            <a:off x="3815906" y="3252789"/>
            <a:ext cx="343461" cy="1828800"/>
          </a:xfrm>
          <a:prstGeom prst="rect">
            <a:avLst/>
          </a:prstGeom>
          <a:gradFill flip="none" rotWithShape="1">
            <a:gsLst>
              <a:gs pos="29000">
                <a:srgbClr val="215BA6"/>
              </a:gs>
              <a:gs pos="100000">
                <a:srgbClr val="4383D9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3" name="TextBox 212"/>
          <p:cNvSpPr txBox="1"/>
          <p:nvPr/>
        </p:nvSpPr>
        <p:spPr>
          <a:xfrm>
            <a:off x="3805196" y="3664838"/>
            <a:ext cx="364881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0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893</a:t>
            </a:r>
            <a:endParaRPr lang="ko-KR" altLang="en-US" sz="100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4760356" y="2901950"/>
            <a:ext cx="506969" cy="2820669"/>
            <a:chOff x="4760356" y="2901950"/>
            <a:chExt cx="506969" cy="2820669"/>
          </a:xfrm>
        </p:grpSpPr>
        <p:sp>
          <p:nvSpPr>
            <p:cNvPr id="361" name="직사각형 360"/>
            <p:cNvSpPr/>
            <p:nvPr/>
          </p:nvSpPr>
          <p:spPr>
            <a:xfrm>
              <a:off x="4760356" y="2901950"/>
              <a:ext cx="506969" cy="28206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8"/>
            <p:cNvCxnSpPr/>
            <p:nvPr/>
          </p:nvCxnSpPr>
          <p:spPr>
            <a:xfrm>
              <a:off x="4776787" y="5468303"/>
              <a:ext cx="476251" cy="0"/>
            </a:xfrm>
            <a:prstGeom prst="line">
              <a:avLst/>
            </a:prstGeom>
            <a:ln w="19050">
              <a:solidFill>
                <a:srgbClr val="7372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7" name="직사각형 326"/>
          <p:cNvSpPr/>
          <p:nvPr/>
        </p:nvSpPr>
        <p:spPr>
          <a:xfrm>
            <a:off x="4310856" y="3155950"/>
            <a:ext cx="343461" cy="1925639"/>
          </a:xfrm>
          <a:prstGeom prst="rect">
            <a:avLst/>
          </a:prstGeom>
          <a:gradFill flip="none" rotWithShape="1">
            <a:gsLst>
              <a:gs pos="29000">
                <a:srgbClr val="215BA6"/>
              </a:gs>
              <a:gs pos="100000">
                <a:srgbClr val="4383D9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5" name="TextBox 214"/>
          <p:cNvSpPr txBox="1"/>
          <p:nvPr/>
        </p:nvSpPr>
        <p:spPr>
          <a:xfrm>
            <a:off x="4300146" y="3489578"/>
            <a:ext cx="364881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0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904</a:t>
            </a:r>
            <a:endParaRPr lang="ko-KR" altLang="en-US" sz="100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grpSp>
        <p:nvGrpSpPr>
          <p:cNvPr id="359" name="그룹 358"/>
          <p:cNvGrpSpPr/>
          <p:nvPr/>
        </p:nvGrpSpPr>
        <p:grpSpPr>
          <a:xfrm>
            <a:off x="2263589" y="3283815"/>
            <a:ext cx="428625" cy="287036"/>
            <a:chOff x="2244539" y="3231427"/>
            <a:chExt cx="428625" cy="287036"/>
          </a:xfrm>
        </p:grpSpPr>
        <p:sp>
          <p:nvSpPr>
            <p:cNvPr id="337" name="자유형 336"/>
            <p:cNvSpPr/>
            <p:nvPr/>
          </p:nvSpPr>
          <p:spPr>
            <a:xfrm rot="10800000">
              <a:off x="2244539" y="3231427"/>
              <a:ext cx="428625" cy="287036"/>
            </a:xfrm>
            <a:custGeom>
              <a:avLst/>
              <a:gdLst>
                <a:gd name="connsiteX0" fmla="*/ 388143 w 439738"/>
                <a:gd name="connsiteY0" fmla="*/ 294478 h 294478"/>
                <a:gd name="connsiteX1" fmla="*/ 51595 w 439738"/>
                <a:gd name="connsiteY1" fmla="*/ 294478 h 294478"/>
                <a:gd name="connsiteX2" fmla="*/ 0 w 439738"/>
                <a:gd name="connsiteY2" fmla="*/ 242883 h 294478"/>
                <a:gd name="connsiteX3" fmla="*/ 0 w 439738"/>
                <a:gd name="connsiteY3" fmla="*/ 136523 h 294478"/>
                <a:gd name="connsiteX4" fmla="*/ 51595 w 439738"/>
                <a:gd name="connsiteY4" fmla="*/ 84928 h 294478"/>
                <a:gd name="connsiteX5" fmla="*/ 179572 w 439738"/>
                <a:gd name="connsiteY5" fmla="*/ 84928 h 294478"/>
                <a:gd name="connsiteX6" fmla="*/ 219869 w 439738"/>
                <a:gd name="connsiteY6" fmla="*/ 0 h 294478"/>
                <a:gd name="connsiteX7" fmla="*/ 260165 w 439738"/>
                <a:gd name="connsiteY7" fmla="*/ 84928 h 294478"/>
                <a:gd name="connsiteX8" fmla="*/ 388143 w 439738"/>
                <a:gd name="connsiteY8" fmla="*/ 84928 h 294478"/>
                <a:gd name="connsiteX9" fmla="*/ 439738 w 439738"/>
                <a:gd name="connsiteY9" fmla="*/ 136523 h 294478"/>
                <a:gd name="connsiteX10" fmla="*/ 439738 w 439738"/>
                <a:gd name="connsiteY10" fmla="*/ 242883 h 294478"/>
                <a:gd name="connsiteX11" fmla="*/ 388143 w 439738"/>
                <a:gd name="connsiteY11" fmla="*/ 294478 h 29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9738" h="294478">
                  <a:moveTo>
                    <a:pt x="388143" y="294478"/>
                  </a:moveTo>
                  <a:lnTo>
                    <a:pt x="51595" y="294478"/>
                  </a:lnTo>
                  <a:cubicBezTo>
                    <a:pt x="23100" y="294478"/>
                    <a:pt x="0" y="271378"/>
                    <a:pt x="0" y="242883"/>
                  </a:cubicBezTo>
                  <a:lnTo>
                    <a:pt x="0" y="136523"/>
                  </a:lnTo>
                  <a:cubicBezTo>
                    <a:pt x="0" y="108028"/>
                    <a:pt x="23100" y="84928"/>
                    <a:pt x="51595" y="84928"/>
                  </a:cubicBezTo>
                  <a:lnTo>
                    <a:pt x="179572" y="84928"/>
                  </a:lnTo>
                  <a:lnTo>
                    <a:pt x="219869" y="0"/>
                  </a:lnTo>
                  <a:lnTo>
                    <a:pt x="260165" y="84928"/>
                  </a:lnTo>
                  <a:lnTo>
                    <a:pt x="388143" y="84928"/>
                  </a:lnTo>
                  <a:cubicBezTo>
                    <a:pt x="416638" y="84928"/>
                    <a:pt x="439738" y="108028"/>
                    <a:pt x="439738" y="136523"/>
                  </a:cubicBezTo>
                  <a:lnTo>
                    <a:pt x="439738" y="242883"/>
                  </a:lnTo>
                  <a:cubicBezTo>
                    <a:pt x="439738" y="271378"/>
                    <a:pt x="416638" y="294478"/>
                    <a:pt x="388143" y="294478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338" name="TextBox 337"/>
            <p:cNvSpPr txBox="1"/>
            <p:nvPr/>
          </p:nvSpPr>
          <p:spPr>
            <a:xfrm>
              <a:off x="2291837" y="3250313"/>
              <a:ext cx="318459" cy="16158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3200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2"/>
                  </a:solidFill>
                  <a:latin typeface="나눔스퀘어 ExtraBold" pitchFamily="50" charset="-127"/>
                  <a:ea typeface="나눔스퀘어 ExtraBold" pitchFamily="50" charset="-127"/>
                </a:defRPr>
              </a:lvl1pPr>
            </a:lstStyle>
            <a:p>
              <a:pPr algn="ctr"/>
              <a:r>
                <a:rPr lang="en-US" altLang="ko-KR" sz="1050" spc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720</a:t>
              </a:r>
              <a:endParaRPr lang="ko-KR" altLang="en-US" sz="105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grpSp>
        <p:nvGrpSpPr>
          <p:cNvPr id="358" name="그룹 357"/>
          <p:cNvGrpSpPr/>
          <p:nvPr/>
        </p:nvGrpSpPr>
        <p:grpSpPr>
          <a:xfrm>
            <a:off x="2764491" y="3329665"/>
            <a:ext cx="428625" cy="287036"/>
            <a:chOff x="2764491" y="3285215"/>
            <a:chExt cx="428625" cy="287036"/>
          </a:xfrm>
        </p:grpSpPr>
        <p:sp>
          <p:nvSpPr>
            <p:cNvPr id="340" name="자유형 339"/>
            <p:cNvSpPr/>
            <p:nvPr/>
          </p:nvSpPr>
          <p:spPr>
            <a:xfrm rot="10800000">
              <a:off x="2764491" y="3285215"/>
              <a:ext cx="428625" cy="287036"/>
            </a:xfrm>
            <a:custGeom>
              <a:avLst/>
              <a:gdLst>
                <a:gd name="connsiteX0" fmla="*/ 388143 w 439738"/>
                <a:gd name="connsiteY0" fmla="*/ 294478 h 294478"/>
                <a:gd name="connsiteX1" fmla="*/ 51595 w 439738"/>
                <a:gd name="connsiteY1" fmla="*/ 294478 h 294478"/>
                <a:gd name="connsiteX2" fmla="*/ 0 w 439738"/>
                <a:gd name="connsiteY2" fmla="*/ 242883 h 294478"/>
                <a:gd name="connsiteX3" fmla="*/ 0 w 439738"/>
                <a:gd name="connsiteY3" fmla="*/ 136523 h 294478"/>
                <a:gd name="connsiteX4" fmla="*/ 51595 w 439738"/>
                <a:gd name="connsiteY4" fmla="*/ 84928 h 294478"/>
                <a:gd name="connsiteX5" fmla="*/ 179572 w 439738"/>
                <a:gd name="connsiteY5" fmla="*/ 84928 h 294478"/>
                <a:gd name="connsiteX6" fmla="*/ 219869 w 439738"/>
                <a:gd name="connsiteY6" fmla="*/ 0 h 294478"/>
                <a:gd name="connsiteX7" fmla="*/ 260165 w 439738"/>
                <a:gd name="connsiteY7" fmla="*/ 84928 h 294478"/>
                <a:gd name="connsiteX8" fmla="*/ 388143 w 439738"/>
                <a:gd name="connsiteY8" fmla="*/ 84928 h 294478"/>
                <a:gd name="connsiteX9" fmla="*/ 439738 w 439738"/>
                <a:gd name="connsiteY9" fmla="*/ 136523 h 294478"/>
                <a:gd name="connsiteX10" fmla="*/ 439738 w 439738"/>
                <a:gd name="connsiteY10" fmla="*/ 242883 h 294478"/>
                <a:gd name="connsiteX11" fmla="*/ 388143 w 439738"/>
                <a:gd name="connsiteY11" fmla="*/ 294478 h 29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9738" h="294478">
                  <a:moveTo>
                    <a:pt x="388143" y="294478"/>
                  </a:moveTo>
                  <a:lnTo>
                    <a:pt x="51595" y="294478"/>
                  </a:lnTo>
                  <a:cubicBezTo>
                    <a:pt x="23100" y="294478"/>
                    <a:pt x="0" y="271378"/>
                    <a:pt x="0" y="242883"/>
                  </a:cubicBezTo>
                  <a:lnTo>
                    <a:pt x="0" y="136523"/>
                  </a:lnTo>
                  <a:cubicBezTo>
                    <a:pt x="0" y="108028"/>
                    <a:pt x="23100" y="84928"/>
                    <a:pt x="51595" y="84928"/>
                  </a:cubicBezTo>
                  <a:lnTo>
                    <a:pt x="179572" y="84928"/>
                  </a:lnTo>
                  <a:lnTo>
                    <a:pt x="219869" y="0"/>
                  </a:lnTo>
                  <a:lnTo>
                    <a:pt x="260165" y="84928"/>
                  </a:lnTo>
                  <a:lnTo>
                    <a:pt x="388143" y="84928"/>
                  </a:lnTo>
                  <a:cubicBezTo>
                    <a:pt x="416638" y="84928"/>
                    <a:pt x="439738" y="108028"/>
                    <a:pt x="439738" y="136523"/>
                  </a:cubicBezTo>
                  <a:lnTo>
                    <a:pt x="439738" y="242883"/>
                  </a:lnTo>
                  <a:cubicBezTo>
                    <a:pt x="439738" y="271378"/>
                    <a:pt x="416638" y="294478"/>
                    <a:pt x="388143" y="294478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341" name="TextBox 340"/>
            <p:cNvSpPr txBox="1"/>
            <p:nvPr/>
          </p:nvSpPr>
          <p:spPr>
            <a:xfrm>
              <a:off x="2811789" y="3304101"/>
              <a:ext cx="318459" cy="16158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3200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2"/>
                  </a:solidFill>
                  <a:latin typeface="나눔스퀘어 ExtraBold" pitchFamily="50" charset="-127"/>
                  <a:ea typeface="나눔스퀘어 ExtraBold" pitchFamily="50" charset="-127"/>
                </a:defRPr>
              </a:lvl1pPr>
            </a:lstStyle>
            <a:p>
              <a:pPr algn="ctr"/>
              <a:r>
                <a:rPr lang="en-US" altLang="ko-KR" sz="1050" spc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707</a:t>
              </a:r>
              <a:endParaRPr lang="ko-KR" altLang="en-US" sz="105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grpSp>
        <p:nvGrpSpPr>
          <p:cNvPr id="357" name="그룹 356"/>
          <p:cNvGrpSpPr/>
          <p:nvPr/>
        </p:nvGrpSpPr>
        <p:grpSpPr>
          <a:xfrm>
            <a:off x="3257550" y="3147756"/>
            <a:ext cx="428625" cy="287036"/>
            <a:chOff x="3257550" y="3096956"/>
            <a:chExt cx="428625" cy="287036"/>
          </a:xfrm>
        </p:grpSpPr>
        <p:sp>
          <p:nvSpPr>
            <p:cNvPr id="343" name="자유형 342"/>
            <p:cNvSpPr/>
            <p:nvPr/>
          </p:nvSpPr>
          <p:spPr>
            <a:xfrm rot="10800000">
              <a:off x="3257550" y="3096956"/>
              <a:ext cx="428625" cy="287036"/>
            </a:xfrm>
            <a:custGeom>
              <a:avLst/>
              <a:gdLst>
                <a:gd name="connsiteX0" fmla="*/ 388143 w 439738"/>
                <a:gd name="connsiteY0" fmla="*/ 294478 h 294478"/>
                <a:gd name="connsiteX1" fmla="*/ 51595 w 439738"/>
                <a:gd name="connsiteY1" fmla="*/ 294478 h 294478"/>
                <a:gd name="connsiteX2" fmla="*/ 0 w 439738"/>
                <a:gd name="connsiteY2" fmla="*/ 242883 h 294478"/>
                <a:gd name="connsiteX3" fmla="*/ 0 w 439738"/>
                <a:gd name="connsiteY3" fmla="*/ 136523 h 294478"/>
                <a:gd name="connsiteX4" fmla="*/ 51595 w 439738"/>
                <a:gd name="connsiteY4" fmla="*/ 84928 h 294478"/>
                <a:gd name="connsiteX5" fmla="*/ 179572 w 439738"/>
                <a:gd name="connsiteY5" fmla="*/ 84928 h 294478"/>
                <a:gd name="connsiteX6" fmla="*/ 219869 w 439738"/>
                <a:gd name="connsiteY6" fmla="*/ 0 h 294478"/>
                <a:gd name="connsiteX7" fmla="*/ 260165 w 439738"/>
                <a:gd name="connsiteY7" fmla="*/ 84928 h 294478"/>
                <a:gd name="connsiteX8" fmla="*/ 388143 w 439738"/>
                <a:gd name="connsiteY8" fmla="*/ 84928 h 294478"/>
                <a:gd name="connsiteX9" fmla="*/ 439738 w 439738"/>
                <a:gd name="connsiteY9" fmla="*/ 136523 h 294478"/>
                <a:gd name="connsiteX10" fmla="*/ 439738 w 439738"/>
                <a:gd name="connsiteY10" fmla="*/ 242883 h 294478"/>
                <a:gd name="connsiteX11" fmla="*/ 388143 w 439738"/>
                <a:gd name="connsiteY11" fmla="*/ 294478 h 29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9738" h="294478">
                  <a:moveTo>
                    <a:pt x="388143" y="294478"/>
                  </a:moveTo>
                  <a:lnTo>
                    <a:pt x="51595" y="294478"/>
                  </a:lnTo>
                  <a:cubicBezTo>
                    <a:pt x="23100" y="294478"/>
                    <a:pt x="0" y="271378"/>
                    <a:pt x="0" y="242883"/>
                  </a:cubicBezTo>
                  <a:lnTo>
                    <a:pt x="0" y="136523"/>
                  </a:lnTo>
                  <a:cubicBezTo>
                    <a:pt x="0" y="108028"/>
                    <a:pt x="23100" y="84928"/>
                    <a:pt x="51595" y="84928"/>
                  </a:cubicBezTo>
                  <a:lnTo>
                    <a:pt x="179572" y="84928"/>
                  </a:lnTo>
                  <a:lnTo>
                    <a:pt x="219869" y="0"/>
                  </a:lnTo>
                  <a:lnTo>
                    <a:pt x="260165" y="84928"/>
                  </a:lnTo>
                  <a:lnTo>
                    <a:pt x="388143" y="84928"/>
                  </a:lnTo>
                  <a:cubicBezTo>
                    <a:pt x="416638" y="84928"/>
                    <a:pt x="439738" y="108028"/>
                    <a:pt x="439738" y="136523"/>
                  </a:cubicBezTo>
                  <a:lnTo>
                    <a:pt x="439738" y="242883"/>
                  </a:lnTo>
                  <a:cubicBezTo>
                    <a:pt x="439738" y="271378"/>
                    <a:pt x="416638" y="294478"/>
                    <a:pt x="388143" y="294478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3304848" y="3115842"/>
              <a:ext cx="318459" cy="16158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3200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2"/>
                  </a:solidFill>
                  <a:latin typeface="나눔스퀘어 ExtraBold" pitchFamily="50" charset="-127"/>
                  <a:ea typeface="나눔스퀘어 ExtraBold" pitchFamily="50" charset="-127"/>
                </a:defRPr>
              </a:lvl1pPr>
            </a:lstStyle>
            <a:p>
              <a:pPr algn="ctr"/>
              <a:r>
                <a:rPr lang="en-US" altLang="ko-KR" sz="1050" spc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821</a:t>
              </a:r>
              <a:endParaRPr lang="ko-KR" altLang="en-US" sz="105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grpSp>
        <p:nvGrpSpPr>
          <p:cNvPr id="356" name="그룹 355"/>
          <p:cNvGrpSpPr/>
          <p:nvPr/>
        </p:nvGrpSpPr>
        <p:grpSpPr>
          <a:xfrm>
            <a:off x="3785870" y="2952176"/>
            <a:ext cx="428625" cy="287036"/>
            <a:chOff x="3798570" y="2914076"/>
            <a:chExt cx="428625" cy="287036"/>
          </a:xfrm>
        </p:grpSpPr>
        <p:sp>
          <p:nvSpPr>
            <p:cNvPr id="346" name="자유형 345"/>
            <p:cNvSpPr/>
            <p:nvPr/>
          </p:nvSpPr>
          <p:spPr>
            <a:xfrm rot="10800000">
              <a:off x="3798570" y="2914076"/>
              <a:ext cx="428625" cy="287036"/>
            </a:xfrm>
            <a:custGeom>
              <a:avLst/>
              <a:gdLst>
                <a:gd name="connsiteX0" fmla="*/ 388143 w 439738"/>
                <a:gd name="connsiteY0" fmla="*/ 294478 h 294478"/>
                <a:gd name="connsiteX1" fmla="*/ 51595 w 439738"/>
                <a:gd name="connsiteY1" fmla="*/ 294478 h 294478"/>
                <a:gd name="connsiteX2" fmla="*/ 0 w 439738"/>
                <a:gd name="connsiteY2" fmla="*/ 242883 h 294478"/>
                <a:gd name="connsiteX3" fmla="*/ 0 w 439738"/>
                <a:gd name="connsiteY3" fmla="*/ 136523 h 294478"/>
                <a:gd name="connsiteX4" fmla="*/ 51595 w 439738"/>
                <a:gd name="connsiteY4" fmla="*/ 84928 h 294478"/>
                <a:gd name="connsiteX5" fmla="*/ 179572 w 439738"/>
                <a:gd name="connsiteY5" fmla="*/ 84928 h 294478"/>
                <a:gd name="connsiteX6" fmla="*/ 219869 w 439738"/>
                <a:gd name="connsiteY6" fmla="*/ 0 h 294478"/>
                <a:gd name="connsiteX7" fmla="*/ 260165 w 439738"/>
                <a:gd name="connsiteY7" fmla="*/ 84928 h 294478"/>
                <a:gd name="connsiteX8" fmla="*/ 388143 w 439738"/>
                <a:gd name="connsiteY8" fmla="*/ 84928 h 294478"/>
                <a:gd name="connsiteX9" fmla="*/ 439738 w 439738"/>
                <a:gd name="connsiteY9" fmla="*/ 136523 h 294478"/>
                <a:gd name="connsiteX10" fmla="*/ 439738 w 439738"/>
                <a:gd name="connsiteY10" fmla="*/ 242883 h 294478"/>
                <a:gd name="connsiteX11" fmla="*/ 388143 w 439738"/>
                <a:gd name="connsiteY11" fmla="*/ 294478 h 29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9738" h="294478">
                  <a:moveTo>
                    <a:pt x="388143" y="294478"/>
                  </a:moveTo>
                  <a:lnTo>
                    <a:pt x="51595" y="294478"/>
                  </a:lnTo>
                  <a:cubicBezTo>
                    <a:pt x="23100" y="294478"/>
                    <a:pt x="0" y="271378"/>
                    <a:pt x="0" y="242883"/>
                  </a:cubicBezTo>
                  <a:lnTo>
                    <a:pt x="0" y="136523"/>
                  </a:lnTo>
                  <a:cubicBezTo>
                    <a:pt x="0" y="108028"/>
                    <a:pt x="23100" y="84928"/>
                    <a:pt x="51595" y="84928"/>
                  </a:cubicBezTo>
                  <a:lnTo>
                    <a:pt x="179572" y="84928"/>
                  </a:lnTo>
                  <a:lnTo>
                    <a:pt x="219869" y="0"/>
                  </a:lnTo>
                  <a:lnTo>
                    <a:pt x="260165" y="84928"/>
                  </a:lnTo>
                  <a:lnTo>
                    <a:pt x="388143" y="84928"/>
                  </a:lnTo>
                  <a:cubicBezTo>
                    <a:pt x="416638" y="84928"/>
                    <a:pt x="439738" y="108028"/>
                    <a:pt x="439738" y="136523"/>
                  </a:cubicBezTo>
                  <a:lnTo>
                    <a:pt x="439738" y="242883"/>
                  </a:lnTo>
                  <a:cubicBezTo>
                    <a:pt x="439738" y="271378"/>
                    <a:pt x="416638" y="294478"/>
                    <a:pt x="388143" y="294478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3845868" y="2932962"/>
              <a:ext cx="318459" cy="16158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3200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2"/>
                  </a:solidFill>
                  <a:latin typeface="나눔스퀘어 ExtraBold" pitchFamily="50" charset="-127"/>
                  <a:ea typeface="나눔스퀘어 ExtraBold" pitchFamily="50" charset="-127"/>
                </a:defRPr>
              </a:lvl1pPr>
            </a:lstStyle>
            <a:p>
              <a:pPr algn="ctr"/>
              <a:r>
                <a:rPr lang="en-US" altLang="ko-KR" sz="1050" spc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939</a:t>
              </a:r>
              <a:endParaRPr lang="ko-KR" altLang="en-US" sz="105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sp>
        <p:nvSpPr>
          <p:cNvPr id="141" name="TextBox 140"/>
          <p:cNvSpPr txBox="1"/>
          <p:nvPr/>
        </p:nvSpPr>
        <p:spPr>
          <a:xfrm>
            <a:off x="4761240" y="5488127"/>
            <a:ext cx="5052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2022</a:t>
            </a:r>
            <a:endParaRPr lang="ko-KR" altLang="en-US" sz="11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328" name="직사각형 327"/>
          <p:cNvSpPr/>
          <p:nvPr/>
        </p:nvSpPr>
        <p:spPr>
          <a:xfrm>
            <a:off x="4842904" y="3033714"/>
            <a:ext cx="343461" cy="2047876"/>
          </a:xfrm>
          <a:prstGeom prst="rect">
            <a:avLst/>
          </a:prstGeom>
          <a:gradFill flip="none" rotWithShape="1">
            <a:gsLst>
              <a:gs pos="29000">
                <a:srgbClr val="215BA6"/>
              </a:gs>
              <a:gs pos="100000">
                <a:srgbClr val="4383D9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4" name="TextBox 353"/>
          <p:cNvSpPr txBox="1"/>
          <p:nvPr/>
        </p:nvSpPr>
        <p:spPr>
          <a:xfrm>
            <a:off x="4837356" y="3344798"/>
            <a:ext cx="364881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0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970</a:t>
            </a:r>
            <a:endParaRPr lang="ko-KR" altLang="en-US" sz="100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grpSp>
        <p:nvGrpSpPr>
          <p:cNvPr id="363" name="그룹 362"/>
          <p:cNvGrpSpPr/>
          <p:nvPr/>
        </p:nvGrpSpPr>
        <p:grpSpPr>
          <a:xfrm>
            <a:off x="4260999" y="2826670"/>
            <a:ext cx="428625" cy="287036"/>
            <a:chOff x="3798570" y="2914076"/>
            <a:chExt cx="428625" cy="287036"/>
          </a:xfrm>
        </p:grpSpPr>
        <p:sp>
          <p:nvSpPr>
            <p:cNvPr id="364" name="자유형 363"/>
            <p:cNvSpPr/>
            <p:nvPr/>
          </p:nvSpPr>
          <p:spPr>
            <a:xfrm rot="10800000">
              <a:off x="3798570" y="2914076"/>
              <a:ext cx="428625" cy="287036"/>
            </a:xfrm>
            <a:custGeom>
              <a:avLst/>
              <a:gdLst>
                <a:gd name="connsiteX0" fmla="*/ 388143 w 439738"/>
                <a:gd name="connsiteY0" fmla="*/ 294478 h 294478"/>
                <a:gd name="connsiteX1" fmla="*/ 51595 w 439738"/>
                <a:gd name="connsiteY1" fmla="*/ 294478 h 294478"/>
                <a:gd name="connsiteX2" fmla="*/ 0 w 439738"/>
                <a:gd name="connsiteY2" fmla="*/ 242883 h 294478"/>
                <a:gd name="connsiteX3" fmla="*/ 0 w 439738"/>
                <a:gd name="connsiteY3" fmla="*/ 136523 h 294478"/>
                <a:gd name="connsiteX4" fmla="*/ 51595 w 439738"/>
                <a:gd name="connsiteY4" fmla="*/ 84928 h 294478"/>
                <a:gd name="connsiteX5" fmla="*/ 179572 w 439738"/>
                <a:gd name="connsiteY5" fmla="*/ 84928 h 294478"/>
                <a:gd name="connsiteX6" fmla="*/ 219869 w 439738"/>
                <a:gd name="connsiteY6" fmla="*/ 0 h 294478"/>
                <a:gd name="connsiteX7" fmla="*/ 260165 w 439738"/>
                <a:gd name="connsiteY7" fmla="*/ 84928 h 294478"/>
                <a:gd name="connsiteX8" fmla="*/ 388143 w 439738"/>
                <a:gd name="connsiteY8" fmla="*/ 84928 h 294478"/>
                <a:gd name="connsiteX9" fmla="*/ 439738 w 439738"/>
                <a:gd name="connsiteY9" fmla="*/ 136523 h 294478"/>
                <a:gd name="connsiteX10" fmla="*/ 439738 w 439738"/>
                <a:gd name="connsiteY10" fmla="*/ 242883 h 294478"/>
                <a:gd name="connsiteX11" fmla="*/ 388143 w 439738"/>
                <a:gd name="connsiteY11" fmla="*/ 294478 h 29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9738" h="294478">
                  <a:moveTo>
                    <a:pt x="388143" y="294478"/>
                  </a:moveTo>
                  <a:lnTo>
                    <a:pt x="51595" y="294478"/>
                  </a:lnTo>
                  <a:cubicBezTo>
                    <a:pt x="23100" y="294478"/>
                    <a:pt x="0" y="271378"/>
                    <a:pt x="0" y="242883"/>
                  </a:cubicBezTo>
                  <a:lnTo>
                    <a:pt x="0" y="136523"/>
                  </a:lnTo>
                  <a:cubicBezTo>
                    <a:pt x="0" y="108028"/>
                    <a:pt x="23100" y="84928"/>
                    <a:pt x="51595" y="84928"/>
                  </a:cubicBezTo>
                  <a:lnTo>
                    <a:pt x="179572" y="84928"/>
                  </a:lnTo>
                  <a:lnTo>
                    <a:pt x="219869" y="0"/>
                  </a:lnTo>
                  <a:lnTo>
                    <a:pt x="260165" y="84928"/>
                  </a:lnTo>
                  <a:lnTo>
                    <a:pt x="388143" y="84928"/>
                  </a:lnTo>
                  <a:cubicBezTo>
                    <a:pt x="416638" y="84928"/>
                    <a:pt x="439738" y="108028"/>
                    <a:pt x="439738" y="136523"/>
                  </a:cubicBezTo>
                  <a:lnTo>
                    <a:pt x="439738" y="242883"/>
                  </a:lnTo>
                  <a:cubicBezTo>
                    <a:pt x="439738" y="271378"/>
                    <a:pt x="416638" y="294478"/>
                    <a:pt x="388143" y="294478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365" name="TextBox 364"/>
            <p:cNvSpPr txBox="1"/>
            <p:nvPr/>
          </p:nvSpPr>
          <p:spPr>
            <a:xfrm>
              <a:off x="3845868" y="2932962"/>
              <a:ext cx="318459" cy="16158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3200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2"/>
                  </a:solidFill>
                  <a:latin typeface="나눔스퀘어 ExtraBold" pitchFamily="50" charset="-127"/>
                  <a:ea typeface="나눔스퀘어 ExtraBold" pitchFamily="50" charset="-127"/>
                </a:defRPr>
              </a:lvl1pPr>
            </a:lstStyle>
            <a:p>
              <a:pPr algn="ctr"/>
              <a:r>
                <a:rPr lang="en-US" altLang="ko-KR" sz="1050" spc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rPr>
                <a:t>964</a:t>
              </a:r>
              <a:endParaRPr lang="ko-KR" altLang="en-US" sz="1050" spc="0" dirty="0"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endParaRPr>
            </a:p>
          </p:txBody>
        </p:sp>
      </p:grpSp>
      <p:sp>
        <p:nvSpPr>
          <p:cNvPr id="366" name="직사각형 365"/>
          <p:cNvSpPr/>
          <p:nvPr/>
        </p:nvSpPr>
        <p:spPr>
          <a:xfrm>
            <a:off x="7058754" y="4563034"/>
            <a:ext cx="343461" cy="823355"/>
          </a:xfrm>
          <a:prstGeom prst="rect">
            <a:avLst/>
          </a:prstGeom>
          <a:gradFill flip="none" rotWithShape="1">
            <a:gsLst>
              <a:gs pos="29000">
                <a:srgbClr val="3AAFAC"/>
              </a:gs>
              <a:gs pos="100000">
                <a:srgbClr val="5CCBC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7" name="직사각형 366"/>
          <p:cNvSpPr/>
          <p:nvPr/>
        </p:nvSpPr>
        <p:spPr>
          <a:xfrm>
            <a:off x="7561675" y="4652683"/>
            <a:ext cx="343461" cy="731324"/>
          </a:xfrm>
          <a:prstGeom prst="rect">
            <a:avLst/>
          </a:prstGeom>
          <a:gradFill flip="none" rotWithShape="1">
            <a:gsLst>
              <a:gs pos="29000">
                <a:srgbClr val="3AAFAC"/>
              </a:gs>
              <a:gs pos="100000">
                <a:srgbClr val="5CCBC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8" name="직사각형 367"/>
          <p:cNvSpPr/>
          <p:nvPr/>
        </p:nvSpPr>
        <p:spPr>
          <a:xfrm>
            <a:off x="8053389" y="4374776"/>
            <a:ext cx="343461" cy="911599"/>
          </a:xfrm>
          <a:prstGeom prst="rect">
            <a:avLst/>
          </a:prstGeom>
          <a:gradFill flip="none" rotWithShape="1">
            <a:gsLst>
              <a:gs pos="29000">
                <a:srgbClr val="3AAFAC"/>
              </a:gs>
              <a:gs pos="100000">
                <a:srgbClr val="5CCBC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9" name="직사각형 368"/>
          <p:cNvSpPr/>
          <p:nvPr/>
        </p:nvSpPr>
        <p:spPr>
          <a:xfrm>
            <a:off x="8541517" y="3971367"/>
            <a:ext cx="343461" cy="1238808"/>
          </a:xfrm>
          <a:prstGeom prst="rect">
            <a:avLst/>
          </a:prstGeom>
          <a:gradFill flip="none" rotWithShape="1">
            <a:gsLst>
              <a:gs pos="29000">
                <a:srgbClr val="3AAFAC"/>
              </a:gs>
              <a:gs pos="100000">
                <a:srgbClr val="5CCBC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0" name="직사각형 369"/>
          <p:cNvSpPr/>
          <p:nvPr/>
        </p:nvSpPr>
        <p:spPr>
          <a:xfrm>
            <a:off x="9045390" y="3695700"/>
            <a:ext cx="343461" cy="1554955"/>
          </a:xfrm>
          <a:prstGeom prst="rect">
            <a:avLst/>
          </a:prstGeom>
          <a:gradFill flip="none" rotWithShape="1">
            <a:gsLst>
              <a:gs pos="29000">
                <a:srgbClr val="3AAFAC"/>
              </a:gs>
              <a:gs pos="100000">
                <a:srgbClr val="5CCBC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1" name="직사각형 370"/>
          <p:cNvSpPr/>
          <p:nvPr/>
        </p:nvSpPr>
        <p:spPr>
          <a:xfrm>
            <a:off x="9560693" y="3552824"/>
            <a:ext cx="343461" cy="1678781"/>
          </a:xfrm>
          <a:prstGeom prst="rect">
            <a:avLst/>
          </a:prstGeom>
          <a:gradFill flip="none" rotWithShape="1">
            <a:gsLst>
              <a:gs pos="29000">
                <a:srgbClr val="3AAFAC"/>
              </a:gs>
              <a:gs pos="100000">
                <a:srgbClr val="5CCBC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1" name="직사각형 290"/>
          <p:cNvSpPr/>
          <p:nvPr/>
        </p:nvSpPr>
        <p:spPr>
          <a:xfrm>
            <a:off x="8053411" y="5283994"/>
            <a:ext cx="342878" cy="8030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3" name="직사각형 292"/>
          <p:cNvSpPr/>
          <p:nvPr/>
        </p:nvSpPr>
        <p:spPr>
          <a:xfrm>
            <a:off x="9046974" y="5250656"/>
            <a:ext cx="342295" cy="11364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5" name="직사각형 294"/>
          <p:cNvSpPr/>
          <p:nvPr/>
        </p:nvSpPr>
        <p:spPr>
          <a:xfrm>
            <a:off x="9560964" y="5229225"/>
            <a:ext cx="344402" cy="1350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0" name="직사각형 299"/>
          <p:cNvSpPr/>
          <p:nvPr/>
        </p:nvSpPr>
        <p:spPr>
          <a:xfrm>
            <a:off x="8541619" y="5210175"/>
            <a:ext cx="346159" cy="1541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5" name="자유형 374"/>
          <p:cNvSpPr/>
          <p:nvPr/>
        </p:nvSpPr>
        <p:spPr>
          <a:xfrm rot="10800000">
            <a:off x="7003730" y="4247521"/>
            <a:ext cx="428625" cy="287036"/>
          </a:xfrm>
          <a:custGeom>
            <a:avLst/>
            <a:gdLst>
              <a:gd name="connsiteX0" fmla="*/ 388143 w 439738"/>
              <a:gd name="connsiteY0" fmla="*/ 294478 h 294478"/>
              <a:gd name="connsiteX1" fmla="*/ 51595 w 439738"/>
              <a:gd name="connsiteY1" fmla="*/ 294478 h 294478"/>
              <a:gd name="connsiteX2" fmla="*/ 0 w 439738"/>
              <a:gd name="connsiteY2" fmla="*/ 242883 h 294478"/>
              <a:gd name="connsiteX3" fmla="*/ 0 w 439738"/>
              <a:gd name="connsiteY3" fmla="*/ 136523 h 294478"/>
              <a:gd name="connsiteX4" fmla="*/ 51595 w 439738"/>
              <a:gd name="connsiteY4" fmla="*/ 84928 h 294478"/>
              <a:gd name="connsiteX5" fmla="*/ 179572 w 439738"/>
              <a:gd name="connsiteY5" fmla="*/ 84928 h 294478"/>
              <a:gd name="connsiteX6" fmla="*/ 219869 w 439738"/>
              <a:gd name="connsiteY6" fmla="*/ 0 h 294478"/>
              <a:gd name="connsiteX7" fmla="*/ 260165 w 439738"/>
              <a:gd name="connsiteY7" fmla="*/ 84928 h 294478"/>
              <a:gd name="connsiteX8" fmla="*/ 388143 w 439738"/>
              <a:gd name="connsiteY8" fmla="*/ 84928 h 294478"/>
              <a:gd name="connsiteX9" fmla="*/ 439738 w 439738"/>
              <a:gd name="connsiteY9" fmla="*/ 136523 h 294478"/>
              <a:gd name="connsiteX10" fmla="*/ 439738 w 439738"/>
              <a:gd name="connsiteY10" fmla="*/ 242883 h 294478"/>
              <a:gd name="connsiteX11" fmla="*/ 388143 w 439738"/>
              <a:gd name="connsiteY11" fmla="*/ 294478 h 294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9738" h="294478">
                <a:moveTo>
                  <a:pt x="388143" y="294478"/>
                </a:moveTo>
                <a:lnTo>
                  <a:pt x="51595" y="294478"/>
                </a:lnTo>
                <a:cubicBezTo>
                  <a:pt x="23100" y="294478"/>
                  <a:pt x="0" y="271378"/>
                  <a:pt x="0" y="242883"/>
                </a:cubicBezTo>
                <a:lnTo>
                  <a:pt x="0" y="136523"/>
                </a:lnTo>
                <a:cubicBezTo>
                  <a:pt x="0" y="108028"/>
                  <a:pt x="23100" y="84928"/>
                  <a:pt x="51595" y="84928"/>
                </a:cubicBezTo>
                <a:lnTo>
                  <a:pt x="179572" y="84928"/>
                </a:lnTo>
                <a:lnTo>
                  <a:pt x="219869" y="0"/>
                </a:lnTo>
                <a:lnTo>
                  <a:pt x="260165" y="84928"/>
                </a:lnTo>
                <a:lnTo>
                  <a:pt x="388143" y="84928"/>
                </a:lnTo>
                <a:cubicBezTo>
                  <a:pt x="416638" y="84928"/>
                  <a:pt x="439738" y="108028"/>
                  <a:pt x="439738" y="136523"/>
                </a:cubicBezTo>
                <a:lnTo>
                  <a:pt x="439738" y="242883"/>
                </a:lnTo>
                <a:cubicBezTo>
                  <a:pt x="439738" y="271378"/>
                  <a:pt x="416638" y="294478"/>
                  <a:pt x="388143" y="294478"/>
                </a:cubicBezTo>
                <a:close/>
              </a:path>
            </a:pathLst>
          </a:custGeom>
          <a:solidFill>
            <a:srgbClr val="5B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376" name="TextBox 375"/>
          <p:cNvSpPr txBox="1"/>
          <p:nvPr/>
        </p:nvSpPr>
        <p:spPr>
          <a:xfrm>
            <a:off x="7051028" y="4266407"/>
            <a:ext cx="318459" cy="1615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5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79</a:t>
            </a:r>
            <a:endParaRPr lang="ko-KR" altLang="en-US" sz="105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379" name="자유형 378"/>
          <p:cNvSpPr/>
          <p:nvPr/>
        </p:nvSpPr>
        <p:spPr>
          <a:xfrm rot="10800000">
            <a:off x="7518080" y="4347533"/>
            <a:ext cx="428625" cy="287036"/>
          </a:xfrm>
          <a:custGeom>
            <a:avLst/>
            <a:gdLst>
              <a:gd name="connsiteX0" fmla="*/ 388143 w 439738"/>
              <a:gd name="connsiteY0" fmla="*/ 294478 h 294478"/>
              <a:gd name="connsiteX1" fmla="*/ 51595 w 439738"/>
              <a:gd name="connsiteY1" fmla="*/ 294478 h 294478"/>
              <a:gd name="connsiteX2" fmla="*/ 0 w 439738"/>
              <a:gd name="connsiteY2" fmla="*/ 242883 h 294478"/>
              <a:gd name="connsiteX3" fmla="*/ 0 w 439738"/>
              <a:gd name="connsiteY3" fmla="*/ 136523 h 294478"/>
              <a:gd name="connsiteX4" fmla="*/ 51595 w 439738"/>
              <a:gd name="connsiteY4" fmla="*/ 84928 h 294478"/>
              <a:gd name="connsiteX5" fmla="*/ 179572 w 439738"/>
              <a:gd name="connsiteY5" fmla="*/ 84928 h 294478"/>
              <a:gd name="connsiteX6" fmla="*/ 219869 w 439738"/>
              <a:gd name="connsiteY6" fmla="*/ 0 h 294478"/>
              <a:gd name="connsiteX7" fmla="*/ 260165 w 439738"/>
              <a:gd name="connsiteY7" fmla="*/ 84928 h 294478"/>
              <a:gd name="connsiteX8" fmla="*/ 388143 w 439738"/>
              <a:gd name="connsiteY8" fmla="*/ 84928 h 294478"/>
              <a:gd name="connsiteX9" fmla="*/ 439738 w 439738"/>
              <a:gd name="connsiteY9" fmla="*/ 136523 h 294478"/>
              <a:gd name="connsiteX10" fmla="*/ 439738 w 439738"/>
              <a:gd name="connsiteY10" fmla="*/ 242883 h 294478"/>
              <a:gd name="connsiteX11" fmla="*/ 388143 w 439738"/>
              <a:gd name="connsiteY11" fmla="*/ 294478 h 294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9738" h="294478">
                <a:moveTo>
                  <a:pt x="388143" y="294478"/>
                </a:moveTo>
                <a:lnTo>
                  <a:pt x="51595" y="294478"/>
                </a:lnTo>
                <a:cubicBezTo>
                  <a:pt x="23100" y="294478"/>
                  <a:pt x="0" y="271378"/>
                  <a:pt x="0" y="242883"/>
                </a:cubicBezTo>
                <a:lnTo>
                  <a:pt x="0" y="136523"/>
                </a:lnTo>
                <a:cubicBezTo>
                  <a:pt x="0" y="108028"/>
                  <a:pt x="23100" y="84928"/>
                  <a:pt x="51595" y="84928"/>
                </a:cubicBezTo>
                <a:lnTo>
                  <a:pt x="179572" y="84928"/>
                </a:lnTo>
                <a:lnTo>
                  <a:pt x="219869" y="0"/>
                </a:lnTo>
                <a:lnTo>
                  <a:pt x="260165" y="84928"/>
                </a:lnTo>
                <a:lnTo>
                  <a:pt x="388143" y="84928"/>
                </a:lnTo>
                <a:cubicBezTo>
                  <a:pt x="416638" y="84928"/>
                  <a:pt x="439738" y="108028"/>
                  <a:pt x="439738" y="136523"/>
                </a:cubicBezTo>
                <a:lnTo>
                  <a:pt x="439738" y="242883"/>
                </a:lnTo>
                <a:cubicBezTo>
                  <a:pt x="439738" y="271378"/>
                  <a:pt x="416638" y="294478"/>
                  <a:pt x="388143" y="294478"/>
                </a:cubicBezTo>
                <a:close/>
              </a:path>
            </a:pathLst>
          </a:custGeom>
          <a:solidFill>
            <a:srgbClr val="5B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380" name="TextBox 379"/>
          <p:cNvSpPr txBox="1"/>
          <p:nvPr/>
        </p:nvSpPr>
        <p:spPr>
          <a:xfrm>
            <a:off x="7565378" y="4366419"/>
            <a:ext cx="318459" cy="1615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5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75</a:t>
            </a:r>
            <a:endParaRPr lang="ko-KR" altLang="en-US" sz="105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382" name="자유형 381"/>
          <p:cNvSpPr/>
          <p:nvPr/>
        </p:nvSpPr>
        <p:spPr>
          <a:xfrm rot="10800000">
            <a:off x="8003855" y="4076071"/>
            <a:ext cx="428625" cy="287036"/>
          </a:xfrm>
          <a:custGeom>
            <a:avLst/>
            <a:gdLst>
              <a:gd name="connsiteX0" fmla="*/ 388143 w 439738"/>
              <a:gd name="connsiteY0" fmla="*/ 294478 h 294478"/>
              <a:gd name="connsiteX1" fmla="*/ 51595 w 439738"/>
              <a:gd name="connsiteY1" fmla="*/ 294478 h 294478"/>
              <a:gd name="connsiteX2" fmla="*/ 0 w 439738"/>
              <a:gd name="connsiteY2" fmla="*/ 242883 h 294478"/>
              <a:gd name="connsiteX3" fmla="*/ 0 w 439738"/>
              <a:gd name="connsiteY3" fmla="*/ 136523 h 294478"/>
              <a:gd name="connsiteX4" fmla="*/ 51595 w 439738"/>
              <a:gd name="connsiteY4" fmla="*/ 84928 h 294478"/>
              <a:gd name="connsiteX5" fmla="*/ 179572 w 439738"/>
              <a:gd name="connsiteY5" fmla="*/ 84928 h 294478"/>
              <a:gd name="connsiteX6" fmla="*/ 219869 w 439738"/>
              <a:gd name="connsiteY6" fmla="*/ 0 h 294478"/>
              <a:gd name="connsiteX7" fmla="*/ 260165 w 439738"/>
              <a:gd name="connsiteY7" fmla="*/ 84928 h 294478"/>
              <a:gd name="connsiteX8" fmla="*/ 388143 w 439738"/>
              <a:gd name="connsiteY8" fmla="*/ 84928 h 294478"/>
              <a:gd name="connsiteX9" fmla="*/ 439738 w 439738"/>
              <a:gd name="connsiteY9" fmla="*/ 136523 h 294478"/>
              <a:gd name="connsiteX10" fmla="*/ 439738 w 439738"/>
              <a:gd name="connsiteY10" fmla="*/ 242883 h 294478"/>
              <a:gd name="connsiteX11" fmla="*/ 388143 w 439738"/>
              <a:gd name="connsiteY11" fmla="*/ 294478 h 294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9738" h="294478">
                <a:moveTo>
                  <a:pt x="388143" y="294478"/>
                </a:moveTo>
                <a:lnTo>
                  <a:pt x="51595" y="294478"/>
                </a:lnTo>
                <a:cubicBezTo>
                  <a:pt x="23100" y="294478"/>
                  <a:pt x="0" y="271378"/>
                  <a:pt x="0" y="242883"/>
                </a:cubicBezTo>
                <a:lnTo>
                  <a:pt x="0" y="136523"/>
                </a:lnTo>
                <a:cubicBezTo>
                  <a:pt x="0" y="108028"/>
                  <a:pt x="23100" y="84928"/>
                  <a:pt x="51595" y="84928"/>
                </a:cubicBezTo>
                <a:lnTo>
                  <a:pt x="179572" y="84928"/>
                </a:lnTo>
                <a:lnTo>
                  <a:pt x="219869" y="0"/>
                </a:lnTo>
                <a:lnTo>
                  <a:pt x="260165" y="84928"/>
                </a:lnTo>
                <a:lnTo>
                  <a:pt x="388143" y="84928"/>
                </a:lnTo>
                <a:cubicBezTo>
                  <a:pt x="416638" y="84928"/>
                  <a:pt x="439738" y="108028"/>
                  <a:pt x="439738" y="136523"/>
                </a:cubicBezTo>
                <a:lnTo>
                  <a:pt x="439738" y="242883"/>
                </a:lnTo>
                <a:cubicBezTo>
                  <a:pt x="439738" y="271378"/>
                  <a:pt x="416638" y="294478"/>
                  <a:pt x="388143" y="294478"/>
                </a:cubicBezTo>
                <a:close/>
              </a:path>
            </a:pathLst>
          </a:custGeom>
          <a:solidFill>
            <a:srgbClr val="5B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383" name="TextBox 382"/>
          <p:cNvSpPr txBox="1"/>
          <p:nvPr/>
        </p:nvSpPr>
        <p:spPr>
          <a:xfrm>
            <a:off x="8051153" y="4094957"/>
            <a:ext cx="318459" cy="1615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5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109</a:t>
            </a:r>
            <a:endParaRPr lang="ko-KR" altLang="en-US" sz="105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385" name="자유형 384"/>
          <p:cNvSpPr/>
          <p:nvPr/>
        </p:nvSpPr>
        <p:spPr>
          <a:xfrm rot="10800000">
            <a:off x="8503917" y="3656971"/>
            <a:ext cx="428625" cy="287036"/>
          </a:xfrm>
          <a:custGeom>
            <a:avLst/>
            <a:gdLst>
              <a:gd name="connsiteX0" fmla="*/ 388143 w 439738"/>
              <a:gd name="connsiteY0" fmla="*/ 294478 h 294478"/>
              <a:gd name="connsiteX1" fmla="*/ 51595 w 439738"/>
              <a:gd name="connsiteY1" fmla="*/ 294478 h 294478"/>
              <a:gd name="connsiteX2" fmla="*/ 0 w 439738"/>
              <a:gd name="connsiteY2" fmla="*/ 242883 h 294478"/>
              <a:gd name="connsiteX3" fmla="*/ 0 w 439738"/>
              <a:gd name="connsiteY3" fmla="*/ 136523 h 294478"/>
              <a:gd name="connsiteX4" fmla="*/ 51595 w 439738"/>
              <a:gd name="connsiteY4" fmla="*/ 84928 h 294478"/>
              <a:gd name="connsiteX5" fmla="*/ 179572 w 439738"/>
              <a:gd name="connsiteY5" fmla="*/ 84928 h 294478"/>
              <a:gd name="connsiteX6" fmla="*/ 219869 w 439738"/>
              <a:gd name="connsiteY6" fmla="*/ 0 h 294478"/>
              <a:gd name="connsiteX7" fmla="*/ 260165 w 439738"/>
              <a:gd name="connsiteY7" fmla="*/ 84928 h 294478"/>
              <a:gd name="connsiteX8" fmla="*/ 388143 w 439738"/>
              <a:gd name="connsiteY8" fmla="*/ 84928 h 294478"/>
              <a:gd name="connsiteX9" fmla="*/ 439738 w 439738"/>
              <a:gd name="connsiteY9" fmla="*/ 136523 h 294478"/>
              <a:gd name="connsiteX10" fmla="*/ 439738 w 439738"/>
              <a:gd name="connsiteY10" fmla="*/ 242883 h 294478"/>
              <a:gd name="connsiteX11" fmla="*/ 388143 w 439738"/>
              <a:gd name="connsiteY11" fmla="*/ 294478 h 294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9738" h="294478">
                <a:moveTo>
                  <a:pt x="388143" y="294478"/>
                </a:moveTo>
                <a:lnTo>
                  <a:pt x="51595" y="294478"/>
                </a:lnTo>
                <a:cubicBezTo>
                  <a:pt x="23100" y="294478"/>
                  <a:pt x="0" y="271378"/>
                  <a:pt x="0" y="242883"/>
                </a:cubicBezTo>
                <a:lnTo>
                  <a:pt x="0" y="136523"/>
                </a:lnTo>
                <a:cubicBezTo>
                  <a:pt x="0" y="108028"/>
                  <a:pt x="23100" y="84928"/>
                  <a:pt x="51595" y="84928"/>
                </a:cubicBezTo>
                <a:lnTo>
                  <a:pt x="179572" y="84928"/>
                </a:lnTo>
                <a:lnTo>
                  <a:pt x="219869" y="0"/>
                </a:lnTo>
                <a:lnTo>
                  <a:pt x="260165" y="84928"/>
                </a:lnTo>
                <a:lnTo>
                  <a:pt x="388143" y="84928"/>
                </a:lnTo>
                <a:cubicBezTo>
                  <a:pt x="416638" y="84928"/>
                  <a:pt x="439738" y="108028"/>
                  <a:pt x="439738" y="136523"/>
                </a:cubicBezTo>
                <a:lnTo>
                  <a:pt x="439738" y="242883"/>
                </a:lnTo>
                <a:cubicBezTo>
                  <a:pt x="439738" y="271378"/>
                  <a:pt x="416638" y="294478"/>
                  <a:pt x="388143" y="294478"/>
                </a:cubicBezTo>
                <a:close/>
              </a:path>
            </a:pathLst>
          </a:custGeom>
          <a:solidFill>
            <a:srgbClr val="5B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386" name="TextBox 385"/>
          <p:cNvSpPr txBox="1"/>
          <p:nvPr/>
        </p:nvSpPr>
        <p:spPr>
          <a:xfrm>
            <a:off x="8551215" y="3675857"/>
            <a:ext cx="318459" cy="1615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5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154</a:t>
            </a:r>
            <a:endParaRPr lang="ko-KR" altLang="en-US" sz="105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388" name="자유형 387"/>
          <p:cNvSpPr/>
          <p:nvPr/>
        </p:nvSpPr>
        <p:spPr>
          <a:xfrm rot="10800000">
            <a:off x="8999217" y="3385508"/>
            <a:ext cx="428625" cy="287036"/>
          </a:xfrm>
          <a:custGeom>
            <a:avLst/>
            <a:gdLst>
              <a:gd name="connsiteX0" fmla="*/ 388143 w 439738"/>
              <a:gd name="connsiteY0" fmla="*/ 294478 h 294478"/>
              <a:gd name="connsiteX1" fmla="*/ 51595 w 439738"/>
              <a:gd name="connsiteY1" fmla="*/ 294478 h 294478"/>
              <a:gd name="connsiteX2" fmla="*/ 0 w 439738"/>
              <a:gd name="connsiteY2" fmla="*/ 242883 h 294478"/>
              <a:gd name="connsiteX3" fmla="*/ 0 w 439738"/>
              <a:gd name="connsiteY3" fmla="*/ 136523 h 294478"/>
              <a:gd name="connsiteX4" fmla="*/ 51595 w 439738"/>
              <a:gd name="connsiteY4" fmla="*/ 84928 h 294478"/>
              <a:gd name="connsiteX5" fmla="*/ 179572 w 439738"/>
              <a:gd name="connsiteY5" fmla="*/ 84928 h 294478"/>
              <a:gd name="connsiteX6" fmla="*/ 219869 w 439738"/>
              <a:gd name="connsiteY6" fmla="*/ 0 h 294478"/>
              <a:gd name="connsiteX7" fmla="*/ 260165 w 439738"/>
              <a:gd name="connsiteY7" fmla="*/ 84928 h 294478"/>
              <a:gd name="connsiteX8" fmla="*/ 388143 w 439738"/>
              <a:gd name="connsiteY8" fmla="*/ 84928 h 294478"/>
              <a:gd name="connsiteX9" fmla="*/ 439738 w 439738"/>
              <a:gd name="connsiteY9" fmla="*/ 136523 h 294478"/>
              <a:gd name="connsiteX10" fmla="*/ 439738 w 439738"/>
              <a:gd name="connsiteY10" fmla="*/ 242883 h 294478"/>
              <a:gd name="connsiteX11" fmla="*/ 388143 w 439738"/>
              <a:gd name="connsiteY11" fmla="*/ 294478 h 294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9738" h="294478">
                <a:moveTo>
                  <a:pt x="388143" y="294478"/>
                </a:moveTo>
                <a:lnTo>
                  <a:pt x="51595" y="294478"/>
                </a:lnTo>
                <a:cubicBezTo>
                  <a:pt x="23100" y="294478"/>
                  <a:pt x="0" y="271378"/>
                  <a:pt x="0" y="242883"/>
                </a:cubicBezTo>
                <a:lnTo>
                  <a:pt x="0" y="136523"/>
                </a:lnTo>
                <a:cubicBezTo>
                  <a:pt x="0" y="108028"/>
                  <a:pt x="23100" y="84928"/>
                  <a:pt x="51595" y="84928"/>
                </a:cubicBezTo>
                <a:lnTo>
                  <a:pt x="179572" y="84928"/>
                </a:lnTo>
                <a:lnTo>
                  <a:pt x="219869" y="0"/>
                </a:lnTo>
                <a:lnTo>
                  <a:pt x="260165" y="84928"/>
                </a:lnTo>
                <a:lnTo>
                  <a:pt x="388143" y="84928"/>
                </a:lnTo>
                <a:cubicBezTo>
                  <a:pt x="416638" y="84928"/>
                  <a:pt x="439738" y="108028"/>
                  <a:pt x="439738" y="136523"/>
                </a:cubicBezTo>
                <a:lnTo>
                  <a:pt x="439738" y="242883"/>
                </a:lnTo>
                <a:cubicBezTo>
                  <a:pt x="439738" y="271378"/>
                  <a:pt x="416638" y="294478"/>
                  <a:pt x="388143" y="294478"/>
                </a:cubicBezTo>
                <a:close/>
              </a:path>
            </a:pathLst>
          </a:custGeom>
          <a:solidFill>
            <a:srgbClr val="5B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389" name="TextBox 388"/>
          <p:cNvSpPr txBox="1"/>
          <p:nvPr/>
        </p:nvSpPr>
        <p:spPr>
          <a:xfrm>
            <a:off x="9046515" y="3404394"/>
            <a:ext cx="318459" cy="1615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5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187</a:t>
            </a:r>
            <a:endParaRPr lang="ko-KR" altLang="en-US" sz="105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391" name="자유형 390"/>
          <p:cNvSpPr/>
          <p:nvPr/>
        </p:nvSpPr>
        <p:spPr>
          <a:xfrm rot="10800000">
            <a:off x="9523092" y="3237871"/>
            <a:ext cx="428625" cy="287036"/>
          </a:xfrm>
          <a:custGeom>
            <a:avLst/>
            <a:gdLst>
              <a:gd name="connsiteX0" fmla="*/ 388143 w 439738"/>
              <a:gd name="connsiteY0" fmla="*/ 294478 h 294478"/>
              <a:gd name="connsiteX1" fmla="*/ 51595 w 439738"/>
              <a:gd name="connsiteY1" fmla="*/ 294478 h 294478"/>
              <a:gd name="connsiteX2" fmla="*/ 0 w 439738"/>
              <a:gd name="connsiteY2" fmla="*/ 242883 h 294478"/>
              <a:gd name="connsiteX3" fmla="*/ 0 w 439738"/>
              <a:gd name="connsiteY3" fmla="*/ 136523 h 294478"/>
              <a:gd name="connsiteX4" fmla="*/ 51595 w 439738"/>
              <a:gd name="connsiteY4" fmla="*/ 84928 h 294478"/>
              <a:gd name="connsiteX5" fmla="*/ 179572 w 439738"/>
              <a:gd name="connsiteY5" fmla="*/ 84928 h 294478"/>
              <a:gd name="connsiteX6" fmla="*/ 219869 w 439738"/>
              <a:gd name="connsiteY6" fmla="*/ 0 h 294478"/>
              <a:gd name="connsiteX7" fmla="*/ 260165 w 439738"/>
              <a:gd name="connsiteY7" fmla="*/ 84928 h 294478"/>
              <a:gd name="connsiteX8" fmla="*/ 388143 w 439738"/>
              <a:gd name="connsiteY8" fmla="*/ 84928 h 294478"/>
              <a:gd name="connsiteX9" fmla="*/ 439738 w 439738"/>
              <a:gd name="connsiteY9" fmla="*/ 136523 h 294478"/>
              <a:gd name="connsiteX10" fmla="*/ 439738 w 439738"/>
              <a:gd name="connsiteY10" fmla="*/ 242883 h 294478"/>
              <a:gd name="connsiteX11" fmla="*/ 388143 w 439738"/>
              <a:gd name="connsiteY11" fmla="*/ 294478 h 294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9738" h="294478">
                <a:moveTo>
                  <a:pt x="388143" y="294478"/>
                </a:moveTo>
                <a:lnTo>
                  <a:pt x="51595" y="294478"/>
                </a:lnTo>
                <a:cubicBezTo>
                  <a:pt x="23100" y="294478"/>
                  <a:pt x="0" y="271378"/>
                  <a:pt x="0" y="242883"/>
                </a:cubicBezTo>
                <a:lnTo>
                  <a:pt x="0" y="136523"/>
                </a:lnTo>
                <a:cubicBezTo>
                  <a:pt x="0" y="108028"/>
                  <a:pt x="23100" y="84928"/>
                  <a:pt x="51595" y="84928"/>
                </a:cubicBezTo>
                <a:lnTo>
                  <a:pt x="179572" y="84928"/>
                </a:lnTo>
                <a:lnTo>
                  <a:pt x="219869" y="0"/>
                </a:lnTo>
                <a:lnTo>
                  <a:pt x="260165" y="84928"/>
                </a:lnTo>
                <a:lnTo>
                  <a:pt x="388143" y="84928"/>
                </a:lnTo>
                <a:cubicBezTo>
                  <a:pt x="416638" y="84928"/>
                  <a:pt x="439738" y="108028"/>
                  <a:pt x="439738" y="136523"/>
                </a:cubicBezTo>
                <a:lnTo>
                  <a:pt x="439738" y="242883"/>
                </a:lnTo>
                <a:cubicBezTo>
                  <a:pt x="439738" y="271378"/>
                  <a:pt x="416638" y="294478"/>
                  <a:pt x="388143" y="294478"/>
                </a:cubicBezTo>
                <a:close/>
              </a:path>
            </a:pathLst>
          </a:custGeom>
          <a:solidFill>
            <a:srgbClr val="5B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392" name="TextBox 391"/>
          <p:cNvSpPr txBox="1"/>
          <p:nvPr/>
        </p:nvSpPr>
        <p:spPr>
          <a:xfrm>
            <a:off x="9570390" y="3256757"/>
            <a:ext cx="318459" cy="1615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5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209</a:t>
            </a:r>
            <a:endParaRPr lang="ko-KR" altLang="en-US" sz="105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4559300" y="2301876"/>
            <a:ext cx="869156" cy="463548"/>
            <a:chOff x="4559300" y="2301876"/>
            <a:chExt cx="869156" cy="463548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4559300" y="2301876"/>
              <a:ext cx="869156" cy="325438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이등변 삼각형 2"/>
            <p:cNvSpPr/>
            <p:nvPr/>
          </p:nvSpPr>
          <p:spPr>
            <a:xfrm rot="10800000">
              <a:off x="4928989" y="2603677"/>
              <a:ext cx="129779" cy="161747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53" name="TextBox 352"/>
          <p:cNvSpPr txBox="1"/>
          <p:nvPr/>
        </p:nvSpPr>
        <p:spPr>
          <a:xfrm>
            <a:off x="4656643" y="2364192"/>
            <a:ext cx="48447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r>
              <a:rPr lang="en-US" altLang="ko-KR" sz="1400" i="1" spc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1014</a:t>
            </a:r>
            <a:endParaRPr lang="ko-KR" altLang="en-US" sz="1400" i="1" spc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5141624" y="2446626"/>
            <a:ext cx="226507" cy="10772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r>
              <a:rPr lang="ko-KR" altLang="en-US" sz="700" i="1" spc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억원</a:t>
            </a:r>
            <a:endParaRPr lang="ko-KR" altLang="en-US" sz="700" i="1" spc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9888538" y="2647316"/>
            <a:ext cx="773906" cy="463548"/>
            <a:chOff x="9863138" y="2621916"/>
            <a:chExt cx="773906" cy="463548"/>
          </a:xfrm>
        </p:grpSpPr>
        <p:grpSp>
          <p:nvGrpSpPr>
            <p:cNvPr id="145" name="그룹 144"/>
            <p:cNvGrpSpPr/>
            <p:nvPr/>
          </p:nvGrpSpPr>
          <p:grpSpPr>
            <a:xfrm>
              <a:off x="9863138" y="2621916"/>
              <a:ext cx="773906" cy="463548"/>
              <a:chOff x="4590098" y="2301876"/>
              <a:chExt cx="773906" cy="463548"/>
            </a:xfrm>
          </p:grpSpPr>
          <p:sp>
            <p:nvSpPr>
              <p:cNvPr id="146" name="모서리가 둥근 직사각형 145"/>
              <p:cNvSpPr/>
              <p:nvPr/>
            </p:nvSpPr>
            <p:spPr>
              <a:xfrm>
                <a:off x="4590098" y="2301876"/>
                <a:ext cx="773906" cy="325438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7" name="이등변 삼각형 146"/>
              <p:cNvSpPr/>
              <p:nvPr/>
            </p:nvSpPr>
            <p:spPr>
              <a:xfrm rot="10800000">
                <a:off x="4912162" y="2603677"/>
                <a:ext cx="129779" cy="161747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48" name="TextBox 147"/>
            <p:cNvSpPr txBox="1"/>
            <p:nvPr/>
          </p:nvSpPr>
          <p:spPr>
            <a:xfrm>
              <a:off x="9960163" y="2676612"/>
              <a:ext cx="417325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3200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2"/>
                  </a:solidFill>
                  <a:latin typeface="나눔스퀘어 ExtraBold" pitchFamily="50" charset="-127"/>
                  <a:ea typeface="나눔스퀘어 ExtraBold" pitchFamily="50" charset="-127"/>
                </a:defRPr>
              </a:lvl1pPr>
            </a:lstStyle>
            <a:p>
              <a:r>
                <a:rPr lang="en-US" altLang="ko-KR" sz="1400" i="1" spc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219</a:t>
              </a:r>
              <a:endParaRPr lang="ko-KR" altLang="en-US" sz="1400" i="1" spc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10349894" y="2759046"/>
              <a:ext cx="226507" cy="10772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3200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accent2"/>
                  </a:solidFill>
                  <a:latin typeface="나눔스퀘어 ExtraBold" pitchFamily="50" charset="-127"/>
                  <a:ea typeface="나눔스퀘어 ExtraBold" pitchFamily="50" charset="-127"/>
                </a:defRPr>
              </a:lvl1pPr>
            </a:lstStyle>
            <a:p>
              <a:r>
                <a:rPr lang="ko-KR" altLang="en-US" sz="700" i="1" spc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에스코어 드림 8 Heavy" panose="020B0903030302020204" pitchFamily="34" charset="-127"/>
                  <a:ea typeface="에스코어 드림 8 Heavy" panose="020B0903030302020204" pitchFamily="34" charset="-127"/>
                </a:rPr>
                <a:t>억원</a:t>
              </a:r>
              <a:endParaRPr lang="ko-KR" altLang="en-US" sz="700" i="1" spc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에스코어 드림 8 Heavy" panose="020B0903030302020204" pitchFamily="34" charset="-127"/>
                <a:ea typeface="에스코어 드림 8 Heavy" panose="020B0903030302020204" pitchFamily="34" charset="-127"/>
              </a:endParaRPr>
            </a:p>
          </p:txBody>
        </p:sp>
      </p:grpSp>
      <p:grpSp>
        <p:nvGrpSpPr>
          <p:cNvPr id="151" name="그룹 150"/>
          <p:cNvGrpSpPr/>
          <p:nvPr/>
        </p:nvGrpSpPr>
        <p:grpSpPr>
          <a:xfrm>
            <a:off x="10005456" y="3181350"/>
            <a:ext cx="506969" cy="2541269"/>
            <a:chOff x="4760356" y="3181350"/>
            <a:chExt cx="506969" cy="2541269"/>
          </a:xfrm>
        </p:grpSpPr>
        <p:sp>
          <p:nvSpPr>
            <p:cNvPr id="152" name="직사각형 151"/>
            <p:cNvSpPr/>
            <p:nvPr/>
          </p:nvSpPr>
          <p:spPr>
            <a:xfrm>
              <a:off x="4760356" y="3181350"/>
              <a:ext cx="506969" cy="25412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60" name="직선 연결선 159"/>
            <p:cNvCxnSpPr/>
            <p:nvPr/>
          </p:nvCxnSpPr>
          <p:spPr>
            <a:xfrm>
              <a:off x="4776787" y="5468303"/>
              <a:ext cx="476251" cy="0"/>
            </a:xfrm>
            <a:prstGeom prst="line">
              <a:avLst/>
            </a:prstGeom>
            <a:ln w="19050">
              <a:solidFill>
                <a:srgbClr val="7372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7" name="TextBox 176"/>
          <p:cNvSpPr txBox="1"/>
          <p:nvPr/>
        </p:nvSpPr>
        <p:spPr>
          <a:xfrm>
            <a:off x="10016313" y="5475438"/>
            <a:ext cx="505268" cy="261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2022</a:t>
            </a:r>
            <a:endParaRPr lang="ko-KR" altLang="en-US" sz="110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372" name="직사각형 371"/>
          <p:cNvSpPr/>
          <p:nvPr/>
        </p:nvSpPr>
        <p:spPr>
          <a:xfrm>
            <a:off x="10092188" y="3343274"/>
            <a:ext cx="343461" cy="1952625"/>
          </a:xfrm>
          <a:prstGeom prst="rect">
            <a:avLst/>
          </a:prstGeom>
          <a:gradFill flip="none" rotWithShape="1">
            <a:gsLst>
              <a:gs pos="29000">
                <a:srgbClr val="3AAFAC"/>
              </a:gs>
              <a:gs pos="100000">
                <a:srgbClr val="5CCBC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7" name="직사각형 296"/>
          <p:cNvSpPr/>
          <p:nvPr/>
        </p:nvSpPr>
        <p:spPr>
          <a:xfrm>
            <a:off x="10091177" y="5295900"/>
            <a:ext cx="345683" cy="68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2" name="그룹 11"/>
          <p:cNvGrpSpPr/>
          <p:nvPr/>
        </p:nvGrpSpPr>
        <p:grpSpPr>
          <a:xfrm>
            <a:off x="1295400" y="2422398"/>
            <a:ext cx="600464" cy="184666"/>
            <a:chOff x="1295400" y="2422398"/>
            <a:chExt cx="405134" cy="184666"/>
          </a:xfrm>
        </p:grpSpPr>
        <p:sp>
          <p:nvSpPr>
            <p:cNvPr id="316" name="TextBox 315"/>
            <p:cNvSpPr txBox="1"/>
            <p:nvPr/>
          </p:nvSpPr>
          <p:spPr>
            <a:xfrm>
              <a:off x="1360005" y="2422398"/>
              <a:ext cx="34052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60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434446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윈스</a:t>
              </a:r>
              <a:endParaRPr lang="ko-KR" altLang="en-US" sz="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3444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1295400" y="2457449"/>
              <a:ext cx="104775" cy="104775"/>
            </a:xfrm>
            <a:prstGeom prst="rect">
              <a:avLst/>
            </a:prstGeom>
            <a:solidFill>
              <a:srgbClr val="215B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1673224" y="2422398"/>
            <a:ext cx="927735" cy="184666"/>
            <a:chOff x="1797050" y="2422398"/>
            <a:chExt cx="625944" cy="184666"/>
          </a:xfrm>
        </p:grpSpPr>
        <p:sp>
          <p:nvSpPr>
            <p:cNvPr id="317" name="TextBox 316"/>
            <p:cNvSpPr txBox="1"/>
            <p:nvPr/>
          </p:nvSpPr>
          <p:spPr>
            <a:xfrm>
              <a:off x="1857838" y="2422398"/>
              <a:ext cx="56515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600" dirty="0" err="1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434446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시스메이트</a:t>
              </a:r>
              <a:endParaRPr lang="ko-KR" altLang="en-US" sz="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3444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30" name="직사각형 129"/>
            <p:cNvSpPr/>
            <p:nvPr/>
          </p:nvSpPr>
          <p:spPr>
            <a:xfrm>
              <a:off x="1797050" y="2457449"/>
              <a:ext cx="104775" cy="104775"/>
            </a:xfrm>
            <a:prstGeom prst="rect">
              <a:avLst/>
            </a:prstGeom>
            <a:solidFill>
              <a:srgbClr val="5B71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33" name="그룹 132"/>
          <p:cNvGrpSpPr/>
          <p:nvPr/>
        </p:nvGrpSpPr>
        <p:grpSpPr>
          <a:xfrm>
            <a:off x="6565900" y="2422398"/>
            <a:ext cx="600464" cy="184666"/>
            <a:chOff x="1295400" y="2422398"/>
            <a:chExt cx="405134" cy="184666"/>
          </a:xfrm>
        </p:grpSpPr>
        <p:sp>
          <p:nvSpPr>
            <p:cNvPr id="134" name="TextBox 133"/>
            <p:cNvSpPr txBox="1"/>
            <p:nvPr/>
          </p:nvSpPr>
          <p:spPr>
            <a:xfrm>
              <a:off x="1360005" y="2422398"/>
              <a:ext cx="34052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60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434446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윈스</a:t>
              </a:r>
              <a:endParaRPr lang="ko-KR" altLang="en-US" sz="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3444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35" name="직사각형 134"/>
            <p:cNvSpPr/>
            <p:nvPr/>
          </p:nvSpPr>
          <p:spPr>
            <a:xfrm>
              <a:off x="1295400" y="2457449"/>
              <a:ext cx="104775" cy="104775"/>
            </a:xfrm>
            <a:prstGeom prst="rect">
              <a:avLst/>
            </a:prstGeom>
            <a:solidFill>
              <a:srgbClr val="3AAF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3" name="그룹 142"/>
          <p:cNvGrpSpPr/>
          <p:nvPr/>
        </p:nvGrpSpPr>
        <p:grpSpPr>
          <a:xfrm>
            <a:off x="6943724" y="2422398"/>
            <a:ext cx="927735" cy="184666"/>
            <a:chOff x="1797050" y="2422398"/>
            <a:chExt cx="625944" cy="184666"/>
          </a:xfrm>
        </p:grpSpPr>
        <p:sp>
          <p:nvSpPr>
            <p:cNvPr id="150" name="TextBox 149"/>
            <p:cNvSpPr txBox="1"/>
            <p:nvPr/>
          </p:nvSpPr>
          <p:spPr>
            <a:xfrm>
              <a:off x="1857838" y="2422398"/>
              <a:ext cx="56515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600" dirty="0" err="1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434446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시스메이트</a:t>
              </a:r>
              <a:endParaRPr lang="ko-KR" altLang="en-US" sz="6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43444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53" name="직사각형 152"/>
            <p:cNvSpPr/>
            <p:nvPr/>
          </p:nvSpPr>
          <p:spPr>
            <a:xfrm>
              <a:off x="1797050" y="2457449"/>
              <a:ext cx="104775" cy="104775"/>
            </a:xfrm>
            <a:prstGeom prst="rect">
              <a:avLst/>
            </a:prstGeom>
            <a:solidFill>
              <a:srgbClr val="ADB9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31" name="직사각형 230"/>
          <p:cNvSpPr/>
          <p:nvPr/>
        </p:nvSpPr>
        <p:spPr>
          <a:xfrm>
            <a:off x="4309549" y="5057775"/>
            <a:ext cx="346075" cy="306526"/>
          </a:xfrm>
          <a:prstGeom prst="rect">
            <a:avLst/>
          </a:prstGeom>
          <a:solidFill>
            <a:srgbClr val="5B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6" name="TextBox 215"/>
          <p:cNvSpPr txBox="1"/>
          <p:nvPr/>
        </p:nvSpPr>
        <p:spPr>
          <a:xfrm>
            <a:off x="4323015" y="5158358"/>
            <a:ext cx="319143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0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121</a:t>
            </a:r>
            <a:endParaRPr lang="ko-KR" altLang="en-US" sz="100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234" name="직사각형 233"/>
          <p:cNvSpPr/>
          <p:nvPr/>
        </p:nvSpPr>
        <p:spPr>
          <a:xfrm>
            <a:off x="4844375" y="4995863"/>
            <a:ext cx="340519" cy="368437"/>
          </a:xfrm>
          <a:prstGeom prst="rect">
            <a:avLst/>
          </a:prstGeom>
          <a:solidFill>
            <a:srgbClr val="5B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4" name="TextBox 153"/>
          <p:cNvSpPr txBox="1"/>
          <p:nvPr/>
        </p:nvSpPr>
        <p:spPr>
          <a:xfrm>
            <a:off x="4827830" y="5102160"/>
            <a:ext cx="364881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0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131</a:t>
            </a:r>
            <a:endParaRPr lang="ko-KR" altLang="en-US" sz="100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7043346" y="4792598"/>
            <a:ext cx="364881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0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85</a:t>
            </a:r>
            <a:endParaRPr lang="ko-KR" altLang="en-US" sz="100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7550551" y="4875941"/>
            <a:ext cx="364881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0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81</a:t>
            </a:r>
            <a:endParaRPr lang="ko-KR" altLang="en-US" sz="100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8037914" y="4681473"/>
            <a:ext cx="364881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0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106</a:t>
            </a:r>
            <a:endParaRPr lang="ko-KR" altLang="en-US" sz="100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8037914" y="5240273"/>
            <a:ext cx="364881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0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7</a:t>
            </a:r>
            <a:endParaRPr lang="ko-KR" altLang="en-US" sz="100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8518927" y="4405248"/>
            <a:ext cx="364881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0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135</a:t>
            </a:r>
            <a:endParaRPr lang="ko-KR" altLang="en-US" sz="100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8568655" y="5218842"/>
            <a:ext cx="281815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0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17</a:t>
            </a:r>
            <a:endParaRPr lang="ko-KR" altLang="en-US" sz="100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9026134" y="4119498"/>
            <a:ext cx="364881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0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183</a:t>
            </a:r>
            <a:endParaRPr lang="ko-KR" altLang="en-US" sz="100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9045183" y="5211698"/>
            <a:ext cx="364881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0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8</a:t>
            </a:r>
            <a:endParaRPr lang="ko-KR" altLang="en-US" sz="100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9585447" y="5218842"/>
            <a:ext cx="281815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0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14</a:t>
            </a:r>
            <a:endParaRPr lang="ko-KR" altLang="en-US" sz="100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9553184" y="3960748"/>
            <a:ext cx="364881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0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200</a:t>
            </a:r>
            <a:endParaRPr lang="ko-KR" altLang="en-US" sz="100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10118847" y="5218842"/>
            <a:ext cx="281815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0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3</a:t>
            </a:r>
            <a:endParaRPr lang="ko-KR" altLang="en-US" sz="100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10091347" y="3649598"/>
            <a:ext cx="364881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>
              <a:defRPr sz="3200" spc="-1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/>
                </a:solidFill>
                <a:latin typeface="나눔스퀘어 ExtraBold" pitchFamily="50" charset="-127"/>
                <a:ea typeface="나눔스퀘어 ExtraBold" pitchFamily="50" charset="-127"/>
              </a:defRPr>
            </a:lvl1pPr>
          </a:lstStyle>
          <a:p>
            <a:pPr algn="ctr"/>
            <a:r>
              <a:rPr lang="en-US" altLang="ko-KR" sz="1000" spc="0" dirty="0" smtClean="0">
                <a:solidFill>
                  <a:schemeClr val="bg1"/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215</a:t>
            </a:r>
            <a:endParaRPr lang="ko-KR" altLang="en-US" sz="1000" spc="0" dirty="0">
              <a:solidFill>
                <a:schemeClr val="bg1"/>
              </a:solidFill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grpSp>
        <p:nvGrpSpPr>
          <p:cNvPr id="176" name="그룹 175"/>
          <p:cNvGrpSpPr/>
          <p:nvPr/>
        </p:nvGrpSpPr>
        <p:grpSpPr>
          <a:xfrm>
            <a:off x="5360486" y="1786178"/>
            <a:ext cx="1307261" cy="412821"/>
            <a:chOff x="1693443" y="3949699"/>
            <a:chExt cx="1419733" cy="512066"/>
          </a:xfrm>
        </p:grpSpPr>
        <p:sp>
          <p:nvSpPr>
            <p:cNvPr id="180" name="모서리가 둥근 직사각형 179"/>
            <p:cNvSpPr/>
            <p:nvPr/>
          </p:nvSpPr>
          <p:spPr>
            <a:xfrm>
              <a:off x="1693443" y="3956470"/>
              <a:ext cx="1368000" cy="498589"/>
            </a:xfrm>
            <a:prstGeom prst="roundRect">
              <a:avLst>
                <a:gd name="adj" fmla="val 17215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dist="38100" dir="2700000" algn="tl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grpSp>
          <p:nvGrpSpPr>
            <p:cNvPr id="189" name="그룹 188"/>
            <p:cNvGrpSpPr/>
            <p:nvPr/>
          </p:nvGrpSpPr>
          <p:grpSpPr>
            <a:xfrm>
              <a:off x="1743845" y="3949699"/>
              <a:ext cx="1369331" cy="512066"/>
              <a:chOff x="1743845" y="3949699"/>
              <a:chExt cx="1369331" cy="512066"/>
            </a:xfrm>
          </p:grpSpPr>
          <p:sp>
            <p:nvSpPr>
              <p:cNvPr id="190" name="직사각형 189"/>
              <p:cNvSpPr/>
              <p:nvPr/>
            </p:nvSpPr>
            <p:spPr>
              <a:xfrm>
                <a:off x="1743845" y="3965466"/>
                <a:ext cx="736757" cy="496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000" dirty="0">
                    <a:solidFill>
                      <a:srgbClr val="003E8B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기업신용</a:t>
                </a:r>
                <a:r>
                  <a:rPr lang="en-US" altLang="ko-KR" sz="1000" dirty="0">
                    <a:solidFill>
                      <a:srgbClr val="003E8B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/>
                </a:r>
                <a:br>
                  <a:rPr lang="en-US" altLang="ko-KR" sz="1000" dirty="0">
                    <a:solidFill>
                      <a:srgbClr val="003E8B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</a:br>
                <a:r>
                  <a:rPr lang="ko-KR" altLang="en-US" sz="1000" dirty="0">
                    <a:solidFill>
                      <a:srgbClr val="003E8B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평가등급</a:t>
                </a:r>
              </a:p>
            </p:txBody>
          </p:sp>
          <p:sp>
            <p:nvSpPr>
              <p:cNvPr id="191" name="직사각형 190"/>
              <p:cNvSpPr/>
              <p:nvPr/>
            </p:nvSpPr>
            <p:spPr>
              <a:xfrm>
                <a:off x="2402881" y="3949699"/>
                <a:ext cx="710295" cy="496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00" dirty="0" smtClean="0">
                    <a:solidFill>
                      <a:srgbClr val="C00000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AA-</a:t>
                </a:r>
                <a:endParaRPr lang="ko-KR" altLang="en-US" sz="2000" dirty="0">
                  <a:solidFill>
                    <a:srgbClr val="C00000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</p:grpSp>
      <p:sp>
        <p:nvSpPr>
          <p:cNvPr id="192" name="직사각형 191"/>
          <p:cNvSpPr/>
          <p:nvPr/>
        </p:nvSpPr>
        <p:spPr>
          <a:xfrm>
            <a:off x="8348707" y="555525"/>
            <a:ext cx="1032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01</a:t>
            </a:r>
            <a:r>
              <a:rPr lang="en-US" altLang="ko-KR" sz="12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. </a:t>
            </a:r>
            <a:r>
              <a:rPr lang="ko-KR" altLang="en-US" sz="12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회사소개 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3E8B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93" name="직사각형 192"/>
          <p:cNvSpPr/>
          <p:nvPr/>
        </p:nvSpPr>
        <p:spPr>
          <a:xfrm>
            <a:off x="9520282" y="555525"/>
            <a:ext cx="11224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02. </a:t>
            </a:r>
            <a:r>
              <a:rPr lang="ko-KR" altLang="en-US" sz="12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보안서비스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94" name="직사각형 193"/>
          <p:cNvSpPr/>
          <p:nvPr/>
        </p:nvSpPr>
        <p:spPr>
          <a:xfrm>
            <a:off x="10714299" y="555525"/>
            <a:ext cx="1391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03</a:t>
            </a:r>
            <a:r>
              <a:rPr lang="en-US" altLang="ko-KR" sz="12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. </a:t>
            </a:r>
            <a:r>
              <a:rPr lang="ko-KR" altLang="en-US" sz="12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클라우드서비스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3107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2215628" y="1627990"/>
            <a:ext cx="1613647" cy="313765"/>
          </a:xfrm>
          <a:prstGeom prst="roundRect">
            <a:avLst>
              <a:gd name="adj" fmla="val 50000"/>
            </a:avLst>
          </a:prstGeom>
          <a:solidFill>
            <a:srgbClr val="215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9" name="직사각형 178"/>
          <p:cNvSpPr/>
          <p:nvPr/>
        </p:nvSpPr>
        <p:spPr>
          <a:xfrm>
            <a:off x="414382" y="370859"/>
            <a:ext cx="11560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주요 고객</a:t>
            </a:r>
          </a:p>
        </p:txBody>
      </p:sp>
      <p:sp>
        <p:nvSpPr>
          <p:cNvPr id="168" name="모서리가 둥근 직사각형 167"/>
          <p:cNvSpPr/>
          <p:nvPr/>
        </p:nvSpPr>
        <p:spPr>
          <a:xfrm>
            <a:off x="2286726" y="1615422"/>
            <a:ext cx="1466160" cy="323165"/>
          </a:xfrm>
          <a:prstGeom prst="roundRect">
            <a:avLst>
              <a:gd name="adj" fmla="val 0"/>
            </a:avLst>
          </a:prstGeom>
          <a:noFill/>
          <a:effectLst/>
        </p:spPr>
        <p:txBody>
          <a:bodyPr wrap="square" anchor="ctr" anchorCtr="1">
            <a:spAutoFit/>
          </a:bodyPr>
          <a:lstStyle/>
          <a:p>
            <a:r>
              <a:rPr lang="ko-KR" altLang="en-US" sz="15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 솔루션</a:t>
            </a:r>
          </a:p>
        </p:txBody>
      </p:sp>
      <p:sp>
        <p:nvSpPr>
          <p:cNvPr id="100" name="모서리가 둥근 직사각형 99"/>
          <p:cNvSpPr/>
          <p:nvPr/>
        </p:nvSpPr>
        <p:spPr>
          <a:xfrm>
            <a:off x="8071907" y="1708117"/>
            <a:ext cx="1613647" cy="313765"/>
          </a:xfrm>
          <a:prstGeom prst="roundRect">
            <a:avLst>
              <a:gd name="adj" fmla="val 50000"/>
            </a:avLst>
          </a:prstGeom>
          <a:solidFill>
            <a:srgbClr val="215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직사각형 69"/>
          <p:cNvSpPr/>
          <p:nvPr/>
        </p:nvSpPr>
        <p:spPr>
          <a:xfrm>
            <a:off x="6924672" y="2809630"/>
            <a:ext cx="501767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80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행정안전부</a:t>
            </a:r>
            <a:endParaRPr lang="ko-KR" altLang="en-US" sz="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75" name="직사각형 74"/>
          <p:cNvSpPr/>
          <p:nvPr/>
        </p:nvSpPr>
        <p:spPr>
          <a:xfrm>
            <a:off x="8285896" y="2811303"/>
            <a:ext cx="1057333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8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제주특별자치도</a:t>
            </a:r>
            <a:endParaRPr lang="ko-KR" altLang="en-US" sz="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82" name="직사각형 81"/>
          <p:cNvSpPr/>
          <p:nvPr/>
        </p:nvSpPr>
        <p:spPr>
          <a:xfrm>
            <a:off x="10362323" y="3631563"/>
            <a:ext cx="811772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endParaRPr lang="ko-KR" altLang="en-US" sz="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83" name="직사각형 82"/>
          <p:cNvSpPr/>
          <p:nvPr/>
        </p:nvSpPr>
        <p:spPr>
          <a:xfrm>
            <a:off x="7419116" y="3620056"/>
            <a:ext cx="977884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80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울진군청</a:t>
            </a:r>
            <a:endParaRPr lang="ko-KR" altLang="en-US" sz="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84" name="직사각형 83"/>
          <p:cNvSpPr/>
          <p:nvPr/>
        </p:nvSpPr>
        <p:spPr>
          <a:xfrm>
            <a:off x="10415992" y="3598854"/>
            <a:ext cx="1249084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80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청송군청</a:t>
            </a:r>
            <a:endParaRPr lang="ko-KR" altLang="en-US" sz="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230" name="모서리가 둥근 직사각형 229"/>
          <p:cNvSpPr/>
          <p:nvPr/>
        </p:nvSpPr>
        <p:spPr>
          <a:xfrm>
            <a:off x="8173756" y="1704221"/>
            <a:ext cx="1466160" cy="323165"/>
          </a:xfrm>
          <a:prstGeom prst="roundRect">
            <a:avLst>
              <a:gd name="adj" fmla="val 0"/>
            </a:avLst>
          </a:prstGeom>
          <a:noFill/>
          <a:effectLst/>
        </p:spPr>
        <p:txBody>
          <a:bodyPr wrap="square" anchor="ctr" anchorCtr="1">
            <a:spAutoFit/>
          </a:bodyPr>
          <a:lstStyle/>
          <a:p>
            <a:r>
              <a:rPr lang="ko-KR" altLang="en-US" sz="15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클라우드</a:t>
            </a:r>
            <a:r>
              <a:rPr lang="ko-KR" altLang="en-US" sz="15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 서비스</a:t>
            </a:r>
            <a:endParaRPr lang="ko-KR" altLang="en-US" sz="15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320" name="모서리가 둥근 직사각형 319"/>
          <p:cNvSpPr/>
          <p:nvPr/>
        </p:nvSpPr>
        <p:spPr>
          <a:xfrm>
            <a:off x="6369105" y="2225792"/>
            <a:ext cx="1612900" cy="511175"/>
          </a:xfrm>
          <a:prstGeom prst="roundRect">
            <a:avLst>
              <a:gd name="adj" fmla="val 8667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dist="25400" dir="4200000" sx="101000" sy="101000" algn="t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1" name="모서리가 둥근 직사각형 320"/>
          <p:cNvSpPr/>
          <p:nvPr/>
        </p:nvSpPr>
        <p:spPr>
          <a:xfrm>
            <a:off x="8097998" y="2225792"/>
            <a:ext cx="1345725" cy="511175"/>
          </a:xfrm>
          <a:prstGeom prst="roundRect">
            <a:avLst>
              <a:gd name="adj" fmla="val 8667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dist="25400" dir="4200000" sx="101000" sy="101000" algn="t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3" name="모서리가 둥근 직사각형 322"/>
          <p:cNvSpPr/>
          <p:nvPr/>
        </p:nvSpPr>
        <p:spPr>
          <a:xfrm>
            <a:off x="6369105" y="3048752"/>
            <a:ext cx="969070" cy="511175"/>
          </a:xfrm>
          <a:prstGeom prst="roundRect">
            <a:avLst>
              <a:gd name="adj" fmla="val 8667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dist="25400" dir="4200000" sx="101000" sy="101000" algn="t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4" name="모서리가 둥근 직사각형 323"/>
          <p:cNvSpPr/>
          <p:nvPr/>
        </p:nvSpPr>
        <p:spPr>
          <a:xfrm>
            <a:off x="7420180" y="3048090"/>
            <a:ext cx="976820" cy="511175"/>
          </a:xfrm>
          <a:prstGeom prst="roundRect">
            <a:avLst>
              <a:gd name="adj" fmla="val 8667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dist="25400" dir="4200000" sx="101000" sy="101000" algn="t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5" name="모서리가 둥근 직사각형 324"/>
          <p:cNvSpPr/>
          <p:nvPr/>
        </p:nvSpPr>
        <p:spPr>
          <a:xfrm>
            <a:off x="8136660" y="3928717"/>
            <a:ext cx="1612900" cy="511175"/>
          </a:xfrm>
          <a:prstGeom prst="roundRect">
            <a:avLst>
              <a:gd name="adj" fmla="val 8667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dist="25400" dir="4200000" sx="101000" sy="101000" algn="t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직사각형 110"/>
          <p:cNvSpPr/>
          <p:nvPr/>
        </p:nvSpPr>
        <p:spPr>
          <a:xfrm>
            <a:off x="8348707" y="555525"/>
            <a:ext cx="1032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01.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회사소개 </a:t>
            </a:r>
          </a:p>
        </p:txBody>
      </p:sp>
      <p:sp>
        <p:nvSpPr>
          <p:cNvPr id="112" name="직사각형 111"/>
          <p:cNvSpPr/>
          <p:nvPr/>
        </p:nvSpPr>
        <p:spPr>
          <a:xfrm>
            <a:off x="9520282" y="555525"/>
            <a:ext cx="11224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02. </a:t>
            </a:r>
            <a:r>
              <a:rPr lang="ko-KR" altLang="en-US" sz="12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보안서비스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13" name="직사각형 112"/>
          <p:cNvSpPr/>
          <p:nvPr/>
        </p:nvSpPr>
        <p:spPr>
          <a:xfrm>
            <a:off x="10714299" y="555525"/>
            <a:ext cx="1391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03</a:t>
            </a:r>
            <a:r>
              <a:rPr lang="en-US" altLang="ko-KR" sz="12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. </a:t>
            </a:r>
            <a:r>
              <a:rPr lang="ko-KR" altLang="en-US" sz="120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클라우드서비스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470313" y="2235200"/>
            <a:ext cx="5158772" cy="4022855"/>
            <a:chOff x="470313" y="2235200"/>
            <a:chExt cx="5158772" cy="4022855"/>
          </a:xfrm>
        </p:grpSpPr>
        <p:grpSp>
          <p:nvGrpSpPr>
            <p:cNvPr id="369" name="그룹 368"/>
            <p:cNvGrpSpPr/>
            <p:nvPr/>
          </p:nvGrpSpPr>
          <p:grpSpPr>
            <a:xfrm>
              <a:off x="719637" y="2826482"/>
              <a:ext cx="4635299" cy="3431573"/>
              <a:chOff x="719637" y="2826482"/>
              <a:chExt cx="4635299" cy="3431573"/>
            </a:xfrm>
          </p:grpSpPr>
          <p:sp>
            <p:nvSpPr>
              <p:cNvPr id="19" name="직사각형 18"/>
              <p:cNvSpPr/>
              <p:nvPr/>
            </p:nvSpPr>
            <p:spPr>
              <a:xfrm>
                <a:off x="1037912" y="2826482"/>
                <a:ext cx="501768" cy="12311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ko-KR" sz="8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KT</a:t>
                </a:r>
                <a:endParaRPr lang="ko-KR" altLang="en-US" sz="8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endParaRPr>
              </a:p>
            </p:txBody>
          </p:sp>
          <p:sp>
            <p:nvSpPr>
              <p:cNvPr id="22" name="직사각형 21"/>
              <p:cNvSpPr/>
              <p:nvPr/>
            </p:nvSpPr>
            <p:spPr>
              <a:xfrm>
                <a:off x="2631378" y="2826482"/>
                <a:ext cx="789557" cy="12311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ko-KR" sz="8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SK </a:t>
                </a:r>
                <a:r>
                  <a:rPr lang="ko-KR" altLang="en-US" sz="800" dirty="0" err="1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브로드밴드</a:t>
                </a:r>
                <a:endParaRPr lang="ko-KR" altLang="en-US" sz="8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endParaRPr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4566930" y="2826482"/>
                <a:ext cx="501768" cy="12311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ko-KR" sz="8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LG U+</a:t>
                </a:r>
                <a:endParaRPr lang="ko-KR" altLang="en-US" sz="8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endParaRPr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759331" y="3645978"/>
                <a:ext cx="1058931" cy="12311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ko-KR" altLang="en-US" sz="800" dirty="0" err="1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행정안전부</a:t>
                </a:r>
                <a:endParaRPr lang="ko-KR" altLang="en-US" sz="8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endParaRPr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4378000" y="3681612"/>
                <a:ext cx="789557" cy="12311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ko-KR" altLang="en-US" sz="8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경찰청</a:t>
                </a:r>
                <a:endParaRPr lang="ko-KR" altLang="en-US" sz="8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endParaRPr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2570191" y="3647965"/>
                <a:ext cx="948448" cy="12311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ko-KR" altLang="en-US" sz="8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국가정보자원관리원</a:t>
                </a:r>
                <a:endParaRPr lang="ko-KR" altLang="en-US" sz="8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endParaRPr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719637" y="5366618"/>
                <a:ext cx="1058931" cy="12311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ko-KR" sz="8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KB</a:t>
                </a:r>
                <a:r>
                  <a:rPr lang="ko-KR" altLang="en-US" sz="8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국민은행</a:t>
                </a:r>
                <a:endParaRPr lang="ko-KR" altLang="en-US" sz="8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endParaRPr>
              </a:p>
            </p:txBody>
          </p:sp>
          <p:sp>
            <p:nvSpPr>
              <p:cNvPr id="35" name="직사각형 34"/>
              <p:cNvSpPr/>
              <p:nvPr/>
            </p:nvSpPr>
            <p:spPr>
              <a:xfrm>
                <a:off x="2665427" y="5366618"/>
                <a:ext cx="789557" cy="12311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ko-KR" altLang="en-US" sz="8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신한금융그룹</a:t>
                </a:r>
                <a:endParaRPr lang="en-US" altLang="ko-KR" sz="80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endParaRPr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4569788" y="5366618"/>
                <a:ext cx="501768" cy="12311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ko-KR" sz="8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NH</a:t>
                </a:r>
                <a:r>
                  <a:rPr lang="ko-KR" altLang="en-US" sz="8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농협은행</a:t>
                </a:r>
                <a:endParaRPr lang="ko-KR" altLang="en-US" sz="8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endParaRPr>
              </a:p>
            </p:txBody>
          </p:sp>
          <p:sp>
            <p:nvSpPr>
              <p:cNvPr id="39" name="직사각형 38"/>
              <p:cNvSpPr/>
              <p:nvPr/>
            </p:nvSpPr>
            <p:spPr>
              <a:xfrm>
                <a:off x="4296005" y="4486768"/>
                <a:ext cx="1058931" cy="12311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ko-KR" altLang="en-US" sz="8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서울특별시청</a:t>
                </a:r>
                <a:endParaRPr lang="ko-KR" altLang="en-US" sz="8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endParaRPr>
              </a:p>
            </p:txBody>
          </p:sp>
          <p:sp>
            <p:nvSpPr>
              <p:cNvPr id="41" name="직사각형 40"/>
              <p:cNvSpPr/>
              <p:nvPr/>
            </p:nvSpPr>
            <p:spPr>
              <a:xfrm>
                <a:off x="797983" y="4489375"/>
                <a:ext cx="996436" cy="12311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ko-KR" altLang="en-US" sz="8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한국지역정보개발원</a:t>
                </a:r>
                <a:endParaRPr lang="ko-KR" altLang="en-US" sz="8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endParaRPr>
              </a:p>
            </p:txBody>
          </p:sp>
          <p:sp>
            <p:nvSpPr>
              <p:cNvPr id="45" name="직사각형 44"/>
              <p:cNvSpPr/>
              <p:nvPr/>
            </p:nvSpPr>
            <p:spPr>
              <a:xfrm>
                <a:off x="759331" y="6134944"/>
                <a:ext cx="1058931" cy="12311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ko-KR" altLang="en-US" sz="8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롯데그룹</a:t>
                </a:r>
                <a:endParaRPr lang="ko-KR" altLang="en-US" sz="8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endParaRPr>
              </a:p>
            </p:txBody>
          </p:sp>
          <p:sp>
            <p:nvSpPr>
              <p:cNvPr id="49" name="직사각형 48"/>
              <p:cNvSpPr/>
              <p:nvPr/>
            </p:nvSpPr>
            <p:spPr>
              <a:xfrm>
                <a:off x="4566930" y="6134944"/>
                <a:ext cx="501768" cy="12311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ko-KR" sz="8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LG</a:t>
                </a:r>
                <a:r>
                  <a:rPr lang="ko-KR" altLang="en-US" sz="8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그룹</a:t>
                </a:r>
                <a:endParaRPr lang="ko-KR" altLang="en-US" sz="8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endParaRPr>
              </a:p>
            </p:txBody>
          </p:sp>
          <p:sp>
            <p:nvSpPr>
              <p:cNvPr id="110" name="직사각형 109"/>
              <p:cNvSpPr/>
              <p:nvPr/>
            </p:nvSpPr>
            <p:spPr>
              <a:xfrm>
                <a:off x="2648239" y="4493306"/>
                <a:ext cx="789557" cy="12311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ko-KR" altLang="en-US" sz="800" dirty="0" smtClean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  <a:cs typeface="Pretendard Variable" panose="02000003000000020004" pitchFamily="2" charset="-127"/>
                  </a:rPr>
                  <a:t>부산광역시청</a:t>
                </a:r>
                <a:endParaRPr lang="en-US" altLang="ko-KR" sz="80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endParaRPr>
              </a:p>
            </p:txBody>
          </p:sp>
        </p:grpSp>
        <p:sp>
          <p:nvSpPr>
            <p:cNvPr id="268" name="모서리가 둥근 직사각형 267"/>
            <p:cNvSpPr/>
            <p:nvPr/>
          </p:nvSpPr>
          <p:spPr>
            <a:xfrm>
              <a:off x="482346" y="2235200"/>
              <a:ext cx="1612900" cy="511175"/>
            </a:xfrm>
            <a:prstGeom prst="roundRect">
              <a:avLst>
                <a:gd name="adj" fmla="val 8667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dist="25400" dir="4200000" sx="101000" sy="101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9" name="모서리가 둥근 직사각형 268"/>
            <p:cNvSpPr/>
            <p:nvPr/>
          </p:nvSpPr>
          <p:spPr>
            <a:xfrm>
              <a:off x="2219706" y="2235200"/>
              <a:ext cx="1612900" cy="511175"/>
            </a:xfrm>
            <a:prstGeom prst="roundRect">
              <a:avLst>
                <a:gd name="adj" fmla="val 8667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dist="25400" dir="4200000" sx="101000" sy="101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1" name="모서리가 둥근 직사각형 270"/>
            <p:cNvSpPr/>
            <p:nvPr/>
          </p:nvSpPr>
          <p:spPr>
            <a:xfrm>
              <a:off x="482346" y="3058160"/>
              <a:ext cx="1612900" cy="511175"/>
            </a:xfrm>
            <a:prstGeom prst="roundRect">
              <a:avLst>
                <a:gd name="adj" fmla="val 8667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dist="25400" dir="4200000" sx="101000" sy="101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2" name="모서리가 둥근 직사각형 271"/>
            <p:cNvSpPr/>
            <p:nvPr/>
          </p:nvSpPr>
          <p:spPr>
            <a:xfrm>
              <a:off x="4011145" y="3087288"/>
              <a:ext cx="1612900" cy="511175"/>
            </a:xfrm>
            <a:prstGeom prst="roundRect">
              <a:avLst>
                <a:gd name="adj" fmla="val 8667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dist="25400" dir="4200000" sx="101000" sy="101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3" name="모서리가 둥근 직사각형 272"/>
            <p:cNvSpPr/>
            <p:nvPr/>
          </p:nvSpPr>
          <p:spPr>
            <a:xfrm>
              <a:off x="2246638" y="3080904"/>
              <a:ext cx="1612900" cy="511175"/>
            </a:xfrm>
            <a:prstGeom prst="roundRect">
              <a:avLst>
                <a:gd name="adj" fmla="val 8667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dist="25400" dir="4200000" sx="101000" sy="101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0" name="모서리가 둥근 직사각형 279"/>
            <p:cNvSpPr/>
            <p:nvPr/>
          </p:nvSpPr>
          <p:spPr>
            <a:xfrm>
              <a:off x="471932" y="4742898"/>
              <a:ext cx="1612900" cy="511175"/>
            </a:xfrm>
            <a:prstGeom prst="roundRect">
              <a:avLst>
                <a:gd name="adj" fmla="val 8667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dist="25400" dir="4200000" sx="101000" sy="101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1" name="모서리가 둥근 직사각형 280"/>
            <p:cNvSpPr/>
            <p:nvPr/>
          </p:nvSpPr>
          <p:spPr>
            <a:xfrm>
              <a:off x="2246125" y="4741677"/>
              <a:ext cx="1612900" cy="511175"/>
            </a:xfrm>
            <a:prstGeom prst="roundRect">
              <a:avLst>
                <a:gd name="adj" fmla="val 8667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dist="25400" dir="4200000" sx="101000" sy="101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2" name="모서리가 둥근 직사각형 281"/>
            <p:cNvSpPr/>
            <p:nvPr/>
          </p:nvSpPr>
          <p:spPr>
            <a:xfrm>
              <a:off x="4014926" y="4745022"/>
              <a:ext cx="1612900" cy="511175"/>
            </a:xfrm>
            <a:prstGeom prst="roundRect">
              <a:avLst>
                <a:gd name="adj" fmla="val 8667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dist="25400" dir="4200000" sx="101000" sy="101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3" name="모서리가 둥근 직사각형 282"/>
            <p:cNvSpPr/>
            <p:nvPr/>
          </p:nvSpPr>
          <p:spPr>
            <a:xfrm>
              <a:off x="2219706" y="3893127"/>
              <a:ext cx="1612900" cy="511175"/>
            </a:xfrm>
            <a:prstGeom prst="roundRect">
              <a:avLst>
                <a:gd name="adj" fmla="val 8667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dist="25400" dir="4200000" sx="101000" sy="101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4" name="모서리가 둥근 직사각형 283"/>
            <p:cNvSpPr/>
            <p:nvPr/>
          </p:nvSpPr>
          <p:spPr>
            <a:xfrm>
              <a:off x="470313" y="3902526"/>
              <a:ext cx="1612900" cy="511175"/>
            </a:xfrm>
            <a:prstGeom prst="roundRect">
              <a:avLst>
                <a:gd name="adj" fmla="val 8667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dist="25400" dir="4200000" sx="101000" sy="101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6" name="모서리가 둥근 직사각형 285"/>
            <p:cNvSpPr/>
            <p:nvPr/>
          </p:nvSpPr>
          <p:spPr>
            <a:xfrm>
              <a:off x="470313" y="5536555"/>
              <a:ext cx="1612900" cy="511175"/>
            </a:xfrm>
            <a:prstGeom prst="roundRect">
              <a:avLst>
                <a:gd name="adj" fmla="val 8667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dist="25400" dir="4200000" sx="101000" sy="101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8" name="모서리가 둥근 직사각형 287"/>
            <p:cNvSpPr/>
            <p:nvPr/>
          </p:nvSpPr>
          <p:spPr>
            <a:xfrm>
              <a:off x="489751" y="2237944"/>
              <a:ext cx="1612900" cy="511175"/>
            </a:xfrm>
            <a:prstGeom prst="roundRect">
              <a:avLst>
                <a:gd name="adj" fmla="val 8667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dist="25400" dir="4200000" sx="101000" sy="101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0" name="그림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658" y="2391434"/>
              <a:ext cx="270277" cy="222226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062"/>
            <a:stretch/>
          </p:blipFill>
          <p:spPr>
            <a:xfrm>
              <a:off x="4380796" y="3216184"/>
              <a:ext cx="842314" cy="247136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911" y="3192355"/>
              <a:ext cx="905771" cy="257492"/>
            </a:xfrm>
            <a:prstGeom prst="rect">
              <a:avLst/>
            </a:prstGeom>
          </p:spPr>
        </p:pic>
        <p:pic>
          <p:nvPicPr>
            <p:cNvPr id="231" name="그림 2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9" t="14652" r="12200" b="12421"/>
            <a:stretch/>
          </p:blipFill>
          <p:spPr>
            <a:xfrm>
              <a:off x="2428198" y="3192413"/>
              <a:ext cx="1224726" cy="299453"/>
            </a:xfrm>
            <a:prstGeom prst="rect">
              <a:avLst/>
            </a:prstGeom>
          </p:spPr>
        </p:pic>
        <p:pic>
          <p:nvPicPr>
            <p:cNvPr id="237" name="그림 2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685" y="4908352"/>
              <a:ext cx="924611" cy="153368"/>
            </a:xfrm>
            <a:prstGeom prst="rect">
              <a:avLst/>
            </a:prstGeom>
          </p:spPr>
        </p:pic>
        <p:pic>
          <p:nvPicPr>
            <p:cNvPr id="238" name="그림 2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879" y="4913671"/>
              <a:ext cx="969657" cy="142730"/>
            </a:xfrm>
            <a:prstGeom prst="rect">
              <a:avLst/>
            </a:prstGeom>
          </p:spPr>
        </p:pic>
        <p:pic>
          <p:nvPicPr>
            <p:cNvPr id="241" name="그림 2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707" y="2321038"/>
              <a:ext cx="930899" cy="300077"/>
            </a:xfrm>
            <a:prstGeom prst="rect">
              <a:avLst/>
            </a:prstGeom>
          </p:spPr>
        </p:pic>
        <p:pic>
          <p:nvPicPr>
            <p:cNvPr id="242" name="그림 24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9477" y="4897744"/>
              <a:ext cx="721458" cy="166981"/>
            </a:xfrm>
            <a:prstGeom prst="rect">
              <a:avLst/>
            </a:prstGeom>
          </p:spPr>
        </p:pic>
        <p:pic>
          <p:nvPicPr>
            <p:cNvPr id="244" name="그림 24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162" y="5705740"/>
              <a:ext cx="755042" cy="235748"/>
            </a:xfrm>
            <a:prstGeom prst="rect">
              <a:avLst/>
            </a:prstGeom>
          </p:spPr>
        </p:pic>
        <p:sp>
          <p:nvSpPr>
            <p:cNvPr id="108" name="모서리가 둥근 직사각형 107"/>
            <p:cNvSpPr/>
            <p:nvPr/>
          </p:nvSpPr>
          <p:spPr>
            <a:xfrm>
              <a:off x="4011145" y="3883504"/>
              <a:ext cx="1612900" cy="511175"/>
            </a:xfrm>
            <a:prstGeom prst="roundRect">
              <a:avLst>
                <a:gd name="adj" fmla="val 8667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dist="25400" dir="4200000" sx="101000" sy="101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9" name="그림 10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2587" y="3974900"/>
              <a:ext cx="890019" cy="278264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00442" y="4004231"/>
              <a:ext cx="1065903" cy="2889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4" name="모서리가 둥근 직사각형 113"/>
            <p:cNvSpPr/>
            <p:nvPr/>
          </p:nvSpPr>
          <p:spPr>
            <a:xfrm>
              <a:off x="4011145" y="2246959"/>
              <a:ext cx="1612900" cy="511175"/>
            </a:xfrm>
            <a:prstGeom prst="roundRect">
              <a:avLst>
                <a:gd name="adj" fmla="val 8667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dist="25400" dir="4200000" sx="101000" sy="101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15" name="그림 1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877" y="4044486"/>
              <a:ext cx="881137" cy="287379"/>
            </a:xfrm>
            <a:prstGeom prst="rect">
              <a:avLst/>
            </a:prstGeom>
          </p:spPr>
        </p:pic>
        <p:pic>
          <p:nvPicPr>
            <p:cNvPr id="240" name="그림 23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9039" y="2371485"/>
              <a:ext cx="848518" cy="234858"/>
            </a:xfrm>
            <a:prstGeom prst="rect">
              <a:avLst/>
            </a:prstGeom>
          </p:spPr>
        </p:pic>
        <p:sp>
          <p:nvSpPr>
            <p:cNvPr id="117" name="모서리가 둥근 직사각형 116"/>
            <p:cNvSpPr/>
            <p:nvPr/>
          </p:nvSpPr>
          <p:spPr>
            <a:xfrm>
              <a:off x="4016185" y="5556749"/>
              <a:ext cx="1612900" cy="511175"/>
            </a:xfrm>
            <a:prstGeom prst="roundRect">
              <a:avLst>
                <a:gd name="adj" fmla="val 8667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dist="25400" dir="4200000" sx="101000" sy="101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39" name="그림 23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9369" y="5676626"/>
              <a:ext cx="560418" cy="246291"/>
            </a:xfrm>
            <a:prstGeom prst="rect">
              <a:avLst/>
            </a:prstGeom>
          </p:spPr>
        </p:pic>
        <p:sp>
          <p:nvSpPr>
            <p:cNvPr id="118" name="모서리가 둥근 직사각형 117"/>
            <p:cNvSpPr/>
            <p:nvPr/>
          </p:nvSpPr>
          <p:spPr>
            <a:xfrm>
              <a:off x="2219706" y="5536184"/>
              <a:ext cx="1612900" cy="511175"/>
            </a:xfrm>
            <a:prstGeom prst="roundRect">
              <a:avLst>
                <a:gd name="adj" fmla="val 8667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dist="25400" dir="4200000" sx="101000" sy="101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19" name="그림 1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7665" y="5699760"/>
              <a:ext cx="536983" cy="204238"/>
            </a:xfrm>
            <a:prstGeom prst="rect">
              <a:avLst/>
            </a:prstGeom>
          </p:spPr>
        </p:pic>
        <p:sp>
          <p:nvSpPr>
            <p:cNvPr id="122" name="직사각형 121"/>
            <p:cNvSpPr/>
            <p:nvPr/>
          </p:nvSpPr>
          <p:spPr>
            <a:xfrm>
              <a:off x="2631378" y="6134944"/>
              <a:ext cx="789557" cy="12311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ko-KR" sz="800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Pretendard Variable" panose="02000003000000020004" pitchFamily="2" charset="-127"/>
                </a:rPr>
                <a:t>eBay Korea</a:t>
              </a:r>
              <a:endParaRPr lang="ko-KR" altLang="en-US" sz="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endParaRPr>
            </a:p>
          </p:txBody>
        </p:sp>
      </p:grpSp>
      <p:sp>
        <p:nvSpPr>
          <p:cNvPr id="123" name="모서리가 둥근 직사각형 122"/>
          <p:cNvSpPr/>
          <p:nvPr/>
        </p:nvSpPr>
        <p:spPr>
          <a:xfrm>
            <a:off x="6349310" y="3916274"/>
            <a:ext cx="1612900" cy="511175"/>
          </a:xfrm>
          <a:prstGeom prst="roundRect">
            <a:avLst>
              <a:gd name="adj" fmla="val 8667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dist="25400" dir="4200000" sx="101000" sy="101000" algn="t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4" name="그림 1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085" y="2358001"/>
            <a:ext cx="905771" cy="257492"/>
          </a:xfrm>
          <a:prstGeom prst="rect">
            <a:avLst/>
          </a:prstGeom>
        </p:spPr>
      </p:pic>
      <p:sp>
        <p:nvSpPr>
          <p:cNvPr id="127" name="직사각형 126"/>
          <p:cNvSpPr/>
          <p:nvPr/>
        </p:nvSpPr>
        <p:spPr>
          <a:xfrm>
            <a:off x="6924672" y="5333036"/>
            <a:ext cx="501767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80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금융보안원</a:t>
            </a:r>
            <a:endParaRPr lang="ko-KR" altLang="en-US" sz="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128" name="직사각형 127"/>
          <p:cNvSpPr/>
          <p:nvPr/>
        </p:nvSpPr>
        <p:spPr>
          <a:xfrm>
            <a:off x="8518137" y="5333036"/>
            <a:ext cx="789557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8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국민건강보험공단</a:t>
            </a:r>
            <a:endParaRPr lang="ko-KR" altLang="en-US" sz="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129" name="직사각형 128"/>
          <p:cNvSpPr/>
          <p:nvPr/>
        </p:nvSpPr>
        <p:spPr>
          <a:xfrm>
            <a:off x="10262651" y="5333036"/>
            <a:ext cx="1057333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80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한국전파진흥협회</a:t>
            </a:r>
            <a:endParaRPr lang="ko-KR" altLang="en-US" sz="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130" name="직사각형 129"/>
          <p:cNvSpPr/>
          <p:nvPr/>
        </p:nvSpPr>
        <p:spPr>
          <a:xfrm>
            <a:off x="10362323" y="6154969"/>
            <a:ext cx="811772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endParaRPr lang="ko-KR" altLang="en-US" sz="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131" name="직사각형 130"/>
          <p:cNvSpPr/>
          <p:nvPr/>
        </p:nvSpPr>
        <p:spPr>
          <a:xfrm>
            <a:off x="8547592" y="6159791"/>
            <a:ext cx="977884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80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한국특허정보원</a:t>
            </a:r>
            <a:endParaRPr lang="ko-KR" altLang="en-US" sz="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132" name="직사각형 131"/>
          <p:cNvSpPr/>
          <p:nvPr/>
        </p:nvSpPr>
        <p:spPr>
          <a:xfrm>
            <a:off x="6606660" y="6159791"/>
            <a:ext cx="1249084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8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과학기술산업화 진흥원</a:t>
            </a:r>
            <a:endParaRPr lang="ko-KR" altLang="en-US" sz="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133" name="모서리가 둥근 직사각형 132"/>
          <p:cNvSpPr/>
          <p:nvPr/>
        </p:nvSpPr>
        <p:spPr>
          <a:xfrm>
            <a:off x="6369105" y="4749198"/>
            <a:ext cx="1612900" cy="511175"/>
          </a:xfrm>
          <a:prstGeom prst="roundRect">
            <a:avLst>
              <a:gd name="adj" fmla="val 8667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dist="25400" dir="4200000" sx="101000" sy="101000" algn="t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4" name="모서리가 둥근 직사각형 133"/>
          <p:cNvSpPr/>
          <p:nvPr/>
        </p:nvSpPr>
        <p:spPr>
          <a:xfrm>
            <a:off x="8106465" y="4749198"/>
            <a:ext cx="1612900" cy="511175"/>
          </a:xfrm>
          <a:prstGeom prst="roundRect">
            <a:avLst>
              <a:gd name="adj" fmla="val 8667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dist="25400" dir="4200000" sx="101000" sy="101000" algn="t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5" name="모서리가 둥근 직사각형 134"/>
          <p:cNvSpPr/>
          <p:nvPr/>
        </p:nvSpPr>
        <p:spPr>
          <a:xfrm>
            <a:off x="9862087" y="4749198"/>
            <a:ext cx="1612900" cy="511175"/>
          </a:xfrm>
          <a:prstGeom prst="roundRect">
            <a:avLst>
              <a:gd name="adj" fmla="val 8667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dist="25400" dir="4200000" sx="101000" sy="101000" algn="t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6" name="모서리가 둥근 직사각형 135"/>
          <p:cNvSpPr/>
          <p:nvPr/>
        </p:nvSpPr>
        <p:spPr>
          <a:xfrm>
            <a:off x="6369105" y="5572158"/>
            <a:ext cx="1612900" cy="511175"/>
          </a:xfrm>
          <a:prstGeom prst="roundRect">
            <a:avLst>
              <a:gd name="adj" fmla="val 8667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dist="25400" dir="4200000" sx="101000" sy="101000" algn="t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7" name="모서리가 둥근 직사각형 136"/>
          <p:cNvSpPr/>
          <p:nvPr/>
        </p:nvSpPr>
        <p:spPr>
          <a:xfrm>
            <a:off x="8106465" y="5572158"/>
            <a:ext cx="1612900" cy="511175"/>
          </a:xfrm>
          <a:prstGeom prst="roundRect">
            <a:avLst>
              <a:gd name="adj" fmla="val 8667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dist="25400" dir="4200000" sx="101000" sy="101000" algn="t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8" name="모서리가 둥근 직사각형 137"/>
          <p:cNvSpPr/>
          <p:nvPr/>
        </p:nvSpPr>
        <p:spPr>
          <a:xfrm>
            <a:off x="9862087" y="5572158"/>
            <a:ext cx="1612900" cy="511175"/>
          </a:xfrm>
          <a:prstGeom prst="roundRect">
            <a:avLst>
              <a:gd name="adj" fmla="val 8667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dist="25400" dir="4200000" sx="101000" sy="101000" algn="t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9" name="Picture 8" descr="과학기술사업화진흥원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048" y="5674963"/>
            <a:ext cx="1138738" cy="2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그림 139"/>
          <p:cNvPicPr>
            <a:picLocks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98543" y="4832001"/>
            <a:ext cx="1026933" cy="306600"/>
          </a:xfrm>
          <a:prstGeom prst="rect">
            <a:avLst/>
          </a:prstGeom>
        </p:spPr>
      </p:pic>
      <p:pic>
        <p:nvPicPr>
          <p:cNvPr id="141" name="그림 140"/>
          <p:cNvPicPr>
            <a:picLocks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4048" y="4861180"/>
            <a:ext cx="1026933" cy="306600"/>
          </a:xfrm>
          <a:prstGeom prst="rect">
            <a:avLst/>
          </a:prstGeom>
        </p:spPr>
      </p:pic>
      <p:pic>
        <p:nvPicPr>
          <p:cNvPr id="142" name="Picture 26" descr="한국전파진흥협회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316" y="4889921"/>
            <a:ext cx="1305051" cy="22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8" descr="한국특허정보원 로고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764" y="5727819"/>
            <a:ext cx="1005426" cy="20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6" descr="KITRI 한국정보기술연구원"/>
          <p:cNvPicPr>
            <a:picLocks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773" y="4062925"/>
            <a:ext cx="1026933" cy="19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그림 146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581" y="4013218"/>
            <a:ext cx="766006" cy="276724"/>
          </a:xfrm>
          <a:prstGeom prst="rect">
            <a:avLst/>
          </a:prstGeom>
        </p:spPr>
      </p:pic>
      <p:pic>
        <p:nvPicPr>
          <p:cNvPr id="155" name="그림 15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448776" y="5682063"/>
            <a:ext cx="591758" cy="295824"/>
          </a:xfrm>
          <a:prstGeom prst="rect">
            <a:avLst/>
          </a:prstGeom>
        </p:spPr>
      </p:pic>
      <p:pic>
        <p:nvPicPr>
          <p:cNvPr id="157" name="그림 156"/>
          <p:cNvPicPr>
            <a:picLocks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89403" y="2339646"/>
            <a:ext cx="1238491" cy="292622"/>
          </a:xfrm>
          <a:prstGeom prst="rect">
            <a:avLst/>
          </a:prstGeom>
        </p:spPr>
      </p:pic>
      <p:sp>
        <p:nvSpPr>
          <p:cNvPr id="160" name="직사각형 159"/>
          <p:cNvSpPr/>
          <p:nvPr/>
        </p:nvSpPr>
        <p:spPr>
          <a:xfrm>
            <a:off x="8449701" y="3608965"/>
            <a:ext cx="977884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80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봉화군청</a:t>
            </a:r>
            <a:endParaRPr lang="ko-KR" altLang="en-US" sz="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161" name="모서리가 둥근 직사각형 160"/>
          <p:cNvSpPr/>
          <p:nvPr/>
        </p:nvSpPr>
        <p:spPr>
          <a:xfrm>
            <a:off x="8450758" y="3036999"/>
            <a:ext cx="1009899" cy="511175"/>
          </a:xfrm>
          <a:prstGeom prst="roundRect">
            <a:avLst>
              <a:gd name="adj" fmla="val 8667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dist="25400" dir="4200000" sx="101000" sy="101000" algn="t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2" name="직사각형 161"/>
          <p:cNvSpPr/>
          <p:nvPr/>
        </p:nvSpPr>
        <p:spPr>
          <a:xfrm>
            <a:off x="9552626" y="3604846"/>
            <a:ext cx="977884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80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영덕군청</a:t>
            </a:r>
            <a:endParaRPr lang="ko-KR" altLang="en-US" sz="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163" name="모서리가 둥근 직사각형 162"/>
          <p:cNvSpPr/>
          <p:nvPr/>
        </p:nvSpPr>
        <p:spPr>
          <a:xfrm>
            <a:off x="9536755" y="3041347"/>
            <a:ext cx="943351" cy="511175"/>
          </a:xfrm>
          <a:prstGeom prst="roundRect">
            <a:avLst>
              <a:gd name="adj" fmla="val 8667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dist="25400" dir="4200000" sx="101000" sy="101000" algn="t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5" name="직사각형 164"/>
          <p:cNvSpPr/>
          <p:nvPr/>
        </p:nvSpPr>
        <p:spPr>
          <a:xfrm>
            <a:off x="6385742" y="3628243"/>
            <a:ext cx="977884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8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포천</a:t>
            </a:r>
            <a:r>
              <a:rPr lang="ko-KR" altLang="en-US" sz="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시</a:t>
            </a:r>
            <a:r>
              <a:rPr lang="ko-KR" altLang="en-US" sz="8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청</a:t>
            </a:r>
            <a:endParaRPr lang="ko-KR" altLang="en-US" sz="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166" name="모서리가 둥근 직사각형 165"/>
          <p:cNvSpPr/>
          <p:nvPr/>
        </p:nvSpPr>
        <p:spPr>
          <a:xfrm>
            <a:off x="10575800" y="3038723"/>
            <a:ext cx="899187" cy="511175"/>
          </a:xfrm>
          <a:prstGeom prst="roundRect">
            <a:avLst>
              <a:gd name="adj" fmla="val 8667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dist="25400" dir="4200000" sx="101000" sy="101000" algn="t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1" name="직사각형 170"/>
          <p:cNvSpPr/>
          <p:nvPr/>
        </p:nvSpPr>
        <p:spPr>
          <a:xfrm>
            <a:off x="9561192" y="2784307"/>
            <a:ext cx="977884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8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안동시청</a:t>
            </a:r>
            <a:endParaRPr lang="ko-KR" altLang="en-US" sz="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172" name="모서리가 둥근 직사각형 171"/>
          <p:cNvSpPr/>
          <p:nvPr/>
        </p:nvSpPr>
        <p:spPr>
          <a:xfrm>
            <a:off x="9562256" y="2220808"/>
            <a:ext cx="943351" cy="511175"/>
          </a:xfrm>
          <a:prstGeom prst="roundRect">
            <a:avLst>
              <a:gd name="adj" fmla="val 8667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dist="25400" dir="4200000" sx="101000" sy="101000" algn="t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3" name="직사각형 172"/>
          <p:cNvSpPr/>
          <p:nvPr/>
        </p:nvSpPr>
        <p:spPr>
          <a:xfrm>
            <a:off x="10574847" y="2790150"/>
            <a:ext cx="977884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8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영주시청</a:t>
            </a:r>
            <a:endParaRPr lang="ko-KR" altLang="en-US" sz="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174" name="모서리가 둥근 직사각형 173"/>
          <p:cNvSpPr/>
          <p:nvPr/>
        </p:nvSpPr>
        <p:spPr>
          <a:xfrm>
            <a:off x="10601301" y="2218184"/>
            <a:ext cx="899187" cy="511175"/>
          </a:xfrm>
          <a:prstGeom prst="roundRect">
            <a:avLst>
              <a:gd name="adj" fmla="val 8667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dist="25400" dir="4200000" sx="101000" sy="101000" algn="t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3" name="Picture 6" descr="산소카페 청송군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063" y="3210527"/>
            <a:ext cx="650166" cy="1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14" descr="영덕군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712" y="3190970"/>
            <a:ext cx="558028" cy="19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그림 151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8537" y="2338256"/>
            <a:ext cx="706830" cy="290305"/>
          </a:xfrm>
          <a:prstGeom prst="rect">
            <a:avLst/>
          </a:prstGeom>
        </p:spPr>
      </p:pic>
      <p:pic>
        <p:nvPicPr>
          <p:cNvPr id="151" name="Picture 2" descr="안동시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660" y="2391434"/>
            <a:ext cx="687116" cy="15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" name="모서리가 둥근 직사각형 174"/>
          <p:cNvSpPr/>
          <p:nvPr/>
        </p:nvSpPr>
        <p:spPr>
          <a:xfrm>
            <a:off x="9862087" y="3937637"/>
            <a:ext cx="1612900" cy="511175"/>
          </a:xfrm>
          <a:prstGeom prst="roundRect">
            <a:avLst>
              <a:gd name="adj" fmla="val 8667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dist="25400" dir="4200000" sx="101000" sy="101000" algn="t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6" name="직사각형 175"/>
          <p:cNvSpPr/>
          <p:nvPr/>
        </p:nvSpPr>
        <p:spPr>
          <a:xfrm>
            <a:off x="6856236" y="4500479"/>
            <a:ext cx="570203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sz="80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KGC</a:t>
            </a:r>
            <a:r>
              <a:rPr lang="ko-KR" altLang="en-US" sz="8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인삼공사</a:t>
            </a:r>
            <a:endParaRPr lang="ko-KR" altLang="en-US" sz="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177" name="직사각형 176"/>
          <p:cNvSpPr/>
          <p:nvPr/>
        </p:nvSpPr>
        <p:spPr>
          <a:xfrm>
            <a:off x="8449701" y="4492012"/>
            <a:ext cx="977884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80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한국정보기술연구원</a:t>
            </a:r>
            <a:endParaRPr lang="ko-KR" altLang="en-US" sz="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sp>
        <p:nvSpPr>
          <p:cNvPr id="178" name="직사각형 177"/>
          <p:cNvSpPr/>
          <p:nvPr/>
        </p:nvSpPr>
        <p:spPr>
          <a:xfrm>
            <a:off x="10194215" y="4492012"/>
            <a:ext cx="1057333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8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한국건강관리협회</a:t>
            </a:r>
            <a:endParaRPr lang="ko-KR" altLang="en-US" sz="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  <p:pic>
        <p:nvPicPr>
          <p:cNvPr id="158" name="그림 157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262651" y="4084580"/>
            <a:ext cx="849090" cy="189463"/>
          </a:xfrm>
          <a:prstGeom prst="rect">
            <a:avLst/>
          </a:prstGeom>
        </p:spPr>
      </p:pic>
      <p:pic>
        <p:nvPicPr>
          <p:cNvPr id="156" name="Picture 4" descr="포천시종합자원봉사센터"/>
          <p:cNvPicPr>
            <a:picLocks noChangeAspect="1" noChangeArrowheads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069" y="3146137"/>
            <a:ext cx="571637" cy="28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549317" y="3179198"/>
            <a:ext cx="601603" cy="262353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589423" y="3189199"/>
            <a:ext cx="685107" cy="241015"/>
          </a:xfrm>
          <a:prstGeom prst="rect">
            <a:avLst/>
          </a:prstGeom>
        </p:spPr>
      </p:pic>
      <p:sp>
        <p:nvSpPr>
          <p:cNvPr id="180" name="직사각형 179"/>
          <p:cNvSpPr/>
          <p:nvPr/>
        </p:nvSpPr>
        <p:spPr>
          <a:xfrm>
            <a:off x="10231402" y="6164791"/>
            <a:ext cx="977884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8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한국전기안전공사</a:t>
            </a:r>
            <a:endParaRPr lang="ko-KR" altLang="en-US" sz="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Pretendard Variable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4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 txBox="1">
            <a:spLocks/>
          </p:cNvSpPr>
          <p:nvPr/>
        </p:nvSpPr>
        <p:spPr>
          <a:xfrm>
            <a:off x="5876472" y="3219336"/>
            <a:ext cx="2890157" cy="59429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800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보안 </a:t>
            </a:r>
            <a:r>
              <a:rPr lang="ko-KR" altLang="en-US" sz="2800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서비스</a:t>
            </a:r>
            <a:endParaRPr lang="ko-KR" altLang="en-US" sz="2800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899928" y="3811022"/>
            <a:ext cx="5396722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ko-KR" altLang="en-US" sz="1100" kern="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윈스의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</a:t>
            </a:r>
            <a:r>
              <a:rPr kumimoji="1" lang="en-US" altLang="ko-KR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SNIPER 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브랜드는 </a:t>
            </a:r>
            <a:r>
              <a:rPr kumimoji="1" lang="en-US" altLang="ko-KR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1998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년부터 사용하고 있으며</a:t>
            </a:r>
            <a:r>
              <a:rPr kumimoji="1" lang="en-US" altLang="ko-KR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, </a:t>
            </a:r>
            <a:r>
              <a:rPr kumimoji="1" lang="ko-KR" altLang="en-US" sz="1100" kern="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윈스가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개발한 모든 </a:t>
            </a:r>
            <a:r>
              <a:rPr kumimoji="1" lang="ko-KR" altLang="en-US" sz="1100" kern="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보안제품과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서비스에 붙여 제품명을 만들고 있다</a:t>
            </a:r>
            <a:r>
              <a:rPr kumimoji="1" lang="en-US" altLang="ko-KR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. 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보안제품으로 </a:t>
            </a:r>
            <a:r>
              <a:rPr kumimoji="1" lang="en-US" altLang="ko-KR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SNIPER ONE-I/d, SNIPER NGFW, SNIPER APTX, SNIPER TMS, SNIPER RMS, SNIPER </a:t>
            </a:r>
            <a:r>
              <a:rPr kumimoji="1" lang="en-US" altLang="ko-KR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BD1 AI+ 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등이 있다</a:t>
            </a:r>
            <a:r>
              <a:rPr kumimoji="1" lang="en-US" altLang="ko-KR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kumimoji="1" lang="ko-KR" altLang="en-US" sz="1100" kern="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윈스는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 </a:t>
            </a:r>
            <a:r>
              <a:rPr kumimoji="1" lang="en-US" altLang="ko-KR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2021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년도 부터 지능형 보안 시스템으로 </a:t>
            </a:r>
            <a:r>
              <a:rPr kumimoji="1" lang="en-US" altLang="ko-KR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WINSOAR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를 개발하고</a:t>
            </a:r>
            <a:r>
              <a:rPr kumimoji="1" lang="en-US" altLang="ko-KR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, </a:t>
            </a:r>
            <a:r>
              <a:rPr kumimoji="1" lang="ko-KR" altLang="en-US" sz="1100" kern="0" spc="-5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대한 </a:t>
            </a:r>
            <a:r>
              <a:rPr kumimoji="1" lang="ko-KR" altLang="en-US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통합관리와 보안 위협을 자동화 대응할 수 있도록  지원하고 있다</a:t>
            </a:r>
            <a:r>
              <a:rPr kumimoji="1" lang="en-US" altLang="ko-KR" sz="1100" kern="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Pretendard Variable" panose="02000003000000020004" pitchFamily="2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5157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AutoShape 3"/>
          <p:cNvSpPr>
            <a:spLocks noChangeAspect="1" noChangeArrowheads="1" noTextEdit="1"/>
          </p:cNvSpPr>
          <p:nvPr/>
        </p:nvSpPr>
        <p:spPr bwMode="auto">
          <a:xfrm>
            <a:off x="1752600" y="-1430338"/>
            <a:ext cx="83661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0" name="직사각형 79"/>
          <p:cNvSpPr/>
          <p:nvPr/>
        </p:nvSpPr>
        <p:spPr>
          <a:xfrm>
            <a:off x="414382" y="370859"/>
            <a:ext cx="3239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WINS </a:t>
            </a:r>
            <a:r>
              <a:rPr lang="ko-KR" altLang="en-US" sz="20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보안서비스 포트폴리오</a:t>
            </a:r>
            <a:endParaRPr lang="ko-KR" altLang="en-US" sz="2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3E8B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10" name="텍스트 개체 틀 12"/>
          <p:cNvSpPr txBox="1">
            <a:spLocks/>
          </p:cNvSpPr>
          <p:nvPr/>
        </p:nvSpPr>
        <p:spPr>
          <a:xfrm>
            <a:off x="589238" y="1044532"/>
            <a:ext cx="6785946" cy="6093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1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차세대 </a:t>
            </a:r>
            <a:r>
              <a:rPr lang="en-US" altLang="ko-KR" sz="1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IT </a:t>
            </a:r>
            <a:r>
              <a:rPr lang="ko-KR" altLang="en-US" sz="1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보안을 위한 </a:t>
            </a:r>
            <a:r>
              <a:rPr lang="ko-KR" altLang="en-US" sz="1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고성능 </a:t>
            </a:r>
            <a:r>
              <a:rPr lang="en-US" altLang="ko-KR" sz="1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+ </a:t>
            </a:r>
            <a:r>
              <a:rPr lang="ko-KR" altLang="en-US" sz="1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다기능 </a:t>
            </a:r>
            <a:r>
              <a:rPr lang="en-US" altLang="ko-KR" sz="1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+ </a:t>
            </a:r>
            <a:r>
              <a:rPr lang="ko-KR" altLang="en-US" sz="1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안전한 </a:t>
            </a:r>
            <a:r>
              <a:rPr lang="ko-KR" altLang="en-US" sz="1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운영 </a:t>
            </a:r>
            <a:r>
              <a:rPr lang="ko-KR" altLang="en-US" sz="1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지원</a:t>
            </a:r>
            <a:endParaRPr lang="en-US" altLang="ko-KR" sz="180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3E8B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  <a:p>
            <a:pPr marL="0" indent="0">
              <a:buNone/>
            </a:pPr>
            <a:r>
              <a:rPr lang="ko-KR" altLang="en-US" sz="18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다계층</a:t>
            </a:r>
            <a:r>
              <a:rPr lang="ko-KR" altLang="en-US" sz="18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 보안체계 확보</a:t>
            </a:r>
            <a:endParaRPr lang="ko-KR" altLang="en-US" sz="18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003E8B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-152400" y="1289304"/>
            <a:ext cx="12344400" cy="5111495"/>
          </a:xfrm>
          <a:custGeom>
            <a:avLst/>
            <a:gdLst>
              <a:gd name="T0" fmla="*/ 0 w 7680"/>
              <a:gd name="T1" fmla="*/ 2901 h 2901"/>
              <a:gd name="T2" fmla="*/ 5397 w 7680"/>
              <a:gd name="T3" fmla="*/ 2901 h 2901"/>
              <a:gd name="T4" fmla="*/ 5397 w 7680"/>
              <a:gd name="T5" fmla="*/ 2901 h 2901"/>
              <a:gd name="T6" fmla="*/ 5409 w 7680"/>
              <a:gd name="T7" fmla="*/ 2901 h 2901"/>
              <a:gd name="T8" fmla="*/ 5420 w 7680"/>
              <a:gd name="T9" fmla="*/ 2899 h 2901"/>
              <a:gd name="T10" fmla="*/ 5431 w 7680"/>
              <a:gd name="T11" fmla="*/ 2896 h 2901"/>
              <a:gd name="T12" fmla="*/ 5441 w 7680"/>
              <a:gd name="T13" fmla="*/ 2892 h 2901"/>
              <a:gd name="T14" fmla="*/ 5452 w 7680"/>
              <a:gd name="T15" fmla="*/ 2888 h 2901"/>
              <a:gd name="T16" fmla="*/ 5461 w 7680"/>
              <a:gd name="T17" fmla="*/ 2881 h 2901"/>
              <a:gd name="T18" fmla="*/ 5470 w 7680"/>
              <a:gd name="T19" fmla="*/ 2875 h 2901"/>
              <a:gd name="T20" fmla="*/ 5477 w 7680"/>
              <a:gd name="T21" fmla="*/ 2868 h 2901"/>
              <a:gd name="T22" fmla="*/ 5486 w 7680"/>
              <a:gd name="T23" fmla="*/ 2860 h 2901"/>
              <a:gd name="T24" fmla="*/ 5492 w 7680"/>
              <a:gd name="T25" fmla="*/ 2850 h 2901"/>
              <a:gd name="T26" fmla="*/ 5497 w 7680"/>
              <a:gd name="T27" fmla="*/ 2842 h 2901"/>
              <a:gd name="T28" fmla="*/ 5503 w 7680"/>
              <a:gd name="T29" fmla="*/ 2832 h 2901"/>
              <a:gd name="T30" fmla="*/ 5507 w 7680"/>
              <a:gd name="T31" fmla="*/ 2820 h 2901"/>
              <a:gd name="T32" fmla="*/ 5510 w 7680"/>
              <a:gd name="T33" fmla="*/ 2809 h 2901"/>
              <a:gd name="T34" fmla="*/ 5511 w 7680"/>
              <a:gd name="T35" fmla="*/ 2798 h 2901"/>
              <a:gd name="T36" fmla="*/ 5511 w 7680"/>
              <a:gd name="T37" fmla="*/ 2787 h 2901"/>
              <a:gd name="T38" fmla="*/ 5511 w 7680"/>
              <a:gd name="T39" fmla="*/ 133 h 2901"/>
              <a:gd name="T40" fmla="*/ 5511 w 7680"/>
              <a:gd name="T41" fmla="*/ 133 h 2901"/>
              <a:gd name="T42" fmla="*/ 5513 w 7680"/>
              <a:gd name="T43" fmla="*/ 120 h 2901"/>
              <a:gd name="T44" fmla="*/ 5514 w 7680"/>
              <a:gd name="T45" fmla="*/ 106 h 2901"/>
              <a:gd name="T46" fmla="*/ 5517 w 7680"/>
              <a:gd name="T47" fmla="*/ 93 h 2901"/>
              <a:gd name="T48" fmla="*/ 5522 w 7680"/>
              <a:gd name="T49" fmla="*/ 82 h 2901"/>
              <a:gd name="T50" fmla="*/ 5528 w 7680"/>
              <a:gd name="T51" fmla="*/ 71 h 2901"/>
              <a:gd name="T52" fmla="*/ 5534 w 7680"/>
              <a:gd name="T53" fmla="*/ 59 h 2901"/>
              <a:gd name="T54" fmla="*/ 5542 w 7680"/>
              <a:gd name="T55" fmla="*/ 50 h 2901"/>
              <a:gd name="T56" fmla="*/ 5551 w 7680"/>
              <a:gd name="T57" fmla="*/ 40 h 2901"/>
              <a:gd name="T58" fmla="*/ 5559 w 7680"/>
              <a:gd name="T59" fmla="*/ 31 h 2901"/>
              <a:gd name="T60" fmla="*/ 5570 w 7680"/>
              <a:gd name="T61" fmla="*/ 23 h 2901"/>
              <a:gd name="T62" fmla="*/ 5580 w 7680"/>
              <a:gd name="T63" fmla="*/ 17 h 2901"/>
              <a:gd name="T64" fmla="*/ 5593 w 7680"/>
              <a:gd name="T65" fmla="*/ 12 h 2901"/>
              <a:gd name="T66" fmla="*/ 5604 w 7680"/>
              <a:gd name="T67" fmla="*/ 7 h 2901"/>
              <a:gd name="T68" fmla="*/ 5617 w 7680"/>
              <a:gd name="T69" fmla="*/ 3 h 2901"/>
              <a:gd name="T70" fmla="*/ 5629 w 7680"/>
              <a:gd name="T71" fmla="*/ 2 h 2901"/>
              <a:gd name="T72" fmla="*/ 5643 w 7680"/>
              <a:gd name="T73" fmla="*/ 0 h 2901"/>
              <a:gd name="T74" fmla="*/ 7680 w 7680"/>
              <a:gd name="T75" fmla="*/ 0 h 2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680" h="2901">
                <a:moveTo>
                  <a:pt x="0" y="2901"/>
                </a:moveTo>
                <a:lnTo>
                  <a:pt x="5397" y="2901"/>
                </a:lnTo>
                <a:lnTo>
                  <a:pt x="5397" y="2901"/>
                </a:lnTo>
                <a:lnTo>
                  <a:pt x="5409" y="2901"/>
                </a:lnTo>
                <a:lnTo>
                  <a:pt x="5420" y="2899"/>
                </a:lnTo>
                <a:lnTo>
                  <a:pt x="5431" y="2896"/>
                </a:lnTo>
                <a:lnTo>
                  <a:pt x="5441" y="2892"/>
                </a:lnTo>
                <a:lnTo>
                  <a:pt x="5452" y="2888"/>
                </a:lnTo>
                <a:lnTo>
                  <a:pt x="5461" y="2881"/>
                </a:lnTo>
                <a:lnTo>
                  <a:pt x="5470" y="2875"/>
                </a:lnTo>
                <a:lnTo>
                  <a:pt x="5477" y="2868"/>
                </a:lnTo>
                <a:lnTo>
                  <a:pt x="5486" y="2860"/>
                </a:lnTo>
                <a:lnTo>
                  <a:pt x="5492" y="2850"/>
                </a:lnTo>
                <a:lnTo>
                  <a:pt x="5497" y="2842"/>
                </a:lnTo>
                <a:lnTo>
                  <a:pt x="5503" y="2832"/>
                </a:lnTo>
                <a:lnTo>
                  <a:pt x="5507" y="2820"/>
                </a:lnTo>
                <a:lnTo>
                  <a:pt x="5510" y="2809"/>
                </a:lnTo>
                <a:lnTo>
                  <a:pt x="5511" y="2798"/>
                </a:lnTo>
                <a:lnTo>
                  <a:pt x="5511" y="2787"/>
                </a:lnTo>
                <a:lnTo>
                  <a:pt x="5511" y="133"/>
                </a:lnTo>
                <a:lnTo>
                  <a:pt x="5511" y="133"/>
                </a:lnTo>
                <a:lnTo>
                  <a:pt x="5513" y="120"/>
                </a:lnTo>
                <a:lnTo>
                  <a:pt x="5514" y="106"/>
                </a:lnTo>
                <a:lnTo>
                  <a:pt x="5517" y="93"/>
                </a:lnTo>
                <a:lnTo>
                  <a:pt x="5522" y="82"/>
                </a:lnTo>
                <a:lnTo>
                  <a:pt x="5528" y="71"/>
                </a:lnTo>
                <a:lnTo>
                  <a:pt x="5534" y="59"/>
                </a:lnTo>
                <a:lnTo>
                  <a:pt x="5542" y="50"/>
                </a:lnTo>
                <a:lnTo>
                  <a:pt x="5551" y="40"/>
                </a:lnTo>
                <a:lnTo>
                  <a:pt x="5559" y="31"/>
                </a:lnTo>
                <a:lnTo>
                  <a:pt x="5570" y="23"/>
                </a:lnTo>
                <a:lnTo>
                  <a:pt x="5580" y="17"/>
                </a:lnTo>
                <a:lnTo>
                  <a:pt x="5593" y="12"/>
                </a:lnTo>
                <a:lnTo>
                  <a:pt x="5604" y="7"/>
                </a:lnTo>
                <a:lnTo>
                  <a:pt x="5617" y="3"/>
                </a:lnTo>
                <a:lnTo>
                  <a:pt x="5629" y="2"/>
                </a:lnTo>
                <a:lnTo>
                  <a:pt x="5643" y="0"/>
                </a:lnTo>
                <a:lnTo>
                  <a:pt x="7680" y="0"/>
                </a:lnTo>
              </a:path>
            </a:pathLst>
          </a:cu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27" name="직각 삼각형 226">
            <a:extLst>
              <a:ext uri="{FF2B5EF4-FFF2-40B4-BE49-F238E27FC236}">
                <a16:creationId xmlns:a16="http://schemas.microsoft.com/office/drawing/2014/main" xmlns="" id="{A6B79B70-869E-4BD8-938A-AB20E28A5101}"/>
              </a:ext>
            </a:extLst>
          </p:cNvPr>
          <p:cNvSpPr/>
          <p:nvPr/>
        </p:nvSpPr>
        <p:spPr>
          <a:xfrm flipH="1" flipV="1">
            <a:off x="8449056" y="1545333"/>
            <a:ext cx="274320" cy="4700017"/>
          </a:xfrm>
          <a:custGeom>
            <a:avLst/>
            <a:gdLst>
              <a:gd name="connsiteX0" fmla="*/ 0 w 356616"/>
              <a:gd name="connsiteY0" fmla="*/ 4700017 h 4700017"/>
              <a:gd name="connsiteX1" fmla="*/ 0 w 356616"/>
              <a:gd name="connsiteY1" fmla="*/ 0 h 4700017"/>
              <a:gd name="connsiteX2" fmla="*/ 356616 w 356616"/>
              <a:gd name="connsiteY2" fmla="*/ 4700017 h 4700017"/>
              <a:gd name="connsiteX3" fmla="*/ 0 w 356616"/>
              <a:gd name="connsiteY3" fmla="*/ 4700017 h 4700017"/>
              <a:gd name="connsiteX0" fmla="*/ 0 w 274320"/>
              <a:gd name="connsiteY0" fmla="*/ 4700017 h 4700017"/>
              <a:gd name="connsiteX1" fmla="*/ 0 w 274320"/>
              <a:gd name="connsiteY1" fmla="*/ 0 h 4700017"/>
              <a:gd name="connsiteX2" fmla="*/ 274320 w 274320"/>
              <a:gd name="connsiteY2" fmla="*/ 4700017 h 4700017"/>
              <a:gd name="connsiteX3" fmla="*/ 0 w 274320"/>
              <a:gd name="connsiteY3" fmla="*/ 4700017 h 470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" h="4700017">
                <a:moveTo>
                  <a:pt x="0" y="4700017"/>
                </a:moveTo>
                <a:lnTo>
                  <a:pt x="0" y="0"/>
                </a:lnTo>
                <a:lnTo>
                  <a:pt x="274320" y="4700017"/>
                </a:lnTo>
                <a:lnTo>
                  <a:pt x="0" y="4700017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04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159" b="0" i="0" u="none" strike="noStrike" kern="1200" cap="none" spc="0" normalizeH="0" baseline="0" noProof="0">
              <a:ln>
                <a:solidFill>
                  <a:srgbClr val="FFFFFF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319" name="텍스트 개체 틀 12"/>
          <p:cNvSpPr txBox="1">
            <a:spLocks/>
          </p:cNvSpPr>
          <p:nvPr/>
        </p:nvSpPr>
        <p:spPr>
          <a:xfrm>
            <a:off x="9198220" y="1582555"/>
            <a:ext cx="2366855" cy="22256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1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｜보안서비스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 ｜</a:t>
            </a:r>
          </a:p>
        </p:txBody>
      </p:sp>
      <p:sp>
        <p:nvSpPr>
          <p:cNvPr id="320" name="텍스트 개체 틀 12"/>
          <p:cNvSpPr txBox="1">
            <a:spLocks/>
          </p:cNvSpPr>
          <p:nvPr/>
        </p:nvSpPr>
        <p:spPr>
          <a:xfrm>
            <a:off x="9198220" y="4279382"/>
            <a:ext cx="2366855" cy="222567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1400" dirty="0" smtClean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｜정보보호 컨설팅 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｜</a:t>
            </a:r>
          </a:p>
        </p:txBody>
      </p:sp>
      <p:sp>
        <p:nvSpPr>
          <p:cNvPr id="322" name="모서리가 둥근 직사각형 321"/>
          <p:cNvSpPr/>
          <p:nvPr/>
        </p:nvSpPr>
        <p:spPr>
          <a:xfrm>
            <a:off x="9312497" y="1961459"/>
            <a:ext cx="2138300" cy="352299"/>
          </a:xfrm>
          <a:prstGeom prst="roundRect">
            <a:avLst/>
          </a:prstGeom>
          <a:solidFill>
            <a:srgbClr val="1B6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</a:pPr>
            <a:r>
              <a:rPr lang="ko-KR" altLang="en-US" sz="130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보안장비 구축</a:t>
            </a:r>
            <a:endParaRPr lang="ko-KR" altLang="en-US" sz="13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323" name="모서리가 둥근 직사각형 322"/>
          <p:cNvSpPr/>
          <p:nvPr/>
        </p:nvSpPr>
        <p:spPr>
          <a:xfrm>
            <a:off x="9312497" y="2360556"/>
            <a:ext cx="2138300" cy="352299"/>
          </a:xfrm>
          <a:prstGeom prst="roundRect">
            <a:avLst/>
          </a:prstGeom>
          <a:solidFill>
            <a:srgbClr val="1B6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</a:pPr>
            <a:r>
              <a:rPr lang="ko-KR" altLang="en-US" sz="1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위협 예</a:t>
            </a:r>
            <a:r>
              <a:rPr lang="en-US" altLang="ko-KR" sz="1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·</a:t>
            </a:r>
            <a:r>
              <a:rPr lang="ko-KR" altLang="en-US" sz="1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경보</a:t>
            </a:r>
          </a:p>
        </p:txBody>
      </p:sp>
      <p:sp>
        <p:nvSpPr>
          <p:cNvPr id="324" name="모서리가 둥근 직사각형 323"/>
          <p:cNvSpPr/>
          <p:nvPr/>
        </p:nvSpPr>
        <p:spPr>
          <a:xfrm>
            <a:off x="9312497" y="2759653"/>
            <a:ext cx="2138300" cy="352299"/>
          </a:xfrm>
          <a:prstGeom prst="roundRect">
            <a:avLst/>
          </a:prstGeom>
          <a:solidFill>
            <a:srgbClr val="1B6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</a:pPr>
            <a:r>
              <a:rPr lang="ko-KR" altLang="en-US" sz="1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침해사고 분석</a:t>
            </a:r>
          </a:p>
        </p:txBody>
      </p:sp>
      <p:sp>
        <p:nvSpPr>
          <p:cNvPr id="325" name="모서리가 둥근 직사각형 324"/>
          <p:cNvSpPr/>
          <p:nvPr/>
        </p:nvSpPr>
        <p:spPr>
          <a:xfrm>
            <a:off x="9312497" y="3158750"/>
            <a:ext cx="2138300" cy="352299"/>
          </a:xfrm>
          <a:prstGeom prst="roundRect">
            <a:avLst/>
          </a:prstGeom>
          <a:solidFill>
            <a:srgbClr val="1B6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</a:pPr>
            <a:r>
              <a:rPr lang="ko-KR" altLang="en-US" sz="1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유지 관리</a:t>
            </a:r>
          </a:p>
        </p:txBody>
      </p:sp>
      <p:sp>
        <p:nvSpPr>
          <p:cNvPr id="326" name="모서리가 둥근 직사각형 325"/>
          <p:cNvSpPr/>
          <p:nvPr/>
        </p:nvSpPr>
        <p:spPr>
          <a:xfrm>
            <a:off x="9312497" y="3557849"/>
            <a:ext cx="2138300" cy="352299"/>
          </a:xfrm>
          <a:prstGeom prst="roundRect">
            <a:avLst/>
          </a:prstGeom>
          <a:solidFill>
            <a:srgbClr val="1B6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</a:pPr>
            <a:r>
              <a:rPr lang="ko-KR" altLang="en-US" sz="1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모의 훈련</a:t>
            </a:r>
          </a:p>
        </p:txBody>
      </p:sp>
      <p:sp>
        <p:nvSpPr>
          <p:cNvPr id="327" name="모서리가 둥근 직사각형 326"/>
          <p:cNvSpPr/>
          <p:nvPr/>
        </p:nvSpPr>
        <p:spPr>
          <a:xfrm>
            <a:off x="9312497" y="4602360"/>
            <a:ext cx="2138300" cy="352299"/>
          </a:xfrm>
          <a:prstGeom prst="roundRect">
            <a:avLst/>
          </a:prstGeom>
          <a:solidFill>
            <a:srgbClr val="1B6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</a:pPr>
            <a:r>
              <a:rPr lang="ko-KR" altLang="en-US" sz="1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위협 예</a:t>
            </a:r>
            <a:r>
              <a:rPr lang="en-US" altLang="ko-KR" sz="1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·</a:t>
            </a:r>
            <a:r>
              <a:rPr lang="ko-KR" altLang="en-US" sz="1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경보</a:t>
            </a:r>
          </a:p>
        </p:txBody>
      </p:sp>
      <p:sp>
        <p:nvSpPr>
          <p:cNvPr id="328" name="모서리가 둥근 직사각형 327"/>
          <p:cNvSpPr/>
          <p:nvPr/>
        </p:nvSpPr>
        <p:spPr>
          <a:xfrm>
            <a:off x="9312497" y="5001457"/>
            <a:ext cx="2138300" cy="352299"/>
          </a:xfrm>
          <a:prstGeom prst="roundRect">
            <a:avLst/>
          </a:prstGeom>
          <a:solidFill>
            <a:srgbClr val="1B6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</a:pPr>
            <a:r>
              <a:rPr lang="ko-KR" altLang="en-US" sz="1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침해사고 분석</a:t>
            </a:r>
          </a:p>
        </p:txBody>
      </p:sp>
      <p:sp>
        <p:nvSpPr>
          <p:cNvPr id="329" name="모서리가 둥근 직사각형 328"/>
          <p:cNvSpPr/>
          <p:nvPr/>
        </p:nvSpPr>
        <p:spPr>
          <a:xfrm>
            <a:off x="9312497" y="5400554"/>
            <a:ext cx="2138300" cy="352299"/>
          </a:xfrm>
          <a:prstGeom prst="roundRect">
            <a:avLst/>
          </a:prstGeom>
          <a:solidFill>
            <a:srgbClr val="1B6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</a:pPr>
            <a:r>
              <a:rPr lang="ko-KR" altLang="en-US" sz="1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유지 관리</a:t>
            </a:r>
          </a:p>
        </p:txBody>
      </p:sp>
      <p:sp>
        <p:nvSpPr>
          <p:cNvPr id="330" name="모서리가 둥근 직사각형 329"/>
          <p:cNvSpPr/>
          <p:nvPr/>
        </p:nvSpPr>
        <p:spPr>
          <a:xfrm>
            <a:off x="9312497" y="5799653"/>
            <a:ext cx="2138300" cy="352299"/>
          </a:xfrm>
          <a:prstGeom prst="roundRect">
            <a:avLst/>
          </a:prstGeom>
          <a:solidFill>
            <a:srgbClr val="1B6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</a:pPr>
            <a:r>
              <a:rPr lang="ko-KR" altLang="en-US" sz="13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모의 훈련</a:t>
            </a:r>
          </a:p>
        </p:txBody>
      </p:sp>
      <p:grpSp>
        <p:nvGrpSpPr>
          <p:cNvPr id="43" name="그룹 42"/>
          <p:cNvGrpSpPr/>
          <p:nvPr/>
        </p:nvGrpSpPr>
        <p:grpSpPr>
          <a:xfrm>
            <a:off x="711056" y="1879197"/>
            <a:ext cx="7070314" cy="4334205"/>
            <a:chOff x="888856" y="1942697"/>
            <a:chExt cx="7070314" cy="4334205"/>
          </a:xfrm>
        </p:grpSpPr>
        <p:sp>
          <p:nvSpPr>
            <p:cNvPr id="316" name="직사각형 315"/>
            <p:cNvSpPr/>
            <p:nvPr/>
          </p:nvSpPr>
          <p:spPr>
            <a:xfrm>
              <a:off x="2906925" y="3086952"/>
              <a:ext cx="2234182" cy="4991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317" name="직사각형 316"/>
            <p:cNvSpPr/>
            <p:nvPr/>
          </p:nvSpPr>
          <p:spPr>
            <a:xfrm>
              <a:off x="2906925" y="5120241"/>
              <a:ext cx="2234182" cy="4991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888856" y="2609068"/>
              <a:ext cx="2228095" cy="1406257"/>
            </a:xfrm>
            <a:prstGeom prst="rect">
              <a:avLst/>
            </a:prstGeom>
            <a:solidFill>
              <a:schemeClr val="bg1"/>
            </a:solidFill>
            <a:ln w="19050">
              <a:gradFill>
                <a:gsLst>
                  <a:gs pos="0">
                    <a:srgbClr val="1B63BE"/>
                  </a:gs>
                  <a:gs pos="100000">
                    <a:srgbClr val="047DC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43" name="직사각형 242"/>
            <p:cNvSpPr/>
            <p:nvPr/>
          </p:nvSpPr>
          <p:spPr>
            <a:xfrm>
              <a:off x="888856" y="2609069"/>
              <a:ext cx="2228095" cy="292209"/>
            </a:xfrm>
            <a:prstGeom prst="rect">
              <a:avLst/>
            </a:prstGeom>
            <a:gradFill flip="none" rotWithShape="1">
              <a:gsLst>
                <a:gs pos="0">
                  <a:srgbClr val="1B63BE"/>
                </a:gs>
                <a:gs pos="100000">
                  <a:srgbClr val="007DC3"/>
                </a:gs>
              </a:gsLst>
              <a:lin ang="0" scaled="1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45" name="직사각형 244"/>
            <p:cNvSpPr/>
            <p:nvPr/>
          </p:nvSpPr>
          <p:spPr>
            <a:xfrm>
              <a:off x="888856" y="4700190"/>
              <a:ext cx="2228095" cy="1406257"/>
            </a:xfrm>
            <a:prstGeom prst="rect">
              <a:avLst/>
            </a:prstGeom>
            <a:solidFill>
              <a:schemeClr val="bg1"/>
            </a:solidFill>
            <a:ln w="19050">
              <a:gradFill>
                <a:gsLst>
                  <a:gs pos="0">
                    <a:srgbClr val="1B63BE"/>
                  </a:gs>
                  <a:gs pos="100000">
                    <a:srgbClr val="047DC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46" name="직사각형 245"/>
            <p:cNvSpPr/>
            <p:nvPr/>
          </p:nvSpPr>
          <p:spPr>
            <a:xfrm>
              <a:off x="888856" y="4700191"/>
              <a:ext cx="2228095" cy="292209"/>
            </a:xfrm>
            <a:prstGeom prst="rect">
              <a:avLst/>
            </a:prstGeom>
            <a:gradFill flip="none" rotWithShape="1">
              <a:gsLst>
                <a:gs pos="0">
                  <a:srgbClr val="1B63BE"/>
                </a:gs>
                <a:gs pos="100000">
                  <a:srgbClr val="047DC3"/>
                </a:gs>
              </a:gsLst>
              <a:lin ang="0" scaled="1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11" name="그룹 10"/>
            <p:cNvGrpSpPr/>
            <p:nvPr/>
          </p:nvGrpSpPr>
          <p:grpSpPr>
            <a:xfrm>
              <a:off x="4980218" y="2609068"/>
              <a:ext cx="2931223" cy="1406257"/>
              <a:chOff x="8477249" y="2371725"/>
              <a:chExt cx="3057525" cy="1466850"/>
            </a:xfrm>
          </p:grpSpPr>
          <p:sp>
            <p:nvSpPr>
              <p:cNvPr id="248" name="직사각형 247"/>
              <p:cNvSpPr/>
              <p:nvPr/>
            </p:nvSpPr>
            <p:spPr>
              <a:xfrm>
                <a:off x="8477249" y="2371725"/>
                <a:ext cx="3057525" cy="1466850"/>
              </a:xfrm>
              <a:prstGeom prst="rect">
                <a:avLst/>
              </a:prstGeom>
              <a:solidFill>
                <a:schemeClr val="bg1"/>
              </a:solidFill>
              <a:ln w="19050">
                <a:gradFill>
                  <a:gsLst>
                    <a:gs pos="0">
                      <a:srgbClr val="31A1B9"/>
                    </a:gs>
                    <a:gs pos="100000">
                      <a:srgbClr val="44B5B2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249" name="직사각형 248"/>
              <p:cNvSpPr/>
              <p:nvPr/>
            </p:nvSpPr>
            <p:spPr>
              <a:xfrm>
                <a:off x="8477249" y="2371726"/>
                <a:ext cx="3057525" cy="304800"/>
              </a:xfrm>
              <a:prstGeom prst="rect">
                <a:avLst/>
              </a:prstGeom>
              <a:gradFill flip="none" rotWithShape="1">
                <a:gsLst>
                  <a:gs pos="0">
                    <a:srgbClr val="31A1B9"/>
                  </a:gs>
                  <a:gs pos="100000">
                    <a:srgbClr val="47B6B2"/>
                  </a:gs>
                </a:gsLst>
                <a:lin ang="0" scaled="1"/>
                <a:tileRect/>
              </a:gra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grpSp>
          <p:nvGrpSpPr>
            <p:cNvPr id="279" name="그룹 278"/>
            <p:cNvGrpSpPr/>
            <p:nvPr/>
          </p:nvGrpSpPr>
          <p:grpSpPr>
            <a:xfrm>
              <a:off x="4980218" y="4668447"/>
              <a:ext cx="2931223" cy="1406257"/>
              <a:chOff x="8477249" y="2371725"/>
              <a:chExt cx="3057525" cy="1466850"/>
            </a:xfrm>
          </p:grpSpPr>
          <p:sp>
            <p:nvSpPr>
              <p:cNvPr id="280" name="직사각형 279"/>
              <p:cNvSpPr/>
              <p:nvPr/>
            </p:nvSpPr>
            <p:spPr>
              <a:xfrm>
                <a:off x="8477249" y="2371725"/>
                <a:ext cx="3057525" cy="1466850"/>
              </a:xfrm>
              <a:prstGeom prst="rect">
                <a:avLst/>
              </a:prstGeom>
              <a:solidFill>
                <a:schemeClr val="bg1"/>
              </a:solidFill>
              <a:ln w="19050">
                <a:gradFill>
                  <a:gsLst>
                    <a:gs pos="0">
                      <a:srgbClr val="31A1B9"/>
                    </a:gs>
                    <a:gs pos="100000">
                      <a:srgbClr val="44B5B2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281" name="직사각형 280"/>
              <p:cNvSpPr/>
              <p:nvPr/>
            </p:nvSpPr>
            <p:spPr>
              <a:xfrm>
                <a:off x="8477249" y="2371726"/>
                <a:ext cx="3057525" cy="304800"/>
              </a:xfrm>
              <a:prstGeom prst="rect">
                <a:avLst/>
              </a:prstGeom>
              <a:gradFill flip="none" rotWithShape="1">
                <a:gsLst>
                  <a:gs pos="0">
                    <a:srgbClr val="31A1B9"/>
                  </a:gs>
                  <a:gs pos="100000">
                    <a:srgbClr val="47B6B2"/>
                  </a:gs>
                </a:gsLst>
                <a:lin ang="0" scaled="1"/>
                <a:tileRect/>
              </a:gra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4999" y="3513089"/>
              <a:ext cx="875240" cy="272452"/>
            </a:xfrm>
            <a:prstGeom prst="rect">
              <a:avLst/>
            </a:prstGeom>
          </p:spPr>
        </p:pic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652" y="5640740"/>
              <a:ext cx="857068" cy="255683"/>
            </a:xfrm>
            <a:prstGeom prst="rect">
              <a:avLst/>
            </a:prstGeom>
          </p:spPr>
        </p:pic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0335" y="3032656"/>
              <a:ext cx="1203944" cy="976664"/>
            </a:xfrm>
            <a:prstGeom prst="rect">
              <a:avLst/>
            </a:prstGeom>
          </p:spPr>
        </p:pic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991" y="5321135"/>
              <a:ext cx="813221" cy="707753"/>
            </a:xfrm>
            <a:prstGeom prst="rect">
              <a:avLst/>
            </a:prstGeom>
          </p:spPr>
        </p:pic>
        <p:pic>
          <p:nvPicPr>
            <p:cNvPr id="283" name="그림 28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5610" y="5640740"/>
              <a:ext cx="857068" cy="255683"/>
            </a:xfrm>
            <a:prstGeom prst="rect">
              <a:avLst/>
            </a:prstGeom>
          </p:spPr>
        </p:pic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320" y="5292534"/>
              <a:ext cx="910209" cy="223424"/>
            </a:xfrm>
            <a:prstGeom prst="rect">
              <a:avLst/>
            </a:prstGeom>
          </p:spPr>
        </p:pic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848" y="3238489"/>
              <a:ext cx="853867" cy="224395"/>
            </a:xfrm>
            <a:prstGeom prst="rect">
              <a:avLst/>
            </a:prstGeom>
          </p:spPr>
        </p:pic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4110" y="5332093"/>
              <a:ext cx="495477" cy="575879"/>
            </a:xfrm>
            <a:prstGeom prst="rect">
              <a:avLst/>
            </a:prstGeom>
          </p:spPr>
        </p:pic>
        <p:pic>
          <p:nvPicPr>
            <p:cNvPr id="284" name="그림 2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5230" y="5347323"/>
              <a:ext cx="910209" cy="223424"/>
            </a:xfrm>
            <a:prstGeom prst="rect">
              <a:avLst/>
            </a:prstGeom>
          </p:spPr>
        </p:pic>
        <p:sp>
          <p:nvSpPr>
            <p:cNvPr id="287" name="텍스트 개체 틀 12"/>
            <p:cNvSpPr txBox="1">
              <a:spLocks/>
            </p:cNvSpPr>
            <p:nvPr/>
          </p:nvSpPr>
          <p:spPr>
            <a:xfrm>
              <a:off x="1503878" y="2651379"/>
              <a:ext cx="965830" cy="184666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12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DMZ</a:t>
              </a:r>
              <a:endPara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288" name="텍스트 개체 틀 12"/>
            <p:cNvSpPr txBox="1">
              <a:spLocks/>
            </p:cNvSpPr>
            <p:nvPr/>
          </p:nvSpPr>
          <p:spPr>
            <a:xfrm>
              <a:off x="1503878" y="4763153"/>
              <a:ext cx="965830" cy="184666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ko-KR" altLang="en-US" sz="1200" dirty="0" err="1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서버팜</a:t>
              </a:r>
              <a:endPara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292" name="텍스트 개체 틀 12"/>
            <p:cNvSpPr txBox="1">
              <a:spLocks/>
            </p:cNvSpPr>
            <p:nvPr/>
          </p:nvSpPr>
          <p:spPr>
            <a:xfrm>
              <a:off x="5194478" y="2651378"/>
              <a:ext cx="2594531" cy="184666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ko-KR" altLang="en-US" sz="12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보안관제센터</a:t>
              </a:r>
              <a:r>
                <a:rPr lang="en-US" altLang="ko-KR" sz="12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(</a:t>
              </a:r>
              <a:r>
                <a:rPr lang="ko-KR" altLang="en-US" sz="12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원격</a:t>
              </a:r>
              <a:r>
                <a:rPr lang="en-US" altLang="ko-KR" sz="12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/</a:t>
              </a:r>
              <a:r>
                <a:rPr lang="ko-KR" altLang="en-US" sz="12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파견</a:t>
              </a:r>
              <a:r>
                <a:rPr lang="en-US" altLang="ko-KR" sz="12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/</a:t>
              </a:r>
              <a:r>
                <a:rPr lang="ko-KR" altLang="en-US" sz="1200" dirty="0" err="1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클라우드</a:t>
              </a:r>
              <a:r>
                <a:rPr lang="en-US" altLang="ko-KR" sz="12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)</a:t>
              </a:r>
              <a:endPara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293" name="텍스트 개체 틀 12"/>
            <p:cNvSpPr txBox="1">
              <a:spLocks/>
            </p:cNvSpPr>
            <p:nvPr/>
          </p:nvSpPr>
          <p:spPr>
            <a:xfrm>
              <a:off x="5922080" y="4728088"/>
              <a:ext cx="965830" cy="184666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ko-KR" altLang="en-US" sz="1200" dirty="0" err="1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내부팜</a:t>
              </a:r>
              <a:endPara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294" name="텍스트 개체 틀 12"/>
            <p:cNvSpPr txBox="1">
              <a:spLocks/>
            </p:cNvSpPr>
            <p:nvPr/>
          </p:nvSpPr>
          <p:spPr>
            <a:xfrm>
              <a:off x="2001729" y="3001543"/>
              <a:ext cx="965830" cy="123111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ko-KR" altLang="en-US" sz="8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침입방지</a:t>
              </a:r>
              <a:endParaRPr lang="ko-KR" altLang="en-US" sz="8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295" name="텍스트 개체 틀 12"/>
            <p:cNvSpPr txBox="1">
              <a:spLocks/>
            </p:cNvSpPr>
            <p:nvPr/>
          </p:nvSpPr>
          <p:spPr>
            <a:xfrm>
              <a:off x="2001729" y="5122982"/>
              <a:ext cx="965830" cy="123111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ko-KR" altLang="en-US" sz="80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방화벽</a:t>
              </a:r>
              <a:endParaRPr lang="ko-KR" altLang="en-US" sz="8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296" name="텍스트 개체 틀 12"/>
            <p:cNvSpPr txBox="1">
              <a:spLocks/>
            </p:cNvSpPr>
            <p:nvPr/>
          </p:nvSpPr>
          <p:spPr>
            <a:xfrm>
              <a:off x="1028392" y="5122982"/>
              <a:ext cx="965830" cy="123111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8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Server</a:t>
              </a:r>
              <a:endParaRPr lang="ko-KR" altLang="en-US" sz="8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297" name="텍스트 개체 틀 12"/>
            <p:cNvSpPr txBox="1">
              <a:spLocks/>
            </p:cNvSpPr>
            <p:nvPr/>
          </p:nvSpPr>
          <p:spPr>
            <a:xfrm>
              <a:off x="6656621" y="5122982"/>
              <a:ext cx="965830" cy="123111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ko-KR" altLang="en-US" sz="80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내부 직원</a:t>
              </a:r>
              <a:endParaRPr lang="ko-KR" altLang="en-US" sz="8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298" name="텍스트 개체 틀 12"/>
            <p:cNvSpPr txBox="1">
              <a:spLocks/>
            </p:cNvSpPr>
            <p:nvPr/>
          </p:nvSpPr>
          <p:spPr>
            <a:xfrm>
              <a:off x="5297848" y="5122982"/>
              <a:ext cx="965830" cy="123111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ko-KR" altLang="en-US" sz="8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방화벽</a:t>
              </a:r>
              <a:r>
                <a:rPr lang="en-US" altLang="ko-KR" sz="8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VPN</a:t>
              </a:r>
              <a:endParaRPr lang="ko-KR" altLang="en-US" sz="8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299" name="텍스트 개체 틀 12"/>
            <p:cNvSpPr txBox="1">
              <a:spLocks/>
            </p:cNvSpPr>
            <p:nvPr/>
          </p:nvSpPr>
          <p:spPr>
            <a:xfrm>
              <a:off x="5157588" y="3001543"/>
              <a:ext cx="965830" cy="123111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ko-KR" altLang="en-US" sz="8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보안관제</a:t>
              </a:r>
              <a:endParaRPr lang="ko-KR" altLang="en-US" sz="8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28" name="모서리가 둥근 직사각형 27"/>
            <p:cNvSpPr/>
            <p:nvPr/>
          </p:nvSpPr>
          <p:spPr>
            <a:xfrm>
              <a:off x="1053758" y="2963493"/>
              <a:ext cx="711042" cy="196511"/>
            </a:xfrm>
            <a:prstGeom prst="roundRect">
              <a:avLst/>
            </a:prstGeom>
            <a:solidFill>
              <a:srgbClr val="003E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</a:pPr>
              <a:r>
                <a:rPr lang="en-US" altLang="ko-KR" sz="7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PMS</a:t>
              </a:r>
              <a:endParaRPr lang="ko-KR" altLang="en-US" sz="7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301" name="모서리가 둥근 직사각형 300"/>
            <p:cNvSpPr/>
            <p:nvPr/>
          </p:nvSpPr>
          <p:spPr>
            <a:xfrm>
              <a:off x="1053758" y="3211059"/>
              <a:ext cx="711042" cy="196511"/>
            </a:xfrm>
            <a:prstGeom prst="roundRect">
              <a:avLst/>
            </a:prstGeom>
            <a:solidFill>
              <a:srgbClr val="003E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</a:pPr>
              <a:r>
                <a:rPr lang="en-US" altLang="ko-KR" sz="7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Mail</a:t>
              </a:r>
              <a:endParaRPr lang="ko-KR" altLang="en-US" sz="7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302" name="모서리가 둥근 직사각형 301"/>
            <p:cNvSpPr/>
            <p:nvPr/>
          </p:nvSpPr>
          <p:spPr>
            <a:xfrm>
              <a:off x="1053758" y="3458625"/>
              <a:ext cx="711042" cy="196511"/>
            </a:xfrm>
            <a:prstGeom prst="roundRect">
              <a:avLst/>
            </a:prstGeom>
            <a:solidFill>
              <a:srgbClr val="003E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</a:pPr>
              <a:r>
                <a:rPr lang="en-US" altLang="ko-KR" sz="7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DNS</a:t>
              </a:r>
              <a:endParaRPr lang="ko-KR" altLang="en-US" sz="7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303" name="모서리가 둥근 직사각형 302"/>
            <p:cNvSpPr/>
            <p:nvPr/>
          </p:nvSpPr>
          <p:spPr>
            <a:xfrm>
              <a:off x="1053758" y="3706192"/>
              <a:ext cx="711042" cy="196511"/>
            </a:xfrm>
            <a:prstGeom prst="roundRect">
              <a:avLst/>
            </a:prstGeom>
            <a:solidFill>
              <a:srgbClr val="003E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</a:pPr>
              <a:r>
                <a:rPr lang="en-US" altLang="ko-KR" sz="7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WEB</a:t>
              </a:r>
              <a:endParaRPr lang="ko-KR" altLang="en-US" sz="7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304" name="모서리가 둥근 직사각형 303"/>
            <p:cNvSpPr/>
            <p:nvPr/>
          </p:nvSpPr>
          <p:spPr>
            <a:xfrm>
              <a:off x="6655422" y="5746786"/>
              <a:ext cx="1050127" cy="196511"/>
            </a:xfrm>
            <a:prstGeom prst="roundRect">
              <a:avLst/>
            </a:prstGeom>
            <a:solidFill>
              <a:srgbClr val="003E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</a:pPr>
              <a:r>
                <a:rPr lang="en-US" altLang="ko-KR" sz="7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APTX-A Agent</a:t>
              </a:r>
              <a:endParaRPr lang="ko-KR" altLang="en-US" sz="7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305" name="모서리가 둥근 직사각형 304"/>
            <p:cNvSpPr/>
            <p:nvPr/>
          </p:nvSpPr>
          <p:spPr>
            <a:xfrm>
              <a:off x="6102964" y="3036546"/>
              <a:ext cx="846189" cy="196511"/>
            </a:xfrm>
            <a:prstGeom prst="roundRect">
              <a:avLst/>
            </a:prstGeom>
            <a:solidFill>
              <a:srgbClr val="003E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</a:pPr>
              <a:endPara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306" name="모서리가 둥근 직사각형 305"/>
            <p:cNvSpPr/>
            <p:nvPr/>
          </p:nvSpPr>
          <p:spPr>
            <a:xfrm>
              <a:off x="6102964" y="3338901"/>
              <a:ext cx="846189" cy="196511"/>
            </a:xfrm>
            <a:prstGeom prst="roundRect">
              <a:avLst/>
            </a:prstGeom>
            <a:solidFill>
              <a:srgbClr val="003E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</a:pPr>
              <a:r>
                <a:rPr lang="en-US" altLang="ko-KR" sz="9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APTX-A</a:t>
              </a:r>
              <a:endPara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307" name="모서리가 둥근 직사각형 306"/>
            <p:cNvSpPr/>
            <p:nvPr/>
          </p:nvSpPr>
          <p:spPr>
            <a:xfrm>
              <a:off x="6102964" y="3629080"/>
              <a:ext cx="846189" cy="196511"/>
            </a:xfrm>
            <a:prstGeom prst="roundRect">
              <a:avLst/>
            </a:prstGeom>
            <a:solidFill>
              <a:srgbClr val="003E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</a:pPr>
              <a:endPara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grpSp>
          <p:nvGrpSpPr>
            <p:cNvPr id="31" name="그룹 30"/>
            <p:cNvGrpSpPr/>
            <p:nvPr/>
          </p:nvGrpSpPr>
          <p:grpSpPr>
            <a:xfrm>
              <a:off x="6151050" y="3007317"/>
              <a:ext cx="785639" cy="242138"/>
              <a:chOff x="6419209" y="2825234"/>
              <a:chExt cx="819491" cy="252571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6419209" y="2831584"/>
                <a:ext cx="59182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lang="en-US" altLang="ko-KR" sz="900" dirty="0" smtClean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  <a:cs typeface="Pretendard Variable SemiBold" panose="02000003000000020004" pitchFamily="2" charset="-127"/>
                  </a:rPr>
                  <a:t>BD1 AI</a:t>
                </a:r>
                <a:endPara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endParaRPr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6863276" y="2825234"/>
                <a:ext cx="375424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6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  <a:cs typeface="Pretendard Variable SemiBold" panose="02000003000000020004" pitchFamily="2" charset="-127"/>
                  </a:rPr>
                  <a:t>plus </a:t>
                </a:r>
                <a:endParaRPr lang="ko-KR" altLang="en-US" sz="600" dirty="0"/>
              </a:p>
            </p:txBody>
          </p:sp>
        </p:grpSp>
        <p:grpSp>
          <p:nvGrpSpPr>
            <p:cNvPr id="32" name="그룹 31"/>
            <p:cNvGrpSpPr/>
            <p:nvPr/>
          </p:nvGrpSpPr>
          <p:grpSpPr>
            <a:xfrm>
              <a:off x="6230875" y="3594779"/>
              <a:ext cx="663201" cy="242138"/>
              <a:chOff x="6546923" y="3438009"/>
              <a:chExt cx="691777" cy="252571"/>
            </a:xfrm>
          </p:grpSpPr>
          <p:sp>
            <p:nvSpPr>
              <p:cNvPr id="308" name="직사각형 307"/>
              <p:cNvSpPr/>
              <p:nvPr/>
            </p:nvSpPr>
            <p:spPr>
              <a:xfrm>
                <a:off x="6546923" y="3444359"/>
                <a:ext cx="444353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lang="en-US" altLang="ko-KR" sz="900" dirty="0" smtClean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  <a:cs typeface="Pretendard Variable SemiBold" panose="02000003000000020004" pitchFamily="2" charset="-127"/>
                  </a:rPr>
                  <a:t>TMS</a:t>
                </a:r>
                <a:endParaRPr lang="ko-KR" altLang="en-US" sz="9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endParaRPr>
              </a:p>
            </p:txBody>
          </p:sp>
          <p:sp>
            <p:nvSpPr>
              <p:cNvPr id="309" name="직사각형 308"/>
              <p:cNvSpPr/>
              <p:nvPr/>
            </p:nvSpPr>
            <p:spPr>
              <a:xfrm>
                <a:off x="6863276" y="3438009"/>
                <a:ext cx="375424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6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  <a:cs typeface="Pretendard Variable SemiBold" panose="02000003000000020004" pitchFamily="2" charset="-127"/>
                  </a:rPr>
                  <a:t>plus </a:t>
                </a:r>
                <a:endParaRPr lang="ko-KR" altLang="en-US" sz="600" dirty="0"/>
              </a:p>
            </p:txBody>
          </p:sp>
        </p:grpSp>
        <p:sp>
          <p:nvSpPr>
            <p:cNvPr id="310" name="모서리가 둥근 직사각형 309"/>
            <p:cNvSpPr/>
            <p:nvPr/>
          </p:nvSpPr>
          <p:spPr>
            <a:xfrm>
              <a:off x="6991766" y="2963493"/>
              <a:ext cx="830361" cy="196511"/>
            </a:xfrm>
            <a:prstGeom prst="roundRect">
              <a:avLst/>
            </a:prstGeom>
            <a:solidFill>
              <a:srgbClr val="F944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</a:pPr>
              <a:r>
                <a:rPr lang="ko-KR" altLang="en-US" sz="7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종합분석</a:t>
              </a:r>
              <a:endParaRPr lang="ko-KR" altLang="en-US" sz="7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311" name="모서리가 둥근 직사각형 310"/>
            <p:cNvSpPr/>
            <p:nvPr/>
          </p:nvSpPr>
          <p:spPr>
            <a:xfrm>
              <a:off x="6991766" y="3211059"/>
              <a:ext cx="830361" cy="196511"/>
            </a:xfrm>
            <a:prstGeom prst="roundRect">
              <a:avLst/>
            </a:prstGeom>
            <a:solidFill>
              <a:srgbClr val="F944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</a:pPr>
              <a:r>
                <a:rPr lang="ko-KR" altLang="en-US" sz="7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관리 및 제어</a:t>
              </a:r>
              <a:endParaRPr lang="ko-KR" altLang="en-US" sz="7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312" name="모서리가 둥근 직사각형 311"/>
            <p:cNvSpPr/>
            <p:nvPr/>
          </p:nvSpPr>
          <p:spPr>
            <a:xfrm>
              <a:off x="6991766" y="3458625"/>
              <a:ext cx="830361" cy="1965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</a:pPr>
              <a:r>
                <a:rPr lang="ko-KR" altLang="en-US" sz="7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침해사고 대응</a:t>
              </a:r>
              <a:endParaRPr lang="ko-KR" altLang="en-US" sz="7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313" name="모서리가 둥근 직사각형 312"/>
            <p:cNvSpPr/>
            <p:nvPr/>
          </p:nvSpPr>
          <p:spPr>
            <a:xfrm>
              <a:off x="6991766" y="3706192"/>
              <a:ext cx="830361" cy="1965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</a:pPr>
              <a:r>
                <a:rPr lang="ko-KR" altLang="en-US" sz="7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정보 공유</a:t>
              </a:r>
              <a:endParaRPr lang="ko-KR" altLang="en-US" sz="7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grpSp>
          <p:nvGrpSpPr>
            <p:cNvPr id="37" name="그룹 36"/>
            <p:cNvGrpSpPr/>
            <p:nvPr/>
          </p:nvGrpSpPr>
          <p:grpSpPr>
            <a:xfrm>
              <a:off x="7625424" y="2898233"/>
              <a:ext cx="333746" cy="286122"/>
              <a:chOff x="7912661" y="2711450"/>
              <a:chExt cx="348127" cy="298450"/>
            </a:xfrm>
          </p:grpSpPr>
          <p:sp>
            <p:nvSpPr>
              <p:cNvPr id="36" name="타원 35"/>
              <p:cNvSpPr/>
              <p:nvPr/>
            </p:nvSpPr>
            <p:spPr>
              <a:xfrm>
                <a:off x="7937500" y="2711450"/>
                <a:ext cx="298450" cy="2984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944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318" name="직사각형 317"/>
              <p:cNvSpPr/>
              <p:nvPr/>
            </p:nvSpPr>
            <p:spPr>
              <a:xfrm>
                <a:off x="7912661" y="2714109"/>
                <a:ext cx="348127" cy="2889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lang="en-US" altLang="ko-KR" sz="1200" dirty="0" smtClean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F94449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  <a:cs typeface="Pretendard Variable SemiBold" panose="02000003000000020004" pitchFamily="2" charset="-127"/>
                  </a:rPr>
                  <a:t>AI</a:t>
                </a:r>
                <a:endParaRPr lang="ko-KR" altLang="en-US" sz="1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94449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  <a:cs typeface="Pretendard Variable SemiBold" panose="02000003000000020004" pitchFamily="2" charset="-127"/>
                </a:endParaRPr>
              </a:p>
            </p:txBody>
          </p:sp>
        </p:grpSp>
        <p:grpSp>
          <p:nvGrpSpPr>
            <p:cNvPr id="34" name="그룹 33"/>
            <p:cNvGrpSpPr/>
            <p:nvPr/>
          </p:nvGrpSpPr>
          <p:grpSpPr>
            <a:xfrm>
              <a:off x="3400028" y="1942697"/>
              <a:ext cx="1284503" cy="4334205"/>
              <a:chOff x="3556000" y="1714741"/>
              <a:chExt cx="1339850" cy="4520959"/>
            </a:xfrm>
          </p:grpSpPr>
          <p:sp>
            <p:nvSpPr>
              <p:cNvPr id="314" name="직사각형 313"/>
              <p:cNvSpPr/>
              <p:nvPr/>
            </p:nvSpPr>
            <p:spPr>
              <a:xfrm>
                <a:off x="3556000" y="2451100"/>
                <a:ext cx="1339850" cy="35941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315" name="직사각형 314"/>
              <p:cNvSpPr/>
              <p:nvPr/>
            </p:nvSpPr>
            <p:spPr>
              <a:xfrm>
                <a:off x="3705445" y="2247900"/>
                <a:ext cx="1063089" cy="3987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pic>
            <p:nvPicPr>
              <p:cNvPr id="20" name="그림 1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4332" y="1714741"/>
                <a:ext cx="1174843" cy="614169"/>
              </a:xfrm>
              <a:prstGeom prst="rect">
                <a:avLst/>
              </a:prstGeom>
            </p:spPr>
          </p:pic>
          <p:sp>
            <p:nvSpPr>
              <p:cNvPr id="285" name="텍스트 개체 틀 12"/>
              <p:cNvSpPr txBox="1">
                <a:spLocks/>
              </p:cNvSpPr>
              <p:nvPr/>
            </p:nvSpPr>
            <p:spPr>
              <a:xfrm>
                <a:off x="3765722" y="2017333"/>
                <a:ext cx="1007446" cy="176571"/>
              </a:xfrm>
              <a:prstGeom prst="rect">
                <a:avLst/>
              </a:prstGeom>
              <a:noFill/>
            </p:spPr>
            <p:txBody>
              <a:bodyPr wrap="square" lIns="0" tIns="0" rIns="0" bIns="0" anchor="t" anchorCtr="0">
                <a:spAutoFit/>
              </a:bodyPr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altLang="ko-KR" sz="1100" dirty="0" smtClean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Bold" panose="00000800000000000000" pitchFamily="2" charset="-127"/>
                    <a:ea typeface="KoPub돋움체 Bold" panose="00000800000000000000" pitchFamily="2" charset="-127"/>
                    <a:cs typeface="Pretendard Variable SemiBold" panose="02000003000000020004" pitchFamily="2" charset="-127"/>
                  </a:rPr>
                  <a:t>Internet</a:t>
                </a:r>
                <a:endParaRPr lang="ko-KR" altLang="en-US" sz="1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endParaRPr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4127500" y="2247901"/>
                <a:ext cx="228600" cy="3282462"/>
              </a:xfrm>
              <a:prstGeom prst="rect">
                <a:avLst/>
              </a:prstGeom>
              <a:solidFill>
                <a:srgbClr val="DBDC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9390" y="2769501"/>
              <a:ext cx="816727" cy="310396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695" y="3618945"/>
              <a:ext cx="804117" cy="320096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9390" y="4490789"/>
              <a:ext cx="816727" cy="309425"/>
            </a:xfrm>
            <a:prstGeom prst="rect">
              <a:avLst/>
            </a:prstGeom>
          </p:spPr>
        </p:pic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905" y="5345613"/>
              <a:ext cx="817697" cy="309425"/>
            </a:xfrm>
            <a:prstGeom prst="rect">
              <a:avLst/>
            </a:prstGeom>
          </p:spPr>
        </p:pic>
        <p:sp>
          <p:nvSpPr>
            <p:cNvPr id="332" name="텍스트 개체 틀 12"/>
            <p:cNvSpPr txBox="1">
              <a:spLocks/>
            </p:cNvSpPr>
            <p:nvPr/>
          </p:nvSpPr>
          <p:spPr>
            <a:xfrm>
              <a:off x="3642978" y="3117470"/>
              <a:ext cx="795674" cy="138499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9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3E8B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  <a:cs typeface="Pretendard Variable SemiBold" panose="02000003000000020004" pitchFamily="2" charset="-127"/>
                </a:rPr>
                <a:t>Sniper ONE-d</a:t>
              </a:r>
              <a:endPara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333" name="텍스트 개체 틀 12"/>
            <p:cNvSpPr txBox="1">
              <a:spLocks/>
            </p:cNvSpPr>
            <p:nvPr/>
          </p:nvSpPr>
          <p:spPr>
            <a:xfrm>
              <a:off x="3642978" y="3969958"/>
              <a:ext cx="795674" cy="138499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9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3E8B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  <a:cs typeface="Pretendard Variable SemiBold" panose="02000003000000020004" pitchFamily="2" charset="-127"/>
                </a:rPr>
                <a:t>Sniper NGFW</a:t>
              </a:r>
              <a:endPara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334" name="텍스트 개체 틀 12"/>
            <p:cNvSpPr txBox="1">
              <a:spLocks/>
            </p:cNvSpPr>
            <p:nvPr/>
          </p:nvSpPr>
          <p:spPr>
            <a:xfrm>
              <a:off x="3642978" y="4851020"/>
              <a:ext cx="795674" cy="138499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9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3E8B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  <a:cs typeface="Pretendard Variable SemiBold" panose="02000003000000020004" pitchFamily="2" charset="-127"/>
                </a:rPr>
                <a:t>Sniper ONE-</a:t>
              </a:r>
              <a:r>
                <a:rPr lang="en-US" altLang="ko-KR" sz="900" dirty="0" err="1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3E8B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  <a:cs typeface="Pretendard Variable SemiBold" panose="02000003000000020004" pitchFamily="2" charset="-127"/>
                </a:rPr>
                <a:t>i</a:t>
              </a:r>
              <a:endPara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335" name="텍스트 개체 틀 12"/>
            <p:cNvSpPr txBox="1">
              <a:spLocks/>
            </p:cNvSpPr>
            <p:nvPr/>
          </p:nvSpPr>
          <p:spPr>
            <a:xfrm>
              <a:off x="3642978" y="5703508"/>
              <a:ext cx="795674" cy="138499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9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003E8B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  <a:cs typeface="Pretendard Variable SemiBold" panose="02000003000000020004" pitchFamily="2" charset="-127"/>
                </a:rPr>
                <a:t>Sniper APTX</a:t>
              </a:r>
              <a:endParaRPr lang="ko-KR" altLang="en-US" sz="9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336" name="텍스트 개체 틀 12"/>
            <p:cNvSpPr txBox="1">
              <a:spLocks/>
            </p:cNvSpPr>
            <p:nvPr/>
          </p:nvSpPr>
          <p:spPr>
            <a:xfrm>
              <a:off x="3642978" y="3257170"/>
              <a:ext cx="795674" cy="123111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8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Anti-</a:t>
              </a:r>
              <a:r>
                <a:rPr lang="en-US" altLang="ko-KR" sz="800" dirty="0" err="1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DDoS</a:t>
              </a:r>
              <a:endParaRPr lang="ko-KR" altLang="en-US" sz="8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337" name="텍스트 개체 틀 12"/>
            <p:cNvSpPr txBox="1">
              <a:spLocks/>
            </p:cNvSpPr>
            <p:nvPr/>
          </p:nvSpPr>
          <p:spPr>
            <a:xfrm>
              <a:off x="3642978" y="4120770"/>
              <a:ext cx="795674" cy="123111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ko-KR" altLang="en-US" sz="8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방화벽</a:t>
              </a:r>
              <a:endParaRPr lang="ko-KR" altLang="en-US" sz="8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338" name="텍스트 개체 틀 12"/>
            <p:cNvSpPr txBox="1">
              <a:spLocks/>
            </p:cNvSpPr>
            <p:nvPr/>
          </p:nvSpPr>
          <p:spPr>
            <a:xfrm>
              <a:off x="3642978" y="5009770"/>
              <a:ext cx="795674" cy="123111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ko-KR" altLang="en-US" sz="8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침입방지</a:t>
              </a:r>
              <a:endParaRPr lang="ko-KR" altLang="en-US" sz="8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  <p:sp>
          <p:nvSpPr>
            <p:cNvPr id="339" name="텍스트 개체 틀 12"/>
            <p:cNvSpPr txBox="1">
              <a:spLocks/>
            </p:cNvSpPr>
            <p:nvPr/>
          </p:nvSpPr>
          <p:spPr>
            <a:xfrm>
              <a:off x="3642978" y="5860670"/>
              <a:ext cx="795674" cy="123111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800" dirty="0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APT </a:t>
              </a:r>
              <a:r>
                <a:rPr lang="ko-KR" altLang="en-US" sz="800" dirty="0" err="1" smtClean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0000800000000000000" pitchFamily="2" charset="-127"/>
                  <a:ea typeface="KoPub돋움체 Bold" panose="00000800000000000000" pitchFamily="2" charset="-127"/>
                  <a:cs typeface="Pretendard Variable SemiBold" panose="02000003000000020004" pitchFamily="2" charset="-127"/>
                </a:rPr>
                <a:t>공격대응</a:t>
              </a:r>
              <a:endParaRPr lang="ko-KR" altLang="en-US" sz="8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endParaRPr>
            </a:p>
          </p:txBody>
        </p:sp>
      </p:grpSp>
      <p:sp>
        <p:nvSpPr>
          <p:cNvPr id="96" name="직사각형 95"/>
          <p:cNvSpPr/>
          <p:nvPr/>
        </p:nvSpPr>
        <p:spPr>
          <a:xfrm>
            <a:off x="8348707" y="555525"/>
            <a:ext cx="10326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01.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회사소개 </a:t>
            </a:r>
          </a:p>
        </p:txBody>
      </p:sp>
      <p:sp>
        <p:nvSpPr>
          <p:cNvPr id="97" name="직사각형 96"/>
          <p:cNvSpPr/>
          <p:nvPr/>
        </p:nvSpPr>
        <p:spPr>
          <a:xfrm>
            <a:off x="9520282" y="555525"/>
            <a:ext cx="11224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02. 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3E8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보안서비스</a:t>
            </a:r>
          </a:p>
        </p:txBody>
      </p:sp>
      <p:sp>
        <p:nvSpPr>
          <p:cNvPr id="98" name="직사각형 97"/>
          <p:cNvSpPr/>
          <p:nvPr/>
        </p:nvSpPr>
        <p:spPr>
          <a:xfrm>
            <a:off x="10714299" y="555525"/>
            <a:ext cx="1391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03. </a:t>
            </a:r>
            <a:r>
              <a:rPr lang="ko-KR" altLang="en-US" sz="120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Pretendard Variable SemiBold" panose="02000003000000020004" pitchFamily="2" charset="-127"/>
              </a:rPr>
              <a:t>클라우드서비스</a:t>
            </a:r>
            <a:endParaRPr lang="ko-KR" altLang="en-US" sz="1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Pretendard Variable SemiBold" panose="020000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7859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6984</TotalTime>
  <Words>2282</Words>
  <Application>Microsoft Office PowerPoint</Application>
  <PresentationFormat>와이드스크린</PresentationFormat>
  <Paragraphs>789</Paragraphs>
  <Slides>23</Slides>
  <Notes>10</Notes>
  <HiddenSlides>0</HiddenSlides>
  <MMClips>0</MMClips>
  <ScaleCrop>false</ScaleCrop>
  <HeadingPairs>
    <vt:vector size="6" baseType="variant">
      <vt:variant>
        <vt:lpstr>사용한 글꼴</vt:lpstr>
      </vt:variant>
      <vt:variant>
        <vt:i4>24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48" baseType="lpstr">
      <vt:lpstr>Cairo</vt:lpstr>
      <vt:lpstr>KoPub돋움체 Bold</vt:lpstr>
      <vt:lpstr>KoPub돋움체 Medium</vt:lpstr>
      <vt:lpstr>Pretendard JP Variable Medium</vt:lpstr>
      <vt:lpstr>Pretendard JP Variable SemiBold</vt:lpstr>
      <vt:lpstr>Pretendard Light</vt:lpstr>
      <vt:lpstr>Pretendard Medium</vt:lpstr>
      <vt:lpstr>Pretendard SemiBold</vt:lpstr>
      <vt:lpstr>Pretendard Variable</vt:lpstr>
      <vt:lpstr>Pretendard Variable Light</vt:lpstr>
      <vt:lpstr>Pretendard Variable Medium</vt:lpstr>
      <vt:lpstr>Pretendard Variable SemiBold</vt:lpstr>
      <vt:lpstr>Spoqa Han Sans Neo Bold</vt:lpstr>
      <vt:lpstr>Spoqa Han Sans Neo Regular</vt:lpstr>
      <vt:lpstr>나눔스퀘어 Bold</vt:lpstr>
      <vt:lpstr>나눔스퀘어_ac Bold</vt:lpstr>
      <vt:lpstr>맑은 고딕</vt:lpstr>
      <vt:lpstr>에스코어 드림 1 Thin</vt:lpstr>
      <vt:lpstr>에스코어 드림 5 Medium</vt:lpstr>
      <vt:lpstr>에스코어 드림 6 Bold</vt:lpstr>
      <vt:lpstr>에스코어 드림 7 ExtraBold</vt:lpstr>
      <vt:lpstr>에스코어 드림 8 Heavy</vt:lpstr>
      <vt:lpstr>Arial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고지희</dc:creator>
  <cp:lastModifiedBy>박철정</cp:lastModifiedBy>
  <cp:revision>544</cp:revision>
  <dcterms:created xsi:type="dcterms:W3CDTF">2023-02-10T03:38:33Z</dcterms:created>
  <dcterms:modified xsi:type="dcterms:W3CDTF">2023-12-13T04:46:23Z</dcterms:modified>
</cp:coreProperties>
</file>