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embeddings/oleObject1" ContentType="image/vnd.ms-photo"/>
  <Override PartName="/ppt/embeddings/oleObject2" ContentType="image/vnd.ms-photo"/>
  <Override PartName="/ppt/embeddings/oleObject3" ContentType="image/vnd.ms-photo"/>
  <Override PartName="/ppt/media/image21.svg" ContentType="image/svg"/>
  <Override PartName="/ppt/media/image23.svg" ContentType="image/svg"/>
  <Override PartName="/ppt/media/image25.svg" ContentType="image/svg"/>
  <Override PartName="/ppt/media/image27.svg" ContentType="image/svg"/>
  <Override PartName="/ppt/media/image29.svg" ContentType="image/svg"/>
  <Override PartName="/ppt/media/image43.svg" ContentType="image/svg"/>
  <Override PartName="/ppt/media/image54.svg" ContentType="image/sv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embedTrueTypeFonts="1" saveSubsetFonts="1">
  <p:sldMasterIdLst>
    <p:sldMasterId id="2147483663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</p:sldIdLst>
  <p:sldSz cx="12192000" cy="6858000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 useTimings="0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TxStyle/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vertBarState="maximized" horzBarState="maximized">
    <p:restoredLeft sz="34563"/>
    <p:restoredTop sz="86369"/>
  </p:normalViewPr>
  <p:slideViewPr>
    <p:cSldViewPr snapToGrid="0">
      <p:cViewPr varScale="1">
        <p:scale>
          <a:sx n="82" d="100"/>
          <a:sy n="82" d="100"/>
        </p:scale>
        <p:origin x="-226" y="-91"/>
      </p:cViewPr>
      <p:guideLst>
        <p:guide orient="horz" pos="2545"/>
        <p:guide orient="horz" pos="4087"/>
        <p:guide orient="horz" pos="3271"/>
        <p:guide orient="horz" pos="322"/>
        <p:guide orient="horz" pos="753"/>
        <p:guide orient="horz" pos="3702"/>
        <p:guide orient="horz" pos="1841"/>
        <p:guide orient="horz" pos="1434"/>
        <p:guide orient="horz" pos="1774"/>
        <p:guide orient="horz" pos="2840"/>
        <p:guide orient="horz" pos="3181"/>
        <p:guide pos="3839"/>
        <p:guide pos="7355"/>
        <p:guide pos="936"/>
        <p:guide pos="7128"/>
        <p:guide pos="346"/>
        <p:guide pos="482"/>
      </p:guideLst>
    </p:cSldViewPr>
  </p:slideViewPr>
  <p:outlineViewPr>
    <p:cViewPr>
      <p:scale>
        <a:sx n="33" d="100"/>
        <a:sy n="33" d="100"/>
      </p:scale>
      <p:origin x="0" y="-413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4080" y="120"/>
      </p:cViewPr>
    </p:cSldViewPr>
  </p:notesViewPr>
  <p:gridSpacing cx="73736192" cy="73736192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slide" Target="slides/slide12.xml"  /><Relationship Id="rId15" Type="http://schemas.openxmlformats.org/officeDocument/2006/relationships/slide" Target="slides/slide13.xml"  /><Relationship Id="rId16" Type="http://schemas.openxmlformats.org/officeDocument/2006/relationships/slide" Target="slides/slide14.xml"  /><Relationship Id="rId17" Type="http://schemas.openxmlformats.org/officeDocument/2006/relationships/slide" Target="slides/slide15.xml"  /><Relationship Id="rId18" Type="http://schemas.openxmlformats.org/officeDocument/2006/relationships/slide" Target="slides/slide16.xml"  /><Relationship Id="rId19" Type="http://schemas.openxmlformats.org/officeDocument/2006/relationships/slide" Target="slides/slide17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8.xml"  /><Relationship Id="rId21" Type="http://schemas.openxmlformats.org/officeDocument/2006/relationships/slide" Target="slides/slide19.xml"  /><Relationship Id="rId22" Type="http://schemas.openxmlformats.org/officeDocument/2006/relationships/slide" Target="slides/slide20.xml"  /><Relationship Id="rId23" Type="http://schemas.openxmlformats.org/officeDocument/2006/relationships/slide" Target="slides/slide21.xml"  /><Relationship Id="rId24" Type="http://schemas.openxmlformats.org/officeDocument/2006/relationships/slide" Target="slides/slide22.xml"  /><Relationship Id="rId25" Type="http://schemas.openxmlformats.org/officeDocument/2006/relationships/slide" Target="slides/slide23.xml"  /><Relationship Id="rId26" Type="http://schemas.openxmlformats.org/officeDocument/2006/relationships/slide" Target="slides/slide24.xml"  /><Relationship Id="rId27" Type="http://schemas.openxmlformats.org/officeDocument/2006/relationships/slide" Target="slides/slide25.xml"  /><Relationship Id="rId28" Type="http://schemas.openxmlformats.org/officeDocument/2006/relationships/slide" Target="slides/slide26.xml"  /><Relationship Id="rId29" Type="http://schemas.openxmlformats.org/officeDocument/2006/relationships/slide" Target="slides/slide27.xml"  /><Relationship Id="rId3" Type="http://schemas.openxmlformats.org/officeDocument/2006/relationships/slide" Target="slides/slide1.xml"  /><Relationship Id="rId30" Type="http://schemas.openxmlformats.org/officeDocument/2006/relationships/slide" Target="slides/slide28.xml"  /><Relationship Id="rId31" Type="http://schemas.openxmlformats.org/officeDocument/2006/relationships/slide" Target="slides/slide29.xml"  /><Relationship Id="rId32" Type="http://schemas.openxmlformats.org/officeDocument/2006/relationships/slide" Target="slides/slide30.xml"  /><Relationship Id="rId33" Type="http://schemas.openxmlformats.org/officeDocument/2006/relationships/slide" Target="slides/slide31.xml"  /><Relationship Id="rId34" Type="http://schemas.openxmlformats.org/officeDocument/2006/relationships/slide" Target="slides/slide32.xml"  /><Relationship Id="rId35" Type="http://schemas.openxmlformats.org/officeDocument/2006/relationships/slide" Target="slides/slide33.xml"  /><Relationship Id="rId36" Type="http://schemas.openxmlformats.org/officeDocument/2006/relationships/slide" Target="slides/slide34.xml"  /><Relationship Id="rId37" Type="http://schemas.openxmlformats.org/officeDocument/2006/relationships/slide" Target="slides/slide35.xml"  /><Relationship Id="rId38" Type="http://schemas.openxmlformats.org/officeDocument/2006/relationships/slide" Target="slides/slide36.xml"  /><Relationship Id="rId39" Type="http://schemas.openxmlformats.org/officeDocument/2006/relationships/slide" Target="slides/slide37.xml"  /><Relationship Id="rId4" Type="http://schemas.openxmlformats.org/officeDocument/2006/relationships/slide" Target="slides/slide2.xml"  /><Relationship Id="rId40" Type="http://schemas.openxmlformats.org/officeDocument/2006/relationships/presProps" Target="presProps.xml"  /><Relationship Id="rId41" Type="http://schemas.openxmlformats.org/officeDocument/2006/relationships/viewProps" Target="viewProps.xml"  /><Relationship Id="rId42" Type="http://schemas.openxmlformats.org/officeDocument/2006/relationships/theme" Target="theme/theme1.xml"  /><Relationship Id="rId43" Type="http://schemas.openxmlformats.org/officeDocument/2006/relationships/tableStyles" Target="tableStyles.xml"  /><Relationship Id="rId5" Type="http://schemas.openxmlformats.org/officeDocument/2006/relationships/slide" Target="slides/slide3.xml"  /><Relationship Id="rId6" Type="http://schemas.openxmlformats.org/officeDocument/2006/relationships/slide" Target="slides/slide4.xml"  /><Relationship Id="rId7" Type="http://schemas.openxmlformats.org/officeDocument/2006/relationships/slide" Target="slides/slide5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D2703DD3-0C27-49AC-B979-01D55BD8A729}" type="datetime1">
              <a:rPr lang="ko-KR" altLang="en-US"/>
              <a:pPr lvl="0">
                <a:defRPr lang="ko-KR" altLang="en-US"/>
              </a:pPr>
              <a:t>2023-12-07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4ACF7026-FF23-4813-A5E9-1AB54CF68C5D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.xml"  /><Relationship Id="rId2" Type="http://schemas.openxmlformats.org/officeDocument/2006/relationships/notesMaster" Target="../notesMasters/notesMaster1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7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4ACF7026-FF23-4813-A5E9-1AB54CF68C5D}" type="slidenum">
              <a:rPr lang="en-US" altLang="en-US"/>
              <a:pPr lvl="0">
                <a:defRPr lang="ko-KR" altLang="en-US"/>
              </a:pPr>
              <a:t>1</a:t>
            </a:fld>
            <a:endParaRPr lang="en-US" altLang="en-US"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F7026-FF23-4813-A5E9-1AB54CF68C5D}" type="slidenum">
              <a:rPr lang="ko-KR" altLang="en-US" smtClean="0"/>
              <a:pPr/>
              <a:t>37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64428420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2.png"  /><Relationship Id="rId3" Type="http://schemas.openxmlformats.org/officeDocument/2006/relationships/image" Target="../media/image3.png"  /><Relationship Id="rId4" Type="http://schemas.openxmlformats.org/officeDocument/2006/relationships/image" Target="../media/image4.png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5.png"  /><Relationship Id="rId3" Type="http://schemas.openxmlformats.org/officeDocument/2006/relationships/image" Target="../media/image3.png"  /><Relationship Id="rId4" Type="http://schemas.openxmlformats.org/officeDocument/2006/relationships/image" Target="../media/image4.png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3.png"  /><Relationship Id="rId3" Type="http://schemas.openxmlformats.org/officeDocument/2006/relationships/image" Target="../media/image4.png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png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FD81984-4C8C-4EA8-88A3-6BF417143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EF85C6C2-D1D7-4FC7-B9AB-CF52DFFE5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6BEBA78F-7956-4352-AB3A-A934971AD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D80A-B092-4306-8BC1-3C4AD6A9CB65}" type="datetimeFigureOut">
              <a:rPr lang="ko-KR" altLang="en-US" smtClean="0"/>
              <a:pPr/>
              <a:t>2023-12-05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D426B74B-BA6C-4DE1-A485-9EEA85968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182E7FF3-EEEF-4494-A42D-E878C269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5083-7DE0-4E19-8353-6AA794AB3A4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0875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E0211EF4-BD68-4CF6-8E4D-C1CF7BEB4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D4980B5-52AB-47D4-B335-030365454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24220FE4-49C4-4D20-A191-47E0B0F73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D80A-B092-4306-8BC1-3C4AD6A9CB65}" type="datetimeFigureOut">
              <a:rPr lang="ko-KR" altLang="en-US" smtClean="0"/>
              <a:pPr/>
              <a:t>2023-12-05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FD56257E-5632-4759-A71C-84BF24E09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379E265D-9724-403E-9CB8-5612CD119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5083-7DE0-4E19-8353-6AA794AB3A4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027519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26346358-FD3F-46E2-9F08-840B8C3349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BF30FE59-4085-4CF2-9EEA-45195E1DC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2E83D5EF-781F-4120-8E13-A8129CD93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D80A-B092-4306-8BC1-3C4AD6A9CB65}" type="datetimeFigureOut">
              <a:rPr lang="ko-KR" altLang="en-US" smtClean="0"/>
              <a:pPr/>
              <a:t>2023-12-05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A765A663-6F3A-447D-B6B0-761457581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0BC8BA0D-A5AD-47F9-9C3F-72E4EC23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5083-7DE0-4E19-8353-6AA794AB3A4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43282141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3BE2AF1-B36A-473A-8DA2-5AD6D618AA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843334"/>
            <a:ext cx="12192000" cy="601466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1108" y="495300"/>
            <a:ext cx="11269785" cy="701676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00D4-8CF4-4590-BD7D-4C22C15EA102}" type="datetime1">
              <a:rPr lang="ko-KR" altLang="en-US" smtClean="0"/>
              <a:pPr/>
              <a:t>2023-12-05</a:t>
            </a:fld>
            <a:endParaRPr lang="ko-KR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7737231" y="159365"/>
            <a:ext cx="4060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0" dirty="0">
                <a:solidFill>
                  <a:schemeClr val="bg1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</a:rPr>
              <a:t>F1Security Introduction</a:t>
            </a:r>
            <a:endParaRPr lang="ko-KR" altLang="en-US" sz="1400" b="0" dirty="0">
              <a:solidFill>
                <a:schemeClr val="bg1"/>
              </a:solidFill>
              <a:effectLst>
                <a:outerShdw blurRad="63500" sx="102000" sy="102000" algn="ctr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xmlns="" id="{FA4869F5-B850-DF9E-476D-5F9002F7F0E4}"/>
              </a:ext>
            </a:extLst>
          </p:cNvPr>
          <p:cNvGrpSpPr/>
          <p:nvPr userDrawn="1"/>
        </p:nvGrpSpPr>
        <p:grpSpPr>
          <a:xfrm>
            <a:off x="0" y="0"/>
            <a:ext cx="12192000" cy="1091274"/>
            <a:chOff x="0" y="0"/>
            <a:chExt cx="12192000" cy="1091274"/>
          </a:xfrm>
        </p:grpSpPr>
        <p:pic>
          <p:nvPicPr>
            <p:cNvPr id="3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1091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xmlns="" id="{B01A03EB-13A0-629F-5599-C3614CA0EF82}"/>
                </a:ext>
              </a:extLst>
            </p:cNvPr>
            <p:cNvSpPr/>
            <p:nvPr userDrawn="1"/>
          </p:nvSpPr>
          <p:spPr>
            <a:xfrm>
              <a:off x="9928860" y="152110"/>
              <a:ext cx="2049780" cy="495590"/>
            </a:xfrm>
            <a:prstGeom prst="rect">
              <a:avLst/>
            </a:prstGeom>
            <a:solidFill>
              <a:srgbClr val="234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D70C448D-B986-D5E6-7B4F-975C56F4CF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6075" y="107041"/>
            <a:ext cx="1925905" cy="48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506553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C58420-B008-48F8-B80F-BE8338411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044174"/>
            <a:ext cx="12192000" cy="581382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1108" y="495300"/>
            <a:ext cx="11269785" cy="701676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00D4-8CF4-4590-BD7D-4C22C15EA102}" type="datetime1">
              <a:rPr lang="ko-KR" altLang="en-US" smtClean="0"/>
              <a:pPr/>
              <a:t>2023-12-05</a:t>
            </a:fld>
            <a:endParaRPr lang="ko-KR" altLang="en-US" dirty="0"/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C42B6B-FC68-40A4-9F7B-A7F891F8247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2" name="바닥글 개체 틀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7737231" y="159365"/>
            <a:ext cx="4060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0" dirty="0">
                <a:solidFill>
                  <a:schemeClr val="bg1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</a:rPr>
              <a:t>F1Security Introduction</a:t>
            </a:r>
            <a:endParaRPr lang="ko-KR" altLang="en-US" sz="1400" b="0" dirty="0">
              <a:solidFill>
                <a:schemeClr val="bg1"/>
              </a:solidFill>
              <a:effectLst>
                <a:outerShdw blurRad="63500" sx="102000" sy="102000" algn="ctr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9AB89F3E-DCAE-FDA6-6ADD-AB7F0E953DAA}"/>
              </a:ext>
            </a:extLst>
          </p:cNvPr>
          <p:cNvGrpSpPr/>
          <p:nvPr userDrawn="1"/>
        </p:nvGrpSpPr>
        <p:grpSpPr>
          <a:xfrm>
            <a:off x="0" y="0"/>
            <a:ext cx="12192000" cy="1091274"/>
            <a:chOff x="0" y="0"/>
            <a:chExt cx="12192000" cy="1091274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xmlns="" id="{6BCC1BB4-4AC7-EC9B-22AF-FE4F8C39AFB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1091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xmlns="" id="{0F7DE172-551C-7EF8-1541-7B820CE62EF2}"/>
                </a:ext>
              </a:extLst>
            </p:cNvPr>
            <p:cNvSpPr/>
            <p:nvPr userDrawn="1"/>
          </p:nvSpPr>
          <p:spPr>
            <a:xfrm>
              <a:off x="9928860" y="152110"/>
              <a:ext cx="2049780" cy="495590"/>
            </a:xfrm>
            <a:prstGeom prst="rect">
              <a:avLst/>
            </a:prstGeom>
            <a:solidFill>
              <a:srgbClr val="234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64FF34FC-6DE4-3E7D-35CA-977A7993EC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6075" y="107041"/>
            <a:ext cx="1925905" cy="48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459424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1108" y="495300"/>
            <a:ext cx="11269785" cy="701676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737231" y="159365"/>
            <a:ext cx="4060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0" dirty="0">
                <a:solidFill>
                  <a:schemeClr val="bg1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</a:rPr>
              <a:t>F1Security Introduction</a:t>
            </a:r>
            <a:endParaRPr lang="ko-KR" altLang="en-US" sz="1400" b="0" dirty="0">
              <a:solidFill>
                <a:schemeClr val="bg1"/>
              </a:solidFill>
              <a:effectLst>
                <a:outerShdw blurRad="63500" sx="102000" sy="102000" algn="ctr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슬라이드 번호 개체 틀 96"/>
          <p:cNvSpPr txBox="1">
            <a:spLocks/>
          </p:cNvSpPr>
          <p:nvPr userDrawn="1"/>
        </p:nvSpPr>
        <p:spPr>
          <a:xfrm>
            <a:off x="4673600" y="65292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C42B6B-FC68-40A4-9F7B-A7F891F8247A}" type="slidenum">
              <a:rPr kumimoji="1" lang="ko-KR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굴림" pitchFamily="50" charset="-127"/>
              <a:cs typeface="+mn-cs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EEFF18A8-0B1F-4572-068B-A5CB5E75086F}"/>
              </a:ext>
            </a:extLst>
          </p:cNvPr>
          <p:cNvGrpSpPr/>
          <p:nvPr userDrawn="1"/>
        </p:nvGrpSpPr>
        <p:grpSpPr>
          <a:xfrm>
            <a:off x="0" y="0"/>
            <a:ext cx="12192000" cy="1091274"/>
            <a:chOff x="0" y="0"/>
            <a:chExt cx="12192000" cy="1091274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xmlns="" id="{EF71F31D-09C6-41D1-6ACC-30516920118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1091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xmlns="" id="{010B44DC-0346-908B-E86C-1160603A66E0}"/>
                </a:ext>
              </a:extLst>
            </p:cNvPr>
            <p:cNvSpPr/>
            <p:nvPr userDrawn="1"/>
          </p:nvSpPr>
          <p:spPr>
            <a:xfrm>
              <a:off x="9928860" y="152110"/>
              <a:ext cx="2049780" cy="495590"/>
            </a:xfrm>
            <a:prstGeom prst="rect">
              <a:avLst/>
            </a:prstGeom>
            <a:solidFill>
              <a:srgbClr val="234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411F6A36-7FE1-E7E5-2ED7-F13D23D6EE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6075" y="107041"/>
            <a:ext cx="1925905" cy="48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378518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D0788D4E-D75B-4A38-8FCA-769C2B1D16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51433" y="6468490"/>
            <a:ext cx="1489133" cy="365124"/>
          </a:xfrm>
          <a:prstGeom prst="rect">
            <a:avLst/>
          </a:prstGeom>
          <a:noFill/>
          <a:ln>
            <a:noFill/>
          </a:ln>
          <a:effectLst>
            <a:reflection endPos="0" dir="5400000" sy="-100000" algn="bl" rotWithShape="0"/>
          </a:effectLst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6BE4AC64-B927-4D6A-B6F3-1576C44A8A73}"/>
              </a:ext>
            </a:extLst>
          </p:cNvPr>
          <p:cNvCxnSpPr>
            <a:cxnSpLocks/>
          </p:cNvCxnSpPr>
          <p:nvPr userDrawn="1"/>
        </p:nvCxnSpPr>
        <p:spPr>
          <a:xfrm>
            <a:off x="-2" y="553164"/>
            <a:ext cx="12192000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자유형: 도형 8">
            <a:extLst>
              <a:ext uri="{FF2B5EF4-FFF2-40B4-BE49-F238E27FC236}">
                <a16:creationId xmlns:a16="http://schemas.microsoft.com/office/drawing/2014/main" xmlns="" id="{468BB3C8-E0A3-443A-899A-A79FD0B66EAB}"/>
              </a:ext>
            </a:extLst>
          </p:cNvPr>
          <p:cNvSpPr/>
          <p:nvPr userDrawn="1"/>
        </p:nvSpPr>
        <p:spPr>
          <a:xfrm>
            <a:off x="0" y="53647"/>
            <a:ext cx="230830" cy="461655"/>
          </a:xfrm>
          <a:custGeom>
            <a:avLst/>
            <a:gdLst>
              <a:gd name="connsiteX0" fmla="*/ 0 w 416331"/>
              <a:gd name="connsiteY0" fmla="*/ 0 h 832655"/>
              <a:gd name="connsiteX1" fmla="*/ 281324 w 416331"/>
              <a:gd name="connsiteY1" fmla="*/ 0 h 832655"/>
              <a:gd name="connsiteX2" fmla="*/ 416331 w 416331"/>
              <a:gd name="connsiteY2" fmla="*/ 135007 h 832655"/>
              <a:gd name="connsiteX3" fmla="*/ 416331 w 416331"/>
              <a:gd name="connsiteY3" fmla="*/ 697648 h 832655"/>
              <a:gd name="connsiteX4" fmla="*/ 281324 w 416331"/>
              <a:gd name="connsiteY4" fmla="*/ 832655 h 832655"/>
              <a:gd name="connsiteX5" fmla="*/ 0 w 416331"/>
              <a:gd name="connsiteY5" fmla="*/ 832655 h 832655"/>
              <a:gd name="connsiteX6" fmla="*/ 0 w 416331"/>
              <a:gd name="connsiteY6" fmla="*/ 702171 h 832655"/>
              <a:gd name="connsiteX7" fmla="*/ 193154 w 416331"/>
              <a:gd name="connsiteY7" fmla="*/ 702171 h 832655"/>
              <a:gd name="connsiteX8" fmla="*/ 285847 w 416331"/>
              <a:gd name="connsiteY8" fmla="*/ 609478 h 832655"/>
              <a:gd name="connsiteX9" fmla="*/ 285847 w 416331"/>
              <a:gd name="connsiteY9" fmla="*/ 223176 h 832655"/>
              <a:gd name="connsiteX10" fmla="*/ 193154 w 416331"/>
              <a:gd name="connsiteY10" fmla="*/ 130483 h 832655"/>
              <a:gd name="connsiteX11" fmla="*/ 0 w 416331"/>
              <a:gd name="connsiteY11" fmla="*/ 130483 h 83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6331" h="832655">
                <a:moveTo>
                  <a:pt x="0" y="0"/>
                </a:moveTo>
                <a:lnTo>
                  <a:pt x="281324" y="0"/>
                </a:lnTo>
                <a:cubicBezTo>
                  <a:pt x="355886" y="0"/>
                  <a:pt x="416331" y="60445"/>
                  <a:pt x="416331" y="135007"/>
                </a:cubicBezTo>
                <a:lnTo>
                  <a:pt x="416331" y="697648"/>
                </a:lnTo>
                <a:cubicBezTo>
                  <a:pt x="416331" y="772210"/>
                  <a:pt x="355886" y="832655"/>
                  <a:pt x="281324" y="832655"/>
                </a:cubicBezTo>
                <a:lnTo>
                  <a:pt x="0" y="832655"/>
                </a:lnTo>
                <a:lnTo>
                  <a:pt x="0" y="702171"/>
                </a:lnTo>
                <a:lnTo>
                  <a:pt x="193154" y="702171"/>
                </a:lnTo>
                <a:cubicBezTo>
                  <a:pt x="244347" y="702171"/>
                  <a:pt x="285847" y="660671"/>
                  <a:pt x="285847" y="609478"/>
                </a:cubicBezTo>
                <a:lnTo>
                  <a:pt x="285847" y="223176"/>
                </a:lnTo>
                <a:cubicBezTo>
                  <a:pt x="285847" y="171983"/>
                  <a:pt x="244347" y="130483"/>
                  <a:pt x="193154" y="130483"/>
                </a:cubicBezTo>
                <a:lnTo>
                  <a:pt x="0" y="130483"/>
                </a:lnTo>
                <a:close/>
              </a:path>
            </a:pathLst>
          </a:custGeom>
          <a:gradFill>
            <a:gsLst>
              <a:gs pos="0">
                <a:srgbClr val="4194F9"/>
              </a:gs>
              <a:gs pos="100000">
                <a:srgbClr val="065CC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733CB418-72D6-42A6-B0EC-2B119F147DA0}"/>
              </a:ext>
            </a:extLst>
          </p:cNvPr>
          <p:cNvCxnSpPr>
            <a:cxnSpLocks/>
          </p:cNvCxnSpPr>
          <p:nvPr userDrawn="1"/>
        </p:nvCxnSpPr>
        <p:spPr>
          <a:xfrm>
            <a:off x="-2" y="6425359"/>
            <a:ext cx="12192000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2247163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29E0B51-EC4C-42D8-A36C-6212DD5E5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0F0429F4-7421-4B6E-B9F5-D1FD9690C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B80863F9-40B4-4D02-8D99-E7F4C505F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D80A-B092-4306-8BC1-3C4AD6A9CB65}" type="datetimeFigureOut">
              <a:rPr lang="ko-KR" altLang="en-US" smtClean="0"/>
              <a:pPr/>
              <a:t>2023-12-05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8C43E79B-3F17-4632-A291-9CAF63840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F30D5702-1B8B-4637-B418-E6DC9466F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5083-7DE0-4E19-8353-6AA794AB3A4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76484545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78EA5AB-2AC4-42F5-854E-B7BBC7FB7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AD6B0D5E-6F1F-47A3-852E-FDFEF3E83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674134AE-6D38-4E45-8089-38B0C42D7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79EB36D-72F3-417F-A530-98D209BD6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D80A-B092-4306-8BC1-3C4AD6A9CB65}" type="datetimeFigureOut">
              <a:rPr lang="ko-KR" altLang="en-US" smtClean="0"/>
              <a:pPr/>
              <a:t>2023-12-05</a:t>
            </a:fld>
            <a:endParaRPr lang="ko-KR" alt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E9BC2F5E-517B-4476-BFBA-599E269F8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14E2D13B-0111-433A-A890-2E4F97EDF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5083-7DE0-4E19-8353-6AA794AB3A4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7097789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4F5D030-0647-4AB3-A313-8FA95A5E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A02EE1EB-2377-4681-AFCB-85C1141C1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F707E146-4A03-460E-A444-602C725C0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9CEA38B5-396F-4404-BCAF-84974D87B2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CE0EC962-DCC2-46FB-82CA-F1B314C5F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02ECA261-94F2-460E-83FB-356FB4D76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D80A-B092-4306-8BC1-3C4AD6A9CB65}" type="datetimeFigureOut">
              <a:rPr lang="ko-KR" altLang="en-US" smtClean="0"/>
              <a:pPr/>
              <a:t>2023-12-05</a:t>
            </a:fld>
            <a:endParaRPr lang="ko-KR" altLang="en-US" dirty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D2C23C43-1469-4446-B791-A9F494870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1F2B193F-3C71-4A60-894C-BCBAA7EC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5083-7DE0-4E19-8353-6AA794AB3A4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72337747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16999FBF-C946-45FE-977E-B8DC0271D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B8E3EFA9-BBC0-497D-A68C-0B7153D75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D80A-B092-4306-8BC1-3C4AD6A9CB65}" type="datetimeFigureOut">
              <a:rPr lang="ko-KR" altLang="en-US" smtClean="0"/>
              <a:pPr/>
              <a:t>2023-12-05</a:t>
            </a:fld>
            <a:endParaRPr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A3DD374F-E353-4958-9AD2-AFC9537BC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79D6EF9D-463D-4A2D-9A1F-06C51D1B2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5083-7DE0-4E19-8353-6AA794AB3A4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9058204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7403AE18-3EDE-4B44-A6F6-EB952FB11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D80A-B092-4306-8BC1-3C4AD6A9CB65}" type="datetimeFigureOut">
              <a:rPr lang="ko-KR" altLang="en-US" smtClean="0"/>
              <a:pPr/>
              <a:t>2023-12-05</a:t>
            </a:fld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72DF82FD-2A74-4918-B452-0CAEC270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148328AF-3732-49BC-B48A-CED10B6A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5083-7DE0-4E19-8353-6AA794AB3A4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15284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E242969D-98F6-4634-A86E-8762AED66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8EC8AE2-C647-48CE-9FAA-DC64DF5F1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EDA6055A-4138-4C00-B9CA-45F3EC538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F6C45754-83E3-4E15-B2B8-1F7B4D38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D80A-B092-4306-8BC1-3C4AD6A9CB65}" type="datetimeFigureOut">
              <a:rPr lang="ko-KR" altLang="en-US" smtClean="0"/>
              <a:pPr/>
              <a:t>2023-12-05</a:t>
            </a:fld>
            <a:endParaRPr lang="ko-KR" alt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6B058B6-FDC1-42C2-A241-84C5DBFF0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5DA3DA79-AA4E-4C24-8C95-E38F0BA4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5083-7DE0-4E19-8353-6AA794AB3A4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2809022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6FAF764-7F64-4C4C-988B-38280D9FC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20249BBA-6D4C-4BC3-AA80-50305D844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216B96A-2C14-4334-9D26-E773339AB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B31940A8-693F-4A73-BADA-99D4C4D59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D80A-B092-4306-8BC1-3C4AD6A9CB65}" type="datetimeFigureOut">
              <a:rPr lang="ko-KR" altLang="en-US" smtClean="0"/>
              <a:pPr/>
              <a:t>2023-12-05</a:t>
            </a:fld>
            <a:endParaRPr lang="ko-KR" alt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277E0386-BD16-4F14-B76F-3A2E06982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4BE0CB1-2566-4998-84BD-B428C19B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5083-7DE0-4E19-8353-6AA794AB3A4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1313150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slideLayout" Target="../slideLayouts/slideLayout13.xml"  /><Relationship Id="rId14" Type="http://schemas.openxmlformats.org/officeDocument/2006/relationships/slideLayout" Target="../slideLayouts/slideLayout14.xml"  /><Relationship Id="rId15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C0488DA4-4B32-479D-8F79-848D388C4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B261C940-51D4-4884-BD5F-BC9AC54EA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C0E0917F-F8FD-4A87-BC4B-52744E4295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5D80A-B092-4306-8BC1-3C4AD6A9CB65}" type="datetimeFigureOut">
              <a:rPr lang="ko-KR" altLang="en-US" smtClean="0"/>
              <a:pPr/>
              <a:t>2023-12-05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89891D50-FAA2-4286-B92F-9756260A0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3E7C58BB-7A1C-468D-9542-5D8E21EF0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E5083-7DE0-4E19-8353-6AA794AB3A4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82047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6.png"  /><Relationship Id="rId4" Type="http://schemas.openxmlformats.org/officeDocument/2006/relationships/image" Target="../media/image7.png"  /><Relationship Id="rId5" Type="http://schemas.openxmlformats.org/officeDocument/2006/relationships/image" Target="../media/image8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image" Target="../media/image16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image" Target="../media/image17.png"  /><Relationship Id="rId3" Type="http://schemas.microsoft.com/office/2007/relationships/hdphoto" Target="../embeddings/oleObject1"  /><Relationship Id="rId4" Type="http://schemas.openxmlformats.org/officeDocument/2006/relationships/image" Target="../media/image18.png"  /><Relationship Id="rId5" Type="http://schemas.openxmlformats.org/officeDocument/2006/relationships/image" Target="../media/image19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28.png"  /><Relationship Id="rId11" Type="http://schemas.openxmlformats.org/officeDocument/2006/relationships/image" Target="../media/image29.svg"  /><Relationship Id="rId2" Type="http://schemas.openxmlformats.org/officeDocument/2006/relationships/image" Target="../media/image20.png"  /><Relationship Id="rId3" Type="http://schemas.openxmlformats.org/officeDocument/2006/relationships/image" Target="../media/image21.svg"  /><Relationship Id="rId4" Type="http://schemas.openxmlformats.org/officeDocument/2006/relationships/image" Target="../media/image22.png"  /><Relationship Id="rId5" Type="http://schemas.openxmlformats.org/officeDocument/2006/relationships/image" Target="../media/image23.svg"  /><Relationship Id="rId6" Type="http://schemas.openxmlformats.org/officeDocument/2006/relationships/image" Target="../media/image24.png"  /><Relationship Id="rId7" Type="http://schemas.openxmlformats.org/officeDocument/2006/relationships/image" Target="../media/image25.svg"  /><Relationship Id="rId8" Type="http://schemas.openxmlformats.org/officeDocument/2006/relationships/image" Target="../media/image26.png"  /><Relationship Id="rId9" Type="http://schemas.openxmlformats.org/officeDocument/2006/relationships/image" Target="../media/image27.sv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37.png"  /><Relationship Id="rId11" Type="http://schemas.openxmlformats.org/officeDocument/2006/relationships/image" Target="../media/image38.png"  /><Relationship Id="rId12" Type="http://schemas.openxmlformats.org/officeDocument/2006/relationships/image" Target="../media/image39.png"  /><Relationship Id="rId13" Type="http://schemas.openxmlformats.org/officeDocument/2006/relationships/image" Target="../media/image40.png"  /><Relationship Id="rId14" Type="http://schemas.openxmlformats.org/officeDocument/2006/relationships/image" Target="../media/image41.jpeg"  /><Relationship Id="rId15" Type="http://schemas.openxmlformats.org/officeDocument/2006/relationships/image" Target="../media/image42.jpeg"  /><Relationship Id="rId16" Type="http://schemas.openxmlformats.org/officeDocument/2006/relationships/image" Target="../media/image20.png"  /><Relationship Id="rId17" Type="http://schemas.openxmlformats.org/officeDocument/2006/relationships/image" Target="../media/image21.svg"  /><Relationship Id="rId2" Type="http://schemas.openxmlformats.org/officeDocument/2006/relationships/image" Target="../media/image12.png"  /><Relationship Id="rId3" Type="http://schemas.openxmlformats.org/officeDocument/2006/relationships/image" Target="../media/image30.png"  /><Relationship Id="rId4" Type="http://schemas.openxmlformats.org/officeDocument/2006/relationships/image" Target="../media/image31.png"  /><Relationship Id="rId5" Type="http://schemas.openxmlformats.org/officeDocument/2006/relationships/image" Target="../media/image32.png"  /><Relationship Id="rId6" Type="http://schemas.openxmlformats.org/officeDocument/2006/relationships/image" Target="../media/image33.png"  /><Relationship Id="rId7" Type="http://schemas.openxmlformats.org/officeDocument/2006/relationships/image" Target="../media/image34.png"  /><Relationship Id="rId8" Type="http://schemas.openxmlformats.org/officeDocument/2006/relationships/image" Target="../media/image35.png"  /><Relationship Id="rId9" Type="http://schemas.openxmlformats.org/officeDocument/2006/relationships/image" Target="../media/image36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image" Target="../media/image12.png"  /><Relationship Id="rId3" Type="http://schemas.openxmlformats.org/officeDocument/2006/relationships/image" Target="../media/image22.png"  /><Relationship Id="rId4" Type="http://schemas.openxmlformats.org/officeDocument/2006/relationships/image" Target="../media/image43.svg"  /><Relationship Id="rId5" Type="http://schemas.openxmlformats.org/officeDocument/2006/relationships/image" Target="../media/image44.png"  /><Relationship Id="rId6" Type="http://schemas.openxmlformats.org/officeDocument/2006/relationships/image" Target="../media/image45.png"  /><Relationship Id="rId7" Type="http://schemas.openxmlformats.org/officeDocument/2006/relationships/image" Target="../media/image46.png"  /><Relationship Id="rId8" Type="http://schemas.openxmlformats.org/officeDocument/2006/relationships/image" Target="../media/image47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image" Target="../media/image12.png"  /><Relationship Id="rId3" Type="http://schemas.openxmlformats.org/officeDocument/2006/relationships/image" Target="../media/image22.png"  /><Relationship Id="rId4" Type="http://schemas.openxmlformats.org/officeDocument/2006/relationships/image" Target="../media/image43.svg"  /><Relationship Id="rId5" Type="http://schemas.openxmlformats.org/officeDocument/2006/relationships/image" Target="../media/image48.png"  /><Relationship Id="rId6" Type="http://schemas.openxmlformats.org/officeDocument/2006/relationships/image" Target="../media/image49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image" Target="../media/image12.png"  /><Relationship Id="rId3" Type="http://schemas.openxmlformats.org/officeDocument/2006/relationships/image" Target="../media/image50.png"  /><Relationship Id="rId4" Type="http://schemas.openxmlformats.org/officeDocument/2006/relationships/image" Target="../media/image51.png"  /><Relationship Id="rId5" Type="http://schemas.openxmlformats.org/officeDocument/2006/relationships/image" Target="../media/image52.png"  /><Relationship Id="rId6" Type="http://schemas.openxmlformats.org/officeDocument/2006/relationships/image" Target="../media/image53.png"  /><Relationship Id="rId7" Type="http://schemas.openxmlformats.org/officeDocument/2006/relationships/image" Target="../media/image24.png"  /><Relationship Id="rId8" Type="http://schemas.openxmlformats.org/officeDocument/2006/relationships/image" Target="../media/image54.sv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62.png"  /><Relationship Id="rId11" Type="http://schemas.openxmlformats.org/officeDocument/2006/relationships/image" Target="../media/image26.png"  /><Relationship Id="rId12" Type="http://schemas.openxmlformats.org/officeDocument/2006/relationships/image" Target="../media/image27.svg"  /><Relationship Id="rId2" Type="http://schemas.openxmlformats.org/officeDocument/2006/relationships/image" Target="../media/image12.png"  /><Relationship Id="rId3" Type="http://schemas.openxmlformats.org/officeDocument/2006/relationships/image" Target="../media/image55.png"  /><Relationship Id="rId4" Type="http://schemas.openxmlformats.org/officeDocument/2006/relationships/image" Target="../media/image56.png"  /><Relationship Id="rId5" Type="http://schemas.openxmlformats.org/officeDocument/2006/relationships/image" Target="../media/image57.png"  /><Relationship Id="rId6" Type="http://schemas.openxmlformats.org/officeDocument/2006/relationships/image" Target="../media/image58.png"  /><Relationship Id="rId7" Type="http://schemas.openxmlformats.org/officeDocument/2006/relationships/image" Target="../media/image59.png"  /><Relationship Id="rId8" Type="http://schemas.openxmlformats.org/officeDocument/2006/relationships/image" Target="../media/image60.png"  /><Relationship Id="rId9" Type="http://schemas.openxmlformats.org/officeDocument/2006/relationships/image" Target="../media/image61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69.jpeg"  /><Relationship Id="rId11" Type="http://schemas.openxmlformats.org/officeDocument/2006/relationships/image" Target="../media/image70.png"  /><Relationship Id="rId12" Type="http://schemas.openxmlformats.org/officeDocument/2006/relationships/image" Target="../media/image71.png"  /><Relationship Id="rId13" Type="http://schemas.openxmlformats.org/officeDocument/2006/relationships/image" Target="../media/image72.png"  /><Relationship Id="rId14" Type="http://schemas.openxmlformats.org/officeDocument/2006/relationships/image" Target="../media/image73.png"  /><Relationship Id="rId15" Type="http://schemas.microsoft.com/office/2007/relationships/hdphoto" Target="../embeddings/oleObject3"  /><Relationship Id="rId16" Type="http://schemas.openxmlformats.org/officeDocument/2006/relationships/image" Target="../media/image74.png"  /><Relationship Id="rId17" Type="http://schemas.openxmlformats.org/officeDocument/2006/relationships/image" Target="../media/image28.png"  /><Relationship Id="rId18" Type="http://schemas.openxmlformats.org/officeDocument/2006/relationships/image" Target="../media/image29.svg"  /><Relationship Id="rId2" Type="http://schemas.openxmlformats.org/officeDocument/2006/relationships/image" Target="../media/image12.png"  /><Relationship Id="rId3" Type="http://schemas.openxmlformats.org/officeDocument/2006/relationships/image" Target="../media/image63.png"  /><Relationship Id="rId4" Type="http://schemas.microsoft.com/office/2007/relationships/hdphoto" Target="../embeddings/oleObject2"  /><Relationship Id="rId5" Type="http://schemas.openxmlformats.org/officeDocument/2006/relationships/image" Target="../media/image64.png"  /><Relationship Id="rId6" Type="http://schemas.openxmlformats.org/officeDocument/2006/relationships/image" Target="../media/image65.png"  /><Relationship Id="rId7" Type="http://schemas.openxmlformats.org/officeDocument/2006/relationships/image" Target="../media/image66.png"  /><Relationship Id="rId8" Type="http://schemas.openxmlformats.org/officeDocument/2006/relationships/image" Target="../media/image67.png"  /><Relationship Id="rId9" Type="http://schemas.openxmlformats.org/officeDocument/2006/relationships/image" Target="../media/image68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image" Target="../media/image9.jpe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image" Target="../media/image75.jpeg"  /><Relationship Id="rId3" Type="http://schemas.openxmlformats.org/officeDocument/2006/relationships/image" Target="../media/image76.png"  /><Relationship Id="rId4" Type="http://schemas.openxmlformats.org/officeDocument/2006/relationships/image" Target="../media/image77.png"  /><Relationship Id="rId5" Type="http://schemas.openxmlformats.org/officeDocument/2006/relationships/image" Target="../media/image78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87.png"  /><Relationship Id="rId11" Type="http://schemas.openxmlformats.org/officeDocument/2006/relationships/image" Target="../media/image88.png"  /><Relationship Id="rId12" Type="http://schemas.openxmlformats.org/officeDocument/2006/relationships/image" Target="../media/image75.jpeg"  /><Relationship Id="rId13" Type="http://schemas.openxmlformats.org/officeDocument/2006/relationships/image" Target="../media/image89.png"  /><Relationship Id="rId2" Type="http://schemas.openxmlformats.org/officeDocument/2006/relationships/image" Target="../media/image79.png"  /><Relationship Id="rId3" Type="http://schemas.openxmlformats.org/officeDocument/2006/relationships/image" Target="../media/image80.png"  /><Relationship Id="rId4" Type="http://schemas.openxmlformats.org/officeDocument/2006/relationships/image" Target="../media/image81.png"  /><Relationship Id="rId5" Type="http://schemas.openxmlformats.org/officeDocument/2006/relationships/image" Target="../media/image82.png"  /><Relationship Id="rId6" Type="http://schemas.openxmlformats.org/officeDocument/2006/relationships/image" Target="../media/image83.png"  /><Relationship Id="rId7" Type="http://schemas.openxmlformats.org/officeDocument/2006/relationships/image" Target="../media/image84.png"  /><Relationship Id="rId8" Type="http://schemas.openxmlformats.org/officeDocument/2006/relationships/image" Target="../media/image85.png"  /><Relationship Id="rId9" Type="http://schemas.openxmlformats.org/officeDocument/2006/relationships/image" Target="../media/image86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image" Target="../media/image75.jpeg"  /><Relationship Id="rId3" Type="http://schemas.openxmlformats.org/officeDocument/2006/relationships/image" Target="../media/image90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image" Target="../media/image75.jpeg"  /><Relationship Id="rId3" Type="http://schemas.openxmlformats.org/officeDocument/2006/relationships/image" Target="../media/image91.png"  /><Relationship Id="rId4" Type="http://schemas.openxmlformats.org/officeDocument/2006/relationships/image" Target="../media/image92.pn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image" Target="../media/image75.jpeg"  /><Relationship Id="rId3" Type="http://schemas.openxmlformats.org/officeDocument/2006/relationships/image" Target="../media/image93.png"  /><Relationship Id="rId4" Type="http://schemas.openxmlformats.org/officeDocument/2006/relationships/image" Target="../media/image94.png"  /><Relationship Id="rId5" Type="http://schemas.openxmlformats.org/officeDocument/2006/relationships/image" Target="../media/image95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103.png"  /><Relationship Id="rId11" Type="http://schemas.openxmlformats.org/officeDocument/2006/relationships/image" Target="../media/image104.png"  /><Relationship Id="rId12" Type="http://schemas.openxmlformats.org/officeDocument/2006/relationships/image" Target="../media/image105.png"  /><Relationship Id="rId13" Type="http://schemas.openxmlformats.org/officeDocument/2006/relationships/image" Target="../media/image106.png"  /><Relationship Id="rId14" Type="http://schemas.openxmlformats.org/officeDocument/2006/relationships/image" Target="../media/image107.png"  /><Relationship Id="rId2" Type="http://schemas.openxmlformats.org/officeDocument/2006/relationships/image" Target="../media/image75.jpeg"  /><Relationship Id="rId3" Type="http://schemas.openxmlformats.org/officeDocument/2006/relationships/image" Target="../media/image96.png"  /><Relationship Id="rId4" Type="http://schemas.openxmlformats.org/officeDocument/2006/relationships/image" Target="../media/image97.png"  /><Relationship Id="rId5" Type="http://schemas.openxmlformats.org/officeDocument/2006/relationships/image" Target="../media/image98.png"  /><Relationship Id="rId6" Type="http://schemas.openxmlformats.org/officeDocument/2006/relationships/image" Target="../media/image99.png"  /><Relationship Id="rId7" Type="http://schemas.openxmlformats.org/officeDocument/2006/relationships/image" Target="../media/image100.png"  /><Relationship Id="rId8" Type="http://schemas.openxmlformats.org/officeDocument/2006/relationships/image" Target="../media/image101.png"  /><Relationship Id="rId9" Type="http://schemas.openxmlformats.org/officeDocument/2006/relationships/image" Target="../media/image102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115.png"  /><Relationship Id="rId11" Type="http://schemas.openxmlformats.org/officeDocument/2006/relationships/image" Target="../media/image116.png"  /><Relationship Id="rId12" Type="http://schemas.openxmlformats.org/officeDocument/2006/relationships/image" Target="../media/image117.png"  /><Relationship Id="rId2" Type="http://schemas.openxmlformats.org/officeDocument/2006/relationships/image" Target="../media/image75.jpeg"  /><Relationship Id="rId3" Type="http://schemas.openxmlformats.org/officeDocument/2006/relationships/image" Target="../media/image108.png"  /><Relationship Id="rId4" Type="http://schemas.openxmlformats.org/officeDocument/2006/relationships/image" Target="../media/image109.png"  /><Relationship Id="rId5" Type="http://schemas.openxmlformats.org/officeDocument/2006/relationships/image" Target="../media/image110.png"  /><Relationship Id="rId6" Type="http://schemas.openxmlformats.org/officeDocument/2006/relationships/image" Target="../media/image111.png"  /><Relationship Id="rId7" Type="http://schemas.openxmlformats.org/officeDocument/2006/relationships/image" Target="../media/image112.png"  /><Relationship Id="rId8" Type="http://schemas.openxmlformats.org/officeDocument/2006/relationships/image" Target="../media/image113.png"  /><Relationship Id="rId9" Type="http://schemas.openxmlformats.org/officeDocument/2006/relationships/image" Target="../media/image114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image" Target="../media/image75.jpeg"  /><Relationship Id="rId3" Type="http://schemas.openxmlformats.org/officeDocument/2006/relationships/image" Target="../media/image118.png"  /><Relationship Id="rId4" Type="http://schemas.openxmlformats.org/officeDocument/2006/relationships/image" Target="../media/image119.jpeg"  /><Relationship Id="rId5" Type="http://schemas.openxmlformats.org/officeDocument/2006/relationships/image" Target="../media/image120.jpeg"  /><Relationship Id="rId6" Type="http://schemas.openxmlformats.org/officeDocument/2006/relationships/image" Target="../media/image121.png"  /><Relationship Id="rId7" Type="http://schemas.openxmlformats.org/officeDocument/2006/relationships/image" Target="../media/image122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131.png"  /><Relationship Id="rId100" Type="http://schemas.openxmlformats.org/officeDocument/2006/relationships/image" Target="../media/image221.png"  /><Relationship Id="rId101" Type="http://schemas.openxmlformats.org/officeDocument/2006/relationships/image" Target="../media/image222.png"  /><Relationship Id="rId102" Type="http://schemas.openxmlformats.org/officeDocument/2006/relationships/image" Target="../media/image223.png"  /><Relationship Id="rId103" Type="http://schemas.openxmlformats.org/officeDocument/2006/relationships/image" Target="../media/image224.png"  /><Relationship Id="rId104" Type="http://schemas.openxmlformats.org/officeDocument/2006/relationships/image" Target="../media/image225.png"  /><Relationship Id="rId105" Type="http://schemas.openxmlformats.org/officeDocument/2006/relationships/image" Target="../media/image226.png"  /><Relationship Id="rId11" Type="http://schemas.openxmlformats.org/officeDocument/2006/relationships/image" Target="../media/image132.jpeg"  /><Relationship Id="rId12" Type="http://schemas.openxmlformats.org/officeDocument/2006/relationships/image" Target="../media/image133.gif"  /><Relationship Id="rId13" Type="http://schemas.openxmlformats.org/officeDocument/2006/relationships/image" Target="../media/image134.png"  /><Relationship Id="rId14" Type="http://schemas.openxmlformats.org/officeDocument/2006/relationships/image" Target="../media/image135.jpeg"  /><Relationship Id="rId15" Type="http://schemas.openxmlformats.org/officeDocument/2006/relationships/image" Target="../media/image136.png"  /><Relationship Id="rId16" Type="http://schemas.openxmlformats.org/officeDocument/2006/relationships/image" Target="../media/image137.jpeg"  /><Relationship Id="rId17" Type="http://schemas.openxmlformats.org/officeDocument/2006/relationships/image" Target="../media/image138.png"  /><Relationship Id="rId18" Type="http://schemas.openxmlformats.org/officeDocument/2006/relationships/image" Target="../media/image139.gif"  /><Relationship Id="rId19" Type="http://schemas.openxmlformats.org/officeDocument/2006/relationships/image" Target="../media/image140.png"  /><Relationship Id="rId2" Type="http://schemas.openxmlformats.org/officeDocument/2006/relationships/image" Target="../media/image123.png"  /><Relationship Id="rId20" Type="http://schemas.openxmlformats.org/officeDocument/2006/relationships/image" Target="../media/image141.png"  /><Relationship Id="rId21" Type="http://schemas.openxmlformats.org/officeDocument/2006/relationships/image" Target="../media/image142.png"  /><Relationship Id="rId22" Type="http://schemas.openxmlformats.org/officeDocument/2006/relationships/image" Target="../media/image143.gif"  /><Relationship Id="rId23" Type="http://schemas.openxmlformats.org/officeDocument/2006/relationships/image" Target="../media/image144.jpeg"  /><Relationship Id="rId24" Type="http://schemas.openxmlformats.org/officeDocument/2006/relationships/image" Target="../media/image145.gif"  /><Relationship Id="rId25" Type="http://schemas.openxmlformats.org/officeDocument/2006/relationships/image" Target="../media/image146.png"  /><Relationship Id="rId26" Type="http://schemas.openxmlformats.org/officeDocument/2006/relationships/image" Target="../media/image147.jpeg"  /><Relationship Id="rId27" Type="http://schemas.openxmlformats.org/officeDocument/2006/relationships/image" Target="../media/image148.png"  /><Relationship Id="rId28" Type="http://schemas.openxmlformats.org/officeDocument/2006/relationships/image" Target="../media/image149.png"  /><Relationship Id="rId29" Type="http://schemas.openxmlformats.org/officeDocument/2006/relationships/image" Target="../media/image150.png"  /><Relationship Id="rId3" Type="http://schemas.openxmlformats.org/officeDocument/2006/relationships/image" Target="../media/image124.png"  /><Relationship Id="rId30" Type="http://schemas.openxmlformats.org/officeDocument/2006/relationships/image" Target="../media/image151.jpeg"  /><Relationship Id="rId31" Type="http://schemas.openxmlformats.org/officeDocument/2006/relationships/image" Target="../media/image152.png"  /><Relationship Id="rId32" Type="http://schemas.openxmlformats.org/officeDocument/2006/relationships/image" Target="../media/image153.jpeg"  /><Relationship Id="rId33" Type="http://schemas.openxmlformats.org/officeDocument/2006/relationships/image" Target="../media/image154.gif"  /><Relationship Id="rId34" Type="http://schemas.openxmlformats.org/officeDocument/2006/relationships/image" Target="../media/image155.jpeg"  /><Relationship Id="rId35" Type="http://schemas.openxmlformats.org/officeDocument/2006/relationships/image" Target="../media/image156.png"  /><Relationship Id="rId36" Type="http://schemas.openxmlformats.org/officeDocument/2006/relationships/image" Target="../media/image157.gif"  /><Relationship Id="rId37" Type="http://schemas.openxmlformats.org/officeDocument/2006/relationships/image" Target="../media/image158.png"  /><Relationship Id="rId38" Type="http://schemas.openxmlformats.org/officeDocument/2006/relationships/image" Target="../media/image159.jpeg"  /><Relationship Id="rId39" Type="http://schemas.openxmlformats.org/officeDocument/2006/relationships/image" Target="../media/image160.png"  /><Relationship Id="rId4" Type="http://schemas.openxmlformats.org/officeDocument/2006/relationships/image" Target="../media/image125.png"  /><Relationship Id="rId40" Type="http://schemas.openxmlformats.org/officeDocument/2006/relationships/image" Target="../media/image161.jpeg"  /><Relationship Id="rId41" Type="http://schemas.openxmlformats.org/officeDocument/2006/relationships/image" Target="../media/image162.png"  /><Relationship Id="rId42" Type="http://schemas.openxmlformats.org/officeDocument/2006/relationships/image" Target="../media/image163.png"  /><Relationship Id="rId43" Type="http://schemas.openxmlformats.org/officeDocument/2006/relationships/image" Target="../media/image164.jpeg"  /><Relationship Id="rId44" Type="http://schemas.openxmlformats.org/officeDocument/2006/relationships/image" Target="../media/image165.jpeg"  /><Relationship Id="rId45" Type="http://schemas.openxmlformats.org/officeDocument/2006/relationships/image" Target="../media/image166.jpeg"  /><Relationship Id="rId46" Type="http://schemas.openxmlformats.org/officeDocument/2006/relationships/image" Target="../media/image167.jpeg"  /><Relationship Id="rId47" Type="http://schemas.openxmlformats.org/officeDocument/2006/relationships/image" Target="../media/image168.png"  /><Relationship Id="rId48" Type="http://schemas.openxmlformats.org/officeDocument/2006/relationships/image" Target="../media/image169.png"  /><Relationship Id="rId49" Type="http://schemas.openxmlformats.org/officeDocument/2006/relationships/image" Target="../media/image170.gif"  /><Relationship Id="rId5" Type="http://schemas.openxmlformats.org/officeDocument/2006/relationships/image" Target="../media/image126.png"  /><Relationship Id="rId50" Type="http://schemas.openxmlformats.org/officeDocument/2006/relationships/image" Target="../media/image171.jpeg"  /><Relationship Id="rId51" Type="http://schemas.openxmlformats.org/officeDocument/2006/relationships/image" Target="../media/image172.jpeg"  /><Relationship Id="rId52" Type="http://schemas.openxmlformats.org/officeDocument/2006/relationships/image" Target="../media/image173.jpeg"  /><Relationship Id="rId53" Type="http://schemas.openxmlformats.org/officeDocument/2006/relationships/image" Target="../media/image174.jpeg"  /><Relationship Id="rId54" Type="http://schemas.openxmlformats.org/officeDocument/2006/relationships/image" Target="../media/image175.jpeg"  /><Relationship Id="rId55" Type="http://schemas.openxmlformats.org/officeDocument/2006/relationships/image" Target="../media/image176.png"  /><Relationship Id="rId56" Type="http://schemas.openxmlformats.org/officeDocument/2006/relationships/image" Target="../media/image177.jpeg"  /><Relationship Id="rId57" Type="http://schemas.openxmlformats.org/officeDocument/2006/relationships/image" Target="../media/image178.png"  /><Relationship Id="rId58" Type="http://schemas.openxmlformats.org/officeDocument/2006/relationships/image" Target="../media/image179.jpeg"  /><Relationship Id="rId59" Type="http://schemas.openxmlformats.org/officeDocument/2006/relationships/image" Target="../media/image180.png"  /><Relationship Id="rId6" Type="http://schemas.openxmlformats.org/officeDocument/2006/relationships/image" Target="../media/image127.png"  /><Relationship Id="rId60" Type="http://schemas.openxmlformats.org/officeDocument/2006/relationships/image" Target="../media/image181.jpeg"  /><Relationship Id="rId61" Type="http://schemas.openxmlformats.org/officeDocument/2006/relationships/image" Target="../media/image182.jpeg"  /><Relationship Id="rId62" Type="http://schemas.openxmlformats.org/officeDocument/2006/relationships/image" Target="../media/image183.jpeg"  /><Relationship Id="rId63" Type="http://schemas.openxmlformats.org/officeDocument/2006/relationships/image" Target="../media/image184.jpeg"  /><Relationship Id="rId64" Type="http://schemas.openxmlformats.org/officeDocument/2006/relationships/image" Target="../media/image185.png"  /><Relationship Id="rId65" Type="http://schemas.openxmlformats.org/officeDocument/2006/relationships/image" Target="../media/image186.jpeg"  /><Relationship Id="rId66" Type="http://schemas.openxmlformats.org/officeDocument/2006/relationships/image" Target="../media/image187.png"  /><Relationship Id="rId67" Type="http://schemas.openxmlformats.org/officeDocument/2006/relationships/image" Target="../media/image188.png"  /><Relationship Id="rId68" Type="http://schemas.openxmlformats.org/officeDocument/2006/relationships/image" Target="../media/image189.png"  /><Relationship Id="rId69" Type="http://schemas.openxmlformats.org/officeDocument/2006/relationships/image" Target="../media/image190.png"  /><Relationship Id="rId7" Type="http://schemas.openxmlformats.org/officeDocument/2006/relationships/image" Target="../media/image128.png"  /><Relationship Id="rId70" Type="http://schemas.openxmlformats.org/officeDocument/2006/relationships/image" Target="../media/image191.png"  /><Relationship Id="rId71" Type="http://schemas.openxmlformats.org/officeDocument/2006/relationships/image" Target="../media/image192.png"  /><Relationship Id="rId72" Type="http://schemas.openxmlformats.org/officeDocument/2006/relationships/image" Target="../media/image193.jpeg"  /><Relationship Id="rId73" Type="http://schemas.openxmlformats.org/officeDocument/2006/relationships/image" Target="../media/image194.jpeg"  /><Relationship Id="rId74" Type="http://schemas.openxmlformats.org/officeDocument/2006/relationships/image" Target="../media/image195.png"  /><Relationship Id="rId75" Type="http://schemas.openxmlformats.org/officeDocument/2006/relationships/image" Target="../media/image196.png"  /><Relationship Id="rId76" Type="http://schemas.openxmlformats.org/officeDocument/2006/relationships/image" Target="../media/image197.jpeg"  /><Relationship Id="rId77" Type="http://schemas.openxmlformats.org/officeDocument/2006/relationships/image" Target="../media/image198.jpeg"  /><Relationship Id="rId78" Type="http://schemas.openxmlformats.org/officeDocument/2006/relationships/image" Target="../media/image199.png"  /><Relationship Id="rId79" Type="http://schemas.openxmlformats.org/officeDocument/2006/relationships/image" Target="../media/image200.png"  /><Relationship Id="rId8" Type="http://schemas.openxmlformats.org/officeDocument/2006/relationships/image" Target="../media/image129.gif"  /><Relationship Id="rId80" Type="http://schemas.openxmlformats.org/officeDocument/2006/relationships/image" Target="../media/image201.png"  /><Relationship Id="rId81" Type="http://schemas.openxmlformats.org/officeDocument/2006/relationships/image" Target="../media/image202.png"  /><Relationship Id="rId82" Type="http://schemas.openxmlformats.org/officeDocument/2006/relationships/image" Target="../media/image203.png"  /><Relationship Id="rId83" Type="http://schemas.openxmlformats.org/officeDocument/2006/relationships/image" Target="../media/image204.png"  /><Relationship Id="rId84" Type="http://schemas.openxmlformats.org/officeDocument/2006/relationships/image" Target="../media/image205.png"  /><Relationship Id="rId85" Type="http://schemas.openxmlformats.org/officeDocument/2006/relationships/image" Target="../media/image206.png"  /><Relationship Id="rId86" Type="http://schemas.openxmlformats.org/officeDocument/2006/relationships/image" Target="../media/image207.png"  /><Relationship Id="rId87" Type="http://schemas.openxmlformats.org/officeDocument/2006/relationships/image" Target="../media/image208.png"  /><Relationship Id="rId88" Type="http://schemas.openxmlformats.org/officeDocument/2006/relationships/image" Target="../media/image209.png"  /><Relationship Id="rId89" Type="http://schemas.openxmlformats.org/officeDocument/2006/relationships/image" Target="../media/image210.png"  /><Relationship Id="rId9" Type="http://schemas.openxmlformats.org/officeDocument/2006/relationships/image" Target="../media/image130.png"  /><Relationship Id="rId90" Type="http://schemas.openxmlformats.org/officeDocument/2006/relationships/image" Target="../media/image211.png"  /><Relationship Id="rId91" Type="http://schemas.openxmlformats.org/officeDocument/2006/relationships/image" Target="../media/image212.png"  /><Relationship Id="rId92" Type="http://schemas.openxmlformats.org/officeDocument/2006/relationships/image" Target="../media/image213.png"  /><Relationship Id="rId93" Type="http://schemas.openxmlformats.org/officeDocument/2006/relationships/image" Target="../media/image214.png"  /><Relationship Id="rId94" Type="http://schemas.openxmlformats.org/officeDocument/2006/relationships/image" Target="../media/image215.png"  /><Relationship Id="rId95" Type="http://schemas.openxmlformats.org/officeDocument/2006/relationships/image" Target="../media/image216.png"  /><Relationship Id="rId96" Type="http://schemas.openxmlformats.org/officeDocument/2006/relationships/image" Target="../media/image217.png"  /><Relationship Id="rId97" Type="http://schemas.openxmlformats.org/officeDocument/2006/relationships/image" Target="../media/image218.png"  /><Relationship Id="rId98" Type="http://schemas.openxmlformats.org/officeDocument/2006/relationships/image" Target="../media/image219.png"  /><Relationship Id="rId99" Type="http://schemas.openxmlformats.org/officeDocument/2006/relationships/image" Target="../media/image220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235.png"  /><Relationship Id="rId11" Type="http://schemas.openxmlformats.org/officeDocument/2006/relationships/image" Target="../media/image236.png"  /><Relationship Id="rId12" Type="http://schemas.openxmlformats.org/officeDocument/2006/relationships/image" Target="../media/image237.png"  /><Relationship Id="rId13" Type="http://schemas.openxmlformats.org/officeDocument/2006/relationships/image" Target="../media/image238.png"  /><Relationship Id="rId14" Type="http://schemas.openxmlformats.org/officeDocument/2006/relationships/image" Target="../media/image239.png"  /><Relationship Id="rId15" Type="http://schemas.openxmlformats.org/officeDocument/2006/relationships/image" Target="../media/image240.png"  /><Relationship Id="rId16" Type="http://schemas.openxmlformats.org/officeDocument/2006/relationships/image" Target="../media/image241.png"  /><Relationship Id="rId17" Type="http://schemas.openxmlformats.org/officeDocument/2006/relationships/image" Target="../media/image242.png"  /><Relationship Id="rId18" Type="http://schemas.openxmlformats.org/officeDocument/2006/relationships/image" Target="../media/image243.png"  /><Relationship Id="rId19" Type="http://schemas.openxmlformats.org/officeDocument/2006/relationships/image" Target="../media/image244.png"  /><Relationship Id="rId2" Type="http://schemas.openxmlformats.org/officeDocument/2006/relationships/image" Target="../media/image227.png"  /><Relationship Id="rId20" Type="http://schemas.openxmlformats.org/officeDocument/2006/relationships/image" Target="../media/image245.png"  /><Relationship Id="rId21" Type="http://schemas.openxmlformats.org/officeDocument/2006/relationships/image" Target="../media/image246.png"  /><Relationship Id="rId22" Type="http://schemas.openxmlformats.org/officeDocument/2006/relationships/image" Target="../media/image247.png"  /><Relationship Id="rId23" Type="http://schemas.openxmlformats.org/officeDocument/2006/relationships/image" Target="../media/image248.png"  /><Relationship Id="rId24" Type="http://schemas.openxmlformats.org/officeDocument/2006/relationships/image" Target="../media/image249.png"  /><Relationship Id="rId25" Type="http://schemas.openxmlformats.org/officeDocument/2006/relationships/image" Target="../media/image250.png"  /><Relationship Id="rId26" Type="http://schemas.openxmlformats.org/officeDocument/2006/relationships/image" Target="../media/image251.png"  /><Relationship Id="rId27" Type="http://schemas.openxmlformats.org/officeDocument/2006/relationships/image" Target="../media/image252.png"  /><Relationship Id="rId28" Type="http://schemas.openxmlformats.org/officeDocument/2006/relationships/image" Target="../media/image253.png"  /><Relationship Id="rId29" Type="http://schemas.openxmlformats.org/officeDocument/2006/relationships/image" Target="../media/image254.png"  /><Relationship Id="rId3" Type="http://schemas.openxmlformats.org/officeDocument/2006/relationships/image" Target="../media/image228.png"  /><Relationship Id="rId30" Type="http://schemas.openxmlformats.org/officeDocument/2006/relationships/image" Target="../media/image255.png"  /><Relationship Id="rId31" Type="http://schemas.openxmlformats.org/officeDocument/2006/relationships/image" Target="../media/image256.png"  /><Relationship Id="rId32" Type="http://schemas.openxmlformats.org/officeDocument/2006/relationships/image" Target="../media/image257.png"  /><Relationship Id="rId33" Type="http://schemas.openxmlformats.org/officeDocument/2006/relationships/image" Target="../media/image258.png"  /><Relationship Id="rId34" Type="http://schemas.openxmlformats.org/officeDocument/2006/relationships/image" Target="../media/image259.png"  /><Relationship Id="rId35" Type="http://schemas.openxmlformats.org/officeDocument/2006/relationships/image" Target="../media/image260.png"  /><Relationship Id="rId36" Type="http://schemas.openxmlformats.org/officeDocument/2006/relationships/image" Target="../media/image261.png"  /><Relationship Id="rId37" Type="http://schemas.openxmlformats.org/officeDocument/2006/relationships/image" Target="../media/image262.png"  /><Relationship Id="rId38" Type="http://schemas.openxmlformats.org/officeDocument/2006/relationships/image" Target="../media/image263.png"  /><Relationship Id="rId39" Type="http://schemas.openxmlformats.org/officeDocument/2006/relationships/image" Target="../media/image264.png"  /><Relationship Id="rId4" Type="http://schemas.openxmlformats.org/officeDocument/2006/relationships/image" Target="../media/image229.png"  /><Relationship Id="rId40" Type="http://schemas.openxmlformats.org/officeDocument/2006/relationships/image" Target="../media/image265.png"  /><Relationship Id="rId41" Type="http://schemas.openxmlformats.org/officeDocument/2006/relationships/image" Target="../media/image266.png"  /><Relationship Id="rId42" Type="http://schemas.openxmlformats.org/officeDocument/2006/relationships/image" Target="../media/image267.png"  /><Relationship Id="rId43" Type="http://schemas.openxmlformats.org/officeDocument/2006/relationships/image" Target="../media/image268.png"  /><Relationship Id="rId44" Type="http://schemas.openxmlformats.org/officeDocument/2006/relationships/image" Target="../media/image269.png"  /><Relationship Id="rId45" Type="http://schemas.openxmlformats.org/officeDocument/2006/relationships/image" Target="../media/image270.png"  /><Relationship Id="rId46" Type="http://schemas.openxmlformats.org/officeDocument/2006/relationships/image" Target="../media/image271.png"  /><Relationship Id="rId47" Type="http://schemas.openxmlformats.org/officeDocument/2006/relationships/image" Target="../media/image272.png"  /><Relationship Id="rId5" Type="http://schemas.openxmlformats.org/officeDocument/2006/relationships/image" Target="../media/image230.png"  /><Relationship Id="rId6" Type="http://schemas.openxmlformats.org/officeDocument/2006/relationships/image" Target="../media/image231.png"  /><Relationship Id="rId7" Type="http://schemas.openxmlformats.org/officeDocument/2006/relationships/image" Target="../media/image232.png"  /><Relationship Id="rId8" Type="http://schemas.openxmlformats.org/officeDocument/2006/relationships/image" Target="../media/image233.png"  /><Relationship Id="rId9" Type="http://schemas.openxmlformats.org/officeDocument/2006/relationships/image" Target="../media/image234.pn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image" Target="../media/image50.png"  /><Relationship Id="rId3" Type="http://schemas.openxmlformats.org/officeDocument/2006/relationships/image" Target="../media/image51.png"  /><Relationship Id="rId4" Type="http://schemas.openxmlformats.org/officeDocument/2006/relationships/image" Target="../media/image52.png"  /><Relationship Id="rId5" Type="http://schemas.openxmlformats.org/officeDocument/2006/relationships/image" Target="../media/image53.png"  /><Relationship Id="rId6" Type="http://schemas.openxmlformats.org/officeDocument/2006/relationships/image" Target="../media/image244.png"  /><Relationship Id="rId7" Type="http://schemas.openxmlformats.org/officeDocument/2006/relationships/image" Target="../media/image273.pn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image" Target="../media/image52.png"  /><Relationship Id="rId3" Type="http://schemas.openxmlformats.org/officeDocument/2006/relationships/image" Target="../media/image274.png"  /><Relationship Id="rId4" Type="http://schemas.openxmlformats.org/officeDocument/2006/relationships/image" Target="../media/image275.jpeg"  /><Relationship Id="rId5" Type="http://schemas.openxmlformats.org/officeDocument/2006/relationships/image" Target="../media/image276.png"  /><Relationship Id="rId6" Type="http://schemas.openxmlformats.org/officeDocument/2006/relationships/image" Target="../media/image277.png"  /><Relationship Id="rId7" Type="http://schemas.openxmlformats.org/officeDocument/2006/relationships/image" Target="../media/image278.png"  /><Relationship Id="rId8" Type="http://schemas.openxmlformats.org/officeDocument/2006/relationships/image" Target="../media/image279.pn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image" Target="../media/image52.png"  /><Relationship Id="rId3" Type="http://schemas.openxmlformats.org/officeDocument/2006/relationships/image" Target="../media/image280.png"  /><Relationship Id="rId4" Type="http://schemas.openxmlformats.org/officeDocument/2006/relationships/image" Target="../media/image281.jpeg"  /><Relationship Id="rId5" Type="http://schemas.openxmlformats.org/officeDocument/2006/relationships/image" Target="../media/image282.png"  /><Relationship Id="rId6" Type="http://schemas.openxmlformats.org/officeDocument/2006/relationships/image" Target="../media/image283.png"  /><Relationship Id="rId7" Type="http://schemas.openxmlformats.org/officeDocument/2006/relationships/image" Target="../media/image273.png"  /><Relationship Id="rId8" Type="http://schemas.openxmlformats.org/officeDocument/2006/relationships/image" Target="../media/image284.pn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image" Target="../media/image52.png"  /><Relationship Id="rId3" Type="http://schemas.openxmlformats.org/officeDocument/2006/relationships/image" Target="../media/image273.png"  /><Relationship Id="rId4" Type="http://schemas.openxmlformats.org/officeDocument/2006/relationships/image" Target="../media/image279.png"  /><Relationship Id="rId5" Type="http://schemas.openxmlformats.org/officeDocument/2006/relationships/image" Target="../media/image285.png"  /><Relationship Id="rId6" Type="http://schemas.openxmlformats.org/officeDocument/2006/relationships/image" Target="../media/image286.png"  /><Relationship Id="rId7" Type="http://schemas.openxmlformats.org/officeDocument/2006/relationships/image" Target="../media/image287.pn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image" Target="../media/image288.jpeg"  /><Relationship Id="rId3" Type="http://schemas.openxmlformats.org/officeDocument/2006/relationships/image" Target="../media/image210.png"  /><Relationship Id="rId4" Type="http://schemas.openxmlformats.org/officeDocument/2006/relationships/image" Target="../media/image289.png"  /><Relationship Id="rId5" Type="http://schemas.openxmlformats.org/officeDocument/2006/relationships/image" Target="../media/image290.png"  /><Relationship Id="rId6" Type="http://schemas.openxmlformats.org/officeDocument/2006/relationships/image" Target="../media/image291.png"  /><Relationship Id="rId7" Type="http://schemas.openxmlformats.org/officeDocument/2006/relationships/image" Target="../media/image292.pn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.xml"  /><Relationship Id="rId3" Type="http://schemas.openxmlformats.org/officeDocument/2006/relationships/image" Target="../media/image6.png"  /><Relationship Id="rId4" Type="http://schemas.openxmlformats.org/officeDocument/2006/relationships/image" Target="../media/image7.png"  /><Relationship Id="rId5" Type="http://schemas.openxmlformats.org/officeDocument/2006/relationships/image" Target="../media/image8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image" Target="../media/image10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image" Target="../media/image11.png"  /><Relationship Id="rId3" Type="http://schemas.openxmlformats.org/officeDocument/2006/relationships/image" Target="../media/image12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image" Target="../media/image13.png"  /><Relationship Id="rId3" Type="http://schemas.openxmlformats.org/officeDocument/2006/relationships/hyperlink" Target="https://pixabay.com/ko/%EC%A7%80%ED%8F%89%EC%84%A0-%EA%B3%A0%EC%B8%B5-%EB%B9%8C%EB%94%A9-%EB%A7%88%EC%9D%84-%EB%89%B4%EC%9A%95-%EB%8F%84%EC%8B%9C-%EB%89%B4%EC%9A%95-%EC%8B%9C%ED%8B%B0-%EB%A7%A8%ED%95%B4%ED%8A%BC-297219/" TargetMode="External"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image" Target="../media/image14.png"  /><Relationship Id="rId3" Type="http://schemas.openxmlformats.org/officeDocument/2006/relationships/hyperlink" Target="https://pixabay.com/ko/%EC%84%B1%EC%9E%A5-%EC%A7%84%ED%96%89-%EA%B7%B8%EB%9E%98%ED%94%84-%EB%8B%A4%EC%9D%B4%EC%96%B4%EA%B7%B8%EB%9E%A8-%EC%95%A0-%EB%84%90-%EB%A6%AC%EC%8A%A4%ED%8A%B8-%EC%84%B1%EC%B7%A8-%EA%B0%9C%EC%84%A0-3078543/" TargetMode="External"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image" Target="../media/image15.pn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그림 40" descr="측정기, 시계이(가) 표시된 사진&#10;&#10;자동 생성된 설명">
            <a:extLst>
              <a:ext uri="{FF2B5EF4-FFF2-40B4-BE49-F238E27FC236}">
                <a16:creationId xmlns:a16="http://schemas.microsoft.com/office/drawing/2014/main" xmlns="" id="{1FEC99B7-5B16-4058-B08F-904CF4E4B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>
            <a:off x="8647337" y="-2"/>
            <a:ext cx="3544663" cy="1005503"/>
          </a:xfrm>
          <a:prstGeom prst="rect">
            <a:avLst/>
          </a:prstGeom>
        </p:spPr>
      </p:pic>
      <p:pic>
        <p:nvPicPr>
          <p:cNvPr id="39" name="그림 38" descr="측정기, 시계이(가) 표시된 사진&#10;&#10;자동 생성된 설명">
            <a:extLst>
              <a:ext uri="{FF2B5EF4-FFF2-40B4-BE49-F238E27FC236}">
                <a16:creationId xmlns:a16="http://schemas.microsoft.com/office/drawing/2014/main" xmlns="" id="{5ECB61C6-F936-4D9F-9F9E-F8E72FA0DC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" y="5791725"/>
            <a:ext cx="4122518" cy="1049007"/>
          </a:xfrm>
          <a:prstGeom prst="rect">
            <a:avLst/>
          </a:prstGeom>
        </p:spPr>
      </p:pic>
      <p:pic>
        <p:nvPicPr>
          <p:cNvPr id="5" name="図 4" descr="ロゴ&#10;&#10;自動的に生成された説明">
            <a:extLst>
              <a:ext uri="{FF2B5EF4-FFF2-40B4-BE49-F238E27FC236}">
                <a16:creationId xmlns:a16="http://schemas.microsoft.com/office/drawing/2014/main" xmlns="" id="{DF4F302F-D055-4BE2-A55D-D2140AAFE4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2517" y="952011"/>
            <a:ext cx="4114358" cy="953326"/>
          </a:xfrm>
          <a:prstGeom prst="rect">
            <a:avLst/>
          </a:prstGeom>
        </p:spPr>
      </p:pic>
      <p:sp>
        <p:nvSpPr>
          <p:cNvPr id="56" name="Rectangle 10">
            <a:extLst>
              <a:ext uri="{FF2B5EF4-FFF2-40B4-BE49-F238E27FC236}">
                <a16:creationId xmlns:a16="http://schemas.microsoft.com/office/drawing/2014/main" xmlns="" id="{AAC0B758-D70E-4095-8D47-3A40D16F3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4541" y="6131562"/>
            <a:ext cx="33425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www.f1security.co.kr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xmlns="" id="{E3900756-7D58-4578-93F3-378206B30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087" y="2005501"/>
            <a:ext cx="78434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ko-KR" altLang="en-US" sz="2000" b="1" dirty="0">
                <a:ln>
                  <a:solidFill>
                    <a:srgbClr val="00B0F0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글로벌 정보보호 전문서비스 기업</a:t>
            </a:r>
          </a:p>
          <a:p>
            <a:pPr algn="ctr" fontAlgn="ctr">
              <a:defRPr/>
            </a:pPr>
            <a:endParaRPr lang="en-US" altLang="ko-KR" sz="2000" b="1" dirty="0">
              <a:ln>
                <a:solidFill>
                  <a:schemeClr val="accent1">
                    <a:alpha val="0"/>
                  </a:schemeClr>
                </a:solidFill>
              </a:ln>
              <a:latin typeface="Britannic Bold" panose="020B0903060703020204" pitchFamily="34" charset="0"/>
              <a:cs typeface="Arial" pitchFamily="34" charset="0"/>
            </a:endParaRP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xmlns="" id="{3399124E-C812-428A-A41F-E33386D4D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6453" y="3483019"/>
            <a:ext cx="667870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ko-KR" altLang="en-US" sz="4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  <a:cs typeface="Arial" pitchFamily="34" charset="0"/>
              </a:rPr>
              <a:t>회사 소개</a:t>
            </a:r>
            <a:endParaRPr lang="en-US" altLang="ko-KR" sz="44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Britannic Bold" panose="020B0903060703020204" pitchFamily="34" charset="0"/>
              <a:cs typeface="Arial" pitchFamily="34" charset="0"/>
            </a:endParaRP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xmlns="" id="{965EE084-1E79-42AA-BDE7-546EF0F29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4541" y="5791725"/>
            <a:ext cx="33425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2023</a:t>
            </a:r>
            <a:r>
              <a:rPr lang="ko-KR" altLang="en-US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년 </a:t>
            </a:r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12</a:t>
            </a:r>
            <a:r>
              <a:rPr lang="ko-KR" altLang="en-US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월</a:t>
            </a:r>
            <a:endParaRPr lang="en-US" altLang="ko-KR" sz="16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itchFamily="34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xmlns="" id="{A0D03B57-86D4-45A3-9AF0-B0AA7A2C0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8242" y="2491276"/>
            <a:ext cx="86951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ko-KR" altLang="en-US" sz="2200" b="1" dirty="0" err="1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에프원</a:t>
            </a:r>
            <a:r>
              <a:rPr lang="ko-KR" altLang="en-US" sz="2200" b="1" dirty="0" err="1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시큐리티</a:t>
            </a:r>
            <a:endParaRPr lang="ko-KR" altLang="en-US" sz="2200" b="1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2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8981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xmlns="" id="{430F0100-0440-452B-8AB8-5A8CA0D8EE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</a:blip>
          <a:stretch>
            <a:fillRect/>
          </a:stretch>
        </p:blipFill>
        <p:spPr>
          <a:xfrm>
            <a:off x="6459619" y="2948940"/>
            <a:ext cx="5013064" cy="306245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</a:t>
            </a:r>
            <a:r>
              <a:rPr kumimoji="1" lang="en-US" altLang="ko-KR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회사의 연혁</a:t>
            </a:r>
          </a:p>
        </p:txBody>
      </p:sp>
      <p:cxnSp>
        <p:nvCxnSpPr>
          <p:cNvPr id="21" name="직선 연결선 4">
            <a:extLst>
              <a:ext uri="{FF2B5EF4-FFF2-40B4-BE49-F238E27FC236}">
                <a16:creationId xmlns:a16="http://schemas.microsoft.com/office/drawing/2014/main" xmlns="" id="{30F31831-268E-4B3B-9CE6-F5605DD997B3}"/>
              </a:ext>
            </a:extLst>
          </p:cNvPr>
          <p:cNvCxnSpPr>
            <a:cxnSpLocks/>
          </p:cNvCxnSpPr>
          <p:nvPr/>
        </p:nvCxnSpPr>
        <p:spPr>
          <a:xfrm>
            <a:off x="1211240" y="1569889"/>
            <a:ext cx="2" cy="5077224"/>
          </a:xfrm>
          <a:prstGeom prst="line">
            <a:avLst/>
          </a:prstGeom>
          <a:ln w="12700">
            <a:solidFill>
              <a:srgbClr val="2343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모서리가 둥근 직사각형 41">
            <a:extLst>
              <a:ext uri="{FF2B5EF4-FFF2-40B4-BE49-F238E27FC236}">
                <a16:creationId xmlns:a16="http://schemas.microsoft.com/office/drawing/2014/main" xmlns="" id="{EA9E8C4A-9F6F-44A0-A108-F9CB596BE232}"/>
              </a:ext>
            </a:extLst>
          </p:cNvPr>
          <p:cNvSpPr/>
          <p:nvPr/>
        </p:nvSpPr>
        <p:spPr>
          <a:xfrm>
            <a:off x="650804" y="4495430"/>
            <a:ext cx="936104" cy="360040"/>
          </a:xfrm>
          <a:prstGeom prst="roundRect">
            <a:avLst/>
          </a:prstGeom>
          <a:solidFill>
            <a:srgbClr val="316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년</a:t>
            </a:r>
          </a:p>
        </p:txBody>
      </p:sp>
      <p:sp>
        <p:nvSpPr>
          <p:cNvPr id="26" name="모서리가 둥근 직사각형 41">
            <a:extLst>
              <a:ext uri="{FF2B5EF4-FFF2-40B4-BE49-F238E27FC236}">
                <a16:creationId xmlns:a16="http://schemas.microsoft.com/office/drawing/2014/main" xmlns="" id="{4BD79C25-1128-4CF0-949C-1E7C8BF671C3}"/>
              </a:ext>
            </a:extLst>
          </p:cNvPr>
          <p:cNvSpPr/>
          <p:nvPr/>
        </p:nvSpPr>
        <p:spPr>
          <a:xfrm>
            <a:off x="661846" y="3189472"/>
            <a:ext cx="936104" cy="360040"/>
          </a:xfrm>
          <a:prstGeom prst="roundRect">
            <a:avLst/>
          </a:prstGeom>
          <a:solidFill>
            <a:srgbClr val="316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년</a:t>
            </a:r>
          </a:p>
        </p:txBody>
      </p:sp>
      <p:sp>
        <p:nvSpPr>
          <p:cNvPr id="29" name="Rectangle 10">
            <a:extLst>
              <a:ext uri="{FF2B5EF4-FFF2-40B4-BE49-F238E27FC236}">
                <a16:creationId xmlns:a16="http://schemas.microsoft.com/office/drawing/2014/main" xmlns="" id="{DBC94AF4-6F9A-4482-B1C7-89F270F43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747" y="3719036"/>
            <a:ext cx="1056797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12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-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서울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Rising Star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기업 선정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-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웹사이트 악성코드 유포 탐지 솔루션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  <a:ea typeface="맑은 고딕" panose="020B0503020000020004" pitchFamily="50" charset="-127"/>
                <a:cs typeface="+mn-cs"/>
              </a:rPr>
              <a:t>WM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+mj-lt"/>
                <a:ea typeface="맑은 고딕" panose="020B0503020000020004" pitchFamily="50" charset="-127"/>
                <a:cs typeface="+mn-cs"/>
              </a:rPr>
              <a:t>DS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출시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03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-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한국인터넷진흥원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(KISA)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특허기술 이전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웹사이트 악성코드 탐지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xmlns="" id="{4812D5CC-877B-4D51-BC24-E7432919E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738" y="4939614"/>
            <a:ext cx="1056798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07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-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중소기업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(SME)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위한 기술보호 컨설팅 전문기관 등록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06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-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벤처기업 인증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유망 창업기업을 위한 고용창출지원 대상기업으로 선정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05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-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소프트웨어 사업자 등록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05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-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조달청 등록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04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-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기술연구소 설립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모서리가 둥근 직사각형 41">
            <a:extLst>
              <a:ext uri="{FF2B5EF4-FFF2-40B4-BE49-F238E27FC236}">
                <a16:creationId xmlns:a16="http://schemas.microsoft.com/office/drawing/2014/main" xmlns="" id="{677A50C5-6354-4887-8B8E-1D04197E7697}"/>
              </a:ext>
            </a:extLst>
          </p:cNvPr>
          <p:cNvSpPr/>
          <p:nvPr/>
        </p:nvSpPr>
        <p:spPr>
          <a:xfrm>
            <a:off x="639102" y="5885723"/>
            <a:ext cx="936104" cy="360040"/>
          </a:xfrm>
          <a:prstGeom prst="roundRect">
            <a:avLst/>
          </a:prstGeom>
          <a:solidFill>
            <a:srgbClr val="316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r>
              <a: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년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xmlns="" id="{373BCEED-F848-4F8E-9F5C-11BE6C06D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738" y="6245763"/>
            <a:ext cx="105679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–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㈜</a:t>
            </a:r>
            <a:r>
              <a:rPr kumimoji="1" lang="ko-KR" altLang="en-US" sz="1000" b="1" kern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에프원</a:t>
            </a:r>
            <a:r>
              <a:rPr kumimoji="1" lang="ko-KR" altLang="en-US" sz="1000" b="1" kern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시큐리티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설립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xmlns="" id="{09A8F7A1-AB07-4A35-892B-F75379003725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회사개요</a:t>
            </a:r>
          </a:p>
        </p:txBody>
      </p:sp>
      <p:sp>
        <p:nvSpPr>
          <p:cNvPr id="28" name="Rectangle 10">
            <a:extLst>
              <a:ext uri="{FF2B5EF4-FFF2-40B4-BE49-F238E27FC236}">
                <a16:creationId xmlns:a16="http://schemas.microsoft.com/office/drawing/2014/main" xmlns="" id="{609F6958-4E07-085E-250F-FB06B29FF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738" y="2109563"/>
            <a:ext cx="1002037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08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-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특허 등록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악성코드 탐지 장치 및 방법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08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-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한국전자통신연구원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(ETRI)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특허권 기술 이전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취약성을 검색 및 활용하는 악성코드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(exploit code)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탐지를 위한 네트워크 보안 시스템 및 방법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06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- IBK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기업은행 투자기업 인증 획득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06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-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중소기업청 기술혁신과제 지원대상 선정 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05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-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특허 등록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웹사이트 악성코드 유포 탐지 및 차단 시스템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모서리가 둥근 직사각형 41">
            <a:extLst>
              <a:ext uri="{FF2B5EF4-FFF2-40B4-BE49-F238E27FC236}">
                <a16:creationId xmlns:a16="http://schemas.microsoft.com/office/drawing/2014/main" xmlns="" id="{145AED5E-17FE-A138-AF2E-F6FAF8FE0C58}"/>
              </a:ext>
            </a:extLst>
          </p:cNvPr>
          <p:cNvSpPr/>
          <p:nvPr/>
        </p:nvSpPr>
        <p:spPr>
          <a:xfrm>
            <a:off x="639102" y="1589129"/>
            <a:ext cx="936104" cy="360040"/>
          </a:xfrm>
          <a:prstGeom prst="roundRect">
            <a:avLst/>
          </a:prstGeom>
          <a:solidFill>
            <a:srgbClr val="316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년</a:t>
            </a:r>
          </a:p>
        </p:txBody>
      </p:sp>
    </p:spTree>
    <p:extLst>
      <p:ext uri="{BB962C8B-B14F-4D97-AF65-F5344CB8AC3E}">
        <p14:creationId xmlns:p14="http://schemas.microsoft.com/office/powerpoint/2010/main" xmlns="" val="1913076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2" descr="F:\kb\대전~세종\동고비\1-4.2-01dia-03.jpg">
            <a:extLst>
              <a:ext uri="{FF2B5EF4-FFF2-40B4-BE49-F238E27FC236}">
                <a16:creationId xmlns:a16="http://schemas.microsoft.com/office/drawing/2014/main" xmlns="" id="{5201A427-3652-4FA4-956E-B84472403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37"/>
          <a:stretch/>
        </p:blipFill>
        <p:spPr bwMode="auto">
          <a:xfrm>
            <a:off x="1260583" y="2097141"/>
            <a:ext cx="9708235" cy="280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7139DB5D-A632-7D56-488C-4F3EE5155BBA}"/>
              </a:ext>
            </a:extLst>
          </p:cNvPr>
          <p:cNvSpPr/>
          <p:nvPr/>
        </p:nvSpPr>
        <p:spPr>
          <a:xfrm>
            <a:off x="7068272" y="2947278"/>
            <a:ext cx="1523333" cy="71450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kumimoji="1" lang="en-US" altLang="ko-KR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조직도</a:t>
            </a:r>
            <a:endParaRPr kumimoji="1" lang="ko-KR" altLang="en-US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67" name="꺾인 연결선 154">
            <a:extLst>
              <a:ext uri="{FF2B5EF4-FFF2-40B4-BE49-F238E27FC236}">
                <a16:creationId xmlns:a16="http://schemas.microsoft.com/office/drawing/2014/main" xmlns="" id="{21E39B9C-0A01-4248-B696-B8354971725C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67651" y="4124121"/>
            <a:ext cx="533334" cy="292632"/>
          </a:xfrm>
          <a:prstGeom prst="bentConnector3">
            <a:avLst>
              <a:gd name="adj1" fmla="val 17563"/>
            </a:avLst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" name="Picture 3">
            <a:extLst>
              <a:ext uri="{FF2B5EF4-FFF2-40B4-BE49-F238E27FC236}">
                <a16:creationId xmlns:a16="http://schemas.microsoft.com/office/drawing/2014/main" xmlns="" id="{39C75AC2-F19C-4D8C-A62C-63183835F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9128" y="1637004"/>
            <a:ext cx="445214" cy="68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D64E0AC6-B20C-4ED0-8088-B63CD9321121}"/>
              </a:ext>
            </a:extLst>
          </p:cNvPr>
          <p:cNvCxnSpPr>
            <a:cxnSpLocks/>
          </p:cNvCxnSpPr>
          <p:nvPr/>
        </p:nvCxnSpPr>
        <p:spPr>
          <a:xfrm>
            <a:off x="4956824" y="3278044"/>
            <a:ext cx="211906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그룹 61">
            <a:extLst>
              <a:ext uri="{FF2B5EF4-FFF2-40B4-BE49-F238E27FC236}">
                <a16:creationId xmlns:a16="http://schemas.microsoft.com/office/drawing/2014/main" xmlns="" id="{D991EA1B-A3EC-400F-BC47-299F50825905}"/>
              </a:ext>
            </a:extLst>
          </p:cNvPr>
          <p:cNvGrpSpPr/>
          <p:nvPr/>
        </p:nvGrpSpPr>
        <p:grpSpPr>
          <a:xfrm>
            <a:off x="3524846" y="2373614"/>
            <a:ext cx="1530951" cy="1278174"/>
            <a:chOff x="3960223" y="3379757"/>
            <a:chExt cx="1408603" cy="766928"/>
          </a:xfrm>
        </p:grpSpPr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xmlns="" id="{0498D67D-7F4E-4D60-9D57-7F92CC1EFF12}"/>
                </a:ext>
              </a:extLst>
            </p:cNvPr>
            <p:cNvSpPr/>
            <p:nvPr/>
          </p:nvSpPr>
          <p:spPr>
            <a:xfrm>
              <a:off x="3960224" y="3379757"/>
              <a:ext cx="1401593" cy="35312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indent="-250551" algn="ctr" eaLnBrk="0" fontAlgn="ctr" hangingPunct="0">
                <a:buClr>
                  <a:srgbClr val="4D4D4D"/>
                </a:buClr>
                <a:buSzPct val="80000"/>
              </a:pPr>
              <a:r>
                <a:rPr lang="ko-KR" altLang="en-US" sz="1400" b="1" spc="-34" dirty="0">
                  <a:ln>
                    <a:solidFill>
                      <a:srgbClr val="6D88A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경영지원</a:t>
              </a:r>
            </a:p>
          </p:txBody>
        </p:sp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xmlns="" id="{D353A305-E108-46D4-8ED2-F29AB07154B3}"/>
                </a:ext>
              </a:extLst>
            </p:cNvPr>
            <p:cNvSpPr/>
            <p:nvPr/>
          </p:nvSpPr>
          <p:spPr>
            <a:xfrm>
              <a:off x="3960223" y="3729964"/>
              <a:ext cx="1401594" cy="4167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5" name="object 11">
              <a:extLst>
                <a:ext uri="{FF2B5EF4-FFF2-40B4-BE49-F238E27FC236}">
                  <a16:creationId xmlns:a16="http://schemas.microsoft.com/office/drawing/2014/main" xmlns="" id="{A583D913-1098-4C02-8449-381CD8F12F06}"/>
                </a:ext>
              </a:extLst>
            </p:cNvPr>
            <p:cNvSpPr txBox="1"/>
            <p:nvPr/>
          </p:nvSpPr>
          <p:spPr>
            <a:xfrm>
              <a:off x="3967229" y="3805843"/>
              <a:ext cx="1401597" cy="277008"/>
            </a:xfrm>
            <a:prstGeom prst="rect">
              <a:avLst/>
            </a:prstGeom>
          </p:spPr>
          <p:txBody>
            <a:bodyPr vert="horz" wrap="square" lIns="72000" tIns="0" rIns="0" bIns="0" rtlCol="0">
              <a:spAutoFit/>
            </a:bodyPr>
            <a:lstStyle/>
            <a:p>
              <a:pPr marL="99598" indent="-99598"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ln>
                    <a:solidFill>
                      <a:srgbClr val="6D88AF">
                        <a:alpha val="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</a:rPr>
                <a:t>경영지원</a:t>
              </a:r>
              <a:endParaRPr lang="en-US" altLang="ko-KR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99598" indent="-99598"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ln>
                    <a:solidFill>
                      <a:srgbClr val="6D88AF">
                        <a:alpha val="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</a:rPr>
                <a:t>인사관리</a:t>
              </a:r>
              <a:endParaRPr lang="en-US" altLang="ko-KR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99598" indent="-99598"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ln>
                    <a:solidFill>
                      <a:srgbClr val="6D88AF">
                        <a:alpha val="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</a:rPr>
                <a:t>회계관리</a:t>
              </a:r>
              <a:endParaRPr lang="en-US" altLang="ko-KR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xmlns="" id="{8715B777-0FA0-4811-BD4E-01C53F0A25D1}"/>
              </a:ext>
            </a:extLst>
          </p:cNvPr>
          <p:cNvGrpSpPr/>
          <p:nvPr/>
        </p:nvGrpSpPr>
        <p:grpSpPr>
          <a:xfrm>
            <a:off x="7068272" y="2373614"/>
            <a:ext cx="1549946" cy="1002241"/>
            <a:chOff x="1912451" y="3341711"/>
            <a:chExt cx="1416775" cy="977242"/>
          </a:xfrm>
        </p:grpSpPr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xmlns="" id="{77AE8071-77AA-4725-AFF8-5B164F034EB9}"/>
                </a:ext>
              </a:extLst>
            </p:cNvPr>
            <p:cNvSpPr/>
            <p:nvPr/>
          </p:nvSpPr>
          <p:spPr>
            <a:xfrm>
              <a:off x="1912453" y="3341711"/>
              <a:ext cx="1401597" cy="5208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indent="-250551" algn="ctr" eaLnBrk="0" fontAlgn="ctr" hangingPunct="0">
                <a:buClr>
                  <a:srgbClr val="4D4D4D"/>
                </a:buClr>
                <a:buSzPct val="80000"/>
              </a:pPr>
              <a:r>
                <a:rPr lang="ko-KR" altLang="en-US" sz="1400" b="1" spc="-34" dirty="0">
                  <a:ln>
                    <a:solidFill>
                      <a:srgbClr val="6D88A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경영총괄</a:t>
              </a:r>
            </a:p>
          </p:txBody>
        </p:sp>
        <p:sp>
          <p:nvSpPr>
            <p:cNvPr id="74" name="object 11">
              <a:extLst>
                <a:ext uri="{FF2B5EF4-FFF2-40B4-BE49-F238E27FC236}">
                  <a16:creationId xmlns:a16="http://schemas.microsoft.com/office/drawing/2014/main" xmlns="" id="{2926DE09-1A2A-4613-8740-5FC51EFC78F4}"/>
                </a:ext>
              </a:extLst>
            </p:cNvPr>
            <p:cNvSpPr txBox="1"/>
            <p:nvPr/>
          </p:nvSpPr>
          <p:spPr>
            <a:xfrm>
              <a:off x="1912451" y="3981341"/>
              <a:ext cx="1416775" cy="337612"/>
            </a:xfrm>
            <a:prstGeom prst="rect">
              <a:avLst/>
            </a:prstGeom>
          </p:spPr>
          <p:txBody>
            <a:bodyPr vert="horz" wrap="square" lIns="72000" tIns="0" rIns="0" bIns="0" rtlCol="0">
              <a:spAutoFit/>
            </a:bodyPr>
            <a:lstStyle/>
            <a:p>
              <a:pPr marL="99598" indent="-99598" latinLnBrk="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ln>
                    <a:solidFill>
                      <a:srgbClr val="6D88AF">
                        <a:alpha val="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경영관리</a:t>
              </a:r>
              <a:endParaRPr lang="en-US" altLang="ko-KR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marL="99598" indent="-99598" latinLnBrk="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ln>
                    <a:solidFill>
                      <a:srgbClr val="6D88AF">
                        <a:alpha val="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투자유치</a:t>
              </a:r>
              <a:endParaRPr lang="en-US" altLang="ko-KR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xmlns="" id="{9AB1749A-0811-45DD-B033-37A18CB14E2A}"/>
              </a:ext>
            </a:extLst>
          </p:cNvPr>
          <p:cNvCxnSpPr>
            <a:cxnSpLocks/>
            <a:stCxn id="189" idx="2"/>
          </p:cNvCxnSpPr>
          <p:nvPr/>
        </p:nvCxnSpPr>
        <p:spPr>
          <a:xfrm>
            <a:off x="6029235" y="2136440"/>
            <a:ext cx="0" cy="198768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6" name="그룹 185">
            <a:extLst>
              <a:ext uri="{FF2B5EF4-FFF2-40B4-BE49-F238E27FC236}">
                <a16:creationId xmlns:a16="http://schemas.microsoft.com/office/drawing/2014/main" xmlns="" id="{77ACA640-A326-4DA2-823B-61B467394BE1}"/>
              </a:ext>
            </a:extLst>
          </p:cNvPr>
          <p:cNvGrpSpPr/>
          <p:nvPr/>
        </p:nvGrpSpPr>
        <p:grpSpPr>
          <a:xfrm>
            <a:off x="5467287" y="1313889"/>
            <a:ext cx="1123897" cy="1157079"/>
            <a:chOff x="1107029" y="3918268"/>
            <a:chExt cx="1648383" cy="1734702"/>
          </a:xfrm>
        </p:grpSpPr>
        <p:pic>
          <p:nvPicPr>
            <p:cNvPr id="187" name="Picture 186" descr="p0607">
              <a:extLst>
                <a:ext uri="{FF2B5EF4-FFF2-40B4-BE49-F238E27FC236}">
                  <a16:creationId xmlns:a16="http://schemas.microsoft.com/office/drawing/2014/main" xmlns="" id="{94045E62-09FD-4933-99A1-97C5E3F316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1643" r="3508"/>
            <a:stretch>
              <a:fillRect/>
            </a:stretch>
          </p:blipFill>
          <p:spPr bwMode="auto">
            <a:xfrm>
              <a:off x="1107029" y="3918268"/>
              <a:ext cx="1648383" cy="1734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8" name="그룹 106">
              <a:extLst>
                <a:ext uri="{FF2B5EF4-FFF2-40B4-BE49-F238E27FC236}">
                  <a16:creationId xmlns:a16="http://schemas.microsoft.com/office/drawing/2014/main" xmlns="" id="{14523269-C80A-4D23-95E2-F69C4F8CF338}"/>
                </a:ext>
              </a:extLst>
            </p:cNvPr>
            <p:cNvGrpSpPr/>
            <p:nvPr/>
          </p:nvGrpSpPr>
          <p:grpSpPr>
            <a:xfrm>
              <a:off x="1204801" y="4059200"/>
              <a:ext cx="1462943" cy="1470163"/>
              <a:chOff x="986610" y="4824045"/>
              <a:chExt cx="1199352" cy="1205271"/>
            </a:xfrm>
          </p:grpSpPr>
          <p:grpSp>
            <p:nvGrpSpPr>
              <p:cNvPr id="190" name="그룹 108">
                <a:extLst>
                  <a:ext uri="{FF2B5EF4-FFF2-40B4-BE49-F238E27FC236}">
                    <a16:creationId xmlns:a16="http://schemas.microsoft.com/office/drawing/2014/main" xmlns="" id="{F32BC3CD-9B4E-4B3D-A1A9-4713AEAD7498}"/>
                  </a:ext>
                </a:extLst>
              </p:cNvPr>
              <p:cNvGrpSpPr/>
              <p:nvPr/>
            </p:nvGrpSpPr>
            <p:grpSpPr>
              <a:xfrm>
                <a:off x="986610" y="4824045"/>
                <a:ext cx="1199352" cy="1205271"/>
                <a:chOff x="962070" y="4390566"/>
                <a:chExt cx="1164901" cy="1170651"/>
              </a:xfrm>
            </p:grpSpPr>
            <p:sp>
              <p:nvSpPr>
                <p:cNvPr id="192" name="타원 191">
                  <a:extLst>
                    <a:ext uri="{FF2B5EF4-FFF2-40B4-BE49-F238E27FC236}">
                      <a16:creationId xmlns:a16="http://schemas.microsoft.com/office/drawing/2014/main" xmlns="" id="{558FEDFA-C280-4ADA-9031-265A267AB970}"/>
                    </a:ext>
                  </a:extLst>
                </p:cNvPr>
                <p:cNvSpPr/>
                <p:nvPr/>
              </p:nvSpPr>
              <p:spPr>
                <a:xfrm>
                  <a:off x="962070" y="4390566"/>
                  <a:ext cx="1156855" cy="115685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045FA4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latinLnBrk="0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93" name="타원 192">
                  <a:extLst>
                    <a:ext uri="{FF2B5EF4-FFF2-40B4-BE49-F238E27FC236}">
                      <a16:creationId xmlns:a16="http://schemas.microsoft.com/office/drawing/2014/main" xmlns="" id="{9FE35FE7-DF13-482D-9355-4FB3B756583A}"/>
                    </a:ext>
                  </a:extLst>
                </p:cNvPr>
                <p:cNvSpPr/>
                <p:nvPr/>
              </p:nvSpPr>
              <p:spPr>
                <a:xfrm>
                  <a:off x="962070" y="4404366"/>
                  <a:ext cx="1164901" cy="1156851"/>
                </a:xfrm>
                <a:prstGeom prst="ellipse">
                  <a:avLst/>
                </a:prstGeom>
                <a:gradFill flip="none" rotWithShape="1">
                  <a:gsLst>
                    <a:gs pos="50000">
                      <a:srgbClr val="0076C0"/>
                    </a:gs>
                    <a:gs pos="49000">
                      <a:srgbClr val="0076C0">
                        <a:lumMod val="9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158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latinLnBrk="0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sp>
            <p:nvSpPr>
              <p:cNvPr id="191" name="타원 190">
                <a:extLst>
                  <a:ext uri="{FF2B5EF4-FFF2-40B4-BE49-F238E27FC236}">
                    <a16:creationId xmlns:a16="http://schemas.microsoft.com/office/drawing/2014/main" xmlns="" id="{04DFC7CA-DFFB-4583-AB5A-44CF74D63C44}"/>
                  </a:ext>
                </a:extLst>
              </p:cNvPr>
              <p:cNvSpPr/>
              <p:nvPr/>
            </p:nvSpPr>
            <p:spPr>
              <a:xfrm>
                <a:off x="1077536" y="4918105"/>
                <a:ext cx="1015515" cy="102668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76C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xmlns="" id="{20D590DF-1BB4-4248-A654-FB9DA73D1AF0}"/>
                </a:ext>
              </a:extLst>
            </p:cNvPr>
            <p:cNvSpPr txBox="1"/>
            <p:nvPr/>
          </p:nvSpPr>
          <p:spPr>
            <a:xfrm>
              <a:off x="1403376" y="4419801"/>
              <a:ext cx="1055687" cy="7316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indent="-250551" algn="ctr" fontAlgn="base" latinLnBrk="0">
                <a:lnSpc>
                  <a:spcPts val="2000"/>
                </a:lnSpc>
                <a:buClr>
                  <a:schemeClr val="bg1">
                    <a:lumMod val="65000"/>
                  </a:schemeClr>
                </a:buClr>
                <a:buSzPct val="80000"/>
                <a:defRPr/>
              </a:pPr>
              <a:r>
                <a:rPr lang="ko-KR" altLang="en-US" sz="1400" b="1" spc="-34" dirty="0">
                  <a:ln>
                    <a:solidFill>
                      <a:srgbClr val="3F4057">
                        <a:alpha val="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</a:rPr>
                <a:t>최고</a:t>
              </a:r>
              <a:endParaRPr lang="en-US" altLang="ko-KR" sz="1400" b="1" spc="-34" dirty="0">
                <a:ln>
                  <a:solidFill>
                    <a:srgbClr val="3F4057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indent="-250551" algn="ctr" fontAlgn="base" latinLnBrk="0">
                <a:lnSpc>
                  <a:spcPts val="2000"/>
                </a:lnSpc>
                <a:buClr>
                  <a:schemeClr val="bg1">
                    <a:lumMod val="65000"/>
                  </a:schemeClr>
                </a:buClr>
                <a:buSzPct val="80000"/>
                <a:defRPr/>
              </a:pPr>
              <a:r>
                <a:rPr lang="ko-KR" altLang="en-US" sz="1400" b="1" spc="-34" dirty="0">
                  <a:ln>
                    <a:solidFill>
                      <a:srgbClr val="3F4057">
                        <a:alpha val="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</a:rPr>
                <a:t>경영자</a:t>
              </a:r>
            </a:p>
          </p:txBody>
        </p:sp>
      </p:grpSp>
      <p:cxnSp>
        <p:nvCxnSpPr>
          <p:cNvPr id="85" name="직선 연결선 84">
            <a:extLst>
              <a:ext uri="{FF2B5EF4-FFF2-40B4-BE49-F238E27FC236}">
                <a16:creationId xmlns:a16="http://schemas.microsoft.com/office/drawing/2014/main" xmlns="" id="{1C8CE826-B68B-4523-A1BE-DB632145CCB7}"/>
              </a:ext>
            </a:extLst>
          </p:cNvPr>
          <p:cNvCxnSpPr>
            <a:cxnSpLocks/>
          </p:cNvCxnSpPr>
          <p:nvPr/>
        </p:nvCxnSpPr>
        <p:spPr>
          <a:xfrm>
            <a:off x="2100985" y="4128060"/>
            <a:ext cx="843136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연결선 97">
            <a:extLst>
              <a:ext uri="{FF2B5EF4-FFF2-40B4-BE49-F238E27FC236}">
                <a16:creationId xmlns:a16="http://schemas.microsoft.com/office/drawing/2014/main" xmlns="" id="{45A6B289-3C25-44EB-9B66-F8EF4692EA7F}"/>
              </a:ext>
            </a:extLst>
          </p:cNvPr>
          <p:cNvCxnSpPr/>
          <p:nvPr/>
        </p:nvCxnSpPr>
        <p:spPr>
          <a:xfrm flipH="1">
            <a:off x="10532352" y="4124121"/>
            <a:ext cx="1" cy="124277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직사각형 179">
            <a:extLst>
              <a:ext uri="{FF2B5EF4-FFF2-40B4-BE49-F238E27FC236}">
                <a16:creationId xmlns:a16="http://schemas.microsoft.com/office/drawing/2014/main" xmlns="" id="{FAD68790-9DF9-469A-9FC3-C12EAA2D01DB}"/>
              </a:ext>
            </a:extLst>
          </p:cNvPr>
          <p:cNvSpPr/>
          <p:nvPr/>
        </p:nvSpPr>
        <p:spPr>
          <a:xfrm>
            <a:off x="1169795" y="4798020"/>
            <a:ext cx="1604072" cy="16929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6" name="TextBox 19">
            <a:extLst>
              <a:ext uri="{FF2B5EF4-FFF2-40B4-BE49-F238E27FC236}">
                <a16:creationId xmlns:a16="http://schemas.microsoft.com/office/drawing/2014/main" xmlns="" id="{11801BA6-5A0D-48EB-B18B-86D5E4DA0B21}"/>
              </a:ext>
            </a:extLst>
          </p:cNvPr>
          <p:cNvSpPr txBox="1"/>
          <p:nvPr/>
        </p:nvSpPr>
        <p:spPr>
          <a:xfrm>
            <a:off x="9467016" y="1082758"/>
            <a:ext cx="18639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(2023</a:t>
            </a:r>
            <a:r>
              <a:rPr lang="ko-KR" altLang="en-US" sz="1000" dirty="0"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년 </a:t>
            </a:r>
            <a:r>
              <a:rPr lang="en-US" altLang="ko-KR" sz="1000" dirty="0"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3</a:t>
            </a:r>
            <a:r>
              <a:rPr lang="ko-KR" altLang="en-US" sz="1000" dirty="0"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월 현재</a:t>
            </a:r>
            <a:r>
              <a:rPr lang="en-US" altLang="ko-KR" sz="1000" dirty="0"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lang="ko-KR" altLang="en-US" sz="1000" dirty="0">
              <a:latin typeface="+mj-lt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83" name="직사각형 179">
            <a:extLst>
              <a:ext uri="{FF2B5EF4-FFF2-40B4-BE49-F238E27FC236}">
                <a16:creationId xmlns:a16="http://schemas.microsoft.com/office/drawing/2014/main" xmlns="" id="{89DF524B-6811-467E-9F52-5945A9071282}"/>
              </a:ext>
            </a:extLst>
          </p:cNvPr>
          <p:cNvSpPr/>
          <p:nvPr/>
        </p:nvSpPr>
        <p:spPr>
          <a:xfrm>
            <a:off x="9727680" y="4697778"/>
            <a:ext cx="1604072" cy="180605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4" name="직사각형 178">
            <a:extLst>
              <a:ext uri="{FF2B5EF4-FFF2-40B4-BE49-F238E27FC236}">
                <a16:creationId xmlns:a16="http://schemas.microsoft.com/office/drawing/2014/main" xmlns="" id="{35D2AD54-FD2B-4F5F-8EDE-BFE8C17C7F3A}"/>
              </a:ext>
            </a:extLst>
          </p:cNvPr>
          <p:cNvSpPr/>
          <p:nvPr/>
        </p:nvSpPr>
        <p:spPr>
          <a:xfrm>
            <a:off x="9728015" y="4416753"/>
            <a:ext cx="1618161" cy="4945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indent="-250551" algn="ctr" eaLnBrk="0" fontAlgn="ctr" hangingPunct="0">
              <a:buClr>
                <a:srgbClr val="4D4D4D"/>
              </a:buClr>
              <a:buSzPct val="80000"/>
            </a:pPr>
            <a:r>
              <a:rPr lang="ko-KR" altLang="en-US" sz="1400" b="1" spc="-34" dirty="0">
                <a:ln>
                  <a:solidFill>
                    <a:srgbClr val="6D88AF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기술연구소</a:t>
            </a:r>
          </a:p>
        </p:txBody>
      </p:sp>
      <p:sp>
        <p:nvSpPr>
          <p:cNvPr id="49" name="직사각형 178">
            <a:extLst>
              <a:ext uri="{FF2B5EF4-FFF2-40B4-BE49-F238E27FC236}">
                <a16:creationId xmlns:a16="http://schemas.microsoft.com/office/drawing/2014/main" xmlns="" id="{A74420D0-273C-4493-9B57-BE4B56D0F915}"/>
              </a:ext>
            </a:extLst>
          </p:cNvPr>
          <p:cNvSpPr/>
          <p:nvPr/>
        </p:nvSpPr>
        <p:spPr>
          <a:xfrm>
            <a:off x="1160176" y="4382333"/>
            <a:ext cx="1619869" cy="4945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indent="-250551" algn="ctr" eaLnBrk="0" fontAlgn="ctr" hangingPunct="0">
              <a:buClr>
                <a:srgbClr val="4D4D4D"/>
              </a:buClr>
              <a:buSzPct val="80000"/>
            </a:pPr>
            <a:r>
              <a:rPr lang="ko-KR" altLang="en-US" sz="1400" b="1" spc="-34" dirty="0">
                <a:ln>
                  <a:solidFill>
                    <a:srgbClr val="6D88AF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영업본부</a:t>
            </a:r>
          </a:p>
        </p:txBody>
      </p:sp>
      <p:sp>
        <p:nvSpPr>
          <p:cNvPr id="51" name="object 11">
            <a:extLst>
              <a:ext uri="{FF2B5EF4-FFF2-40B4-BE49-F238E27FC236}">
                <a16:creationId xmlns:a16="http://schemas.microsoft.com/office/drawing/2014/main" xmlns="" id="{9C22ACAA-ECBD-4B25-8813-DA6CC0E41B57}"/>
              </a:ext>
            </a:extLst>
          </p:cNvPr>
          <p:cNvSpPr txBox="1"/>
          <p:nvPr/>
        </p:nvSpPr>
        <p:spPr>
          <a:xfrm>
            <a:off x="1177587" y="4876890"/>
            <a:ext cx="1645415" cy="1500411"/>
          </a:xfrm>
          <a:prstGeom prst="rect">
            <a:avLst/>
          </a:prstGeom>
        </p:spPr>
        <p:txBody>
          <a:bodyPr vert="horz" wrap="square" lIns="72000" tIns="0" rIns="0" bIns="0" rtlCol="0">
            <a:spAutoFit/>
          </a:bodyPr>
          <a:lstStyle/>
          <a:p>
            <a:pPr marL="99598" indent="-99598" latinLnBrk="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altLang="ko-KR" sz="1000" dirty="0">
              <a:ln>
                <a:solidFill>
                  <a:srgbClr val="6D88AF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99598" indent="-99598" latinLnBrk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정보보안 컨설팅 영업</a:t>
            </a:r>
            <a:endParaRPr lang="en-US" altLang="ko-KR" sz="100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99598" indent="-99598" latinLnBrk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정보보호 솔루션 영업</a:t>
            </a:r>
            <a:endParaRPr lang="en-US" altLang="ko-KR" sz="100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99598" indent="-99598" latinLnBrk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보안제품 기술지원</a:t>
            </a:r>
            <a:endParaRPr lang="en-US" altLang="ko-KR" sz="100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99598" indent="-99598" latinLnBrk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신사업 검토 및 운영</a:t>
            </a:r>
            <a:endParaRPr lang="en-US" altLang="ko-KR" sz="100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99598" indent="-99598" latinLnBrk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해외사업 발굴</a:t>
            </a:r>
            <a:endParaRPr lang="en-US" altLang="ko-KR" sz="100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99598" indent="-99598" latinLnBrk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해외 마케팅 및 영업</a:t>
            </a:r>
            <a:endParaRPr lang="en-US" altLang="ko-KR" sz="100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99598" indent="-99598" latinLnBrk="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altLang="ko-KR" sz="1000" dirty="0">
              <a:ln>
                <a:solidFill>
                  <a:srgbClr val="6D88AF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77" name="직사각형 179">
            <a:extLst>
              <a:ext uri="{FF2B5EF4-FFF2-40B4-BE49-F238E27FC236}">
                <a16:creationId xmlns:a16="http://schemas.microsoft.com/office/drawing/2014/main" xmlns="" id="{73839756-C76C-4945-BA56-292AB3948500}"/>
              </a:ext>
            </a:extLst>
          </p:cNvPr>
          <p:cNvSpPr/>
          <p:nvPr/>
        </p:nvSpPr>
        <p:spPr>
          <a:xfrm>
            <a:off x="3867128" y="4697778"/>
            <a:ext cx="1718261" cy="177955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xmlns="" id="{2988CA65-CA0C-1FDC-2B33-DE90B4102AC3}"/>
              </a:ext>
            </a:extLst>
          </p:cNvPr>
          <p:cNvGrpSpPr/>
          <p:nvPr/>
        </p:nvGrpSpPr>
        <p:grpSpPr>
          <a:xfrm>
            <a:off x="3859343" y="4124121"/>
            <a:ext cx="1726046" cy="2014902"/>
            <a:chOff x="3661223" y="4124121"/>
            <a:chExt cx="1726046" cy="2014902"/>
          </a:xfrm>
        </p:grpSpPr>
        <p:cxnSp>
          <p:nvCxnSpPr>
            <p:cNvPr id="95" name="직선 연결선 94">
              <a:extLst>
                <a:ext uri="{FF2B5EF4-FFF2-40B4-BE49-F238E27FC236}">
                  <a16:creationId xmlns:a16="http://schemas.microsoft.com/office/drawing/2014/main" xmlns="" id="{9DCED8E0-6DAF-4DD0-9831-4C7CCDAA61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62168" y="4124121"/>
              <a:ext cx="1" cy="6349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직사각형 178">
              <a:extLst>
                <a:ext uri="{FF2B5EF4-FFF2-40B4-BE49-F238E27FC236}">
                  <a16:creationId xmlns:a16="http://schemas.microsoft.com/office/drawing/2014/main" xmlns="" id="{C4B2C690-F341-4179-AD3B-2B6C3A4715B3}"/>
                </a:ext>
              </a:extLst>
            </p:cNvPr>
            <p:cNvSpPr/>
            <p:nvPr/>
          </p:nvSpPr>
          <p:spPr>
            <a:xfrm>
              <a:off x="3669008" y="4416753"/>
              <a:ext cx="1718261" cy="49455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indent="-250551" algn="ctr" eaLnBrk="0" fontAlgn="ctr" hangingPunct="0">
                <a:buClr>
                  <a:srgbClr val="4D4D4D"/>
                </a:buClr>
                <a:buSzPct val="80000"/>
              </a:pPr>
              <a:r>
                <a:rPr lang="ko-KR" altLang="en-US" sz="1400" b="1" spc="-34" dirty="0">
                  <a:ln>
                    <a:solidFill>
                      <a:srgbClr val="6D88A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컨설팅</a:t>
              </a:r>
              <a:r>
                <a:rPr lang="en-US" altLang="ko-KR" sz="1400" b="1" spc="-34" dirty="0">
                  <a:ln>
                    <a:solidFill>
                      <a:srgbClr val="6D88A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r>
                <a:rPr lang="ko-KR" altLang="en-US" sz="1400" b="1" spc="-34" dirty="0">
                  <a:ln>
                    <a:solidFill>
                      <a:srgbClr val="6D88A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본부</a:t>
              </a:r>
            </a:p>
          </p:txBody>
        </p:sp>
        <p:sp>
          <p:nvSpPr>
            <p:cNvPr id="52" name="object 11">
              <a:extLst>
                <a:ext uri="{FF2B5EF4-FFF2-40B4-BE49-F238E27FC236}">
                  <a16:creationId xmlns:a16="http://schemas.microsoft.com/office/drawing/2014/main" xmlns="" id="{D62FE6AF-359D-4E25-950A-790525A7BF05}"/>
                </a:ext>
              </a:extLst>
            </p:cNvPr>
            <p:cNvSpPr txBox="1"/>
            <p:nvPr/>
          </p:nvSpPr>
          <p:spPr>
            <a:xfrm>
              <a:off x="3661223" y="5061805"/>
              <a:ext cx="1625640" cy="1077218"/>
            </a:xfrm>
            <a:prstGeom prst="rect">
              <a:avLst/>
            </a:prstGeom>
          </p:spPr>
          <p:txBody>
            <a:bodyPr vert="horz" wrap="square" lIns="72000" tIns="0" rIns="0" bIns="0" rtlCol="0">
              <a:spAutoFit/>
            </a:bodyPr>
            <a:lstStyle/>
            <a:p>
              <a:pPr marL="99598" indent="-99598" latinLnBrk="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ln>
                    <a:solidFill>
                      <a:srgbClr val="6D88AF">
                        <a:alpha val="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기반시설</a:t>
              </a:r>
              <a:r>
                <a:rPr lang="en-US" altLang="ko-KR" sz="1000" dirty="0">
                  <a:ln>
                    <a:solidFill>
                      <a:srgbClr val="6D88AF">
                        <a:alpha val="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000" dirty="0">
                  <a:ln>
                    <a:solidFill>
                      <a:srgbClr val="6D88AF">
                        <a:alpha val="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정보보호 컨설팅 서비스 제공</a:t>
              </a:r>
              <a:endParaRPr lang="en-US" altLang="ko-KR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marL="99598" indent="-99598" latinLnBrk="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ln>
                    <a:solidFill>
                      <a:srgbClr val="6D88AF">
                        <a:alpha val="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취약성 진단</a:t>
              </a:r>
              <a:endParaRPr lang="en-US" altLang="ko-KR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marL="99598" indent="-99598" latinLnBrk="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ln>
                    <a:solidFill>
                      <a:srgbClr val="6D88AF">
                        <a:alpha val="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모의 해킹 수행</a:t>
              </a:r>
              <a:endParaRPr lang="en-US" altLang="ko-KR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marL="99598" indent="-99598" latinLnBrk="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ln>
                    <a:solidFill>
                      <a:srgbClr val="6D88AF">
                        <a:alpha val="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중소기업보안컨설팅</a:t>
              </a:r>
              <a:endParaRPr lang="en-US" altLang="ko-KR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marL="99598" indent="-99598" latinLnBrk="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ln>
                    <a:solidFill>
                      <a:srgbClr val="6D88AF">
                        <a:alpha val="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보안감사 서비스</a:t>
              </a:r>
              <a:endParaRPr lang="en-US" altLang="ko-KR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55" name="object 11">
            <a:extLst>
              <a:ext uri="{FF2B5EF4-FFF2-40B4-BE49-F238E27FC236}">
                <a16:creationId xmlns:a16="http://schemas.microsoft.com/office/drawing/2014/main" xmlns="" id="{F55EA4FA-B1C0-4B1D-8132-2F31007B896E}"/>
              </a:ext>
            </a:extLst>
          </p:cNvPr>
          <p:cNvSpPr txBox="1"/>
          <p:nvPr/>
        </p:nvSpPr>
        <p:spPr>
          <a:xfrm>
            <a:off x="9727107" y="5061805"/>
            <a:ext cx="1588565" cy="1500411"/>
          </a:xfrm>
          <a:prstGeom prst="rect">
            <a:avLst/>
          </a:prstGeom>
        </p:spPr>
        <p:txBody>
          <a:bodyPr vert="horz" wrap="square" lIns="72000" tIns="0" rIns="0" bIns="0" rtlCol="0">
            <a:spAutoFit/>
          </a:bodyPr>
          <a:lstStyle/>
          <a:p>
            <a:pPr marL="99598" indent="-99598" latinLnBrk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보안제품 개발</a:t>
            </a:r>
            <a:endParaRPr lang="en-US" altLang="ko-KR" sz="100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99598" indent="-99598" latinLnBrk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인공지능 기술 연구</a:t>
            </a:r>
            <a:endParaRPr lang="en-US" altLang="ko-KR" sz="100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99598" indent="-99598" latinLnBrk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최신의 보안기술 연구</a:t>
            </a:r>
            <a:endParaRPr lang="en-US" altLang="ko-KR" sz="100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99598" indent="-99598" latinLnBrk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악성코드 유포 탐지 분석</a:t>
            </a:r>
            <a:endParaRPr lang="en-US" altLang="ko-KR" sz="100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99598" indent="-99598" latinLnBrk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000" dirty="0" err="1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웹셸</a:t>
            </a:r>
            <a:r>
              <a:rPr lang="ko-KR" altLang="en-US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유포 탐지 분석</a:t>
            </a:r>
            <a:endParaRPr lang="en-US" altLang="ko-KR" sz="100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99598" indent="-99598" latinLnBrk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000" dirty="0" err="1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IoT</a:t>
            </a:r>
            <a:r>
              <a:rPr lang="ko-KR" altLang="en-US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보안기술연구</a:t>
            </a:r>
            <a:endParaRPr lang="en-US" altLang="ko-KR" sz="100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99598" indent="-99598" latinLnBrk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블록체인 보안기술연구</a:t>
            </a:r>
            <a:endParaRPr lang="en-US" altLang="ko-KR" sz="100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atinLnBrk="0">
              <a:spcAft>
                <a:spcPts val="300"/>
              </a:spcAft>
            </a:pPr>
            <a:endParaRPr lang="en-US" altLang="ko-KR" sz="1000" dirty="0">
              <a:ln>
                <a:solidFill>
                  <a:srgbClr val="6D88AF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6" name="제목 1">
            <a:extLst>
              <a:ext uri="{FF2B5EF4-FFF2-40B4-BE49-F238E27FC236}">
                <a16:creationId xmlns:a16="http://schemas.microsoft.com/office/drawing/2014/main" xmlns="" id="{A3C316DA-1AFD-47FB-82FE-890E45FE9804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회사개요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xmlns="" id="{228E156E-35EE-D8E0-BBBA-FB8592294E1F}"/>
              </a:ext>
            </a:extLst>
          </p:cNvPr>
          <p:cNvCxnSpPr>
            <a:cxnSpLocks/>
          </p:cNvCxnSpPr>
          <p:nvPr/>
        </p:nvCxnSpPr>
        <p:spPr>
          <a:xfrm flipH="1">
            <a:off x="7700113" y="4124816"/>
            <a:ext cx="1" cy="6349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179">
            <a:extLst>
              <a:ext uri="{FF2B5EF4-FFF2-40B4-BE49-F238E27FC236}">
                <a16:creationId xmlns:a16="http://schemas.microsoft.com/office/drawing/2014/main" xmlns="" id="{48B33060-D5F7-EB85-9602-97023F9724ED}"/>
              </a:ext>
            </a:extLst>
          </p:cNvPr>
          <p:cNvSpPr/>
          <p:nvPr/>
        </p:nvSpPr>
        <p:spPr>
          <a:xfrm>
            <a:off x="6806953" y="4698473"/>
            <a:ext cx="1718261" cy="179247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직사각형 178">
            <a:extLst>
              <a:ext uri="{FF2B5EF4-FFF2-40B4-BE49-F238E27FC236}">
                <a16:creationId xmlns:a16="http://schemas.microsoft.com/office/drawing/2014/main" xmlns="" id="{116DB0BE-4B8C-20BC-4E51-520034B49200}"/>
              </a:ext>
            </a:extLst>
          </p:cNvPr>
          <p:cNvSpPr/>
          <p:nvPr/>
        </p:nvSpPr>
        <p:spPr>
          <a:xfrm>
            <a:off x="6806953" y="4417448"/>
            <a:ext cx="1718261" cy="4945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indent="-250551" algn="ctr" eaLnBrk="0" fontAlgn="ctr" hangingPunct="0">
              <a:buClr>
                <a:srgbClr val="4D4D4D"/>
              </a:buClr>
              <a:buSzPct val="80000"/>
            </a:pPr>
            <a:r>
              <a:rPr lang="ko-KR" altLang="en-US" sz="1400" b="1" spc="-34" dirty="0">
                <a:ln>
                  <a:solidFill>
                    <a:srgbClr val="6D88AF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컨설팅</a:t>
            </a:r>
            <a:r>
              <a:rPr lang="en-US" altLang="ko-KR" sz="1400" b="1" spc="-34" dirty="0">
                <a:ln>
                  <a:solidFill>
                    <a:srgbClr val="6D88AF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400" b="1" spc="-34" dirty="0">
                <a:ln>
                  <a:solidFill>
                    <a:srgbClr val="6D88AF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본부</a:t>
            </a: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xmlns="" id="{98E9D451-7443-E0EC-4566-E68317392584}"/>
              </a:ext>
            </a:extLst>
          </p:cNvPr>
          <p:cNvSpPr txBox="1"/>
          <p:nvPr/>
        </p:nvSpPr>
        <p:spPr>
          <a:xfrm>
            <a:off x="6829203" y="5076038"/>
            <a:ext cx="1625640" cy="1077218"/>
          </a:xfrm>
          <a:prstGeom prst="rect">
            <a:avLst/>
          </a:prstGeom>
        </p:spPr>
        <p:txBody>
          <a:bodyPr vert="horz" wrap="square" lIns="72000" tIns="0" rIns="0" bIns="0" rtlCol="0">
            <a:spAutoFit/>
          </a:bodyPr>
          <a:lstStyle/>
          <a:p>
            <a:pPr marL="99598" indent="-99598" latinLnBrk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기반시설</a:t>
            </a:r>
            <a:r>
              <a:rPr lang="en-US" altLang="ko-KR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정보보호 컨설팅 서비스 제공</a:t>
            </a:r>
            <a:endParaRPr lang="en-US" altLang="ko-KR" sz="100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99598" indent="-99598" latinLnBrk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취약성 진단</a:t>
            </a:r>
            <a:endParaRPr lang="en-US" altLang="ko-KR" sz="100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99598" indent="-99598" latinLnBrk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모의 해킹 수행</a:t>
            </a:r>
            <a:endParaRPr lang="en-US" altLang="ko-KR" sz="100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99598" indent="-99598" latinLnBrk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중소기업보안컨설팅</a:t>
            </a:r>
            <a:endParaRPr lang="en-US" altLang="ko-KR" sz="100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99598" indent="-99598" latinLnBrk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00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보안감사 서비스</a:t>
            </a:r>
            <a:endParaRPr lang="en-US" altLang="ko-KR" sz="100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530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E1028C-D7FC-49A4-B412-43997B091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08" y="350157"/>
            <a:ext cx="11269785" cy="701676"/>
          </a:xfrm>
        </p:spPr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II.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사업 분야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9D272C3C-03E6-4346-B025-6A7220116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555" y="1446058"/>
            <a:ext cx="468052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200000"/>
              </a:lnSpc>
              <a:defRPr/>
            </a:pP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정보보안 컨설팅</a:t>
            </a:r>
            <a:endParaRPr lang="en-US" altLang="ko-KR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ctr">
              <a:lnSpc>
                <a:spcPct val="200000"/>
              </a:lnSpc>
              <a:defRPr/>
            </a:pP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정보보안 솔루션</a:t>
            </a:r>
            <a:endParaRPr lang="en-US" altLang="ko-KR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ctr">
              <a:lnSpc>
                <a:spcPct val="200000"/>
              </a:lnSpc>
              <a:defRPr/>
            </a:pP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전문 프로젝트 서비스</a:t>
            </a:r>
            <a:endParaRPr lang="en-US" altLang="ko-KR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ctr">
              <a:lnSpc>
                <a:spcPct val="200000"/>
              </a:lnSpc>
              <a:defRPr/>
            </a:pP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첨단기술 연구 및 개발</a:t>
            </a:r>
            <a:endParaRPr lang="en-US" altLang="ko-KR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ctr">
              <a:lnSpc>
                <a:spcPct val="200000"/>
              </a:lnSpc>
              <a:defRPr/>
            </a:pP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5. </a:t>
            </a:r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해외사업</a:t>
            </a:r>
            <a:endParaRPr lang="en-US" altLang="ko-KR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0733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화살표: 아래쪽 13">
            <a:extLst>
              <a:ext uri="{FF2B5EF4-FFF2-40B4-BE49-F238E27FC236}">
                <a16:creationId xmlns:a16="http://schemas.microsoft.com/office/drawing/2014/main" xmlns="" id="{A146C196-439E-4442-A63C-D3D62402A429}"/>
              </a:ext>
            </a:extLst>
          </p:cNvPr>
          <p:cNvSpPr/>
          <p:nvPr/>
        </p:nvSpPr>
        <p:spPr>
          <a:xfrm flipV="1">
            <a:off x="1654138" y="2092794"/>
            <a:ext cx="8934816" cy="1180785"/>
          </a:xfrm>
          <a:prstGeom prst="downArrow">
            <a:avLst>
              <a:gd name="adj1" fmla="val 85149"/>
              <a:gd name="adj2" fmla="val 73625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5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주요 사업분야 요약</a:t>
            </a:r>
          </a:p>
        </p:txBody>
      </p:sp>
      <p:grpSp>
        <p:nvGrpSpPr>
          <p:cNvPr id="25" name="그룹 2">
            <a:extLst>
              <a:ext uri="{FF2B5EF4-FFF2-40B4-BE49-F238E27FC236}">
                <a16:creationId xmlns:a16="http://schemas.microsoft.com/office/drawing/2014/main" xmlns="" id="{23F110E1-82B7-46D0-954D-5980772D2D45}"/>
              </a:ext>
            </a:extLst>
          </p:cNvPr>
          <p:cNvGrpSpPr/>
          <p:nvPr/>
        </p:nvGrpSpPr>
        <p:grpSpPr>
          <a:xfrm>
            <a:off x="1585471" y="1423217"/>
            <a:ext cx="9073005" cy="625389"/>
            <a:chOff x="669112" y="9713450"/>
            <a:chExt cx="6238305" cy="334417"/>
          </a:xfrm>
        </p:grpSpPr>
        <p:sp>
          <p:nvSpPr>
            <p:cNvPr id="26" name="사각형: 둥근 모서리 73">
              <a:extLst>
                <a:ext uri="{FF2B5EF4-FFF2-40B4-BE49-F238E27FC236}">
                  <a16:creationId xmlns:a16="http://schemas.microsoft.com/office/drawing/2014/main" xmlns="" id="{F3839426-AAFC-4EFC-A8C2-8137FBC2805F}"/>
                </a:ext>
              </a:extLst>
            </p:cNvPr>
            <p:cNvSpPr/>
            <p:nvPr/>
          </p:nvSpPr>
          <p:spPr>
            <a:xfrm>
              <a:off x="669112" y="9720326"/>
              <a:ext cx="6238305" cy="327541"/>
            </a:xfrm>
            <a:prstGeom prst="roundRect">
              <a:avLst>
                <a:gd name="adj" fmla="val 50000"/>
              </a:avLst>
            </a:prstGeom>
            <a:solidFill>
              <a:srgbClr val="06599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화살표: 오각형 72">
              <a:extLst>
                <a:ext uri="{FF2B5EF4-FFF2-40B4-BE49-F238E27FC236}">
                  <a16:creationId xmlns:a16="http://schemas.microsoft.com/office/drawing/2014/main" xmlns="" id="{90E879E9-A99E-434F-A6A6-5A4EDC092CC4}"/>
                </a:ext>
              </a:extLst>
            </p:cNvPr>
            <p:cNvSpPr/>
            <p:nvPr/>
          </p:nvSpPr>
          <p:spPr>
            <a:xfrm>
              <a:off x="699123" y="9713450"/>
              <a:ext cx="6186986" cy="302296"/>
            </a:xfrm>
            <a:prstGeom prst="homePlate">
              <a:avLst>
                <a:gd name="adj" fmla="val 0"/>
              </a:avLst>
            </a:prstGeom>
            <a:noFill/>
            <a:ln w="12700">
              <a:noFill/>
            </a:ln>
            <a:effectLst>
              <a:innerShdw blurRad="114300">
                <a:schemeClr val="bg1">
                  <a:lumMod val="75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rtlCol="0" anchor="ctr"/>
            <a:lstStyle/>
            <a:p>
              <a:pPr algn="ctr" latinLnBrk="0"/>
              <a:r>
                <a:rPr lang="ko-KR" altLang="en-US" sz="2000" b="1" dirty="0">
                  <a:ln>
                    <a:solidFill>
                      <a:srgbClr val="00B0F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글로벌 정보보호 전문서비스 기업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xmlns="" id="{8491E929-1E80-44F4-A7A0-B5DF842BEFDB}"/>
              </a:ext>
            </a:extLst>
          </p:cNvPr>
          <p:cNvGrpSpPr/>
          <p:nvPr/>
        </p:nvGrpSpPr>
        <p:grpSpPr>
          <a:xfrm>
            <a:off x="468860" y="2432423"/>
            <a:ext cx="2085884" cy="3921724"/>
            <a:chOff x="468860" y="2432423"/>
            <a:chExt cx="2085884" cy="386430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xmlns="" id="{E227AE0E-55B7-4014-8B3E-122019001B98}"/>
                </a:ext>
              </a:extLst>
            </p:cNvPr>
            <p:cNvGrpSpPr/>
            <p:nvPr/>
          </p:nvGrpSpPr>
          <p:grpSpPr>
            <a:xfrm>
              <a:off x="468860" y="4462868"/>
              <a:ext cx="2085884" cy="1833857"/>
              <a:chOff x="1562042" y="4421036"/>
              <a:chExt cx="2085884" cy="1833857"/>
            </a:xfrm>
          </p:grpSpPr>
          <p:sp>
            <p:nvSpPr>
              <p:cNvPr id="81" name="사각형: 둥근 모서리 139">
                <a:extLst>
                  <a:ext uri="{FF2B5EF4-FFF2-40B4-BE49-F238E27FC236}">
                    <a16:creationId xmlns:a16="http://schemas.microsoft.com/office/drawing/2014/main" xmlns="" id="{9D39EAC4-7626-475A-862D-18F465B1D095}"/>
                  </a:ext>
                </a:extLst>
              </p:cNvPr>
              <p:cNvSpPr/>
              <p:nvPr/>
            </p:nvSpPr>
            <p:spPr>
              <a:xfrm>
                <a:off x="1562042" y="4421036"/>
                <a:ext cx="2085884" cy="1833857"/>
              </a:xfrm>
              <a:prstGeom prst="roundRect">
                <a:avLst>
                  <a:gd name="adj" fmla="val 9050"/>
                </a:avLst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65" name="Rectangle 10">
                <a:extLst>
                  <a:ext uri="{FF2B5EF4-FFF2-40B4-BE49-F238E27FC236}">
                    <a16:creationId xmlns:a16="http://schemas.microsoft.com/office/drawing/2014/main" xmlns="" id="{13F42C3A-89F6-4236-BA5A-D59339044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9368" y="4627583"/>
                <a:ext cx="1744331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fontAlgn="ctr" latinLnBrk="0">
                  <a:defRPr/>
                </a:pPr>
                <a:r>
                  <a:rPr lang="ko-KR" altLang="en-US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기업 정보자산 </a:t>
                </a:r>
                <a:endPara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fontAlgn="ctr" latinLnBrk="0">
                  <a:defRPr/>
                </a:pPr>
                <a:r>
                  <a:rPr lang="ko-KR" altLang="en-US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보호를 위한 </a:t>
                </a:r>
                <a:endPara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fontAlgn="ctr" latinLnBrk="0">
                  <a:defRPr/>
                </a:pPr>
                <a:r>
                  <a:rPr lang="ko-KR" altLang="en-US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정보보안 컨설팅</a:t>
                </a:r>
                <a:r>
                  <a:rPr lang="en-US" altLang="ko-KR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, </a:t>
                </a:r>
              </a:p>
              <a:p>
                <a:pPr fontAlgn="ctr" latinLnBrk="0">
                  <a:defRPr/>
                </a:pPr>
                <a:r>
                  <a:rPr lang="en-US" altLang="ko-KR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ISO 27001 </a:t>
                </a:r>
              </a:p>
              <a:p>
                <a:pPr fontAlgn="ctr" latinLnBrk="0">
                  <a:defRPr/>
                </a:pPr>
                <a:r>
                  <a:rPr lang="ko-KR" altLang="en-US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국제표준 컨설팅 등</a:t>
                </a:r>
                <a:endPara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28" name="그룹 103">
              <a:extLst>
                <a:ext uri="{FF2B5EF4-FFF2-40B4-BE49-F238E27FC236}">
                  <a16:creationId xmlns:a16="http://schemas.microsoft.com/office/drawing/2014/main" xmlns="" id="{9A54BF9A-CB4A-4FF3-AF7D-AFF4F2ACC49A}"/>
                </a:ext>
              </a:extLst>
            </p:cNvPr>
            <p:cNvGrpSpPr/>
            <p:nvPr/>
          </p:nvGrpSpPr>
          <p:grpSpPr>
            <a:xfrm>
              <a:off x="639637" y="3161658"/>
              <a:ext cx="1744331" cy="1309237"/>
              <a:chOff x="612279" y="3258468"/>
              <a:chExt cx="1440160" cy="1440160"/>
            </a:xfrm>
          </p:grpSpPr>
          <p:sp>
            <p:nvSpPr>
              <p:cNvPr id="29" name="타원 105">
                <a:extLst>
                  <a:ext uri="{FF2B5EF4-FFF2-40B4-BE49-F238E27FC236}">
                    <a16:creationId xmlns:a16="http://schemas.microsoft.com/office/drawing/2014/main" xmlns="" id="{766216EE-F49C-4EFC-BD95-5DA514B1B8B5}"/>
                  </a:ext>
                </a:extLst>
              </p:cNvPr>
              <p:cNvSpPr/>
              <p:nvPr/>
            </p:nvSpPr>
            <p:spPr>
              <a:xfrm>
                <a:off x="612279" y="3258468"/>
                <a:ext cx="1440160" cy="1440160"/>
              </a:xfrm>
              <a:prstGeom prst="ellipse">
                <a:avLst/>
              </a:prstGeom>
              <a:solidFill>
                <a:srgbClr val="17375E"/>
              </a:solidFill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0" name="직사각형 106">
                <a:extLst>
                  <a:ext uri="{FF2B5EF4-FFF2-40B4-BE49-F238E27FC236}">
                    <a16:creationId xmlns:a16="http://schemas.microsoft.com/office/drawing/2014/main" xmlns="" id="{1C8434AC-7821-4CAF-B889-6FCDD54F5E47}"/>
                  </a:ext>
                </a:extLst>
              </p:cNvPr>
              <p:cNvSpPr/>
              <p:nvPr/>
            </p:nvSpPr>
            <p:spPr>
              <a:xfrm>
                <a:off x="706970" y="3687041"/>
                <a:ext cx="1250330" cy="466076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보안 컨설팅</a:t>
                </a:r>
                <a:endParaRPr lang="ko-KR" altLang="en-US" b="1" dirty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31" name="직선 연결선 109">
                <a:extLst>
                  <a:ext uri="{FF2B5EF4-FFF2-40B4-BE49-F238E27FC236}">
                    <a16:creationId xmlns:a16="http://schemas.microsoft.com/office/drawing/2014/main" xmlns="" id="{9C6D71B3-E0FA-4F34-9627-1A11CB240F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377" y="4158568"/>
                <a:ext cx="1383965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2" name="그래픽 110" descr="UI UX 윤곽선">
                <a:extLst>
                  <a:ext uri="{FF2B5EF4-FFF2-40B4-BE49-F238E27FC236}">
                    <a16:creationId xmlns:a16="http://schemas.microsoft.com/office/drawing/2014/main" xmlns="" id="{9A6ED1A2-0EE2-45E1-9EAA-83236F1666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1187490" y="4218936"/>
                <a:ext cx="312678" cy="396043"/>
              </a:xfrm>
              <a:prstGeom prst="rect">
                <a:avLst/>
              </a:prstGeom>
            </p:spPr>
          </p:pic>
        </p:grpSp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xmlns="" id="{FE20DB7A-6E0A-4CB0-87E3-F8764BE98FBE}"/>
                </a:ext>
              </a:extLst>
            </p:cNvPr>
            <p:cNvGrpSpPr/>
            <p:nvPr/>
          </p:nvGrpSpPr>
          <p:grpSpPr>
            <a:xfrm>
              <a:off x="1276601" y="2432423"/>
              <a:ext cx="470403" cy="568781"/>
              <a:chOff x="1795744" y="4768207"/>
              <a:chExt cx="470403" cy="568781"/>
            </a:xfrm>
          </p:grpSpPr>
          <p:grpSp>
            <p:nvGrpSpPr>
              <p:cNvPr id="50" name="그룹 120">
                <a:extLst>
                  <a:ext uri="{FF2B5EF4-FFF2-40B4-BE49-F238E27FC236}">
                    <a16:creationId xmlns:a16="http://schemas.microsoft.com/office/drawing/2014/main" xmlns="" id="{751E977D-C695-473A-B15A-E53F2833CCA7}"/>
                  </a:ext>
                </a:extLst>
              </p:cNvPr>
              <p:cNvGrpSpPr/>
              <p:nvPr/>
            </p:nvGrpSpPr>
            <p:grpSpPr>
              <a:xfrm rot="5400000">
                <a:off x="1746555" y="4817396"/>
                <a:ext cx="568781" cy="470403"/>
                <a:chOff x="723901" y="3975225"/>
                <a:chExt cx="372824" cy="305783"/>
              </a:xfrm>
              <a:effectLst>
                <a:outerShdw dist="25400" dir="2700000" algn="tl" rotWithShape="0">
                  <a:schemeClr val="bg1">
                    <a:lumMod val="50000"/>
                    <a:alpha val="11000"/>
                  </a:schemeClr>
                </a:outerShdw>
              </a:effectLst>
            </p:grpSpPr>
            <p:sp>
              <p:nvSpPr>
                <p:cNvPr id="51" name="사각형: 둥근 모서리 121">
                  <a:extLst>
                    <a:ext uri="{FF2B5EF4-FFF2-40B4-BE49-F238E27FC236}">
                      <a16:creationId xmlns:a16="http://schemas.microsoft.com/office/drawing/2014/main" xmlns="" id="{2868D4BD-819B-443F-878C-E50ECB46AC64}"/>
                    </a:ext>
                  </a:extLst>
                </p:cNvPr>
                <p:cNvSpPr/>
                <p:nvPr/>
              </p:nvSpPr>
              <p:spPr>
                <a:xfrm>
                  <a:off x="723901" y="3975225"/>
                  <a:ext cx="307974" cy="305783"/>
                </a:xfrm>
                <a:prstGeom prst="roundRect">
                  <a:avLst/>
                </a:prstGeom>
                <a:solidFill>
                  <a:srgbClr val="17375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latinLnBrk="0"/>
                  <a:endParaRPr lang="ko-KR" altLang="en-US" b="1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52" name="이등변 삼각형 122">
                  <a:extLst>
                    <a:ext uri="{FF2B5EF4-FFF2-40B4-BE49-F238E27FC236}">
                      <a16:creationId xmlns:a16="http://schemas.microsoft.com/office/drawing/2014/main" xmlns="" id="{0A95F8D6-1DD2-465E-B4D2-5198C4B9A863}"/>
                    </a:ext>
                  </a:extLst>
                </p:cNvPr>
                <p:cNvSpPr/>
                <p:nvPr/>
              </p:nvSpPr>
              <p:spPr>
                <a:xfrm rot="5400000">
                  <a:off x="974356" y="4076399"/>
                  <a:ext cx="141296" cy="103442"/>
                </a:xfrm>
                <a:prstGeom prst="triangle">
                  <a:avLst/>
                </a:prstGeom>
                <a:solidFill>
                  <a:srgbClr val="17375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latinLnBrk="0"/>
                  <a:endParaRPr lang="ko-KR" altLang="en-US" b="1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sp>
            <p:nvSpPr>
              <p:cNvPr id="53" name="직사각형 123">
                <a:extLst>
                  <a:ext uri="{FF2B5EF4-FFF2-40B4-BE49-F238E27FC236}">
                    <a16:creationId xmlns:a16="http://schemas.microsoft.com/office/drawing/2014/main" xmlns="" id="{18B6C1F9-2312-49BC-9D3F-9CE79CA54013}"/>
                  </a:ext>
                </a:extLst>
              </p:cNvPr>
              <p:cNvSpPr/>
              <p:nvPr/>
            </p:nvSpPr>
            <p:spPr>
              <a:xfrm>
                <a:off x="1974569" y="4874085"/>
                <a:ext cx="112211" cy="24622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 latinLnBrk="0">
                  <a:tabLst>
                    <a:tab pos="87313" algn="l"/>
                  </a:tabLst>
                </a:pPr>
                <a:r>
                  <a:rPr lang="en-US" altLang="ko-KR" sz="1600" b="1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1</a:t>
                </a:r>
                <a:endParaRPr lang="ko-KR" altLang="en-US" sz="16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xmlns="" id="{B7AF4B9B-32F3-4826-9BED-770E9F2612DF}"/>
              </a:ext>
            </a:extLst>
          </p:cNvPr>
          <p:cNvGrpSpPr/>
          <p:nvPr/>
        </p:nvGrpSpPr>
        <p:grpSpPr>
          <a:xfrm>
            <a:off x="2741915" y="2432423"/>
            <a:ext cx="2037590" cy="3864301"/>
            <a:chOff x="2741915" y="2432423"/>
            <a:chExt cx="2037590" cy="3864301"/>
          </a:xfrm>
        </p:grpSpPr>
        <p:sp>
          <p:nvSpPr>
            <p:cNvPr id="86" name="사각형: 둥근 모서리 140">
              <a:extLst>
                <a:ext uri="{FF2B5EF4-FFF2-40B4-BE49-F238E27FC236}">
                  <a16:creationId xmlns:a16="http://schemas.microsoft.com/office/drawing/2014/main" xmlns="" id="{1BE7C5A5-B302-4FBE-A1E5-1C4D196BBC73}"/>
                </a:ext>
              </a:extLst>
            </p:cNvPr>
            <p:cNvSpPr/>
            <p:nvPr/>
          </p:nvSpPr>
          <p:spPr>
            <a:xfrm>
              <a:off x="2741915" y="4448355"/>
              <a:ext cx="2037590" cy="1848369"/>
            </a:xfrm>
            <a:prstGeom prst="roundRect">
              <a:avLst>
                <a:gd name="adj" fmla="val 90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00" name="Rectangle 10">
              <a:extLst>
                <a:ext uri="{FF2B5EF4-FFF2-40B4-BE49-F238E27FC236}">
                  <a16:creationId xmlns:a16="http://schemas.microsoft.com/office/drawing/2014/main" xmlns="" id="{738F592E-65C7-4013-A382-43E86762A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5726" y="4686280"/>
              <a:ext cx="187850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ctr" latinLnBrk="0">
                <a:defRPr/>
              </a:pPr>
              <a:r>
                <a: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웹 보안 솔루션 시장에서</a:t>
              </a:r>
              <a:endPara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fontAlgn="ctr" latinLnBrk="0">
                <a:defRPr/>
              </a:pPr>
              <a:r>
                <a: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파괴적 혁신을 통하여 통합 웹 보안 서비스 </a:t>
              </a:r>
              <a: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/>
              </a:r>
              <a:b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개발</a:t>
              </a:r>
              <a: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및 웹 보안의 </a:t>
              </a:r>
              <a: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/>
              </a:r>
              <a:b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대중화에 기여 </a:t>
              </a:r>
              <a:endPara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33" name="그룹 17">
              <a:extLst>
                <a:ext uri="{FF2B5EF4-FFF2-40B4-BE49-F238E27FC236}">
                  <a16:creationId xmlns:a16="http://schemas.microsoft.com/office/drawing/2014/main" xmlns="" id="{7E8A50AB-3B6C-48CF-B908-75B5379D361C}"/>
                </a:ext>
              </a:extLst>
            </p:cNvPr>
            <p:cNvGrpSpPr/>
            <p:nvPr/>
          </p:nvGrpSpPr>
          <p:grpSpPr>
            <a:xfrm>
              <a:off x="2888545" y="3161656"/>
              <a:ext cx="1744331" cy="1309236"/>
              <a:chOff x="3093732" y="5576890"/>
              <a:chExt cx="1440160" cy="1440160"/>
            </a:xfrm>
          </p:grpSpPr>
          <p:sp>
            <p:nvSpPr>
              <p:cNvPr id="34" name="타원 111">
                <a:extLst>
                  <a:ext uri="{FF2B5EF4-FFF2-40B4-BE49-F238E27FC236}">
                    <a16:creationId xmlns:a16="http://schemas.microsoft.com/office/drawing/2014/main" xmlns="" id="{0CD3809A-123A-4E6D-AAFA-0458F05882F3}"/>
                  </a:ext>
                </a:extLst>
              </p:cNvPr>
              <p:cNvSpPr/>
              <p:nvPr/>
            </p:nvSpPr>
            <p:spPr>
              <a:xfrm>
                <a:off x="3093732" y="5576890"/>
                <a:ext cx="1440160" cy="144016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5" name="직사각형 112">
                <a:extLst>
                  <a:ext uri="{FF2B5EF4-FFF2-40B4-BE49-F238E27FC236}">
                    <a16:creationId xmlns:a16="http://schemas.microsoft.com/office/drawing/2014/main" xmlns="" id="{52BED55C-E205-437C-9C3D-0840B2932924}"/>
                  </a:ext>
                </a:extLst>
              </p:cNvPr>
              <p:cNvSpPr/>
              <p:nvPr/>
            </p:nvSpPr>
            <p:spPr>
              <a:xfrm>
                <a:off x="3152241" y="6022800"/>
                <a:ext cx="1304709" cy="466077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보안 솔루션</a:t>
                </a:r>
                <a:endParaRPr lang="ko-KR" altLang="en-US" b="1" dirty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36" name="직선 연결선 113">
                <a:extLst>
                  <a:ext uri="{FF2B5EF4-FFF2-40B4-BE49-F238E27FC236}">
                    <a16:creationId xmlns:a16="http://schemas.microsoft.com/office/drawing/2014/main" xmlns="" id="{986021D4-7864-4F7F-8208-713D407367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1829" y="6476990"/>
                <a:ext cx="1383965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7" name="그래픽 114" descr="웹 디자인 윤곽선">
                <a:extLst>
                  <a:ext uri="{FF2B5EF4-FFF2-40B4-BE49-F238E27FC236}">
                    <a16:creationId xmlns:a16="http://schemas.microsoft.com/office/drawing/2014/main" xmlns="" id="{908F2EBD-D483-417B-BB5F-E7948AFFB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3645869" y="6469501"/>
                <a:ext cx="347748" cy="485475"/>
              </a:xfrm>
              <a:prstGeom prst="rect">
                <a:avLst/>
              </a:prstGeom>
            </p:spPr>
          </p:pic>
        </p:grpSp>
        <p:grpSp>
          <p:nvGrpSpPr>
            <p:cNvPr id="61" name="그룹 124">
              <a:extLst>
                <a:ext uri="{FF2B5EF4-FFF2-40B4-BE49-F238E27FC236}">
                  <a16:creationId xmlns:a16="http://schemas.microsoft.com/office/drawing/2014/main" xmlns="" id="{9310DECF-A891-4FBF-81E3-2589C77DBA3E}"/>
                </a:ext>
              </a:extLst>
            </p:cNvPr>
            <p:cNvGrpSpPr/>
            <p:nvPr/>
          </p:nvGrpSpPr>
          <p:grpSpPr>
            <a:xfrm rot="5400000">
              <a:off x="3476319" y="2481612"/>
              <a:ext cx="568781" cy="470403"/>
              <a:chOff x="723901" y="3975225"/>
              <a:chExt cx="372824" cy="305783"/>
            </a:xfrm>
            <a:effectLst>
              <a:outerShdw dist="25400" dir="2700000" algn="tl" rotWithShape="0">
                <a:schemeClr val="bg1">
                  <a:lumMod val="50000"/>
                  <a:alpha val="11000"/>
                </a:schemeClr>
              </a:outerShdw>
            </a:effectLst>
          </p:grpSpPr>
          <p:sp>
            <p:nvSpPr>
              <p:cNvPr id="62" name="사각형: 둥근 모서리 125">
                <a:extLst>
                  <a:ext uri="{FF2B5EF4-FFF2-40B4-BE49-F238E27FC236}">
                    <a16:creationId xmlns:a16="http://schemas.microsoft.com/office/drawing/2014/main" xmlns="" id="{A66A9788-BCCE-4726-852E-FB21B0D7A182}"/>
                  </a:ext>
                </a:extLst>
              </p:cNvPr>
              <p:cNvSpPr/>
              <p:nvPr/>
            </p:nvSpPr>
            <p:spPr>
              <a:xfrm>
                <a:off x="723901" y="3975225"/>
                <a:ext cx="307974" cy="305783"/>
              </a:xfrm>
              <a:prstGeom prst="roundRect">
                <a:avLst/>
              </a:prstGeom>
              <a:solidFill>
                <a:srgbClr val="3185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63" name="이등변 삼각형 126">
                <a:extLst>
                  <a:ext uri="{FF2B5EF4-FFF2-40B4-BE49-F238E27FC236}">
                    <a16:creationId xmlns:a16="http://schemas.microsoft.com/office/drawing/2014/main" xmlns="" id="{F90A035B-A5BE-438D-A86E-EACF54C8DB27}"/>
                  </a:ext>
                </a:extLst>
              </p:cNvPr>
              <p:cNvSpPr/>
              <p:nvPr/>
            </p:nvSpPr>
            <p:spPr>
              <a:xfrm rot="5400000">
                <a:off x="974356" y="4076399"/>
                <a:ext cx="141296" cy="103442"/>
              </a:xfrm>
              <a:prstGeom prst="triangle">
                <a:avLst/>
              </a:prstGeom>
              <a:solidFill>
                <a:srgbClr val="3185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64" name="직사각형 127">
              <a:extLst>
                <a:ext uri="{FF2B5EF4-FFF2-40B4-BE49-F238E27FC236}">
                  <a16:creationId xmlns:a16="http://schemas.microsoft.com/office/drawing/2014/main" xmlns="" id="{99947490-2516-4C66-A6CB-D7C95FEAE5C1}"/>
                </a:ext>
              </a:extLst>
            </p:cNvPr>
            <p:cNvSpPr/>
            <p:nvPr/>
          </p:nvSpPr>
          <p:spPr>
            <a:xfrm>
              <a:off x="3703831" y="2539285"/>
              <a:ext cx="112210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latinLnBrk="0">
                <a:tabLst>
                  <a:tab pos="87313" algn="l"/>
                </a:tabLst>
              </a:pPr>
              <a:r>
                <a:rPr lang="en-US" altLang="ko-KR" sz="16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  <a:endParaRPr lang="ko-KR" altLang="en-US" sz="16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xmlns="" id="{7AC8C676-9973-44A4-8C3E-B620E77E9DCB}"/>
              </a:ext>
            </a:extLst>
          </p:cNvPr>
          <p:cNvGrpSpPr/>
          <p:nvPr/>
        </p:nvGrpSpPr>
        <p:grpSpPr>
          <a:xfrm>
            <a:off x="4966676" y="2432423"/>
            <a:ext cx="2129958" cy="3864301"/>
            <a:chOff x="4966676" y="2432423"/>
            <a:chExt cx="2129958" cy="3864301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xmlns="" id="{60D7716B-EDB1-41B6-A20D-E17A6AF3D9B0}"/>
                </a:ext>
              </a:extLst>
            </p:cNvPr>
            <p:cNvGrpSpPr/>
            <p:nvPr/>
          </p:nvGrpSpPr>
          <p:grpSpPr>
            <a:xfrm>
              <a:off x="4966676" y="4448356"/>
              <a:ext cx="2129958" cy="1848368"/>
              <a:chOff x="6125984" y="4426496"/>
              <a:chExt cx="2129958" cy="1848368"/>
            </a:xfrm>
          </p:grpSpPr>
          <p:sp>
            <p:nvSpPr>
              <p:cNvPr id="91" name="사각형: 둥근 모서리 142">
                <a:extLst>
                  <a:ext uri="{FF2B5EF4-FFF2-40B4-BE49-F238E27FC236}">
                    <a16:creationId xmlns:a16="http://schemas.microsoft.com/office/drawing/2014/main" xmlns="" id="{3A7A9515-1E5C-4432-BBBD-9C3C9106B147}"/>
                  </a:ext>
                </a:extLst>
              </p:cNvPr>
              <p:cNvSpPr/>
              <p:nvPr/>
            </p:nvSpPr>
            <p:spPr>
              <a:xfrm>
                <a:off x="6125984" y="4426496"/>
                <a:ext cx="2129958" cy="1848368"/>
              </a:xfrm>
              <a:prstGeom prst="roundRect">
                <a:avLst>
                  <a:gd name="adj" fmla="val 9050"/>
                </a:avLst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66" name="Rectangle 10">
                <a:extLst>
                  <a:ext uri="{FF2B5EF4-FFF2-40B4-BE49-F238E27FC236}">
                    <a16:creationId xmlns:a16="http://schemas.microsoft.com/office/drawing/2014/main" xmlns="" id="{D6D3C46E-CD7D-4833-9552-1FF3AF5D4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38689" y="4646698"/>
                <a:ext cx="1884330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fontAlgn="ctr" latinLnBrk="0">
                  <a:defRPr/>
                </a:pPr>
                <a:r>
                  <a:rPr lang="ko-KR" altLang="en-US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정부 및 민간 기관들의 요구를 충족하는 보안서비스 운영 및 개발을 통한 </a:t>
                </a:r>
                <a:endPara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fontAlgn="ctr" latinLnBrk="0">
                  <a:defRPr/>
                </a:pPr>
                <a:r>
                  <a:rPr lang="ko-KR" altLang="en-US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전문적 프로젝트 서비스</a:t>
                </a:r>
                <a:endPara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38" name="그룹 115">
              <a:extLst>
                <a:ext uri="{FF2B5EF4-FFF2-40B4-BE49-F238E27FC236}">
                  <a16:creationId xmlns:a16="http://schemas.microsoft.com/office/drawing/2014/main" xmlns="" id="{4DE97251-3D53-4AEE-AFEE-341642523DBA}"/>
                </a:ext>
              </a:extLst>
            </p:cNvPr>
            <p:cNvGrpSpPr/>
            <p:nvPr/>
          </p:nvGrpSpPr>
          <p:grpSpPr>
            <a:xfrm>
              <a:off x="5159490" y="3161656"/>
              <a:ext cx="1744331" cy="1309236"/>
              <a:chOff x="4045581" y="3258468"/>
              <a:chExt cx="1440160" cy="1440160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39" name="타원 116">
                <a:extLst>
                  <a:ext uri="{FF2B5EF4-FFF2-40B4-BE49-F238E27FC236}">
                    <a16:creationId xmlns:a16="http://schemas.microsoft.com/office/drawing/2014/main" xmlns="" id="{8AF98D2B-2727-4165-AE21-9E53F1ADB658}"/>
                  </a:ext>
                </a:extLst>
              </p:cNvPr>
              <p:cNvSpPr/>
              <p:nvPr/>
            </p:nvSpPr>
            <p:spPr>
              <a:xfrm>
                <a:off x="4045581" y="3258468"/>
                <a:ext cx="1440160" cy="14401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0" name="직사각형 117">
                <a:extLst>
                  <a:ext uri="{FF2B5EF4-FFF2-40B4-BE49-F238E27FC236}">
                    <a16:creationId xmlns:a16="http://schemas.microsoft.com/office/drawing/2014/main" xmlns="" id="{C58DC79A-5915-474A-895C-18FD2ED42151}"/>
                  </a:ext>
                </a:extLst>
              </p:cNvPr>
              <p:cNvSpPr/>
              <p:nvPr/>
            </p:nvSpPr>
            <p:spPr>
              <a:xfrm>
                <a:off x="4167214" y="3696541"/>
                <a:ext cx="1250330" cy="638308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전문적 서비스</a:t>
                </a:r>
                <a:endParaRPr lang="ko-KR" altLang="en-US" b="1" dirty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41" name="직선 연결선 118">
                <a:extLst>
                  <a:ext uri="{FF2B5EF4-FFF2-40B4-BE49-F238E27FC236}">
                    <a16:creationId xmlns:a16="http://schemas.microsoft.com/office/drawing/2014/main" xmlns="" id="{E082DBD2-7CD4-4B2C-B471-5B022ECED5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3678" y="4158568"/>
                <a:ext cx="1383965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2" name="그래픽 119" descr="잡기 제스처 단색으로 채워진">
                <a:extLst>
                  <a:ext uri="{FF2B5EF4-FFF2-40B4-BE49-F238E27FC236}">
                    <a16:creationId xmlns:a16="http://schemas.microsoft.com/office/drawing/2014/main" xmlns="" id="{0CE67735-F52B-416E-88E0-9EB2936FFB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4551351" y="4205549"/>
                <a:ext cx="428618" cy="428618"/>
              </a:xfrm>
              <a:prstGeom prst="rect">
                <a:avLst/>
              </a:prstGeom>
            </p:spPr>
          </p:pic>
        </p:grpSp>
        <p:grpSp>
          <p:nvGrpSpPr>
            <p:cNvPr id="68" name="그룹 124">
              <a:extLst>
                <a:ext uri="{FF2B5EF4-FFF2-40B4-BE49-F238E27FC236}">
                  <a16:creationId xmlns:a16="http://schemas.microsoft.com/office/drawing/2014/main" xmlns="" id="{4635C02C-A6C4-48B5-8B32-B0D5B4E74B5B}"/>
                </a:ext>
              </a:extLst>
            </p:cNvPr>
            <p:cNvGrpSpPr/>
            <p:nvPr/>
          </p:nvGrpSpPr>
          <p:grpSpPr>
            <a:xfrm rot="5400000">
              <a:off x="5747265" y="2481612"/>
              <a:ext cx="568781" cy="470403"/>
              <a:chOff x="723901" y="3975225"/>
              <a:chExt cx="372824" cy="305783"/>
            </a:xfrm>
            <a:solidFill>
              <a:schemeClr val="accent3">
                <a:lumMod val="75000"/>
              </a:schemeClr>
            </a:solidFill>
            <a:effectLst>
              <a:outerShdw dist="25400" dir="2700000" algn="tl" rotWithShape="0">
                <a:schemeClr val="bg1">
                  <a:lumMod val="50000"/>
                  <a:alpha val="11000"/>
                </a:schemeClr>
              </a:outerShdw>
            </a:effectLst>
          </p:grpSpPr>
          <p:sp>
            <p:nvSpPr>
              <p:cNvPr id="69" name="사각형: 둥근 모서리 125">
                <a:extLst>
                  <a:ext uri="{FF2B5EF4-FFF2-40B4-BE49-F238E27FC236}">
                    <a16:creationId xmlns:a16="http://schemas.microsoft.com/office/drawing/2014/main" xmlns="" id="{6CF91762-68AA-4668-A927-EBA0108071A8}"/>
                  </a:ext>
                </a:extLst>
              </p:cNvPr>
              <p:cNvSpPr/>
              <p:nvPr/>
            </p:nvSpPr>
            <p:spPr>
              <a:xfrm>
                <a:off x="723901" y="3975225"/>
                <a:ext cx="307974" cy="30578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70" name="이등변 삼각형 126">
                <a:extLst>
                  <a:ext uri="{FF2B5EF4-FFF2-40B4-BE49-F238E27FC236}">
                    <a16:creationId xmlns:a16="http://schemas.microsoft.com/office/drawing/2014/main" xmlns="" id="{49A8A4B9-FA0D-4744-AE10-7B2A2518F12C}"/>
                  </a:ext>
                </a:extLst>
              </p:cNvPr>
              <p:cNvSpPr/>
              <p:nvPr/>
            </p:nvSpPr>
            <p:spPr>
              <a:xfrm rot="5400000">
                <a:off x="974356" y="4076399"/>
                <a:ext cx="141296" cy="10344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71" name="직사각형 127">
              <a:extLst>
                <a:ext uri="{FF2B5EF4-FFF2-40B4-BE49-F238E27FC236}">
                  <a16:creationId xmlns:a16="http://schemas.microsoft.com/office/drawing/2014/main" xmlns="" id="{465527D5-9751-4D8D-ACA7-C155FE4F7DCF}"/>
                </a:ext>
              </a:extLst>
            </p:cNvPr>
            <p:cNvSpPr/>
            <p:nvPr/>
          </p:nvSpPr>
          <p:spPr>
            <a:xfrm>
              <a:off x="5971879" y="2531665"/>
              <a:ext cx="112211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latinLnBrk="0">
                <a:tabLst>
                  <a:tab pos="87313" algn="l"/>
                </a:tabLst>
              </a:pPr>
              <a:r>
                <a:rPr lang="en-US" altLang="ko-KR" sz="16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</a:t>
              </a:r>
              <a:endParaRPr lang="ko-KR" altLang="en-US" sz="16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72" name="제목 1">
            <a:extLst>
              <a:ext uri="{FF2B5EF4-FFF2-40B4-BE49-F238E27FC236}">
                <a16:creationId xmlns:a16="http://schemas.microsoft.com/office/drawing/2014/main" xmlns="" id="{72C4EB1C-23D3-4816-9236-A090047050C2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II.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사업 분야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8675F352-08F6-FCF9-312F-83E93B76AADE}"/>
              </a:ext>
            </a:extLst>
          </p:cNvPr>
          <p:cNvGrpSpPr/>
          <p:nvPr/>
        </p:nvGrpSpPr>
        <p:grpSpPr>
          <a:xfrm>
            <a:off x="7289448" y="2432423"/>
            <a:ext cx="2129958" cy="3886837"/>
            <a:chOff x="7289448" y="2432423"/>
            <a:chExt cx="2129958" cy="3886837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xmlns="" id="{A3BD310B-0F95-41B0-8565-B15C8C5F4BA2}"/>
                </a:ext>
              </a:extLst>
            </p:cNvPr>
            <p:cNvGrpSpPr/>
            <p:nvPr/>
          </p:nvGrpSpPr>
          <p:grpSpPr>
            <a:xfrm>
              <a:off x="7289448" y="2432423"/>
              <a:ext cx="2129958" cy="3886837"/>
              <a:chOff x="7289448" y="2432423"/>
              <a:chExt cx="2129958" cy="3886837"/>
            </a:xfrm>
          </p:grpSpPr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xmlns="" id="{57FFFE18-B7A4-4E32-8BB1-22D081EEB168}"/>
                  </a:ext>
                </a:extLst>
              </p:cNvPr>
              <p:cNvGrpSpPr/>
              <p:nvPr/>
            </p:nvGrpSpPr>
            <p:grpSpPr>
              <a:xfrm>
                <a:off x="7289448" y="4470892"/>
                <a:ext cx="2129958" cy="1848368"/>
                <a:chOff x="8437412" y="4449032"/>
                <a:chExt cx="2129958" cy="1848368"/>
              </a:xfrm>
            </p:grpSpPr>
            <p:sp>
              <p:nvSpPr>
                <p:cNvPr id="96" name="사각형: 둥근 모서리 142">
                  <a:extLst>
                    <a:ext uri="{FF2B5EF4-FFF2-40B4-BE49-F238E27FC236}">
                      <a16:creationId xmlns:a16="http://schemas.microsoft.com/office/drawing/2014/main" xmlns="" id="{DF1B490E-08CA-4352-BA42-E5F0471216BE}"/>
                    </a:ext>
                  </a:extLst>
                </p:cNvPr>
                <p:cNvSpPr/>
                <p:nvPr/>
              </p:nvSpPr>
              <p:spPr>
                <a:xfrm>
                  <a:off x="8437412" y="4449032"/>
                  <a:ext cx="2129958" cy="1848368"/>
                </a:xfrm>
                <a:prstGeom prst="roundRect">
                  <a:avLst>
                    <a:gd name="adj" fmla="val 9050"/>
                  </a:avLst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b="1" dirty="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67" name="Rectangle 10">
                  <a:extLst>
                    <a:ext uri="{FF2B5EF4-FFF2-40B4-BE49-F238E27FC236}">
                      <a16:creationId xmlns:a16="http://schemas.microsoft.com/office/drawing/2014/main" xmlns="" id="{C9D96191-D770-485C-AB36-31DED803F5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58613" y="4663891"/>
                  <a:ext cx="1735987" cy="8309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fontAlgn="ctr" latinLnBrk="0">
                    <a:defRPr/>
                  </a:pPr>
                  <a:r>
                    <a:rPr lang="ko-KR" altLang="en-US" sz="12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인공지능</a:t>
                  </a:r>
                  <a:r>
                    <a:rPr lang="en-US" altLang="ko-KR" sz="12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, </a:t>
                  </a:r>
                  <a:r>
                    <a:rPr lang="ko-KR" altLang="en-US" sz="12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블록체인</a:t>
                  </a:r>
                  <a:r>
                    <a:rPr lang="en-US" altLang="ko-KR" sz="12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, </a:t>
                  </a:r>
                  <a:r>
                    <a:rPr lang="ko-KR" altLang="en-US" sz="12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사물인터넷</a:t>
                  </a:r>
                  <a:r>
                    <a:rPr lang="en-US" altLang="ko-KR" sz="12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, </a:t>
                  </a:r>
                  <a:r>
                    <a:rPr lang="ko-KR" altLang="en-US" sz="12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메타버스</a:t>
                  </a:r>
                  <a:r>
                    <a:rPr lang="en-US" altLang="ko-KR" sz="12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/>
                  </a:r>
                  <a:br>
                    <a:rPr lang="en-US" altLang="ko-KR" sz="12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</a:br>
                  <a:r>
                    <a:rPr lang="ko-KR" altLang="en-US" sz="12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등</a:t>
                  </a:r>
                  <a:r>
                    <a:rPr lang="en-US" altLang="ko-KR" sz="12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 4</a:t>
                  </a:r>
                  <a:r>
                    <a:rPr lang="ko-KR" altLang="en-US" sz="12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차 산업혁명의 미래산업에 관한 연구</a:t>
                  </a:r>
                  <a:endParaRPr lang="en-US" altLang="ko-KR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grpSp>
            <p:nvGrpSpPr>
              <p:cNvPr id="43" name="그룹 115">
                <a:extLst>
                  <a:ext uri="{FF2B5EF4-FFF2-40B4-BE49-F238E27FC236}">
                    <a16:creationId xmlns:a16="http://schemas.microsoft.com/office/drawing/2014/main" xmlns="" id="{31E4194E-0AC6-4910-B233-F4F009638D76}"/>
                  </a:ext>
                </a:extLst>
              </p:cNvPr>
              <p:cNvGrpSpPr/>
              <p:nvPr/>
            </p:nvGrpSpPr>
            <p:grpSpPr>
              <a:xfrm>
                <a:off x="7476619" y="3161656"/>
                <a:ext cx="1744331" cy="1309236"/>
                <a:chOff x="4045581" y="3258468"/>
                <a:chExt cx="1440160" cy="1440160"/>
              </a:xfrm>
              <a:solidFill>
                <a:schemeClr val="accent4">
                  <a:lumMod val="75000"/>
                </a:schemeClr>
              </a:solidFill>
            </p:grpSpPr>
            <p:sp>
              <p:nvSpPr>
                <p:cNvPr id="44" name="타원 116">
                  <a:extLst>
                    <a:ext uri="{FF2B5EF4-FFF2-40B4-BE49-F238E27FC236}">
                      <a16:creationId xmlns:a16="http://schemas.microsoft.com/office/drawing/2014/main" xmlns="" id="{CBA3F40A-61AB-4F2E-AEBA-EC21DF33867B}"/>
                    </a:ext>
                  </a:extLst>
                </p:cNvPr>
                <p:cNvSpPr/>
                <p:nvPr/>
              </p:nvSpPr>
              <p:spPr>
                <a:xfrm>
                  <a:off x="4045581" y="3258468"/>
                  <a:ext cx="1440160" cy="1440160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b="1" dirty="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45" name="직사각형 117">
                  <a:extLst>
                    <a:ext uri="{FF2B5EF4-FFF2-40B4-BE49-F238E27FC236}">
                      <a16:creationId xmlns:a16="http://schemas.microsoft.com/office/drawing/2014/main" xmlns="" id="{C7A8473A-DD34-4C07-AA3B-BF25BC859550}"/>
                    </a:ext>
                  </a:extLst>
                </p:cNvPr>
                <p:cNvSpPr/>
                <p:nvPr/>
              </p:nvSpPr>
              <p:spPr>
                <a:xfrm>
                  <a:off x="4140491" y="3481517"/>
                  <a:ext cx="1250330" cy="6383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algn="ctr" fontAlgn="ctr">
                    <a:defRPr/>
                  </a:pPr>
                  <a:r>
                    <a:rPr lang="ko-KR" altLang="en-US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첨단기술</a:t>
                  </a:r>
                  <a:endParaRPr lang="en-US" altLang="ko-KR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  <a:p>
                  <a:pPr algn="ctr" fontAlgn="ctr">
                    <a:defRPr/>
                  </a:pPr>
                  <a:r>
                    <a:rPr lang="ko-KR" altLang="en-US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연구 및 개발</a:t>
                  </a:r>
                  <a:endParaRPr lang="en-US" altLang="ko-KR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cxnSp>
              <p:nvCxnSpPr>
                <p:cNvPr id="46" name="직선 연결선 118">
                  <a:extLst>
                    <a:ext uri="{FF2B5EF4-FFF2-40B4-BE49-F238E27FC236}">
                      <a16:creationId xmlns:a16="http://schemas.microsoft.com/office/drawing/2014/main" xmlns="" id="{1BEFF263-21F6-4D3E-86A2-D59E9DB17A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73678" y="4158568"/>
                  <a:ext cx="1383965" cy="0"/>
                </a:xfrm>
                <a:prstGeom prst="line">
                  <a:avLst/>
                </a:prstGeom>
                <a:grpFill/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그룹 124">
                <a:extLst>
                  <a:ext uri="{FF2B5EF4-FFF2-40B4-BE49-F238E27FC236}">
                    <a16:creationId xmlns:a16="http://schemas.microsoft.com/office/drawing/2014/main" xmlns="" id="{8A31A299-F607-40C4-BF7D-922089D6296C}"/>
                  </a:ext>
                </a:extLst>
              </p:cNvPr>
              <p:cNvGrpSpPr/>
              <p:nvPr/>
            </p:nvGrpSpPr>
            <p:grpSpPr>
              <a:xfrm rot="5400000">
                <a:off x="8064394" y="2481612"/>
                <a:ext cx="568781" cy="470403"/>
                <a:chOff x="723901" y="3975225"/>
                <a:chExt cx="372824" cy="305783"/>
              </a:xfrm>
              <a:solidFill>
                <a:schemeClr val="accent4">
                  <a:lumMod val="75000"/>
                </a:schemeClr>
              </a:solidFill>
              <a:effectLst>
                <a:outerShdw dist="25400" dir="2700000" algn="tl" rotWithShape="0">
                  <a:schemeClr val="bg1">
                    <a:lumMod val="50000"/>
                    <a:alpha val="11000"/>
                  </a:schemeClr>
                </a:outerShdw>
              </a:effectLst>
            </p:grpSpPr>
            <p:sp>
              <p:nvSpPr>
                <p:cNvPr id="76" name="사각형: 둥근 모서리 125">
                  <a:extLst>
                    <a:ext uri="{FF2B5EF4-FFF2-40B4-BE49-F238E27FC236}">
                      <a16:creationId xmlns:a16="http://schemas.microsoft.com/office/drawing/2014/main" xmlns="" id="{322315DF-DE15-4094-8B2B-37C5C332D4E2}"/>
                    </a:ext>
                  </a:extLst>
                </p:cNvPr>
                <p:cNvSpPr/>
                <p:nvPr/>
              </p:nvSpPr>
              <p:spPr>
                <a:xfrm>
                  <a:off x="723901" y="3975225"/>
                  <a:ext cx="307974" cy="30578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latinLnBrk="0"/>
                  <a:endParaRPr lang="ko-KR" altLang="en-US" b="1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77" name="이등변 삼각형 126">
                  <a:extLst>
                    <a:ext uri="{FF2B5EF4-FFF2-40B4-BE49-F238E27FC236}">
                      <a16:creationId xmlns:a16="http://schemas.microsoft.com/office/drawing/2014/main" xmlns="" id="{7CB38B46-85BB-4E61-B436-726A392BC1C2}"/>
                    </a:ext>
                  </a:extLst>
                </p:cNvPr>
                <p:cNvSpPr/>
                <p:nvPr/>
              </p:nvSpPr>
              <p:spPr>
                <a:xfrm rot="5400000">
                  <a:off x="974356" y="4076399"/>
                  <a:ext cx="141296" cy="103442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latinLnBrk="0"/>
                  <a:endParaRPr lang="ko-KR" altLang="en-US" b="1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sp>
            <p:nvSpPr>
              <p:cNvPr id="78" name="직사각형 127">
                <a:extLst>
                  <a:ext uri="{FF2B5EF4-FFF2-40B4-BE49-F238E27FC236}">
                    <a16:creationId xmlns:a16="http://schemas.microsoft.com/office/drawing/2014/main" xmlns="" id="{72F7A9FC-F17A-42B2-BE1F-B53D52B5C197}"/>
                  </a:ext>
                </a:extLst>
              </p:cNvPr>
              <p:cNvSpPr/>
              <p:nvPr/>
            </p:nvSpPr>
            <p:spPr>
              <a:xfrm>
                <a:off x="8283088" y="2524045"/>
                <a:ext cx="112210" cy="24622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 latinLnBrk="0">
                  <a:tabLst>
                    <a:tab pos="87313" algn="l"/>
                  </a:tabLst>
                </a:pPr>
                <a:r>
                  <a:rPr lang="en-US" altLang="ko-KR" sz="1600" b="1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4</a:t>
                </a:r>
                <a:endParaRPr lang="ko-KR" altLang="en-US" sz="16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7" name="그래픽 6" descr="전구 및 기어  윤곽선">
              <a:extLst>
                <a:ext uri="{FF2B5EF4-FFF2-40B4-BE49-F238E27FC236}">
                  <a16:creationId xmlns:a16="http://schemas.microsoft.com/office/drawing/2014/main" xmlns="" id="{95296E72-4006-999A-16BB-A30DB719D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8174554" y="4036282"/>
              <a:ext cx="337344" cy="325559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xmlns="" id="{0DA20E94-E06C-5882-4B76-ABBE051828C6}"/>
              </a:ext>
            </a:extLst>
          </p:cNvPr>
          <p:cNvGrpSpPr/>
          <p:nvPr/>
        </p:nvGrpSpPr>
        <p:grpSpPr>
          <a:xfrm>
            <a:off x="9600935" y="2432423"/>
            <a:ext cx="2229112" cy="3864301"/>
            <a:chOff x="9600935" y="2432423"/>
            <a:chExt cx="2229112" cy="3864301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xmlns="" id="{C0242C2E-DCF4-4521-8709-1B830239AD2C}"/>
                </a:ext>
              </a:extLst>
            </p:cNvPr>
            <p:cNvGrpSpPr/>
            <p:nvPr/>
          </p:nvGrpSpPr>
          <p:grpSpPr>
            <a:xfrm>
              <a:off x="9600935" y="2432423"/>
              <a:ext cx="2229112" cy="3864301"/>
              <a:chOff x="9600935" y="2432423"/>
              <a:chExt cx="2229112" cy="3864301"/>
            </a:xfrm>
          </p:grpSpPr>
          <p:grpSp>
            <p:nvGrpSpPr>
              <p:cNvPr id="85" name="グループ化 84">
                <a:extLst>
                  <a:ext uri="{FF2B5EF4-FFF2-40B4-BE49-F238E27FC236}">
                    <a16:creationId xmlns:a16="http://schemas.microsoft.com/office/drawing/2014/main" xmlns="" id="{63A2CE88-4B40-4A05-B5A9-4FE2754148DD}"/>
                  </a:ext>
                </a:extLst>
              </p:cNvPr>
              <p:cNvGrpSpPr/>
              <p:nvPr/>
            </p:nvGrpSpPr>
            <p:grpSpPr>
              <a:xfrm>
                <a:off x="9600935" y="4448356"/>
                <a:ext cx="2229112" cy="1848368"/>
                <a:chOff x="8431769" y="4426496"/>
                <a:chExt cx="2229112" cy="1848368"/>
              </a:xfrm>
            </p:grpSpPr>
            <p:sp>
              <p:nvSpPr>
                <p:cNvPr id="87" name="사각형: 둥근 모서리 142">
                  <a:extLst>
                    <a:ext uri="{FF2B5EF4-FFF2-40B4-BE49-F238E27FC236}">
                      <a16:creationId xmlns:a16="http://schemas.microsoft.com/office/drawing/2014/main" xmlns="" id="{A2EBE9BC-ABBB-404A-B11F-A3431A34ACF6}"/>
                    </a:ext>
                  </a:extLst>
                </p:cNvPr>
                <p:cNvSpPr/>
                <p:nvPr/>
              </p:nvSpPr>
              <p:spPr>
                <a:xfrm>
                  <a:off x="8431769" y="4426496"/>
                  <a:ext cx="2129958" cy="1848368"/>
                </a:xfrm>
                <a:prstGeom prst="roundRect">
                  <a:avLst>
                    <a:gd name="adj" fmla="val 9050"/>
                  </a:avLst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b="1" dirty="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88" name="Rectangle 10">
                  <a:extLst>
                    <a:ext uri="{FF2B5EF4-FFF2-40B4-BE49-F238E27FC236}">
                      <a16:creationId xmlns:a16="http://schemas.microsoft.com/office/drawing/2014/main" xmlns="" id="{747BF64F-5A95-493A-A12E-8717B2FE9A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3895" y="4625015"/>
                  <a:ext cx="2016986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fontAlgn="ctr" latinLnBrk="0">
                    <a:defRPr/>
                  </a:pPr>
                  <a:r>
                    <a:rPr lang="ko-KR" altLang="en-US" sz="12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국제 사이버 세상이 안전한 웹 보안 환경이 </a:t>
                  </a:r>
                  <a:endParaRPr lang="en-US" altLang="ko-KR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  <a:p>
                  <a:pPr fontAlgn="ctr" latinLnBrk="0">
                    <a:defRPr/>
                  </a:pPr>
                  <a:r>
                    <a:rPr lang="ko-KR" altLang="en-US" sz="12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될 수 있도록 </a:t>
                  </a:r>
                  <a:endParaRPr lang="en-US" altLang="ko-KR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  <a:p>
                  <a:pPr fontAlgn="ctr" latinLnBrk="0">
                    <a:defRPr/>
                  </a:pPr>
                  <a:r>
                    <a:rPr lang="ko-KR" altLang="en-US" sz="12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보안 솔루션 및 </a:t>
                  </a:r>
                  <a:endParaRPr lang="en-US" altLang="ko-KR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  <a:p>
                  <a:pPr fontAlgn="ctr" latinLnBrk="0">
                    <a:defRPr/>
                  </a:pPr>
                  <a:r>
                    <a:rPr lang="ko-KR" altLang="en-US" sz="12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관련 서비스의 제공</a:t>
                  </a:r>
                  <a:endParaRPr lang="en-US" altLang="ko-KR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grpSp>
            <p:nvGrpSpPr>
              <p:cNvPr id="89" name="그룹 115">
                <a:extLst>
                  <a:ext uri="{FF2B5EF4-FFF2-40B4-BE49-F238E27FC236}">
                    <a16:creationId xmlns:a16="http://schemas.microsoft.com/office/drawing/2014/main" xmlns="" id="{FEEE1EDC-5795-41BC-8529-774BCAE0A866}"/>
                  </a:ext>
                </a:extLst>
              </p:cNvPr>
              <p:cNvGrpSpPr/>
              <p:nvPr/>
            </p:nvGrpSpPr>
            <p:grpSpPr>
              <a:xfrm>
                <a:off x="9793749" y="3161656"/>
                <a:ext cx="1744331" cy="1309236"/>
                <a:chOff x="4045581" y="3258468"/>
                <a:chExt cx="1440160" cy="1440160"/>
              </a:xfrm>
              <a:solidFill>
                <a:schemeClr val="accent6">
                  <a:lumMod val="75000"/>
                </a:schemeClr>
              </a:solidFill>
            </p:grpSpPr>
            <p:sp>
              <p:nvSpPr>
                <p:cNvPr id="90" name="타원 116">
                  <a:extLst>
                    <a:ext uri="{FF2B5EF4-FFF2-40B4-BE49-F238E27FC236}">
                      <a16:creationId xmlns:a16="http://schemas.microsoft.com/office/drawing/2014/main" xmlns="" id="{9D36B9C6-365E-4AF1-9AFC-B04EDD80DFDE}"/>
                    </a:ext>
                  </a:extLst>
                </p:cNvPr>
                <p:cNvSpPr/>
                <p:nvPr/>
              </p:nvSpPr>
              <p:spPr>
                <a:xfrm>
                  <a:off x="4045581" y="3258468"/>
                  <a:ext cx="1440160" cy="1440160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b="1" dirty="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92" name="직사각형 117">
                  <a:extLst>
                    <a:ext uri="{FF2B5EF4-FFF2-40B4-BE49-F238E27FC236}">
                      <a16:creationId xmlns:a16="http://schemas.microsoft.com/office/drawing/2014/main" xmlns="" id="{C32DE2F7-44CF-4EDB-ADBC-EAB4C89BF238}"/>
                    </a:ext>
                  </a:extLst>
                </p:cNvPr>
                <p:cNvSpPr/>
                <p:nvPr/>
              </p:nvSpPr>
              <p:spPr>
                <a:xfrm>
                  <a:off x="4170000" y="3666909"/>
                  <a:ext cx="1250330" cy="6383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algn="ctr" fontAlgn="ctr">
                    <a:defRPr/>
                  </a:pPr>
                  <a:r>
                    <a:rPr lang="ko-KR" altLang="en-US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해외 사업</a:t>
                  </a:r>
                  <a:endParaRPr lang="en-US" altLang="ko-KR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cxnSp>
              <p:nvCxnSpPr>
                <p:cNvPr id="93" name="직선 연결선 118">
                  <a:extLst>
                    <a:ext uri="{FF2B5EF4-FFF2-40B4-BE49-F238E27FC236}">
                      <a16:creationId xmlns:a16="http://schemas.microsoft.com/office/drawing/2014/main" xmlns="" id="{0A773290-EE03-4ECD-B80E-EE1144DC77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73678" y="4158568"/>
                  <a:ext cx="1383965" cy="0"/>
                </a:xfrm>
                <a:prstGeom prst="line">
                  <a:avLst/>
                </a:prstGeom>
                <a:grpFill/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그룹 124">
                <a:extLst>
                  <a:ext uri="{FF2B5EF4-FFF2-40B4-BE49-F238E27FC236}">
                    <a16:creationId xmlns:a16="http://schemas.microsoft.com/office/drawing/2014/main" xmlns="" id="{543209E8-35AB-4157-81B3-0663FEEC5530}"/>
                  </a:ext>
                </a:extLst>
              </p:cNvPr>
              <p:cNvGrpSpPr/>
              <p:nvPr/>
            </p:nvGrpSpPr>
            <p:grpSpPr>
              <a:xfrm rot="5400000">
                <a:off x="10381524" y="2481612"/>
                <a:ext cx="568781" cy="470403"/>
                <a:chOff x="723901" y="3975225"/>
                <a:chExt cx="372824" cy="305783"/>
              </a:xfrm>
              <a:solidFill>
                <a:schemeClr val="accent6">
                  <a:lumMod val="75000"/>
                </a:schemeClr>
              </a:solidFill>
              <a:effectLst>
                <a:outerShdw dist="25400" dir="2700000" algn="tl" rotWithShape="0">
                  <a:schemeClr val="bg1">
                    <a:lumMod val="50000"/>
                    <a:alpha val="11000"/>
                  </a:schemeClr>
                </a:outerShdw>
              </a:effectLst>
            </p:grpSpPr>
            <p:sp>
              <p:nvSpPr>
                <p:cNvPr id="95" name="사각형: 둥근 모서리 125">
                  <a:extLst>
                    <a:ext uri="{FF2B5EF4-FFF2-40B4-BE49-F238E27FC236}">
                      <a16:creationId xmlns:a16="http://schemas.microsoft.com/office/drawing/2014/main" xmlns="" id="{42BA4752-92F0-4D59-B2B1-D1C933A6EC82}"/>
                    </a:ext>
                  </a:extLst>
                </p:cNvPr>
                <p:cNvSpPr/>
                <p:nvPr/>
              </p:nvSpPr>
              <p:spPr>
                <a:xfrm>
                  <a:off x="723901" y="3975225"/>
                  <a:ext cx="307974" cy="30578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latinLnBrk="0"/>
                  <a:endParaRPr lang="ko-KR" altLang="en-US" b="1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97" name="이등변 삼각형 126">
                  <a:extLst>
                    <a:ext uri="{FF2B5EF4-FFF2-40B4-BE49-F238E27FC236}">
                      <a16:creationId xmlns:a16="http://schemas.microsoft.com/office/drawing/2014/main" xmlns="" id="{859DF735-BAA3-457E-BB67-EB2D03DCDF99}"/>
                    </a:ext>
                  </a:extLst>
                </p:cNvPr>
                <p:cNvSpPr/>
                <p:nvPr/>
              </p:nvSpPr>
              <p:spPr>
                <a:xfrm rot="5400000">
                  <a:off x="974356" y="4076399"/>
                  <a:ext cx="141296" cy="103442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latinLnBrk="0"/>
                  <a:endParaRPr lang="ko-KR" altLang="en-US" b="1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sp>
            <p:nvSpPr>
              <p:cNvPr id="98" name="직사각형 127">
                <a:extLst>
                  <a:ext uri="{FF2B5EF4-FFF2-40B4-BE49-F238E27FC236}">
                    <a16:creationId xmlns:a16="http://schemas.microsoft.com/office/drawing/2014/main" xmlns="" id="{60D157AC-F57C-4FF9-8085-B3211F48A165}"/>
                  </a:ext>
                </a:extLst>
              </p:cNvPr>
              <p:cNvSpPr/>
              <p:nvPr/>
            </p:nvSpPr>
            <p:spPr>
              <a:xfrm>
                <a:off x="10600218" y="2531665"/>
                <a:ext cx="112210" cy="24622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 latinLnBrk="0">
                  <a:tabLst>
                    <a:tab pos="87313" algn="l"/>
                  </a:tabLst>
                </a:pPr>
                <a:r>
                  <a:rPr lang="en-US" altLang="ko-KR" sz="1600" b="1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5</a:t>
                </a:r>
                <a:endParaRPr lang="ko-KR" altLang="en-US" sz="16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10" name="그래픽 9" descr="세계 윤곽선">
              <a:extLst>
                <a:ext uri="{FF2B5EF4-FFF2-40B4-BE49-F238E27FC236}">
                  <a16:creationId xmlns:a16="http://schemas.microsoft.com/office/drawing/2014/main" xmlns="" id="{ED75569A-FA6F-90CF-B166-E7C4E4B91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0530941" y="4005578"/>
              <a:ext cx="350797" cy="350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621179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정보보안 컨설팅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xmlns="" id="{4F64EAE5-2896-4FF9-9773-C25CF4BC00F3}"/>
              </a:ext>
            </a:extLst>
          </p:cNvPr>
          <p:cNvCxnSpPr/>
          <p:nvPr/>
        </p:nvCxnSpPr>
        <p:spPr>
          <a:xfrm>
            <a:off x="2867025" y="1295400"/>
            <a:ext cx="886386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xmlns="" id="{44D18707-9E69-4E18-947E-D5634359E9A9}"/>
              </a:ext>
            </a:extLst>
          </p:cNvPr>
          <p:cNvCxnSpPr/>
          <p:nvPr/>
        </p:nvCxnSpPr>
        <p:spPr>
          <a:xfrm>
            <a:off x="2867025" y="2347155"/>
            <a:ext cx="886386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10">
            <a:extLst>
              <a:ext uri="{FF2B5EF4-FFF2-40B4-BE49-F238E27FC236}">
                <a16:creationId xmlns:a16="http://schemas.microsoft.com/office/drawing/2014/main" xmlns="" id="{D094431B-F59F-4630-8A78-37472345F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49" y="1332679"/>
            <a:ext cx="87962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defRPr/>
            </a:pP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에프원</a:t>
            </a: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시큐리티</a:t>
            </a:r>
            <a:r>
              <a:rPr lang="ko-KR" altLang="en-US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는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정보보안 컨설팅 회사로 설립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되었으며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endParaRPr lang="en-US" altLang="ko-KR" sz="1200" b="1" dirty="0">
              <a:ln>
                <a:solidFill>
                  <a:schemeClr val="accent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fontAlgn="ctr">
              <a:defRPr/>
            </a:pP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한국의 과학기술정보통신부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(MSIT)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로부터 컨설팅 전문성을 인정받은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정보보호 전문서비스 기업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입니다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. </a:t>
            </a:r>
          </a:p>
          <a:p>
            <a:pPr fontAlgn="ctr" latinLnBrk="0">
              <a:defRPr/>
            </a:pP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에프원</a:t>
            </a: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시큐리티</a:t>
            </a:r>
            <a:r>
              <a:rPr lang="ko-KR" altLang="en-US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는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독자적으로 개발된 컨설팅 방법론을 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(F1-SCM)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사용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함으로써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endParaRPr lang="en-US" altLang="ko-KR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fontAlgn="ctr" latinLnBrk="0">
              <a:defRPr/>
            </a:pP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기업 정보보안을 위한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관리적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물리적 및 기술적 컨설팅 서비스를 제공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합니다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. </a:t>
            </a:r>
          </a:p>
          <a:p>
            <a:pPr fontAlgn="ctr" latinLnBrk="0">
              <a:defRPr/>
            </a:pP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우리는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K-ISMS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및 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ISO/IEC 27001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과 같은 정보보안 관리시스템 인증을 취득 및 유지하기 위한 컨설팅 서비스를 제공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합니다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직사각형 9">
            <a:extLst>
              <a:ext uri="{FF2B5EF4-FFF2-40B4-BE49-F238E27FC236}">
                <a16:creationId xmlns:a16="http://schemas.microsoft.com/office/drawing/2014/main" xmlns="" id="{03D45F47-C157-4A9E-819D-7DE8603F21CC}"/>
              </a:ext>
            </a:extLst>
          </p:cNvPr>
          <p:cNvSpPr/>
          <p:nvPr/>
        </p:nvSpPr>
        <p:spPr>
          <a:xfrm>
            <a:off x="3254880" y="3101888"/>
            <a:ext cx="1904715" cy="135614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79792" indent="-79792">
              <a:buFont typeface="Arial" panose="020B0604020202020204" pitchFamily="34" charset="0"/>
              <a:buChar char="•"/>
            </a:pP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인증 컨설팅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endParaRPr lang="en-US" altLang="ko-KR" sz="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통합 정보보안 컨설팅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endParaRPr lang="en-US" altLang="ko-KR" sz="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개인정보보호 컨설팅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endParaRPr lang="en-US" altLang="ko-KR" sz="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내부통제 컨설팅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1" name="직사각형 11">
            <a:extLst>
              <a:ext uri="{FF2B5EF4-FFF2-40B4-BE49-F238E27FC236}">
                <a16:creationId xmlns:a16="http://schemas.microsoft.com/office/drawing/2014/main" xmlns="" id="{F69293F6-87B2-48ED-8443-86C4C69EC161}"/>
              </a:ext>
            </a:extLst>
          </p:cNvPr>
          <p:cNvSpPr/>
          <p:nvPr/>
        </p:nvSpPr>
        <p:spPr>
          <a:xfrm>
            <a:off x="5338825" y="3101888"/>
            <a:ext cx="1904715" cy="135614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79792" indent="-79792">
              <a:buFont typeface="Arial" panose="020B0604020202020204" pitchFamily="34" charset="0"/>
              <a:buChar char="•"/>
            </a:pP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기반시설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 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서버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데이터베이스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네트워크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</a:t>
            </a:r>
          </a:p>
          <a:p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 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보안장비의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취약점 점검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endParaRPr lang="en-US" altLang="ko-KR" sz="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원격 취약성 점검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endParaRPr lang="en-US" altLang="ko-KR" sz="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애플리케이션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 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모바일 앱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웹의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취약점 점검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3" name="직사각형 7">
            <a:extLst>
              <a:ext uri="{FF2B5EF4-FFF2-40B4-BE49-F238E27FC236}">
                <a16:creationId xmlns:a16="http://schemas.microsoft.com/office/drawing/2014/main" xmlns="" id="{2766D17A-95C7-4240-BE2C-85E6ADC619C4}"/>
              </a:ext>
            </a:extLst>
          </p:cNvPr>
          <p:cNvSpPr/>
          <p:nvPr/>
        </p:nvSpPr>
        <p:spPr>
          <a:xfrm>
            <a:off x="7465163" y="3101888"/>
            <a:ext cx="1904715" cy="135614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79792" indent="-79792">
              <a:buFont typeface="Arial" panose="020B0604020202020204" pitchFamily="34" charset="0"/>
              <a:buChar char="•"/>
            </a:pP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시뮬레이션 모의 해킹 테스트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endParaRPr lang="en-US" altLang="ko-KR" sz="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무선 해킹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endParaRPr lang="en-US" altLang="ko-KR" sz="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웹 해킹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endParaRPr lang="en-US" altLang="ko-KR" sz="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모바일 앱 해킹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endParaRPr lang="en-US" altLang="ko-KR" sz="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네트워크 해킹</a:t>
            </a:r>
          </a:p>
        </p:txBody>
      </p:sp>
      <p:sp>
        <p:nvSpPr>
          <p:cNvPr id="45" name="직사각형 13">
            <a:extLst>
              <a:ext uri="{FF2B5EF4-FFF2-40B4-BE49-F238E27FC236}">
                <a16:creationId xmlns:a16="http://schemas.microsoft.com/office/drawing/2014/main" xmlns="" id="{DEEDF481-4032-44AD-A491-273302069CB0}"/>
              </a:ext>
            </a:extLst>
          </p:cNvPr>
          <p:cNvSpPr/>
          <p:nvPr/>
        </p:nvSpPr>
        <p:spPr>
          <a:xfrm>
            <a:off x="9591501" y="3101888"/>
            <a:ext cx="1904715" cy="135614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79792" indent="-79792">
              <a:buFont typeface="Arial" panose="020B0604020202020204" pitchFamily="34" charset="0"/>
              <a:buChar char="•"/>
            </a:pP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악성코드 연구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endParaRPr lang="en-US" altLang="ko-KR" sz="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컨설팅 방법론 연구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endParaRPr lang="en-US" altLang="ko-KR" sz="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정보보안 관리시스템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endParaRPr lang="en-US" altLang="ko-KR" sz="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전자정부 정보보안 연구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pSp>
        <p:nvGrpSpPr>
          <p:cNvPr id="46" name="그룹 9">
            <a:extLst>
              <a:ext uri="{FF2B5EF4-FFF2-40B4-BE49-F238E27FC236}">
                <a16:creationId xmlns:a16="http://schemas.microsoft.com/office/drawing/2014/main" xmlns="" id="{8E4A0BFB-C144-41D6-9D78-8DBB2954F4B4}"/>
              </a:ext>
            </a:extLst>
          </p:cNvPr>
          <p:cNvGrpSpPr/>
          <p:nvPr/>
        </p:nvGrpSpPr>
        <p:grpSpPr>
          <a:xfrm>
            <a:off x="2961303" y="2458114"/>
            <a:ext cx="5069238" cy="307777"/>
            <a:chOff x="344664" y="4120269"/>
            <a:chExt cx="4983580" cy="438302"/>
          </a:xfrm>
        </p:grpSpPr>
        <p:pic>
          <p:nvPicPr>
            <p:cNvPr id="47" name="Picture 6">
              <a:extLst>
                <a:ext uri="{FF2B5EF4-FFF2-40B4-BE49-F238E27FC236}">
                  <a16:creationId xmlns:a16="http://schemas.microsoft.com/office/drawing/2014/main" xmlns="" id="{57D04673-5FE2-47E2-803F-42F14BD1F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4664" y="4210900"/>
              <a:ext cx="273063" cy="2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8" name="TextBox 19">
              <a:extLst>
                <a:ext uri="{FF2B5EF4-FFF2-40B4-BE49-F238E27FC236}">
                  <a16:creationId xmlns:a16="http://schemas.microsoft.com/office/drawing/2014/main" xmlns="" id="{756495BB-0605-4AF5-B9A9-1A9688B60EA2}"/>
                </a:ext>
              </a:extLst>
            </p:cNvPr>
            <p:cNvSpPr txBox="1"/>
            <p:nvPr/>
          </p:nvSpPr>
          <p:spPr>
            <a:xfrm>
              <a:off x="595466" y="4120269"/>
              <a:ext cx="4732778" cy="438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ko-KR" altLang="en-US" sz="14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컨설팅 서비스 영역</a:t>
              </a:r>
            </a:p>
          </p:txBody>
        </p:sp>
      </p:grpSp>
      <p:grpSp>
        <p:nvGrpSpPr>
          <p:cNvPr id="49" name="그룹 9">
            <a:extLst>
              <a:ext uri="{FF2B5EF4-FFF2-40B4-BE49-F238E27FC236}">
                <a16:creationId xmlns:a16="http://schemas.microsoft.com/office/drawing/2014/main" xmlns="" id="{F2122F01-1F37-4020-9585-0335CC6E0EAA}"/>
              </a:ext>
            </a:extLst>
          </p:cNvPr>
          <p:cNvGrpSpPr/>
          <p:nvPr/>
        </p:nvGrpSpPr>
        <p:grpSpPr>
          <a:xfrm>
            <a:off x="2961303" y="4616814"/>
            <a:ext cx="5069238" cy="307777"/>
            <a:chOff x="344664" y="4120269"/>
            <a:chExt cx="4983580" cy="438302"/>
          </a:xfrm>
        </p:grpSpPr>
        <p:pic>
          <p:nvPicPr>
            <p:cNvPr id="50" name="Picture 6">
              <a:extLst>
                <a:ext uri="{FF2B5EF4-FFF2-40B4-BE49-F238E27FC236}">
                  <a16:creationId xmlns:a16="http://schemas.microsoft.com/office/drawing/2014/main" xmlns="" id="{6ADB410F-5776-446C-BAEB-C427B11F2C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4664" y="4210900"/>
              <a:ext cx="273063" cy="2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1" name="TextBox 19">
              <a:extLst>
                <a:ext uri="{FF2B5EF4-FFF2-40B4-BE49-F238E27FC236}">
                  <a16:creationId xmlns:a16="http://schemas.microsoft.com/office/drawing/2014/main" xmlns="" id="{905E2D74-03D6-443C-BE47-72F26720C901}"/>
                </a:ext>
              </a:extLst>
            </p:cNvPr>
            <p:cNvSpPr txBox="1"/>
            <p:nvPr/>
          </p:nvSpPr>
          <p:spPr>
            <a:xfrm>
              <a:off x="595466" y="4120269"/>
              <a:ext cx="4732778" cy="438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ko-KR" altLang="en-US" sz="14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특성 및 차별화</a:t>
              </a:r>
            </a:p>
          </p:txBody>
        </p:sp>
      </p:grp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xmlns="" id="{D7D54BD7-42A3-4657-A480-38C027A21BB9}"/>
              </a:ext>
            </a:extLst>
          </p:cNvPr>
          <p:cNvGrpSpPr/>
          <p:nvPr/>
        </p:nvGrpSpPr>
        <p:grpSpPr>
          <a:xfrm>
            <a:off x="4467158" y="5030102"/>
            <a:ext cx="1569281" cy="1261388"/>
            <a:chOff x="4717823" y="5084966"/>
            <a:chExt cx="1569281" cy="1261388"/>
          </a:xfrm>
        </p:grpSpPr>
        <p:grpSp>
          <p:nvGrpSpPr>
            <p:cNvPr id="75" name="グループ化 74">
              <a:extLst>
                <a:ext uri="{FF2B5EF4-FFF2-40B4-BE49-F238E27FC236}">
                  <a16:creationId xmlns:a16="http://schemas.microsoft.com/office/drawing/2014/main" xmlns="" id="{DC3BD985-5017-4FC1-9993-222F95B7A21B}"/>
                </a:ext>
              </a:extLst>
            </p:cNvPr>
            <p:cNvGrpSpPr/>
            <p:nvPr/>
          </p:nvGrpSpPr>
          <p:grpSpPr>
            <a:xfrm>
              <a:off x="5138984" y="5084966"/>
              <a:ext cx="726959" cy="721757"/>
              <a:chOff x="5273465" y="5082140"/>
              <a:chExt cx="809443" cy="828092"/>
            </a:xfrm>
          </p:grpSpPr>
          <p:sp>
            <p:nvSpPr>
              <p:cNvPr id="55" name="타원 193">
                <a:extLst>
                  <a:ext uri="{FF2B5EF4-FFF2-40B4-BE49-F238E27FC236}">
                    <a16:creationId xmlns:a16="http://schemas.microsoft.com/office/drawing/2014/main" xmlns="" id="{0A1ED2FD-D83E-4232-9B63-868579087802}"/>
                  </a:ext>
                </a:extLst>
              </p:cNvPr>
              <p:cNvSpPr/>
              <p:nvPr/>
            </p:nvSpPr>
            <p:spPr>
              <a:xfrm>
                <a:off x="5273465" y="5082140"/>
                <a:ext cx="809443" cy="82809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76200">
                <a:solidFill>
                  <a:srgbClr val="3760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56" name="그림 194">
                <a:extLst>
                  <a:ext uri="{FF2B5EF4-FFF2-40B4-BE49-F238E27FC236}">
                    <a16:creationId xmlns:a16="http://schemas.microsoft.com/office/drawing/2014/main" xmlns="" id="{FEF03179-EDD1-4B9F-BED5-CC39272EB1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5473" r="25120"/>
              <a:stretch/>
            </p:blipFill>
            <p:spPr>
              <a:xfrm>
                <a:off x="5297277" y="5117174"/>
                <a:ext cx="761127" cy="756000"/>
              </a:xfrm>
              <a:prstGeom prst="rect">
                <a:avLst/>
              </a:prstGeom>
            </p:spPr>
          </p:pic>
        </p:grpSp>
        <p:sp>
          <p:nvSpPr>
            <p:cNvPr id="57" name="TextBox 195">
              <a:extLst>
                <a:ext uri="{FF2B5EF4-FFF2-40B4-BE49-F238E27FC236}">
                  <a16:creationId xmlns:a16="http://schemas.microsoft.com/office/drawing/2014/main" xmlns="" id="{1A5E7049-65D8-41B2-8B4F-C49D6967A76B}"/>
                </a:ext>
              </a:extLst>
            </p:cNvPr>
            <p:cNvSpPr txBox="1"/>
            <p:nvPr/>
          </p:nvSpPr>
          <p:spPr>
            <a:xfrm>
              <a:off x="4717823" y="5946244"/>
              <a:ext cx="1569281" cy="400110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lIns="36000" rIns="36000" rtlCol="0">
              <a:spAutoFit/>
            </a:bodyPr>
            <a:lstStyle/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우수한 경험을 가진 </a:t>
              </a:r>
              <a:endParaRPr kumimoji="1"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다수의 컨설턴트</a:t>
              </a:r>
              <a:endParaRPr kumimoji="1" lang="ko-KR" altLang="en-US" sz="10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xmlns="" id="{1E08C8F6-A3AE-42EE-9C1A-860A0CCA52CA}"/>
              </a:ext>
            </a:extLst>
          </p:cNvPr>
          <p:cNvGrpSpPr/>
          <p:nvPr/>
        </p:nvGrpSpPr>
        <p:grpSpPr>
          <a:xfrm>
            <a:off x="7070490" y="5030102"/>
            <a:ext cx="1803737" cy="1249610"/>
            <a:chOff x="7787779" y="5084966"/>
            <a:chExt cx="1803737" cy="1249610"/>
          </a:xfrm>
        </p:grpSpPr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xmlns="" id="{B45D012A-D0B7-4198-80B2-0A02BEBDF8DA}"/>
                </a:ext>
              </a:extLst>
            </p:cNvPr>
            <p:cNvGrpSpPr/>
            <p:nvPr/>
          </p:nvGrpSpPr>
          <p:grpSpPr>
            <a:xfrm>
              <a:off x="8326168" y="5084966"/>
              <a:ext cx="726959" cy="721757"/>
              <a:chOff x="9468601" y="5131840"/>
              <a:chExt cx="809443" cy="828092"/>
            </a:xfrm>
          </p:grpSpPr>
          <p:sp>
            <p:nvSpPr>
              <p:cNvPr id="59" name="타원 197">
                <a:extLst>
                  <a:ext uri="{FF2B5EF4-FFF2-40B4-BE49-F238E27FC236}">
                    <a16:creationId xmlns:a16="http://schemas.microsoft.com/office/drawing/2014/main" xmlns="" id="{7AF81C29-3C8C-4A46-85BD-D2BA3F33595D}"/>
                  </a:ext>
                </a:extLst>
              </p:cNvPr>
              <p:cNvSpPr/>
              <p:nvPr/>
            </p:nvSpPr>
            <p:spPr>
              <a:xfrm>
                <a:off x="9468601" y="5131840"/>
                <a:ext cx="809443" cy="82809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76200">
                <a:solidFill>
                  <a:srgbClr val="B9CD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60" name="그림 198">
                <a:extLst>
                  <a:ext uri="{FF2B5EF4-FFF2-40B4-BE49-F238E27FC236}">
                    <a16:creationId xmlns:a16="http://schemas.microsoft.com/office/drawing/2014/main" xmlns="" id="{48491233-CBE4-483F-83F3-B3F4EB6F1F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5476" r="25216"/>
              <a:stretch/>
            </p:blipFill>
            <p:spPr>
              <a:xfrm>
                <a:off x="9488787" y="5167886"/>
                <a:ext cx="759599" cy="756000"/>
              </a:xfrm>
              <a:prstGeom prst="rect">
                <a:avLst/>
              </a:prstGeom>
            </p:spPr>
          </p:pic>
        </p:grpSp>
        <p:sp>
          <p:nvSpPr>
            <p:cNvPr id="61" name="TextBox 199">
              <a:extLst>
                <a:ext uri="{FF2B5EF4-FFF2-40B4-BE49-F238E27FC236}">
                  <a16:creationId xmlns:a16="http://schemas.microsoft.com/office/drawing/2014/main" xmlns="" id="{F646231D-B831-400E-A3A7-081F087D782E}"/>
                </a:ext>
              </a:extLst>
            </p:cNvPr>
            <p:cNvSpPr txBox="1"/>
            <p:nvPr/>
          </p:nvSpPr>
          <p:spPr>
            <a:xfrm>
              <a:off x="7787779" y="5934466"/>
              <a:ext cx="1803737" cy="400110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lIns="36000" rIns="36000" rtlCol="0">
              <a:spAutoFit/>
            </a:bodyPr>
            <a:lstStyle/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300</a:t>
              </a:r>
              <a:r>
                <a:rPr kumimoji="1"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 이상의 </a:t>
              </a:r>
              <a:endParaRPr kumimoji="1"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성공적인 참조고객 정보</a:t>
              </a:r>
              <a:endParaRPr kumimoji="1" lang="ko-KR" altLang="en-US" sz="10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xmlns="" id="{519A7362-2C60-4EEF-BA4D-079433E17E7B}"/>
              </a:ext>
            </a:extLst>
          </p:cNvPr>
          <p:cNvGrpSpPr/>
          <p:nvPr/>
        </p:nvGrpSpPr>
        <p:grpSpPr>
          <a:xfrm>
            <a:off x="5950110" y="5030102"/>
            <a:ext cx="1376502" cy="1261388"/>
            <a:chOff x="6394408" y="5084966"/>
            <a:chExt cx="1376502" cy="1261388"/>
          </a:xfrm>
        </p:grpSpPr>
        <p:grpSp>
          <p:nvGrpSpPr>
            <p:cNvPr id="76" name="グループ化 75">
              <a:extLst>
                <a:ext uri="{FF2B5EF4-FFF2-40B4-BE49-F238E27FC236}">
                  <a16:creationId xmlns:a16="http://schemas.microsoft.com/office/drawing/2014/main" xmlns="" id="{7A5DFC88-926F-4E45-AD83-FFD43CDF1E91}"/>
                </a:ext>
              </a:extLst>
            </p:cNvPr>
            <p:cNvGrpSpPr/>
            <p:nvPr/>
          </p:nvGrpSpPr>
          <p:grpSpPr>
            <a:xfrm>
              <a:off x="6719180" y="5084966"/>
              <a:ext cx="726959" cy="721757"/>
              <a:chOff x="8259538" y="5070783"/>
              <a:chExt cx="809443" cy="828092"/>
            </a:xfrm>
          </p:grpSpPr>
          <p:sp>
            <p:nvSpPr>
              <p:cNvPr id="63" name="타원 201">
                <a:extLst>
                  <a:ext uri="{FF2B5EF4-FFF2-40B4-BE49-F238E27FC236}">
                    <a16:creationId xmlns:a16="http://schemas.microsoft.com/office/drawing/2014/main" xmlns="" id="{D5E7EEA6-200C-41A6-BAF0-4F4EF2CFA1DC}"/>
                  </a:ext>
                </a:extLst>
              </p:cNvPr>
              <p:cNvSpPr/>
              <p:nvPr/>
            </p:nvSpPr>
            <p:spPr>
              <a:xfrm>
                <a:off x="8259538" y="5070783"/>
                <a:ext cx="809443" cy="82809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76200">
                <a:solidFill>
                  <a:srgbClr val="3760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64" name="그림 202">
                <a:extLst>
                  <a:ext uri="{FF2B5EF4-FFF2-40B4-BE49-F238E27FC236}">
                    <a16:creationId xmlns:a16="http://schemas.microsoft.com/office/drawing/2014/main" xmlns="" id="{E74DD9CD-15B3-4FB1-B82E-FF4E4B4A48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5940" r="25615"/>
              <a:stretch/>
            </p:blipFill>
            <p:spPr>
              <a:xfrm>
                <a:off x="8297903" y="5105167"/>
                <a:ext cx="746301" cy="756000"/>
              </a:xfrm>
              <a:prstGeom prst="rect">
                <a:avLst/>
              </a:prstGeom>
            </p:spPr>
          </p:pic>
        </p:grpSp>
        <p:sp>
          <p:nvSpPr>
            <p:cNvPr id="65" name="TextBox 203">
              <a:extLst>
                <a:ext uri="{FF2B5EF4-FFF2-40B4-BE49-F238E27FC236}">
                  <a16:creationId xmlns:a16="http://schemas.microsoft.com/office/drawing/2014/main" xmlns="" id="{BE271F0B-288B-452D-8C0F-1B37D0696CAB}"/>
                </a:ext>
              </a:extLst>
            </p:cNvPr>
            <p:cNvSpPr txBox="1"/>
            <p:nvPr/>
          </p:nvSpPr>
          <p:spPr>
            <a:xfrm>
              <a:off x="6394408" y="5946244"/>
              <a:ext cx="1376502" cy="400110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lIns="36000" rIns="36000" rtlCol="0">
              <a:spAutoFit/>
            </a:bodyPr>
            <a:lstStyle/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입증된 컨설팅 </a:t>
              </a:r>
              <a:endParaRPr kumimoji="1"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방법론</a:t>
              </a:r>
              <a:endParaRPr kumimoji="1" lang="ko-KR" altLang="en-US" sz="10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xmlns="" id="{7778C9DA-44A4-44EA-8467-DA54BF9E34C5}"/>
              </a:ext>
            </a:extLst>
          </p:cNvPr>
          <p:cNvGrpSpPr/>
          <p:nvPr/>
        </p:nvGrpSpPr>
        <p:grpSpPr>
          <a:xfrm>
            <a:off x="3043993" y="5030102"/>
            <a:ext cx="1569281" cy="1238316"/>
            <a:chOff x="3043993" y="5084966"/>
            <a:chExt cx="1569281" cy="1238316"/>
          </a:xfrm>
        </p:grpSpPr>
        <p:grpSp>
          <p:nvGrpSpPr>
            <p:cNvPr id="74" name="グループ化 73">
              <a:extLst>
                <a:ext uri="{FF2B5EF4-FFF2-40B4-BE49-F238E27FC236}">
                  <a16:creationId xmlns:a16="http://schemas.microsoft.com/office/drawing/2014/main" xmlns="" id="{57A8D652-0AE5-485E-996A-199164435328}"/>
                </a:ext>
              </a:extLst>
            </p:cNvPr>
            <p:cNvGrpSpPr/>
            <p:nvPr/>
          </p:nvGrpSpPr>
          <p:grpSpPr>
            <a:xfrm>
              <a:off x="3467757" y="5084966"/>
              <a:ext cx="726959" cy="721757"/>
              <a:chOff x="3985705" y="5072728"/>
              <a:chExt cx="809443" cy="828092"/>
            </a:xfrm>
          </p:grpSpPr>
          <p:sp>
            <p:nvSpPr>
              <p:cNvPr id="67" name="타원 205">
                <a:extLst>
                  <a:ext uri="{FF2B5EF4-FFF2-40B4-BE49-F238E27FC236}">
                    <a16:creationId xmlns:a16="http://schemas.microsoft.com/office/drawing/2014/main" xmlns="" id="{44C7196C-0C0C-446F-97EA-ACB4F93C8443}"/>
                  </a:ext>
                </a:extLst>
              </p:cNvPr>
              <p:cNvSpPr/>
              <p:nvPr/>
            </p:nvSpPr>
            <p:spPr>
              <a:xfrm>
                <a:off x="3985705" y="5072728"/>
                <a:ext cx="809443" cy="82809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76200">
                <a:solidFill>
                  <a:srgbClr val="B9CD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68" name="그림 206">
                <a:extLst>
                  <a:ext uri="{FF2B5EF4-FFF2-40B4-BE49-F238E27FC236}">
                    <a16:creationId xmlns:a16="http://schemas.microsoft.com/office/drawing/2014/main" xmlns="" id="{1E9E0D5B-04C8-4497-9CF1-DD82C81E93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5645" r="25476"/>
              <a:stretch/>
            </p:blipFill>
            <p:spPr>
              <a:xfrm>
                <a:off x="4011036" y="5108816"/>
                <a:ext cx="752986" cy="756000"/>
              </a:xfrm>
              <a:prstGeom prst="rect">
                <a:avLst/>
              </a:prstGeom>
            </p:spPr>
          </p:pic>
        </p:grpSp>
        <p:sp>
          <p:nvSpPr>
            <p:cNvPr id="69" name="TextBox 207">
              <a:extLst>
                <a:ext uri="{FF2B5EF4-FFF2-40B4-BE49-F238E27FC236}">
                  <a16:creationId xmlns:a16="http://schemas.microsoft.com/office/drawing/2014/main" xmlns="" id="{1E8450CB-9612-4A4A-AD5D-B79090E1BA69}"/>
                </a:ext>
              </a:extLst>
            </p:cNvPr>
            <p:cNvSpPr txBox="1"/>
            <p:nvPr/>
          </p:nvSpPr>
          <p:spPr>
            <a:xfrm>
              <a:off x="3043993" y="5923172"/>
              <a:ext cx="1569281" cy="400110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lIns="36000" rIns="36000" rtlCol="0">
              <a:spAutoFit/>
            </a:bodyPr>
            <a:lstStyle/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다양한 평가 </a:t>
              </a:r>
              <a:endParaRPr kumimoji="1"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체크리스트 및 툴</a:t>
              </a:r>
              <a:endParaRPr kumimoji="1" lang="ko-KR" altLang="en-US" sz="10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71" name="사각형: 둥근 위쪽 모서리 10">
            <a:extLst>
              <a:ext uri="{FF2B5EF4-FFF2-40B4-BE49-F238E27FC236}">
                <a16:creationId xmlns:a16="http://schemas.microsoft.com/office/drawing/2014/main" xmlns="" id="{A084DEC2-DC96-490A-B4B9-6C09C00F5D10}"/>
              </a:ext>
            </a:extLst>
          </p:cNvPr>
          <p:cNvSpPr/>
          <p:nvPr/>
        </p:nvSpPr>
        <p:spPr>
          <a:xfrm>
            <a:off x="5338825" y="2806011"/>
            <a:ext cx="1915830" cy="326357"/>
          </a:xfrm>
          <a:prstGeom prst="round2SameRect">
            <a:avLst>
              <a:gd name="adj1" fmla="val 34306"/>
              <a:gd name="adj2" fmla="val 0"/>
            </a:avLst>
          </a:prstGeom>
          <a:solidFill>
            <a:srgbClr val="17375E"/>
          </a:solidFill>
          <a:ln>
            <a:noFill/>
          </a:ln>
          <a:effectLst>
            <a:innerShdw blurRad="114300"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36" tIns="0" rIns="95236" bIns="0" rtlCol="0" anchor="ctr" anchorCtr="0"/>
          <a:lstStyle/>
          <a:p>
            <a:pPr algn="ctr"/>
            <a:r>
              <a:rPr lang="ko-KR" altLang="en-US" sz="105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취약점 점검</a:t>
            </a:r>
          </a:p>
        </p:txBody>
      </p:sp>
      <p:sp>
        <p:nvSpPr>
          <p:cNvPr id="72" name="사각형: 둥근 위쪽 모서리 6">
            <a:extLst>
              <a:ext uri="{FF2B5EF4-FFF2-40B4-BE49-F238E27FC236}">
                <a16:creationId xmlns:a16="http://schemas.microsoft.com/office/drawing/2014/main" xmlns="" id="{1A0CE0B0-F4F0-4CFE-881E-7686B928F046}"/>
              </a:ext>
            </a:extLst>
          </p:cNvPr>
          <p:cNvSpPr/>
          <p:nvPr/>
        </p:nvSpPr>
        <p:spPr>
          <a:xfrm>
            <a:off x="7459606" y="2806011"/>
            <a:ext cx="1915829" cy="326357"/>
          </a:xfrm>
          <a:prstGeom prst="round2SameRect">
            <a:avLst>
              <a:gd name="adj1" fmla="val 34306"/>
              <a:gd name="adj2" fmla="val 0"/>
            </a:avLst>
          </a:prstGeom>
          <a:solidFill>
            <a:srgbClr val="17375E"/>
          </a:solidFill>
          <a:ln>
            <a:noFill/>
          </a:ln>
          <a:effectLst>
            <a:innerShdw blurRad="114300"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36" tIns="0" rIns="95236" bIns="0" rtlCol="0" anchor="ctr" anchorCtr="0"/>
          <a:lstStyle/>
          <a:p>
            <a:pPr algn="ctr"/>
            <a:r>
              <a:rPr lang="ko-KR" altLang="en-US" sz="1050" b="1" spc="-44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모의 해킹</a:t>
            </a:r>
          </a:p>
        </p:txBody>
      </p:sp>
      <p:sp>
        <p:nvSpPr>
          <p:cNvPr id="73" name="사각형: 둥근 위쪽 모서리 12">
            <a:extLst>
              <a:ext uri="{FF2B5EF4-FFF2-40B4-BE49-F238E27FC236}">
                <a16:creationId xmlns:a16="http://schemas.microsoft.com/office/drawing/2014/main" xmlns="" id="{949BD4C9-E5C0-47D8-B95A-ABF2BA3C128F}"/>
              </a:ext>
            </a:extLst>
          </p:cNvPr>
          <p:cNvSpPr/>
          <p:nvPr/>
        </p:nvSpPr>
        <p:spPr>
          <a:xfrm>
            <a:off x="9591500" y="2806011"/>
            <a:ext cx="1904713" cy="326357"/>
          </a:xfrm>
          <a:prstGeom prst="round2SameRect">
            <a:avLst>
              <a:gd name="adj1" fmla="val 34306"/>
              <a:gd name="adj2" fmla="val 0"/>
            </a:avLst>
          </a:prstGeom>
          <a:solidFill>
            <a:srgbClr val="17375E"/>
          </a:solidFill>
          <a:ln>
            <a:noFill/>
          </a:ln>
          <a:effectLst>
            <a:innerShdw blurRad="114300"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36" tIns="0" rIns="95236" bIns="0" rtlCol="0" anchor="ctr" anchorCtr="0"/>
          <a:lstStyle/>
          <a:p>
            <a:pPr algn="ctr"/>
            <a:r>
              <a:rPr lang="ko-KR" altLang="en-US" sz="1050" b="1" spc="-44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기술 연구 및 개발 컨설팅</a:t>
            </a:r>
            <a:endParaRPr lang="en-US" altLang="ko-KR" sz="1050" b="1" spc="-44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3" name="TextBox 199">
            <a:extLst>
              <a:ext uri="{FF2B5EF4-FFF2-40B4-BE49-F238E27FC236}">
                <a16:creationId xmlns:a16="http://schemas.microsoft.com/office/drawing/2014/main" xmlns="" id="{9221F300-B8FF-4B15-BDD5-C949731911B6}"/>
              </a:ext>
            </a:extLst>
          </p:cNvPr>
          <p:cNvSpPr txBox="1"/>
          <p:nvPr/>
        </p:nvSpPr>
        <p:spPr>
          <a:xfrm>
            <a:off x="8810209" y="5825648"/>
            <a:ext cx="2702077" cy="5539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36000" rIns="36000" rtlCol="0">
            <a:spAutoFit/>
          </a:bodyPr>
          <a:lstStyle/>
          <a:p>
            <a:pPr lvl="0" algn="ctr" defTabSz="9144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국내 및 해외의 모범적인 실무방법과</a:t>
            </a:r>
            <a:endParaRPr kumimoji="1" lang="en-US" altLang="ko-KR" sz="10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 defTabSz="9144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법률적 요건들을 고려한</a:t>
            </a:r>
            <a:endParaRPr kumimoji="1" lang="en-US" altLang="ko-KR" sz="10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 defTabSz="9144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지식 데이터베이스 </a:t>
            </a:r>
            <a:r>
              <a:rPr kumimoji="1"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kumimoji="1" lang="ko-KR" altLang="en-US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체크리스트</a:t>
            </a:r>
            <a:r>
              <a:rPr kumimoji="1"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kumimoji="1" lang="ko-KR" altLang="en-US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스크립트</a:t>
            </a:r>
            <a:endParaRPr kumimoji="1" lang="en-US" altLang="ko-KR" sz="10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84" name="그룹 140">
            <a:extLst>
              <a:ext uri="{FF2B5EF4-FFF2-40B4-BE49-F238E27FC236}">
                <a16:creationId xmlns:a16="http://schemas.microsoft.com/office/drawing/2014/main" xmlns="" id="{4D1B169D-C92E-4AAC-9496-6DD515526994}"/>
              </a:ext>
            </a:extLst>
          </p:cNvPr>
          <p:cNvGrpSpPr/>
          <p:nvPr/>
        </p:nvGrpSpPr>
        <p:grpSpPr>
          <a:xfrm>
            <a:off x="8810218" y="4966949"/>
            <a:ext cx="2702078" cy="398540"/>
            <a:chOff x="1205992" y="6440386"/>
            <a:chExt cx="3711721" cy="620914"/>
          </a:xfrm>
        </p:grpSpPr>
        <p:grpSp>
          <p:nvGrpSpPr>
            <p:cNvPr id="85" name="그룹 141">
              <a:extLst>
                <a:ext uri="{FF2B5EF4-FFF2-40B4-BE49-F238E27FC236}">
                  <a16:creationId xmlns:a16="http://schemas.microsoft.com/office/drawing/2014/main" xmlns="" id="{65F369AA-220F-40D1-A860-CCC1F31C61D0}"/>
                </a:ext>
              </a:extLst>
            </p:cNvPr>
            <p:cNvGrpSpPr/>
            <p:nvPr/>
          </p:nvGrpSpPr>
          <p:grpSpPr>
            <a:xfrm>
              <a:off x="1205992" y="6440386"/>
              <a:ext cx="705129" cy="620914"/>
              <a:chOff x="8497155" y="7131720"/>
              <a:chExt cx="705600" cy="620914"/>
            </a:xfrm>
          </p:grpSpPr>
          <p:sp>
            <p:nvSpPr>
              <p:cNvPr id="102" name="사각형: 둥근 모서리 158">
                <a:extLst>
                  <a:ext uri="{FF2B5EF4-FFF2-40B4-BE49-F238E27FC236}">
                    <a16:creationId xmlns:a16="http://schemas.microsoft.com/office/drawing/2014/main" xmlns="" id="{03B88D8E-239B-4861-A826-039BD7C096DA}"/>
                  </a:ext>
                </a:extLst>
              </p:cNvPr>
              <p:cNvSpPr/>
              <p:nvPr/>
            </p:nvSpPr>
            <p:spPr>
              <a:xfrm>
                <a:off x="8497155" y="7131720"/>
                <a:ext cx="705600" cy="576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7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103" name="그림 159">
                <a:extLst>
                  <a:ext uri="{FF2B5EF4-FFF2-40B4-BE49-F238E27FC236}">
                    <a16:creationId xmlns:a16="http://schemas.microsoft.com/office/drawing/2014/main" xmlns="" id="{90EB6747-6AA7-4CA3-A5FA-A99D67F009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663433" y="7163730"/>
                <a:ext cx="378000" cy="378000"/>
              </a:xfrm>
              <a:prstGeom prst="rect">
                <a:avLst/>
              </a:prstGeom>
            </p:spPr>
          </p:pic>
          <p:sp>
            <p:nvSpPr>
              <p:cNvPr id="104" name="TextBox 160">
                <a:extLst>
                  <a:ext uri="{FF2B5EF4-FFF2-40B4-BE49-F238E27FC236}">
                    <a16:creationId xmlns:a16="http://schemas.microsoft.com/office/drawing/2014/main" xmlns="" id="{A4B967A7-5E39-428A-8764-F3C0F94E0FAB}"/>
                  </a:ext>
                </a:extLst>
              </p:cNvPr>
              <p:cNvSpPr txBox="1"/>
              <p:nvPr/>
            </p:nvSpPr>
            <p:spPr>
              <a:xfrm>
                <a:off x="8641339" y="7471537"/>
                <a:ext cx="417232" cy="281097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lvl="0"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ko-KR" altLang="en-US" sz="700" spc="-10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펜타곤</a:t>
                </a:r>
                <a:endParaRPr kumimoji="1" lang="ko-KR" altLang="en-US" sz="700" i="0" u="none" strike="noStrike" kern="1200" cap="none" spc="-1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86" name="그룹 142">
              <a:extLst>
                <a:ext uri="{FF2B5EF4-FFF2-40B4-BE49-F238E27FC236}">
                  <a16:creationId xmlns:a16="http://schemas.microsoft.com/office/drawing/2014/main" xmlns="" id="{C385A2D1-D573-44E3-B9B0-D5612AA91A15}"/>
                </a:ext>
              </a:extLst>
            </p:cNvPr>
            <p:cNvGrpSpPr/>
            <p:nvPr/>
          </p:nvGrpSpPr>
          <p:grpSpPr>
            <a:xfrm>
              <a:off x="1953627" y="6440386"/>
              <a:ext cx="705129" cy="620914"/>
              <a:chOff x="9251645" y="7131720"/>
              <a:chExt cx="705600" cy="620914"/>
            </a:xfrm>
          </p:grpSpPr>
          <p:sp>
            <p:nvSpPr>
              <p:cNvPr id="99" name="사각형: 둥근 모서리 155">
                <a:extLst>
                  <a:ext uri="{FF2B5EF4-FFF2-40B4-BE49-F238E27FC236}">
                    <a16:creationId xmlns:a16="http://schemas.microsoft.com/office/drawing/2014/main" xmlns="" id="{7A0FB08D-555B-43BF-9C63-59AD2D8863AA}"/>
                  </a:ext>
                </a:extLst>
              </p:cNvPr>
              <p:cNvSpPr/>
              <p:nvPr/>
            </p:nvSpPr>
            <p:spPr>
              <a:xfrm>
                <a:off x="9251645" y="7131720"/>
                <a:ext cx="705600" cy="576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7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100" name="그림 156">
                <a:extLst>
                  <a:ext uri="{FF2B5EF4-FFF2-40B4-BE49-F238E27FC236}">
                    <a16:creationId xmlns:a16="http://schemas.microsoft.com/office/drawing/2014/main" xmlns="" id="{5A9A8274-5D66-427D-BDEF-647BDB7F80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9841" t="31043" r="12740" b="30486"/>
              <a:stretch/>
            </p:blipFill>
            <p:spPr>
              <a:xfrm>
                <a:off x="9323990" y="7207175"/>
                <a:ext cx="560910" cy="291111"/>
              </a:xfrm>
              <a:prstGeom prst="rect">
                <a:avLst/>
              </a:prstGeom>
            </p:spPr>
          </p:pic>
          <p:sp>
            <p:nvSpPr>
              <p:cNvPr id="101" name="TextBox 157">
                <a:extLst>
                  <a:ext uri="{FF2B5EF4-FFF2-40B4-BE49-F238E27FC236}">
                    <a16:creationId xmlns:a16="http://schemas.microsoft.com/office/drawing/2014/main" xmlns="" id="{781C7B21-C301-41AE-B7F9-212FB981B755}"/>
                  </a:ext>
                </a:extLst>
              </p:cNvPr>
              <p:cNvSpPr txBox="1"/>
              <p:nvPr/>
            </p:nvSpPr>
            <p:spPr>
              <a:xfrm>
                <a:off x="9487929" y="7471537"/>
                <a:ext cx="233025" cy="281097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700" i="0" u="none" strike="noStrike" kern="1200" cap="none" spc="-18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NIST</a:t>
                </a:r>
                <a:endParaRPr kumimoji="1" lang="ko-KR" altLang="en-US" sz="700" i="0" u="none" strike="noStrike" kern="1200" cap="none" spc="-18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87" name="그룹 143">
              <a:extLst>
                <a:ext uri="{FF2B5EF4-FFF2-40B4-BE49-F238E27FC236}">
                  <a16:creationId xmlns:a16="http://schemas.microsoft.com/office/drawing/2014/main" xmlns="" id="{0DA684C3-C4B4-4EB7-9F85-3B8BB9CA1BBD}"/>
                </a:ext>
              </a:extLst>
            </p:cNvPr>
            <p:cNvGrpSpPr/>
            <p:nvPr/>
          </p:nvGrpSpPr>
          <p:grpSpPr>
            <a:xfrm>
              <a:off x="2707726" y="6440386"/>
              <a:ext cx="705129" cy="620914"/>
              <a:chOff x="10012600" y="7131720"/>
              <a:chExt cx="705600" cy="620914"/>
            </a:xfrm>
          </p:grpSpPr>
          <p:sp>
            <p:nvSpPr>
              <p:cNvPr id="96" name="사각형: 둥근 모서리 152">
                <a:extLst>
                  <a:ext uri="{FF2B5EF4-FFF2-40B4-BE49-F238E27FC236}">
                    <a16:creationId xmlns:a16="http://schemas.microsoft.com/office/drawing/2014/main" xmlns="" id="{50BE6E55-0532-443C-B258-1AC066A3DA52}"/>
                  </a:ext>
                </a:extLst>
              </p:cNvPr>
              <p:cNvSpPr/>
              <p:nvPr/>
            </p:nvSpPr>
            <p:spPr>
              <a:xfrm>
                <a:off x="10012600" y="7131720"/>
                <a:ext cx="705600" cy="576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7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97" name="Picture 104" descr="cobit">
                <a:extLst>
                  <a:ext uri="{FF2B5EF4-FFF2-40B4-BE49-F238E27FC236}">
                    <a16:creationId xmlns:a16="http://schemas.microsoft.com/office/drawing/2014/main" xmlns="" id="{76056F57-3EB0-4310-BD4F-14BED2448B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0063827" y="7227206"/>
                <a:ext cx="605136" cy="25104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sp>
            <p:nvSpPr>
              <p:cNvPr id="98" name="TextBox 154">
                <a:extLst>
                  <a:ext uri="{FF2B5EF4-FFF2-40B4-BE49-F238E27FC236}">
                    <a16:creationId xmlns:a16="http://schemas.microsoft.com/office/drawing/2014/main" xmlns="" id="{A5CF2E96-8014-4046-B2B2-D2F9FF059BB8}"/>
                  </a:ext>
                </a:extLst>
              </p:cNvPr>
              <p:cNvSpPr txBox="1"/>
              <p:nvPr/>
            </p:nvSpPr>
            <p:spPr>
              <a:xfrm>
                <a:off x="10164435" y="7471537"/>
                <a:ext cx="397401" cy="281097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700" i="0" u="none" strike="noStrike" kern="1200" cap="none" spc="-5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ISACA</a:t>
                </a:r>
                <a:endParaRPr kumimoji="1" lang="ko-KR" altLang="en-US" sz="700" i="0" u="none" strike="noStrike" kern="1200" cap="none" spc="-5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88" name="그룹 144">
              <a:extLst>
                <a:ext uri="{FF2B5EF4-FFF2-40B4-BE49-F238E27FC236}">
                  <a16:creationId xmlns:a16="http://schemas.microsoft.com/office/drawing/2014/main" xmlns="" id="{75295921-F3A2-453F-B367-C3F2B6E5EDEC}"/>
                </a:ext>
              </a:extLst>
            </p:cNvPr>
            <p:cNvGrpSpPr/>
            <p:nvPr/>
          </p:nvGrpSpPr>
          <p:grpSpPr>
            <a:xfrm>
              <a:off x="3461824" y="6440386"/>
              <a:ext cx="705129" cy="620914"/>
              <a:chOff x="10773555" y="7131720"/>
              <a:chExt cx="705600" cy="620914"/>
            </a:xfrm>
          </p:grpSpPr>
          <p:sp>
            <p:nvSpPr>
              <p:cNvPr id="93" name="사각형: 둥근 모서리 149">
                <a:extLst>
                  <a:ext uri="{FF2B5EF4-FFF2-40B4-BE49-F238E27FC236}">
                    <a16:creationId xmlns:a16="http://schemas.microsoft.com/office/drawing/2014/main" xmlns="" id="{D47B1B91-1CF9-435C-9D5F-C7C6AD53D01E}"/>
                  </a:ext>
                </a:extLst>
              </p:cNvPr>
              <p:cNvSpPr/>
              <p:nvPr/>
            </p:nvSpPr>
            <p:spPr>
              <a:xfrm>
                <a:off x="10773555" y="7131720"/>
                <a:ext cx="705600" cy="576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7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94" name="Picture 102" descr="sans">
                <a:extLst>
                  <a:ext uri="{FF2B5EF4-FFF2-40B4-BE49-F238E27FC236}">
                    <a16:creationId xmlns:a16="http://schemas.microsoft.com/office/drawing/2014/main" xmlns="" id="{8B435015-A377-46B5-BD4A-98B50468C6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0841406" y="7219316"/>
                <a:ext cx="582059" cy="26682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sp>
            <p:nvSpPr>
              <p:cNvPr id="95" name="TextBox 151">
                <a:extLst>
                  <a:ext uri="{FF2B5EF4-FFF2-40B4-BE49-F238E27FC236}">
                    <a16:creationId xmlns:a16="http://schemas.microsoft.com/office/drawing/2014/main" xmlns="" id="{B906B2F3-2B11-4345-93A9-5B9050C69FFA}"/>
                  </a:ext>
                </a:extLst>
              </p:cNvPr>
              <p:cNvSpPr txBox="1"/>
              <p:nvPr/>
            </p:nvSpPr>
            <p:spPr>
              <a:xfrm>
                <a:off x="10935249" y="7471537"/>
                <a:ext cx="373162" cy="281097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700" i="0" u="none" strike="noStrike" kern="1200" cap="none" spc="-5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SANS</a:t>
                </a:r>
                <a:endParaRPr kumimoji="1" lang="ko-KR" altLang="en-US" sz="700" i="0" u="none" strike="noStrike" kern="1200" cap="none" spc="-5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89" name="그룹 145">
              <a:extLst>
                <a:ext uri="{FF2B5EF4-FFF2-40B4-BE49-F238E27FC236}">
                  <a16:creationId xmlns:a16="http://schemas.microsoft.com/office/drawing/2014/main" xmlns="" id="{8ECA9815-140A-4181-BC74-EDB4DE2E529D}"/>
                </a:ext>
              </a:extLst>
            </p:cNvPr>
            <p:cNvGrpSpPr/>
            <p:nvPr/>
          </p:nvGrpSpPr>
          <p:grpSpPr>
            <a:xfrm>
              <a:off x="4212584" y="6440386"/>
              <a:ext cx="705129" cy="620914"/>
              <a:chOff x="11531170" y="7131720"/>
              <a:chExt cx="705600" cy="620914"/>
            </a:xfrm>
          </p:grpSpPr>
          <p:sp>
            <p:nvSpPr>
              <p:cNvPr id="90" name="사각형: 둥근 모서리 146">
                <a:extLst>
                  <a:ext uri="{FF2B5EF4-FFF2-40B4-BE49-F238E27FC236}">
                    <a16:creationId xmlns:a16="http://schemas.microsoft.com/office/drawing/2014/main" xmlns="" id="{AAD4CD66-6EF8-4C19-A1C5-D60A28D11C67}"/>
                  </a:ext>
                </a:extLst>
              </p:cNvPr>
              <p:cNvSpPr/>
              <p:nvPr/>
            </p:nvSpPr>
            <p:spPr>
              <a:xfrm>
                <a:off x="11531170" y="7131720"/>
                <a:ext cx="705600" cy="576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7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91" name="Picture 1">
                <a:extLst>
                  <a:ext uri="{FF2B5EF4-FFF2-40B4-BE49-F238E27FC236}">
                    <a16:creationId xmlns:a16="http://schemas.microsoft.com/office/drawing/2014/main" xmlns="" id="{C823329F-2E17-4218-ABB4-1AE7A02A8C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80143" y="7263830"/>
                <a:ext cx="604576" cy="177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2" name="TextBox 148">
                <a:extLst>
                  <a:ext uri="{FF2B5EF4-FFF2-40B4-BE49-F238E27FC236}">
                    <a16:creationId xmlns:a16="http://schemas.microsoft.com/office/drawing/2014/main" xmlns="" id="{5C132AEA-BD0F-48EC-B2D0-ED1B0106858C}"/>
                  </a:ext>
                </a:extLst>
              </p:cNvPr>
              <p:cNvSpPr txBox="1"/>
              <p:nvPr/>
            </p:nvSpPr>
            <p:spPr>
              <a:xfrm>
                <a:off x="11652077" y="7471537"/>
                <a:ext cx="456894" cy="281097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700" i="0" u="none" strike="noStrike" kern="1200" cap="none" spc="-5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ISO/IEC</a:t>
                </a:r>
                <a:endParaRPr kumimoji="1" lang="ko-KR" altLang="en-US" sz="700" i="0" u="none" strike="noStrike" kern="1200" cap="none" spc="-5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grpSp>
        <p:nvGrpSpPr>
          <p:cNvPr id="105" name="그룹 162">
            <a:extLst>
              <a:ext uri="{FF2B5EF4-FFF2-40B4-BE49-F238E27FC236}">
                <a16:creationId xmlns:a16="http://schemas.microsoft.com/office/drawing/2014/main" xmlns="" id="{9C11260F-9FAA-4608-B87A-321F1D8A03DB}"/>
              </a:ext>
            </a:extLst>
          </p:cNvPr>
          <p:cNvGrpSpPr/>
          <p:nvPr/>
        </p:nvGrpSpPr>
        <p:grpSpPr>
          <a:xfrm>
            <a:off x="8810220" y="5372153"/>
            <a:ext cx="2702066" cy="399119"/>
            <a:chOff x="1205991" y="7965525"/>
            <a:chExt cx="3716031" cy="621816"/>
          </a:xfrm>
        </p:grpSpPr>
        <p:grpSp>
          <p:nvGrpSpPr>
            <p:cNvPr id="106" name="그룹 163">
              <a:extLst>
                <a:ext uri="{FF2B5EF4-FFF2-40B4-BE49-F238E27FC236}">
                  <a16:creationId xmlns:a16="http://schemas.microsoft.com/office/drawing/2014/main" xmlns="" id="{970B6523-F4BC-476D-BC04-D7B40109F6C9}"/>
                </a:ext>
              </a:extLst>
            </p:cNvPr>
            <p:cNvGrpSpPr/>
            <p:nvPr/>
          </p:nvGrpSpPr>
          <p:grpSpPr>
            <a:xfrm>
              <a:off x="1205991" y="7965525"/>
              <a:ext cx="856432" cy="621816"/>
              <a:chOff x="8497154" y="8656859"/>
              <a:chExt cx="857004" cy="621816"/>
            </a:xfrm>
          </p:grpSpPr>
          <p:sp>
            <p:nvSpPr>
              <p:cNvPr id="119" name="사각형: 둥근 모서리 176">
                <a:extLst>
                  <a:ext uri="{FF2B5EF4-FFF2-40B4-BE49-F238E27FC236}">
                    <a16:creationId xmlns:a16="http://schemas.microsoft.com/office/drawing/2014/main" xmlns="" id="{F13CE363-7B49-4AED-94D6-2C44EC04E30B}"/>
                  </a:ext>
                </a:extLst>
              </p:cNvPr>
              <p:cNvSpPr/>
              <p:nvPr/>
            </p:nvSpPr>
            <p:spPr>
              <a:xfrm>
                <a:off x="8497154" y="8656859"/>
                <a:ext cx="857004" cy="576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7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120" name="Picture 253">
                <a:extLst>
                  <a:ext uri="{FF2B5EF4-FFF2-40B4-BE49-F238E27FC236}">
                    <a16:creationId xmlns:a16="http://schemas.microsoft.com/office/drawing/2014/main" xmlns="" id="{3AF919FB-120D-4CD4-8494-501C1E2391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6904"/>
              <a:stretch/>
            </p:blipFill>
            <p:spPr bwMode="auto">
              <a:xfrm>
                <a:off x="8573557" y="8710722"/>
                <a:ext cx="704199" cy="365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1" name="TextBox 178">
                <a:extLst>
                  <a:ext uri="{FF2B5EF4-FFF2-40B4-BE49-F238E27FC236}">
                    <a16:creationId xmlns:a16="http://schemas.microsoft.com/office/drawing/2014/main" xmlns="" id="{6BE93456-40E0-4E77-9C16-0CE270C0D671}"/>
                  </a:ext>
                </a:extLst>
              </p:cNvPr>
              <p:cNvSpPr txBox="1"/>
              <p:nvPr/>
            </p:nvSpPr>
            <p:spPr>
              <a:xfrm>
                <a:off x="8663857" y="8997578"/>
                <a:ext cx="523607" cy="281097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70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네트워크</a:t>
                </a:r>
              </a:p>
            </p:txBody>
          </p:sp>
        </p:grpSp>
        <p:grpSp>
          <p:nvGrpSpPr>
            <p:cNvPr id="107" name="그룹 164">
              <a:extLst>
                <a:ext uri="{FF2B5EF4-FFF2-40B4-BE49-F238E27FC236}">
                  <a16:creationId xmlns:a16="http://schemas.microsoft.com/office/drawing/2014/main" xmlns="" id="{F32A8313-2425-4AB3-AA8D-0F4C25260765}"/>
                </a:ext>
              </a:extLst>
            </p:cNvPr>
            <p:cNvGrpSpPr/>
            <p:nvPr/>
          </p:nvGrpSpPr>
          <p:grpSpPr>
            <a:xfrm>
              <a:off x="2159185" y="7965525"/>
              <a:ext cx="856431" cy="621816"/>
              <a:chOff x="9458025" y="8656859"/>
              <a:chExt cx="857004" cy="621816"/>
            </a:xfrm>
          </p:grpSpPr>
          <p:sp>
            <p:nvSpPr>
              <p:cNvPr id="116" name="사각형: 둥근 모서리 173">
                <a:extLst>
                  <a:ext uri="{FF2B5EF4-FFF2-40B4-BE49-F238E27FC236}">
                    <a16:creationId xmlns:a16="http://schemas.microsoft.com/office/drawing/2014/main" xmlns="" id="{00B521EF-E179-4E83-A521-6FFC0D42845F}"/>
                  </a:ext>
                </a:extLst>
              </p:cNvPr>
              <p:cNvSpPr/>
              <p:nvPr/>
            </p:nvSpPr>
            <p:spPr>
              <a:xfrm>
                <a:off x="9458025" y="8656859"/>
                <a:ext cx="857004" cy="576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7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117" name="Picture 252">
                <a:extLst>
                  <a:ext uri="{FF2B5EF4-FFF2-40B4-BE49-F238E27FC236}">
                    <a16:creationId xmlns:a16="http://schemas.microsoft.com/office/drawing/2014/main" xmlns="" id="{4BE99BD9-42EA-4E47-819F-C751669C89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/>
              <a:srcRect r="2177"/>
              <a:stretch/>
            </p:blipFill>
            <p:spPr bwMode="auto">
              <a:xfrm>
                <a:off x="9503172" y="8749455"/>
                <a:ext cx="766710" cy="288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8" name="TextBox 175">
                <a:extLst>
                  <a:ext uri="{FF2B5EF4-FFF2-40B4-BE49-F238E27FC236}">
                    <a16:creationId xmlns:a16="http://schemas.microsoft.com/office/drawing/2014/main" xmlns="" id="{03BCA412-BDFF-4587-B3F2-D3CC72B21408}"/>
                  </a:ext>
                </a:extLst>
              </p:cNvPr>
              <p:cNvSpPr txBox="1"/>
              <p:nvPr/>
            </p:nvSpPr>
            <p:spPr>
              <a:xfrm>
                <a:off x="9517205" y="8997578"/>
                <a:ext cx="735383" cy="281097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70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데이터베이스</a:t>
                </a:r>
              </a:p>
            </p:txBody>
          </p:sp>
        </p:grpSp>
        <p:grpSp>
          <p:nvGrpSpPr>
            <p:cNvPr id="108" name="그룹 165">
              <a:extLst>
                <a:ext uri="{FF2B5EF4-FFF2-40B4-BE49-F238E27FC236}">
                  <a16:creationId xmlns:a16="http://schemas.microsoft.com/office/drawing/2014/main" xmlns="" id="{2B25F4F9-45DC-4B00-91AE-2D2D1E4CC6A7}"/>
                </a:ext>
              </a:extLst>
            </p:cNvPr>
            <p:cNvGrpSpPr/>
            <p:nvPr/>
          </p:nvGrpSpPr>
          <p:grpSpPr>
            <a:xfrm>
              <a:off x="3112374" y="7965525"/>
              <a:ext cx="856430" cy="621816"/>
              <a:chOff x="10418896" y="8656859"/>
              <a:chExt cx="857004" cy="621816"/>
            </a:xfrm>
          </p:grpSpPr>
          <p:sp>
            <p:nvSpPr>
              <p:cNvPr id="113" name="사각형: 둥근 모서리 170">
                <a:extLst>
                  <a:ext uri="{FF2B5EF4-FFF2-40B4-BE49-F238E27FC236}">
                    <a16:creationId xmlns:a16="http://schemas.microsoft.com/office/drawing/2014/main" xmlns="" id="{677D4BC6-5025-4A2E-A68D-867A4A340CAB}"/>
                  </a:ext>
                </a:extLst>
              </p:cNvPr>
              <p:cNvSpPr/>
              <p:nvPr/>
            </p:nvSpPr>
            <p:spPr>
              <a:xfrm>
                <a:off x="10418896" y="8656859"/>
                <a:ext cx="857004" cy="576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7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114" name="Picture 251" descr="qXPGv2e2QgNLeM">
                <a:extLst>
                  <a:ext uri="{FF2B5EF4-FFF2-40B4-BE49-F238E27FC236}">
                    <a16:creationId xmlns:a16="http://schemas.microsoft.com/office/drawing/2014/main" xmlns="" id="{9AC32461-F11E-463F-8184-577FCB9D9C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print"/>
              <a:srcRect l="5019" t="162" r="5048" b="4573"/>
              <a:stretch/>
            </p:blipFill>
            <p:spPr bwMode="auto">
              <a:xfrm>
                <a:off x="10469356" y="8772681"/>
                <a:ext cx="756084" cy="2418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5" name="TextBox 172">
                <a:extLst>
                  <a:ext uri="{FF2B5EF4-FFF2-40B4-BE49-F238E27FC236}">
                    <a16:creationId xmlns:a16="http://schemas.microsoft.com/office/drawing/2014/main" xmlns="" id="{CE1B98F9-5E5B-4AAE-8A2B-53455C16DEC3}"/>
                  </a:ext>
                </a:extLst>
              </p:cNvPr>
              <p:cNvSpPr txBox="1"/>
              <p:nvPr/>
            </p:nvSpPr>
            <p:spPr>
              <a:xfrm>
                <a:off x="10577100" y="8997578"/>
                <a:ext cx="523607" cy="281097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70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운영체제</a:t>
                </a:r>
              </a:p>
            </p:txBody>
          </p:sp>
        </p:grpSp>
        <p:grpSp>
          <p:nvGrpSpPr>
            <p:cNvPr id="109" name="그룹 166">
              <a:extLst>
                <a:ext uri="{FF2B5EF4-FFF2-40B4-BE49-F238E27FC236}">
                  <a16:creationId xmlns:a16="http://schemas.microsoft.com/office/drawing/2014/main" xmlns="" id="{C941C996-40A6-4CD7-A05F-19DF8463D971}"/>
                </a:ext>
              </a:extLst>
            </p:cNvPr>
            <p:cNvGrpSpPr/>
            <p:nvPr/>
          </p:nvGrpSpPr>
          <p:grpSpPr>
            <a:xfrm>
              <a:off x="4065591" y="7965525"/>
              <a:ext cx="856431" cy="621816"/>
              <a:chOff x="11379766" y="8656859"/>
              <a:chExt cx="857004" cy="621816"/>
            </a:xfrm>
          </p:grpSpPr>
          <p:sp>
            <p:nvSpPr>
              <p:cNvPr id="110" name="사각형: 둥근 모서리 167">
                <a:extLst>
                  <a:ext uri="{FF2B5EF4-FFF2-40B4-BE49-F238E27FC236}">
                    <a16:creationId xmlns:a16="http://schemas.microsoft.com/office/drawing/2014/main" xmlns="" id="{0768A604-502F-4766-8CF0-60FD4301B3C0}"/>
                  </a:ext>
                </a:extLst>
              </p:cNvPr>
              <p:cNvSpPr/>
              <p:nvPr/>
            </p:nvSpPr>
            <p:spPr>
              <a:xfrm>
                <a:off x="11379766" y="8656859"/>
                <a:ext cx="857004" cy="576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7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111" name="Picture 256" descr="HP%20logo">
                <a:extLst>
                  <a:ext uri="{FF2B5EF4-FFF2-40B4-BE49-F238E27FC236}">
                    <a16:creationId xmlns:a16="http://schemas.microsoft.com/office/drawing/2014/main" xmlns="" id="{80EED182-0B8F-4CCC-B7B3-95715B51E3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1483264" y="8710005"/>
                <a:ext cx="650008" cy="367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2" name="TextBox 169">
                <a:extLst>
                  <a:ext uri="{FF2B5EF4-FFF2-40B4-BE49-F238E27FC236}">
                    <a16:creationId xmlns:a16="http://schemas.microsoft.com/office/drawing/2014/main" xmlns="" id="{02277048-3186-4A07-BC69-2A855B304169}"/>
                  </a:ext>
                </a:extLst>
              </p:cNvPr>
              <p:cNvSpPr txBox="1"/>
              <p:nvPr/>
            </p:nvSpPr>
            <p:spPr>
              <a:xfrm>
                <a:off x="11546457" y="8997578"/>
                <a:ext cx="523607" cy="281097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ko-KR" altLang="en-US" sz="700" spc="-10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운영체제</a:t>
                </a:r>
              </a:p>
            </p:txBody>
          </p:sp>
        </p:grpSp>
      </p:grpSp>
      <p:sp>
        <p:nvSpPr>
          <p:cNvPr id="125" name="사각형: 둥근 위쪽 모서리 10">
            <a:extLst>
              <a:ext uri="{FF2B5EF4-FFF2-40B4-BE49-F238E27FC236}">
                <a16:creationId xmlns:a16="http://schemas.microsoft.com/office/drawing/2014/main" xmlns="" id="{AF6D497C-F261-4188-ABCA-07867EE12FFA}"/>
              </a:ext>
            </a:extLst>
          </p:cNvPr>
          <p:cNvSpPr/>
          <p:nvPr/>
        </p:nvSpPr>
        <p:spPr>
          <a:xfrm>
            <a:off x="3256372" y="2806011"/>
            <a:ext cx="1915830" cy="326357"/>
          </a:xfrm>
          <a:prstGeom prst="round2SameRect">
            <a:avLst>
              <a:gd name="adj1" fmla="val 34306"/>
              <a:gd name="adj2" fmla="val 0"/>
            </a:avLst>
          </a:prstGeom>
          <a:solidFill>
            <a:srgbClr val="17375E"/>
          </a:solidFill>
          <a:ln>
            <a:noFill/>
          </a:ln>
          <a:effectLst>
            <a:innerShdw blurRad="114300"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36" tIns="0" rIns="95236" bIns="0" rtlCol="0" anchor="ctr" anchorCtr="0"/>
          <a:lstStyle/>
          <a:p>
            <a:pPr algn="ctr"/>
            <a:r>
              <a:rPr lang="ko-KR" altLang="en-US" sz="105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보안 컨설팅</a:t>
            </a:r>
          </a:p>
        </p:txBody>
      </p:sp>
      <p:sp>
        <p:nvSpPr>
          <p:cNvPr id="122" name="제목 1">
            <a:extLst>
              <a:ext uri="{FF2B5EF4-FFF2-40B4-BE49-F238E27FC236}">
                <a16:creationId xmlns:a16="http://schemas.microsoft.com/office/drawing/2014/main" xmlns="" id="{36DCFE1A-190E-4905-8B60-E77C11F1052F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II.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사업 분야</a:t>
            </a:r>
          </a:p>
        </p:txBody>
      </p:sp>
      <p:grpSp>
        <p:nvGrpSpPr>
          <p:cNvPr id="3" name="グループ化 12">
            <a:extLst>
              <a:ext uri="{FF2B5EF4-FFF2-40B4-BE49-F238E27FC236}">
                <a16:creationId xmlns:a16="http://schemas.microsoft.com/office/drawing/2014/main" xmlns="" id="{3F5D2FB1-9D98-BC93-DCD7-92932CE048DF}"/>
              </a:ext>
            </a:extLst>
          </p:cNvPr>
          <p:cNvGrpSpPr/>
          <p:nvPr/>
        </p:nvGrpSpPr>
        <p:grpSpPr>
          <a:xfrm>
            <a:off x="543948" y="1443810"/>
            <a:ext cx="2085884" cy="3758424"/>
            <a:chOff x="468860" y="2538301"/>
            <a:chExt cx="2085884" cy="3758424"/>
          </a:xfrm>
        </p:grpSpPr>
        <p:grpSp>
          <p:nvGrpSpPr>
            <p:cNvPr id="5" name="グループ化 2">
              <a:extLst>
                <a:ext uri="{FF2B5EF4-FFF2-40B4-BE49-F238E27FC236}">
                  <a16:creationId xmlns:a16="http://schemas.microsoft.com/office/drawing/2014/main" xmlns="" id="{E3070625-64EC-73CB-7EC7-258E79B6A76C}"/>
                </a:ext>
              </a:extLst>
            </p:cNvPr>
            <p:cNvGrpSpPr/>
            <p:nvPr/>
          </p:nvGrpSpPr>
          <p:grpSpPr>
            <a:xfrm>
              <a:off x="468860" y="4462868"/>
              <a:ext cx="2085884" cy="1833857"/>
              <a:chOff x="1562042" y="4421036"/>
              <a:chExt cx="2085884" cy="1833857"/>
            </a:xfrm>
          </p:grpSpPr>
          <p:sp>
            <p:nvSpPr>
              <p:cNvPr id="16" name="사각형: 둥근 모서리 139">
                <a:extLst>
                  <a:ext uri="{FF2B5EF4-FFF2-40B4-BE49-F238E27FC236}">
                    <a16:creationId xmlns:a16="http://schemas.microsoft.com/office/drawing/2014/main" xmlns="" id="{EE40743B-ADCF-A3D7-7B79-2F6D9C025E49}"/>
                  </a:ext>
                </a:extLst>
              </p:cNvPr>
              <p:cNvSpPr/>
              <p:nvPr/>
            </p:nvSpPr>
            <p:spPr>
              <a:xfrm>
                <a:off x="1562042" y="4421036"/>
                <a:ext cx="2085884" cy="1833857"/>
              </a:xfrm>
              <a:prstGeom prst="roundRect">
                <a:avLst>
                  <a:gd name="adj" fmla="val 9050"/>
                </a:avLst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7" name="Rectangle 10">
                <a:extLst>
                  <a:ext uri="{FF2B5EF4-FFF2-40B4-BE49-F238E27FC236}">
                    <a16:creationId xmlns:a16="http://schemas.microsoft.com/office/drawing/2014/main" xmlns="" id="{B708F6B7-29CA-1D11-6F0D-4985E739C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1633" y="4644452"/>
                <a:ext cx="2016986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fontAlgn="ctr" latinLnBrk="0">
                  <a:defRPr/>
                </a:pPr>
                <a:r>
                  <a:rPr lang="ko-KR" altLang="en-US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기업 정보자산 보호를 위한 정보보안 컨설팅</a:t>
                </a:r>
                <a:r>
                  <a:rPr lang="en-US" altLang="ko-KR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,</a:t>
                </a:r>
              </a:p>
              <a:p>
                <a:pPr algn="ctr" fontAlgn="ctr" latinLnBrk="0">
                  <a:defRPr/>
                </a:pPr>
                <a:r>
                  <a:rPr lang="en-US" altLang="ko-KR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ISO 27001 </a:t>
                </a:r>
              </a:p>
              <a:p>
                <a:pPr algn="ctr" fontAlgn="ctr" latinLnBrk="0">
                  <a:defRPr/>
                </a:pPr>
                <a:r>
                  <a:rPr lang="ko-KR" altLang="en-US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국제표준 컨설팅 등</a:t>
                </a:r>
                <a:endPara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6" name="그룹 103">
              <a:extLst>
                <a:ext uri="{FF2B5EF4-FFF2-40B4-BE49-F238E27FC236}">
                  <a16:creationId xmlns:a16="http://schemas.microsoft.com/office/drawing/2014/main" xmlns="" id="{58B043B1-3131-E0E2-94B9-77F4F8076C09}"/>
                </a:ext>
              </a:extLst>
            </p:cNvPr>
            <p:cNvGrpSpPr/>
            <p:nvPr/>
          </p:nvGrpSpPr>
          <p:grpSpPr>
            <a:xfrm>
              <a:off x="639637" y="3161658"/>
              <a:ext cx="1744331" cy="1309237"/>
              <a:chOff x="612279" y="3258468"/>
              <a:chExt cx="1440160" cy="1440160"/>
            </a:xfrm>
          </p:grpSpPr>
          <p:sp>
            <p:nvSpPr>
              <p:cNvPr id="12" name="타원 105">
                <a:extLst>
                  <a:ext uri="{FF2B5EF4-FFF2-40B4-BE49-F238E27FC236}">
                    <a16:creationId xmlns:a16="http://schemas.microsoft.com/office/drawing/2014/main" xmlns="" id="{F1AFE017-189F-2D27-3D8A-CD9D0C9D37BC}"/>
                  </a:ext>
                </a:extLst>
              </p:cNvPr>
              <p:cNvSpPr/>
              <p:nvPr/>
            </p:nvSpPr>
            <p:spPr>
              <a:xfrm>
                <a:off x="612279" y="3258468"/>
                <a:ext cx="1440160" cy="1440160"/>
              </a:xfrm>
              <a:prstGeom prst="ellipse">
                <a:avLst/>
              </a:prstGeom>
              <a:solidFill>
                <a:srgbClr val="17375E"/>
              </a:solidFill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직사각형 106">
                <a:extLst>
                  <a:ext uri="{FF2B5EF4-FFF2-40B4-BE49-F238E27FC236}">
                    <a16:creationId xmlns:a16="http://schemas.microsoft.com/office/drawing/2014/main" xmlns="" id="{24BAE93D-9A26-34C7-665B-AA81B8FA2C1C}"/>
                  </a:ext>
                </a:extLst>
              </p:cNvPr>
              <p:cNvSpPr/>
              <p:nvPr/>
            </p:nvSpPr>
            <p:spPr>
              <a:xfrm>
                <a:off x="706970" y="3687041"/>
                <a:ext cx="1250330" cy="466076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보안 컨설팅</a:t>
                </a:r>
                <a:endParaRPr lang="ko-KR" altLang="en-US" b="1" dirty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14" name="직선 연결선 109">
                <a:extLst>
                  <a:ext uri="{FF2B5EF4-FFF2-40B4-BE49-F238E27FC236}">
                    <a16:creationId xmlns:a16="http://schemas.microsoft.com/office/drawing/2014/main" xmlns="" id="{A7A75013-EF67-FE52-A88E-6768D3CD5F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377" y="4158568"/>
                <a:ext cx="1383965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" name="그래픽 110" descr="UI UX 윤곽선">
                <a:extLst>
                  <a:ext uri="{FF2B5EF4-FFF2-40B4-BE49-F238E27FC236}">
                    <a16:creationId xmlns:a16="http://schemas.microsoft.com/office/drawing/2014/main" xmlns="" id="{487DADCA-CDE9-DAAF-DFAC-760BAD0483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p:blipFill>
            <p:spPr>
              <a:xfrm>
                <a:off x="1187490" y="4218936"/>
                <a:ext cx="312678" cy="396043"/>
              </a:xfrm>
              <a:prstGeom prst="rect">
                <a:avLst/>
              </a:prstGeom>
            </p:spPr>
          </p:pic>
        </p:grpSp>
        <p:sp>
          <p:nvSpPr>
            <p:cNvPr id="9" name="직사각형 123">
              <a:extLst>
                <a:ext uri="{FF2B5EF4-FFF2-40B4-BE49-F238E27FC236}">
                  <a16:creationId xmlns:a16="http://schemas.microsoft.com/office/drawing/2014/main" xmlns="" id="{44364EAD-536C-C224-E33D-B4D1CC02D64C}"/>
                </a:ext>
              </a:extLst>
            </p:cNvPr>
            <p:cNvSpPr/>
            <p:nvPr/>
          </p:nvSpPr>
          <p:spPr>
            <a:xfrm>
              <a:off x="1455426" y="2538301"/>
              <a:ext cx="112211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latinLnBrk="0">
                <a:tabLst>
                  <a:tab pos="87313" algn="l"/>
                </a:tabLst>
              </a:pPr>
              <a:r>
                <a:rPr lang="en-US" altLang="ko-KR" sz="16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endParaRPr lang="ko-KR" altLang="en-US" sz="16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정보보안 </a:t>
            </a:r>
            <a:r>
              <a:rPr kumimoji="1" lang="ko-KR" altLang="en-US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솔루션</a:t>
            </a:r>
            <a:r>
              <a:rPr kumimoji="1" lang="en-US" altLang="ko-KR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1" lang="ko-KR" altLang="en-US" spc="-30" dirty="0" err="1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통합웹보안솔루션</a:t>
            </a:r>
            <a:r>
              <a:rPr kumimoji="1" lang="en-US" altLang="ko-KR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endParaRPr kumimoji="1" lang="en-US" altLang="ko-KR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직사각형 127">
            <a:extLst>
              <a:ext uri="{FF2B5EF4-FFF2-40B4-BE49-F238E27FC236}">
                <a16:creationId xmlns:a16="http://schemas.microsoft.com/office/drawing/2014/main" xmlns="" id="{1ECC1B94-37F6-4E30-83AA-99B7DD6079A8}"/>
              </a:ext>
            </a:extLst>
          </p:cNvPr>
          <p:cNvSpPr/>
          <p:nvPr/>
        </p:nvSpPr>
        <p:spPr>
          <a:xfrm>
            <a:off x="1429436" y="1573231"/>
            <a:ext cx="99386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latinLnBrk="0">
              <a:tabLst>
                <a:tab pos="87313" algn="l"/>
              </a:tabLst>
            </a:pPr>
            <a:r>
              <a:rPr lang="en-US" altLang="ko-KR" sz="16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Bahnschrift SemiLight" panose="020B0502040204020203" pitchFamily="34" charset="0"/>
                <a:ea typeface="맑은 고딕" pitchFamily="50" charset="-127"/>
              </a:rPr>
              <a:t>2</a:t>
            </a:r>
            <a:endParaRPr lang="ko-KR" altLang="en-US" sz="16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Bahnschrift SemiLight" panose="020B0502040204020203" pitchFamily="34" charset="0"/>
              <a:ea typeface="맑은 고딕" pitchFamily="50" charset="-127"/>
            </a:endParaRP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xmlns="" id="{678DA05F-1181-4AE7-852C-33C7CAC22BF2}"/>
              </a:ext>
            </a:extLst>
          </p:cNvPr>
          <p:cNvCxnSpPr/>
          <p:nvPr/>
        </p:nvCxnSpPr>
        <p:spPr>
          <a:xfrm>
            <a:off x="2867025" y="1295400"/>
            <a:ext cx="886386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xmlns="" id="{1413F9A2-3A1B-43C6-BE7D-83CBC88A9FB2}"/>
              </a:ext>
            </a:extLst>
          </p:cNvPr>
          <p:cNvCxnSpPr/>
          <p:nvPr/>
        </p:nvCxnSpPr>
        <p:spPr>
          <a:xfrm>
            <a:off x="2867025" y="2347155"/>
            <a:ext cx="886386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10">
            <a:extLst>
              <a:ext uri="{FF2B5EF4-FFF2-40B4-BE49-F238E27FC236}">
                <a16:creationId xmlns:a16="http://schemas.microsoft.com/office/drawing/2014/main" xmlns="" id="{262ED8AD-054C-4EB0-9417-32F33A3AA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2" y="1312804"/>
            <a:ext cx="88638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 latinLnBrk="0">
              <a:defRPr/>
            </a:pP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에프원</a:t>
            </a: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시큐리티</a:t>
            </a:r>
            <a:r>
              <a:rPr lang="ko-KR" altLang="en-US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는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웹 보안 제품들을 개발하여 판매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하는 업체입니다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. </a:t>
            </a:r>
            <a:b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</a:b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웹 보안 제품들은 웹 보안과 관련된 정부사업 경험 및 현장 컨설팅 노하우를 기반으로 개발되었습니다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.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/>
            </a:r>
            <a:b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</a:b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에프원</a:t>
            </a: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시큐리티</a:t>
            </a:r>
            <a:r>
              <a:rPr lang="ko-KR" altLang="en-US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의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웹 보안 제품들은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과학기술정보통신부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(MSIT)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에 의하여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우수 정보보호 제품 기술로 지정됨으로써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기술력을 입증하였습니다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.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웹 보안제품들을 고객의 요구에 따라 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On-premises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및 </a:t>
            </a:r>
            <a:r>
              <a:rPr lang="en-US" altLang="ko-KR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SECaaS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의 두 가지 형태로 제공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합니다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그룹 9">
            <a:extLst>
              <a:ext uri="{FF2B5EF4-FFF2-40B4-BE49-F238E27FC236}">
                <a16:creationId xmlns:a16="http://schemas.microsoft.com/office/drawing/2014/main" xmlns="" id="{EA76AA8E-2D37-4E7B-AAAA-F6AA89E9085F}"/>
              </a:ext>
            </a:extLst>
          </p:cNvPr>
          <p:cNvGrpSpPr/>
          <p:nvPr/>
        </p:nvGrpSpPr>
        <p:grpSpPr>
          <a:xfrm>
            <a:off x="2961303" y="2458114"/>
            <a:ext cx="5069238" cy="307777"/>
            <a:chOff x="344664" y="4120269"/>
            <a:chExt cx="4983580" cy="438302"/>
          </a:xfrm>
        </p:grpSpPr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xmlns="" id="{F9887095-FCC8-4323-83B8-1211DECF7B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4664" y="4210900"/>
              <a:ext cx="273063" cy="2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" name="TextBox 19">
              <a:extLst>
                <a:ext uri="{FF2B5EF4-FFF2-40B4-BE49-F238E27FC236}">
                  <a16:creationId xmlns:a16="http://schemas.microsoft.com/office/drawing/2014/main" xmlns="" id="{B02FF352-1E95-493F-B7AA-742C537D8425}"/>
                </a:ext>
              </a:extLst>
            </p:cNvPr>
            <p:cNvSpPr txBox="1"/>
            <p:nvPr/>
          </p:nvSpPr>
          <p:spPr>
            <a:xfrm>
              <a:off x="595466" y="4120269"/>
              <a:ext cx="4732778" cy="438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ko-KR" altLang="en-US" sz="1400" b="1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에프원시큐리티의</a:t>
              </a:r>
              <a:r>
                <a:rPr lang="ko-KR" altLang="en-US" sz="14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제품들</a:t>
              </a:r>
            </a:p>
          </p:txBody>
        </p:sp>
      </p:grpSp>
      <p:sp>
        <p:nvSpPr>
          <p:cNvPr id="111" name="직사각형 9">
            <a:extLst>
              <a:ext uri="{FF2B5EF4-FFF2-40B4-BE49-F238E27FC236}">
                <a16:creationId xmlns:a16="http://schemas.microsoft.com/office/drawing/2014/main" xmlns="" id="{D5FEA671-AEF9-4081-812E-75F5ACA048A4}"/>
              </a:ext>
            </a:extLst>
          </p:cNvPr>
          <p:cNvSpPr/>
          <p:nvPr/>
        </p:nvSpPr>
        <p:spPr>
          <a:xfrm>
            <a:off x="3254880" y="3101888"/>
            <a:ext cx="2670776" cy="210569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atinLnBrk="0"/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atinLnBrk="0"/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atinLnBrk="0"/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 latinLnBrk="0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소프트웨어에 기반한 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/>
            </a:r>
            <a:b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</a:b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웹 애플리케이션 방화벽 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(WAF)</a:t>
            </a:r>
          </a:p>
          <a:p>
            <a:pPr latinLnBrk="0"/>
            <a:endParaRPr lang="en-US" altLang="ko-KR" sz="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 latinLnBrk="0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클라우드 환경 및 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/>
            </a:r>
            <a:b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</a:b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재래적 네트워크 기반시설 지원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atinLnBrk="0"/>
            <a:endParaRPr lang="en-US" altLang="ko-KR" sz="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 latinLnBrk="0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중앙집중적 관리시스템 지원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l"/>
            <a:r>
              <a:rPr lang="en-US" altLang="ko-KR" sz="1000" dirty="0">
                <a:solidFill>
                  <a:srgbClr val="494949"/>
                </a:solidFill>
                <a:latin typeface="Pretendard"/>
              </a:rPr>
              <a:t>  </a:t>
            </a: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 OWASP Top 10 </a:t>
            </a:r>
            <a:r>
              <a:rPr lang="ko-KR" altLang="en-US" sz="1000" b="0" i="0" dirty="0">
                <a:solidFill>
                  <a:srgbClr val="494949"/>
                </a:solidFill>
                <a:effectLst/>
                <a:latin typeface="Pretendard"/>
              </a:rPr>
              <a:t>웹 어플리케이션 </a:t>
            </a: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/>
            </a:r>
            <a:b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</a:b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  </a:t>
            </a:r>
            <a:r>
              <a:rPr lang="ko-KR" altLang="en-US" sz="1000" b="0" i="0" dirty="0">
                <a:solidFill>
                  <a:srgbClr val="494949"/>
                </a:solidFill>
                <a:effectLst/>
                <a:latin typeface="Pretendard"/>
              </a:rPr>
              <a:t>공격 탐지 및 차단</a:t>
            </a:r>
            <a:br>
              <a:rPr lang="ko-KR" altLang="en-US" sz="1000" b="0" i="0" dirty="0">
                <a:solidFill>
                  <a:srgbClr val="494949"/>
                </a:solidFill>
                <a:effectLst/>
                <a:latin typeface="Pretendard"/>
              </a:rPr>
            </a:b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※ </a:t>
            </a:r>
            <a:r>
              <a:rPr lang="ko-KR" altLang="en-US" sz="1000" b="0" i="0" dirty="0">
                <a:solidFill>
                  <a:srgbClr val="494949"/>
                </a:solidFill>
                <a:effectLst/>
                <a:latin typeface="Pretendard"/>
              </a:rPr>
              <a:t>탐지</a:t>
            </a: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Only </a:t>
            </a:r>
            <a:r>
              <a:rPr lang="ko-KR" altLang="en-US" sz="1000" b="0" i="0" dirty="0">
                <a:solidFill>
                  <a:srgbClr val="494949"/>
                </a:solidFill>
                <a:effectLst/>
                <a:latin typeface="Pretendard"/>
              </a:rPr>
              <a:t>모드</a:t>
            </a: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, Blocking </a:t>
            </a:r>
            <a:r>
              <a:rPr lang="ko-KR" altLang="en-US" sz="1000" b="0" i="0" dirty="0">
                <a:solidFill>
                  <a:srgbClr val="494949"/>
                </a:solidFill>
                <a:effectLst/>
                <a:latin typeface="Pretendard"/>
              </a:rPr>
              <a:t>모드 선택 가능</a:t>
            </a:r>
            <a:endParaRPr lang="en-US" altLang="ko-KR" sz="1000" b="0" i="0" dirty="0">
              <a:solidFill>
                <a:srgbClr val="494949"/>
              </a:solidFill>
              <a:effectLst/>
              <a:latin typeface="Pretendard"/>
            </a:endParaRPr>
          </a:p>
          <a:p>
            <a:pPr algn="l"/>
            <a:r>
              <a:rPr lang="en-US" altLang="ko-KR" sz="1000" dirty="0">
                <a:solidFill>
                  <a:srgbClr val="494949"/>
                </a:solidFill>
                <a:latin typeface="Pretendard"/>
              </a:rPr>
              <a:t>  </a:t>
            </a:r>
            <a:r>
              <a:rPr lang="ko-KR" altLang="en-US" sz="1000" b="0" i="0" dirty="0">
                <a:solidFill>
                  <a:srgbClr val="494949"/>
                </a:solidFill>
                <a:effectLst/>
                <a:latin typeface="Pretendard"/>
              </a:rPr>
              <a:t>사용자 정의 규칙 작성</a:t>
            </a: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, IP/Domain </a:t>
            </a:r>
            <a:r>
              <a:rPr lang="ko-KR" altLang="en-US" sz="1000" b="0" i="0" dirty="0">
                <a:solidFill>
                  <a:srgbClr val="494949"/>
                </a:solidFill>
                <a:effectLst/>
                <a:latin typeface="Pretendard"/>
              </a:rPr>
              <a:t>예외 처리</a:t>
            </a: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,</a:t>
            </a:r>
            <a:b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</a:b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  Parameter Block</a:t>
            </a:r>
          </a:p>
          <a:p>
            <a:pPr latinLnBrk="0"/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12" name="직사각형 11">
            <a:extLst>
              <a:ext uri="{FF2B5EF4-FFF2-40B4-BE49-F238E27FC236}">
                <a16:creationId xmlns:a16="http://schemas.microsoft.com/office/drawing/2014/main" xmlns="" id="{662E40A2-2516-42D9-BFF3-50ECB95B8276}"/>
              </a:ext>
            </a:extLst>
          </p:cNvPr>
          <p:cNvSpPr/>
          <p:nvPr/>
        </p:nvSpPr>
        <p:spPr>
          <a:xfrm>
            <a:off x="6241966" y="3101888"/>
            <a:ext cx="2421303" cy="210569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9792" indent="-79792" latinLnBrk="0">
              <a:buFont typeface="Arial" panose="020B0604020202020204" pitchFamily="34" charset="0"/>
              <a:buChar char="•"/>
            </a:pP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 latinLnBrk="0">
              <a:buFont typeface="Arial" panose="020B0604020202020204" pitchFamily="34" charset="0"/>
              <a:buChar char="•"/>
            </a:pP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 latinLnBrk="0">
              <a:buFont typeface="Arial" panose="020B0604020202020204" pitchFamily="34" charset="0"/>
              <a:buChar char="•"/>
            </a:pP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 latinLnBrk="0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소프트웨어에 기반한 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/>
            </a:r>
            <a:b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</a:b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웹 셸 탐지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/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대응 솔루션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atinLnBrk="0"/>
            <a:endParaRPr lang="en-US" altLang="ko-KR" sz="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atinLnBrk="0"/>
            <a:endParaRPr lang="en-US" altLang="ko-KR" sz="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 latinLnBrk="0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중앙집중적 관리시스템 지원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l"/>
            <a:r>
              <a:rPr lang="en-US" altLang="ko-KR" sz="1000" dirty="0">
                <a:solidFill>
                  <a:srgbClr val="494949"/>
                </a:solidFill>
                <a:latin typeface="Pretendard"/>
              </a:rPr>
              <a:t>   </a:t>
            </a:r>
            <a:r>
              <a:rPr lang="ko-KR" altLang="en-US" sz="1000" b="0" i="0" dirty="0" err="1">
                <a:solidFill>
                  <a:srgbClr val="494949"/>
                </a:solidFill>
                <a:effectLst/>
                <a:latin typeface="Pretendard"/>
              </a:rPr>
              <a:t>웹쉘</a:t>
            </a:r>
            <a:r>
              <a:rPr lang="ko-KR" altLang="en-US" sz="1000" b="0" i="0" dirty="0">
                <a:solidFill>
                  <a:srgbClr val="494949"/>
                </a:solidFill>
                <a:effectLst/>
                <a:latin typeface="Pretendard"/>
              </a:rPr>
              <a:t> 탐지 및 격리</a:t>
            </a: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/>
            </a:r>
            <a:b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</a:b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    (+3,500</a:t>
            </a:r>
            <a:r>
              <a:rPr lang="ko-KR" altLang="en-US" sz="1000" b="0" i="0" dirty="0">
                <a:solidFill>
                  <a:srgbClr val="494949"/>
                </a:solidFill>
                <a:effectLst/>
                <a:latin typeface="Pretendard"/>
              </a:rPr>
              <a:t>개 이상의 탐지패턴</a:t>
            </a: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)</a:t>
            </a:r>
            <a:b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</a:b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※ Regex, Hash, </a:t>
            </a:r>
            <a:r>
              <a:rPr lang="en-US" altLang="ko-KR" sz="1000" b="0" i="0" dirty="0" err="1">
                <a:solidFill>
                  <a:srgbClr val="494949"/>
                </a:solidFill>
                <a:effectLst/>
                <a:latin typeface="Pretendard"/>
              </a:rPr>
              <a:t>Url</a:t>
            </a: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, </a:t>
            </a:r>
            <a:r>
              <a:rPr lang="en-US" altLang="ko-KR" sz="1000" b="0" i="0" dirty="0" err="1">
                <a:solidFill>
                  <a:srgbClr val="494949"/>
                </a:solidFill>
                <a:effectLst/>
                <a:latin typeface="Pretendard"/>
              </a:rPr>
              <a:t>SSDeep</a:t>
            </a: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, obfuscation</a:t>
            </a:r>
            <a:b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</a:b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   </a:t>
            </a:r>
            <a:r>
              <a:rPr lang="ko-KR" altLang="en-US" sz="1000" b="0" i="0" dirty="0">
                <a:solidFill>
                  <a:srgbClr val="494949"/>
                </a:solidFill>
                <a:effectLst/>
                <a:latin typeface="Pretendard"/>
              </a:rPr>
              <a:t>알고리즘 적용 탐지</a:t>
            </a:r>
          </a:p>
          <a:p>
            <a:pPr algn="l"/>
            <a:r>
              <a:rPr lang="en-US" altLang="ko-KR" sz="1000" dirty="0">
                <a:solidFill>
                  <a:srgbClr val="494949"/>
                </a:solidFill>
                <a:latin typeface="Pretendard"/>
              </a:rPr>
              <a:t>  </a:t>
            </a: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 </a:t>
            </a:r>
            <a:r>
              <a:rPr lang="ko-KR" altLang="en-US" sz="1000" b="0" i="0" dirty="0">
                <a:solidFill>
                  <a:srgbClr val="494949"/>
                </a:solidFill>
                <a:effectLst/>
                <a:latin typeface="Pretendard"/>
              </a:rPr>
              <a:t>실시간 탐지 </a:t>
            </a: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On/Off, </a:t>
            </a:r>
            <a:r>
              <a:rPr lang="ko-KR" altLang="en-US" sz="1000" b="0" i="0" dirty="0">
                <a:solidFill>
                  <a:srgbClr val="494949"/>
                </a:solidFill>
                <a:effectLst/>
                <a:latin typeface="Pretendard"/>
              </a:rPr>
              <a:t>수동 검사 설정</a:t>
            </a: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,</a:t>
            </a:r>
            <a:b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</a:b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    Whitelist </a:t>
            </a:r>
            <a:r>
              <a:rPr lang="ko-KR" altLang="en-US" sz="1000" b="0" i="0" dirty="0">
                <a:solidFill>
                  <a:srgbClr val="494949"/>
                </a:solidFill>
                <a:effectLst/>
                <a:latin typeface="Pretendard"/>
              </a:rPr>
              <a:t>등록</a:t>
            </a:r>
          </a:p>
          <a:p>
            <a:pPr latinLnBrk="0"/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3" name="직사각형 7">
            <a:extLst>
              <a:ext uri="{FF2B5EF4-FFF2-40B4-BE49-F238E27FC236}">
                <a16:creationId xmlns:a16="http://schemas.microsoft.com/office/drawing/2014/main" xmlns="" id="{89404F67-7C52-4E12-97FB-E83C993F69F5}"/>
              </a:ext>
            </a:extLst>
          </p:cNvPr>
          <p:cNvSpPr/>
          <p:nvPr/>
        </p:nvSpPr>
        <p:spPr>
          <a:xfrm>
            <a:off x="9137985" y="3101888"/>
            <a:ext cx="2644230" cy="210569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9792" indent="-79792" latinLnBrk="0">
              <a:buFont typeface="Arial" panose="020B0604020202020204" pitchFamily="34" charset="0"/>
              <a:buChar char="•"/>
            </a:pP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 latinLnBrk="0">
              <a:buFont typeface="Arial" panose="020B0604020202020204" pitchFamily="34" charset="0"/>
              <a:buChar char="•"/>
            </a:pP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 latinLnBrk="0">
              <a:buFont typeface="Arial" panose="020B0604020202020204" pitchFamily="34" charset="0"/>
              <a:buChar char="•"/>
            </a:pP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 latinLnBrk="0">
              <a:lnSpc>
                <a:spcPts val="900"/>
              </a:lnSpc>
              <a:buFont typeface="Arial" panose="020B0604020202020204" pitchFamily="34" charset="0"/>
              <a:buChar char="•"/>
            </a:pP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 latinLnBrk="0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웹사이트의 악성코드를 탐지하기 위하여 원격으로 스캐닝 하는 유형</a:t>
            </a:r>
            <a:endParaRPr lang="en-US" altLang="ko-KR" sz="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79792" indent="-79792" latinLnBrk="0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웹사이트를 통해 유포된 악성코드 링크의 탐지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l"/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   - </a:t>
            </a:r>
            <a:r>
              <a:rPr lang="ko-KR" altLang="en-US" sz="1000" b="0" i="0" dirty="0">
                <a:solidFill>
                  <a:srgbClr val="494949"/>
                </a:solidFill>
                <a:effectLst/>
                <a:latin typeface="Pretendard"/>
              </a:rPr>
              <a:t>악성코드 경유 및 유포지 </a:t>
            </a: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URL </a:t>
            </a:r>
            <a:r>
              <a:rPr lang="ko-KR" altLang="en-US" sz="1000" b="0" i="0" dirty="0">
                <a:solidFill>
                  <a:srgbClr val="494949"/>
                </a:solidFill>
                <a:effectLst/>
                <a:latin typeface="Pretendard"/>
              </a:rPr>
              <a:t>탐지</a:t>
            </a:r>
            <a:br>
              <a:rPr lang="ko-KR" altLang="en-US" sz="1000" b="0" i="0" dirty="0">
                <a:solidFill>
                  <a:srgbClr val="494949"/>
                </a:solidFill>
                <a:effectLst/>
                <a:latin typeface="Pretendard"/>
              </a:rPr>
            </a:br>
            <a:r>
              <a:rPr lang="ko-KR" altLang="en-US" sz="1000" b="0" i="0" dirty="0">
                <a:solidFill>
                  <a:srgbClr val="494949"/>
                </a:solidFill>
                <a:effectLst/>
                <a:latin typeface="Pretendard"/>
              </a:rPr>
              <a:t>       </a:t>
            </a: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(+</a:t>
            </a:r>
            <a:r>
              <a:rPr lang="en-US" altLang="ko-KR" sz="1000" dirty="0">
                <a:solidFill>
                  <a:srgbClr val="494949"/>
                </a:solidFill>
                <a:latin typeface="Pretendard"/>
              </a:rPr>
              <a:t>3</a:t>
            </a:r>
            <a:r>
              <a:rPr lang="ko-KR" altLang="en-US" sz="1000" dirty="0">
                <a:solidFill>
                  <a:srgbClr val="494949"/>
                </a:solidFill>
                <a:latin typeface="Pretendard"/>
              </a:rPr>
              <a:t>만</a:t>
            </a:r>
            <a:r>
              <a:rPr lang="ko-KR" altLang="en-US" sz="1000" b="0" i="0" dirty="0">
                <a:solidFill>
                  <a:srgbClr val="494949"/>
                </a:solidFill>
                <a:effectLst/>
                <a:latin typeface="Pretendard"/>
              </a:rPr>
              <a:t>개 이상의 탐지패턴</a:t>
            </a: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)</a:t>
            </a:r>
          </a:p>
          <a:p>
            <a:pPr algn="l"/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   -  </a:t>
            </a:r>
            <a:r>
              <a:rPr lang="ko-KR" altLang="en-US" sz="1000" b="0" i="0" dirty="0">
                <a:solidFill>
                  <a:srgbClr val="494949"/>
                </a:solidFill>
                <a:effectLst/>
                <a:latin typeface="Pretendard"/>
              </a:rPr>
              <a:t>정기 및 수동 검사 설정</a:t>
            </a: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, </a:t>
            </a:r>
            <a:b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</a:b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       Path Depth/Sub Page </a:t>
            </a:r>
            <a:b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</a:br>
            <a:r>
              <a:rPr lang="en-US" altLang="ko-KR" sz="1000" b="0" i="0" dirty="0">
                <a:solidFill>
                  <a:srgbClr val="494949"/>
                </a:solidFill>
                <a:effectLst/>
                <a:latin typeface="Pretendard"/>
              </a:rPr>
              <a:t>       Link/ Navigation Page </a:t>
            </a:r>
            <a:r>
              <a:rPr lang="ko-KR" altLang="en-US" sz="1000" b="0" i="0" dirty="0">
                <a:solidFill>
                  <a:srgbClr val="494949"/>
                </a:solidFill>
                <a:effectLst/>
                <a:latin typeface="Pretendard"/>
              </a:rPr>
              <a:t>설정</a:t>
            </a:r>
          </a:p>
        </p:txBody>
      </p:sp>
      <p:sp>
        <p:nvSpPr>
          <p:cNvPr id="116" name="사각형: 둥근 위쪽 모서리 10">
            <a:extLst>
              <a:ext uri="{FF2B5EF4-FFF2-40B4-BE49-F238E27FC236}">
                <a16:creationId xmlns:a16="http://schemas.microsoft.com/office/drawing/2014/main" xmlns="" id="{51B64045-F2CB-49D0-BA25-C63365DFBC51}"/>
              </a:ext>
            </a:extLst>
          </p:cNvPr>
          <p:cNvSpPr/>
          <p:nvPr/>
        </p:nvSpPr>
        <p:spPr>
          <a:xfrm>
            <a:off x="3249324" y="2770556"/>
            <a:ext cx="2686205" cy="326357"/>
          </a:xfrm>
          <a:prstGeom prst="round2SameRect">
            <a:avLst>
              <a:gd name="adj1" fmla="val 34306"/>
              <a:gd name="adj2" fmla="val 0"/>
            </a:avLst>
          </a:prstGeom>
          <a:solidFill>
            <a:srgbClr val="2E75B6"/>
          </a:solidFill>
          <a:ln>
            <a:noFill/>
          </a:ln>
          <a:effectLst>
            <a:innerShdw blurRad="114300"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36" tIns="0" rIns="95236" bIns="0" rtlCol="0" anchor="ctr" anchorCtr="0"/>
          <a:lstStyle/>
          <a:p>
            <a:pPr algn="ctr"/>
            <a:r>
              <a:rPr lang="ko-KR" altLang="en-US" sz="105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웹 방화벽 </a:t>
            </a:r>
            <a:r>
              <a:rPr lang="en-US" altLang="ko-KR" sz="105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(Waf)</a:t>
            </a:r>
            <a:endParaRPr lang="ko-KR" altLang="en-US" sz="105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7" name="사각형: 둥근 위쪽 모서리 6">
            <a:extLst>
              <a:ext uri="{FF2B5EF4-FFF2-40B4-BE49-F238E27FC236}">
                <a16:creationId xmlns:a16="http://schemas.microsoft.com/office/drawing/2014/main" xmlns="" id="{8026D334-34BB-4DE9-B460-72D44FE18CEC}"/>
              </a:ext>
            </a:extLst>
          </p:cNvPr>
          <p:cNvSpPr/>
          <p:nvPr/>
        </p:nvSpPr>
        <p:spPr>
          <a:xfrm>
            <a:off x="9128112" y="2806011"/>
            <a:ext cx="2659661" cy="326357"/>
          </a:xfrm>
          <a:prstGeom prst="round2SameRect">
            <a:avLst>
              <a:gd name="adj1" fmla="val 34306"/>
              <a:gd name="adj2" fmla="val 0"/>
            </a:avLst>
          </a:prstGeom>
          <a:solidFill>
            <a:srgbClr val="2E75B6"/>
          </a:solidFill>
          <a:ln>
            <a:noFill/>
          </a:ln>
          <a:effectLst>
            <a:innerShdw blurRad="114300"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36" tIns="0" rIns="95236" bIns="0" rtlCol="0" anchor="ctr" anchorCtr="0"/>
          <a:lstStyle/>
          <a:p>
            <a:pPr algn="ctr"/>
            <a:r>
              <a:rPr lang="ko-KR" altLang="en-US" sz="1050" b="1" spc="-44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웹 악성코드 스캐너</a:t>
            </a:r>
          </a:p>
        </p:txBody>
      </p:sp>
      <p:sp>
        <p:nvSpPr>
          <p:cNvPr id="45" name="제목 1">
            <a:extLst>
              <a:ext uri="{FF2B5EF4-FFF2-40B4-BE49-F238E27FC236}">
                <a16:creationId xmlns:a16="http://schemas.microsoft.com/office/drawing/2014/main" xmlns="" id="{1FB9DE19-E023-40FE-9368-C2CAF2A3D10E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II.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사업분야</a:t>
            </a:r>
          </a:p>
        </p:txBody>
      </p:sp>
      <p:grpSp>
        <p:nvGrpSpPr>
          <p:cNvPr id="8" name="グループ化 13">
            <a:extLst>
              <a:ext uri="{FF2B5EF4-FFF2-40B4-BE49-F238E27FC236}">
                <a16:creationId xmlns:a16="http://schemas.microsoft.com/office/drawing/2014/main" xmlns="" id="{1E1694E0-99B3-0C3A-42DF-1747EDBE4F99}"/>
              </a:ext>
            </a:extLst>
          </p:cNvPr>
          <p:cNvGrpSpPr/>
          <p:nvPr/>
        </p:nvGrpSpPr>
        <p:grpSpPr>
          <a:xfrm>
            <a:off x="551507" y="1450146"/>
            <a:ext cx="2037590" cy="3757439"/>
            <a:chOff x="2741915" y="2539285"/>
            <a:chExt cx="2037590" cy="3757439"/>
          </a:xfrm>
        </p:grpSpPr>
        <p:sp>
          <p:nvSpPr>
            <p:cNvPr id="4" name="사각형: 둥근 모서리 140">
              <a:extLst>
                <a:ext uri="{FF2B5EF4-FFF2-40B4-BE49-F238E27FC236}">
                  <a16:creationId xmlns:a16="http://schemas.microsoft.com/office/drawing/2014/main" xmlns="" id="{677C728E-EB53-B805-3A1A-3A500365C658}"/>
                </a:ext>
              </a:extLst>
            </p:cNvPr>
            <p:cNvSpPr/>
            <p:nvPr/>
          </p:nvSpPr>
          <p:spPr>
            <a:xfrm>
              <a:off x="2741915" y="4448355"/>
              <a:ext cx="2037590" cy="1848369"/>
            </a:xfrm>
            <a:prstGeom prst="roundRect">
              <a:avLst>
                <a:gd name="adj" fmla="val 90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xmlns="" id="{DA47F792-E10B-46EA-541A-67117871A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4368" y="4671939"/>
              <a:ext cx="201698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ctr" latinLnBrk="0">
                <a:defRPr/>
              </a:pPr>
              <a:r>
                <a: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웹 보안 솔루션 시장에서 파괴적 혁신을 통하여 통합 웹 보안 서비스</a:t>
              </a:r>
              <a: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/>
              </a:r>
              <a:b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개발 및 웹 보안의 대중화에 기여 </a:t>
              </a:r>
              <a:endPara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10" name="그룹 17">
              <a:extLst>
                <a:ext uri="{FF2B5EF4-FFF2-40B4-BE49-F238E27FC236}">
                  <a16:creationId xmlns:a16="http://schemas.microsoft.com/office/drawing/2014/main" xmlns="" id="{035D55B4-8B08-CE54-1752-E2965D4CEE66}"/>
                </a:ext>
              </a:extLst>
            </p:cNvPr>
            <p:cNvGrpSpPr/>
            <p:nvPr/>
          </p:nvGrpSpPr>
          <p:grpSpPr>
            <a:xfrm>
              <a:off x="2888545" y="3161656"/>
              <a:ext cx="1744331" cy="1309236"/>
              <a:chOff x="3093732" y="5576890"/>
              <a:chExt cx="1440160" cy="1440160"/>
            </a:xfrm>
          </p:grpSpPr>
          <p:sp>
            <p:nvSpPr>
              <p:cNvPr id="12" name="타원 111">
                <a:extLst>
                  <a:ext uri="{FF2B5EF4-FFF2-40B4-BE49-F238E27FC236}">
                    <a16:creationId xmlns:a16="http://schemas.microsoft.com/office/drawing/2014/main" xmlns="" id="{BA3B3DF2-675E-C319-C3DA-0894741E7264}"/>
                  </a:ext>
                </a:extLst>
              </p:cNvPr>
              <p:cNvSpPr/>
              <p:nvPr/>
            </p:nvSpPr>
            <p:spPr>
              <a:xfrm>
                <a:off x="3093732" y="5576890"/>
                <a:ext cx="1440160" cy="144016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직사각형 112">
                <a:extLst>
                  <a:ext uri="{FF2B5EF4-FFF2-40B4-BE49-F238E27FC236}">
                    <a16:creationId xmlns:a16="http://schemas.microsoft.com/office/drawing/2014/main" xmlns="" id="{702A1C51-10F0-2A99-7328-5597E5201A6B}"/>
                  </a:ext>
                </a:extLst>
              </p:cNvPr>
              <p:cNvSpPr/>
              <p:nvPr/>
            </p:nvSpPr>
            <p:spPr>
              <a:xfrm>
                <a:off x="3152241" y="6022800"/>
                <a:ext cx="1304709" cy="466077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보안 솔루션</a:t>
                </a:r>
                <a:endParaRPr lang="ko-KR" altLang="en-US" b="1" dirty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14" name="직선 연결선 113">
                <a:extLst>
                  <a:ext uri="{FF2B5EF4-FFF2-40B4-BE49-F238E27FC236}">
                    <a16:creationId xmlns:a16="http://schemas.microsoft.com/office/drawing/2014/main" xmlns="" id="{F86C8E75-FBD3-04A8-21B9-9C7CAE7518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1829" y="6476990"/>
                <a:ext cx="1383965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" name="그래픽 114" descr="웹 디자인 윤곽선">
                <a:extLst>
                  <a:ext uri="{FF2B5EF4-FFF2-40B4-BE49-F238E27FC236}">
                    <a16:creationId xmlns:a16="http://schemas.microsoft.com/office/drawing/2014/main" xmlns="" id="{73796EA2-D900-163C-AD11-CC5A0C8DD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3645869" y="6469501"/>
                <a:ext cx="347748" cy="485475"/>
              </a:xfrm>
              <a:prstGeom prst="rect">
                <a:avLst/>
              </a:prstGeom>
            </p:spPr>
          </p:pic>
        </p:grpSp>
        <p:sp>
          <p:nvSpPr>
            <p:cNvPr id="9" name="직사각형 127">
              <a:extLst>
                <a:ext uri="{FF2B5EF4-FFF2-40B4-BE49-F238E27FC236}">
                  <a16:creationId xmlns:a16="http://schemas.microsoft.com/office/drawing/2014/main" xmlns="" id="{3D6CAD7E-DD18-71C9-5422-DAE82591A3EB}"/>
                </a:ext>
              </a:extLst>
            </p:cNvPr>
            <p:cNvSpPr/>
            <p:nvPr/>
          </p:nvSpPr>
          <p:spPr>
            <a:xfrm>
              <a:off x="3703831" y="2539285"/>
              <a:ext cx="112210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latinLnBrk="0">
                <a:tabLst>
                  <a:tab pos="87313" algn="l"/>
                </a:tabLst>
              </a:pPr>
              <a:r>
                <a:rPr lang="en-US" altLang="ko-KR" sz="16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  <a:endParaRPr lang="ko-KR" altLang="en-US" sz="16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1" name="직사각형 13">
            <a:extLst>
              <a:ext uri="{FF2B5EF4-FFF2-40B4-BE49-F238E27FC236}">
                <a16:creationId xmlns:a16="http://schemas.microsoft.com/office/drawing/2014/main" xmlns="" id="{694743D5-47BB-F642-D20C-7EC62A6026AF}"/>
              </a:ext>
            </a:extLst>
          </p:cNvPr>
          <p:cNvSpPr/>
          <p:nvPr/>
        </p:nvSpPr>
        <p:spPr>
          <a:xfrm>
            <a:off x="3254880" y="5636158"/>
            <a:ext cx="8527335" cy="90948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9792" indent="-79792" latinLnBrk="0">
              <a:buFont typeface="Arial" panose="020B0604020202020204" pitchFamily="34" charset="0"/>
              <a:buChar char="•"/>
            </a:pP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2365792" lvl="5" indent="-79792" latinLnBrk="0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설치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및 설정  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- Agent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다운로드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등록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보안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정책조회 및 변경 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2365792" lvl="5" indent="-79792" latinLnBrk="0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통합서비스    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통합 대시보드 조회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보고서조회 및 </a:t>
            </a:r>
            <a:r>
              <a:rPr lang="ko-KR" altLang="en-US" sz="926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다운도르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 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2365792" lvl="5" indent="-79792" latinLnBrk="0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로깅 및 알림  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탐지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차단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926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결리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등 보안이벤트 내역 실시간 이메일 알림 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2365792" lvl="5" indent="-79792" latinLnBrk="0">
              <a:buFont typeface="Arial" panose="020B0604020202020204" pitchFamily="34" charset="0"/>
              <a:buChar char="•"/>
            </a:pP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마이페이지    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사용자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서비스 타입</a:t>
            </a:r>
            <a:r>
              <a:rPr lang="en-US" altLang="ko-KR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926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빌링정보등</a:t>
            </a:r>
            <a:r>
              <a:rPr lang="ko-KR" altLang="en-US" sz="926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조회 등록 및 변경</a:t>
            </a:r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0" name="사각형: 둥근 위쪽 모서리 12">
            <a:extLst>
              <a:ext uri="{FF2B5EF4-FFF2-40B4-BE49-F238E27FC236}">
                <a16:creationId xmlns:a16="http://schemas.microsoft.com/office/drawing/2014/main" xmlns="" id="{81780DD4-3DD4-0404-E41D-0318144D81CD}"/>
              </a:ext>
            </a:extLst>
          </p:cNvPr>
          <p:cNvSpPr/>
          <p:nvPr/>
        </p:nvSpPr>
        <p:spPr>
          <a:xfrm>
            <a:off x="3254879" y="5340281"/>
            <a:ext cx="8527337" cy="326357"/>
          </a:xfrm>
          <a:prstGeom prst="round2SameRect">
            <a:avLst>
              <a:gd name="adj1" fmla="val 34306"/>
              <a:gd name="adj2" fmla="val 0"/>
            </a:avLst>
          </a:prstGeom>
          <a:solidFill>
            <a:srgbClr val="2E75B6"/>
          </a:solidFill>
          <a:ln>
            <a:noFill/>
          </a:ln>
          <a:effectLst>
            <a:innerShdw blurRad="114300"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36" tIns="0" rIns="95236" bIns="0" rtlCol="0" anchor="ctr" anchorCtr="0"/>
          <a:lstStyle/>
          <a:p>
            <a:pPr algn="ctr"/>
            <a:r>
              <a:rPr lang="ko-KR" altLang="en-US" sz="1050" b="1" spc="-44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중앙관리</a:t>
            </a:r>
            <a:r>
              <a:rPr lang="en-US" altLang="ko-KR" sz="1050" b="1" spc="-44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(UWSS)</a:t>
            </a:r>
          </a:p>
        </p:txBody>
      </p:sp>
      <p:pic>
        <p:nvPicPr>
          <p:cNvPr id="31" name="図 34" descr="ロゴ&#10;&#10;自動的に生成された説明">
            <a:extLst>
              <a:ext uri="{FF2B5EF4-FFF2-40B4-BE49-F238E27FC236}">
                <a16:creationId xmlns:a16="http://schemas.microsoft.com/office/drawing/2014/main" xmlns="" id="{01ADCF36-C86F-48F2-986B-F981BFC978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4310" y="5850485"/>
            <a:ext cx="1426188" cy="478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xmlns="" id="{88CDB14B-7874-4E78-B9CD-AD33E2A022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107" y="3132425"/>
            <a:ext cx="1725008" cy="40969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101B9986-2CF9-4C0B-A00B-26213943662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91439" y="3110001"/>
            <a:ext cx="1662875" cy="430642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4B99AF19-CF57-484B-B881-7E442D139B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4305" b="6522"/>
          <a:stretch/>
        </p:blipFill>
        <p:spPr>
          <a:xfrm>
            <a:off x="9704098" y="3132368"/>
            <a:ext cx="1387265" cy="409804"/>
          </a:xfrm>
          <a:prstGeom prst="rect">
            <a:avLst/>
          </a:prstGeom>
        </p:spPr>
      </p:pic>
      <p:sp>
        <p:nvSpPr>
          <p:cNvPr id="115" name="사각형: 둥근 위쪽 모서리 10">
            <a:extLst>
              <a:ext uri="{FF2B5EF4-FFF2-40B4-BE49-F238E27FC236}">
                <a16:creationId xmlns:a16="http://schemas.microsoft.com/office/drawing/2014/main" xmlns="" id="{CE26C4E2-950A-4DB8-898E-F3C333D83D8A}"/>
              </a:ext>
            </a:extLst>
          </p:cNvPr>
          <p:cNvSpPr/>
          <p:nvPr/>
        </p:nvSpPr>
        <p:spPr>
          <a:xfrm>
            <a:off x="6227836" y="2802223"/>
            <a:ext cx="2435433" cy="291922"/>
          </a:xfrm>
          <a:prstGeom prst="round2SameRect">
            <a:avLst>
              <a:gd name="adj1" fmla="val 34306"/>
              <a:gd name="adj2" fmla="val 0"/>
            </a:avLst>
          </a:prstGeom>
          <a:solidFill>
            <a:srgbClr val="2E75B6"/>
          </a:solidFill>
          <a:ln>
            <a:noFill/>
          </a:ln>
          <a:effectLst>
            <a:innerShdw blurRad="114300"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36" tIns="0" rIns="95236" bIns="0" rtlCol="0" anchor="ctr" anchorCtr="0"/>
          <a:lstStyle/>
          <a:p>
            <a:pPr algn="ctr"/>
            <a:r>
              <a:rPr lang="ko-KR" altLang="en-US" sz="105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웹셸</a:t>
            </a:r>
            <a:r>
              <a:rPr lang="ko-KR" altLang="en-US" sz="105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탐지 및 차단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정보보안 </a:t>
            </a:r>
            <a:r>
              <a:rPr kumimoji="1" lang="ko-KR" altLang="en-US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솔루션</a:t>
            </a:r>
            <a:r>
              <a:rPr kumimoji="1" lang="en-US" altLang="ko-KR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1" lang="ko-KR" altLang="en-US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지능형영상관제솔루션</a:t>
            </a:r>
            <a:r>
              <a:rPr kumimoji="1" lang="en-US" altLang="ko-KR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endParaRPr kumimoji="1" lang="en-US" altLang="ko-KR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직사각형 127">
            <a:extLst>
              <a:ext uri="{FF2B5EF4-FFF2-40B4-BE49-F238E27FC236}">
                <a16:creationId xmlns:a16="http://schemas.microsoft.com/office/drawing/2014/main" xmlns="" id="{1ECC1B94-37F6-4E30-83AA-99B7DD6079A8}"/>
              </a:ext>
            </a:extLst>
          </p:cNvPr>
          <p:cNvSpPr/>
          <p:nvPr/>
        </p:nvSpPr>
        <p:spPr>
          <a:xfrm>
            <a:off x="1429436" y="1573231"/>
            <a:ext cx="99386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latinLnBrk="0">
              <a:tabLst>
                <a:tab pos="87313" algn="l"/>
              </a:tabLst>
            </a:pPr>
            <a:r>
              <a:rPr lang="en-US" altLang="ko-KR" sz="16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Bahnschrift SemiLight" panose="020B0502040204020203" pitchFamily="34" charset="0"/>
                <a:ea typeface="맑은 고딕" pitchFamily="50" charset="-127"/>
              </a:rPr>
              <a:t>2</a:t>
            </a:r>
            <a:endParaRPr lang="ko-KR" altLang="en-US" sz="16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Bahnschrift SemiLight" panose="020B0502040204020203" pitchFamily="34" charset="0"/>
              <a:ea typeface="맑은 고딕" pitchFamily="50" charset="-127"/>
            </a:endParaRP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xmlns="" id="{678DA05F-1181-4AE7-852C-33C7CAC22BF2}"/>
              </a:ext>
            </a:extLst>
          </p:cNvPr>
          <p:cNvCxnSpPr/>
          <p:nvPr/>
        </p:nvCxnSpPr>
        <p:spPr>
          <a:xfrm>
            <a:off x="2867025" y="1295400"/>
            <a:ext cx="886386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xmlns="" id="{1413F9A2-3A1B-43C6-BE7D-83CBC88A9FB2}"/>
              </a:ext>
            </a:extLst>
          </p:cNvPr>
          <p:cNvCxnSpPr/>
          <p:nvPr/>
        </p:nvCxnSpPr>
        <p:spPr>
          <a:xfrm>
            <a:off x="2867025" y="2347155"/>
            <a:ext cx="886386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10">
            <a:extLst>
              <a:ext uri="{FF2B5EF4-FFF2-40B4-BE49-F238E27FC236}">
                <a16:creationId xmlns:a16="http://schemas.microsoft.com/office/drawing/2014/main" xmlns="" id="{262ED8AD-054C-4EB0-9417-32F33A3AA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2" y="1312804"/>
            <a:ext cx="88638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 latinLnBrk="0">
              <a:defRPr/>
            </a:pP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에프원</a:t>
            </a: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시큐리티</a:t>
            </a:r>
            <a:r>
              <a:rPr lang="ko-KR" altLang="en-US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는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인공지능 영상분석 및 객체인식을 통한 영상관제 제품을 개발하여 판매하는 업체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입니다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. </a:t>
            </a:r>
            <a:b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</a:b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Safe guard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는 영상을 통한 추적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감시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정보수집을 하여 분석을 통한 사고 예방 등 기존의 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CCTV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의 효과를 극대화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합니다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. </a:t>
            </a:r>
            <a:b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</a:b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GS</a:t>
            </a:r>
            <a:r>
              <a:rPr lang="ko-KR" altLang="en-US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인증등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조달 등록을 통한 </a:t>
            </a:r>
            <a:r>
              <a:rPr lang="ko-KR" altLang="en-US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공공및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민간기업에 적극적인 확대합니다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2" name="그룹 9">
            <a:extLst>
              <a:ext uri="{FF2B5EF4-FFF2-40B4-BE49-F238E27FC236}">
                <a16:creationId xmlns:a16="http://schemas.microsoft.com/office/drawing/2014/main" xmlns="" id="{EA76AA8E-2D37-4E7B-AAAA-F6AA89E9085F}"/>
              </a:ext>
            </a:extLst>
          </p:cNvPr>
          <p:cNvGrpSpPr/>
          <p:nvPr/>
        </p:nvGrpSpPr>
        <p:grpSpPr>
          <a:xfrm>
            <a:off x="2961303" y="2458114"/>
            <a:ext cx="5293012" cy="523220"/>
            <a:chOff x="344664" y="4120269"/>
            <a:chExt cx="4983580" cy="745112"/>
          </a:xfrm>
        </p:grpSpPr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xmlns="" id="{F9887095-FCC8-4323-83B8-1211DECF7B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4664" y="4210900"/>
              <a:ext cx="273063" cy="2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" name="TextBox 19">
              <a:extLst>
                <a:ext uri="{FF2B5EF4-FFF2-40B4-BE49-F238E27FC236}">
                  <a16:creationId xmlns:a16="http://schemas.microsoft.com/office/drawing/2014/main" xmlns="" id="{B02FF352-1E95-493F-B7AA-742C537D8425}"/>
                </a:ext>
              </a:extLst>
            </p:cNvPr>
            <p:cNvSpPr txBox="1"/>
            <p:nvPr/>
          </p:nvSpPr>
          <p:spPr>
            <a:xfrm>
              <a:off x="595466" y="4120269"/>
              <a:ext cx="4732778" cy="745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ko-KR" altLang="en-US" sz="14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인공지능을 이용한 다양한 위협</a:t>
              </a:r>
              <a:r>
                <a:rPr lang="en-US" altLang="ko-KR" sz="14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/</a:t>
              </a:r>
              <a:r>
                <a:rPr lang="ko-KR" altLang="en-US" sz="14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위험 탐지 </a:t>
              </a:r>
              <a:r>
                <a:rPr lang="ko-KR" altLang="en-US" sz="1400" b="1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경보하는</a:t>
              </a:r>
              <a:r>
                <a:rPr lang="ko-KR" altLang="en-US" sz="14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시스템</a:t>
              </a:r>
            </a:p>
          </p:txBody>
        </p:sp>
      </p:grpSp>
      <p:sp>
        <p:nvSpPr>
          <p:cNvPr id="45" name="제목 1">
            <a:extLst>
              <a:ext uri="{FF2B5EF4-FFF2-40B4-BE49-F238E27FC236}">
                <a16:creationId xmlns:a16="http://schemas.microsoft.com/office/drawing/2014/main" xmlns="" id="{1FB9DE19-E023-40FE-9368-C2CAF2A3D10E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II.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사업분야</a:t>
            </a:r>
          </a:p>
        </p:txBody>
      </p:sp>
      <p:grpSp>
        <p:nvGrpSpPr>
          <p:cNvPr id="8" name="グループ化 13">
            <a:extLst>
              <a:ext uri="{FF2B5EF4-FFF2-40B4-BE49-F238E27FC236}">
                <a16:creationId xmlns:a16="http://schemas.microsoft.com/office/drawing/2014/main" xmlns="" id="{1E1694E0-99B3-0C3A-42DF-1747EDBE4F99}"/>
              </a:ext>
            </a:extLst>
          </p:cNvPr>
          <p:cNvGrpSpPr/>
          <p:nvPr/>
        </p:nvGrpSpPr>
        <p:grpSpPr>
          <a:xfrm>
            <a:off x="551507" y="1450146"/>
            <a:ext cx="2037590" cy="3757439"/>
            <a:chOff x="2741915" y="2539285"/>
            <a:chExt cx="2037590" cy="3757439"/>
          </a:xfrm>
        </p:grpSpPr>
        <p:sp>
          <p:nvSpPr>
            <p:cNvPr id="4" name="사각형: 둥근 모서리 140">
              <a:extLst>
                <a:ext uri="{FF2B5EF4-FFF2-40B4-BE49-F238E27FC236}">
                  <a16:creationId xmlns:a16="http://schemas.microsoft.com/office/drawing/2014/main" xmlns="" id="{677C728E-EB53-B805-3A1A-3A500365C658}"/>
                </a:ext>
              </a:extLst>
            </p:cNvPr>
            <p:cNvSpPr/>
            <p:nvPr/>
          </p:nvSpPr>
          <p:spPr>
            <a:xfrm>
              <a:off x="2741915" y="4448355"/>
              <a:ext cx="2037590" cy="1848369"/>
            </a:xfrm>
            <a:prstGeom prst="roundRect">
              <a:avLst>
                <a:gd name="adj" fmla="val 90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xmlns="" id="{DA47F792-E10B-46EA-541A-67117871A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4368" y="4671939"/>
              <a:ext cx="201698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ctr" latinLnBrk="0">
                <a:defRPr/>
              </a:pPr>
              <a:r>
                <a: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군집분석</a:t>
              </a:r>
              <a: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행위탐지</a:t>
              </a:r>
              <a: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객체인식을 통한 안전시설관리 및 </a:t>
              </a:r>
              <a: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/>
              </a:r>
              <a:b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생활안전 관제 서비스를 제공합니다</a:t>
              </a:r>
              <a: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</p:txBody>
        </p:sp>
        <p:grpSp>
          <p:nvGrpSpPr>
            <p:cNvPr id="10" name="그룹 17">
              <a:extLst>
                <a:ext uri="{FF2B5EF4-FFF2-40B4-BE49-F238E27FC236}">
                  <a16:creationId xmlns:a16="http://schemas.microsoft.com/office/drawing/2014/main" xmlns="" id="{035D55B4-8B08-CE54-1752-E2965D4CEE66}"/>
                </a:ext>
              </a:extLst>
            </p:cNvPr>
            <p:cNvGrpSpPr/>
            <p:nvPr/>
          </p:nvGrpSpPr>
          <p:grpSpPr>
            <a:xfrm>
              <a:off x="2888544" y="3161656"/>
              <a:ext cx="1749020" cy="1309236"/>
              <a:chOff x="3093732" y="5576890"/>
              <a:chExt cx="1444031" cy="1440160"/>
            </a:xfrm>
          </p:grpSpPr>
          <p:sp>
            <p:nvSpPr>
              <p:cNvPr id="12" name="타원 111">
                <a:extLst>
                  <a:ext uri="{FF2B5EF4-FFF2-40B4-BE49-F238E27FC236}">
                    <a16:creationId xmlns:a16="http://schemas.microsoft.com/office/drawing/2014/main" xmlns="" id="{BA3B3DF2-675E-C319-C3DA-0894741E7264}"/>
                  </a:ext>
                </a:extLst>
              </p:cNvPr>
              <p:cNvSpPr/>
              <p:nvPr/>
            </p:nvSpPr>
            <p:spPr>
              <a:xfrm>
                <a:off x="3093732" y="5576890"/>
                <a:ext cx="1440160" cy="144016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직사각형 112">
                <a:extLst>
                  <a:ext uri="{FF2B5EF4-FFF2-40B4-BE49-F238E27FC236}">
                    <a16:creationId xmlns:a16="http://schemas.microsoft.com/office/drawing/2014/main" xmlns="" id="{702A1C51-10F0-2A99-7328-5597E5201A6B}"/>
                  </a:ext>
                </a:extLst>
              </p:cNvPr>
              <p:cNvSpPr/>
              <p:nvPr/>
            </p:nvSpPr>
            <p:spPr>
              <a:xfrm>
                <a:off x="3097603" y="6022800"/>
                <a:ext cx="1440160" cy="466077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영상관제 솔루션</a:t>
                </a:r>
                <a:endParaRPr lang="ko-KR" altLang="en-US" b="1" dirty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14" name="직선 연결선 113">
                <a:extLst>
                  <a:ext uri="{FF2B5EF4-FFF2-40B4-BE49-F238E27FC236}">
                    <a16:creationId xmlns:a16="http://schemas.microsoft.com/office/drawing/2014/main" xmlns="" id="{F86C8E75-FBD3-04A8-21B9-9C7CAE7518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1829" y="6476990"/>
                <a:ext cx="1383965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" name="그래픽 114" descr="웹 디자인 윤곽선">
                <a:extLst>
                  <a:ext uri="{FF2B5EF4-FFF2-40B4-BE49-F238E27FC236}">
                    <a16:creationId xmlns:a16="http://schemas.microsoft.com/office/drawing/2014/main" xmlns="" id="{73796EA2-D900-163C-AD11-CC5A0C8DD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3645869" y="6469501"/>
                <a:ext cx="347748" cy="485475"/>
              </a:xfrm>
              <a:prstGeom prst="rect">
                <a:avLst/>
              </a:prstGeom>
            </p:spPr>
          </p:pic>
        </p:grpSp>
        <p:sp>
          <p:nvSpPr>
            <p:cNvPr id="9" name="직사각형 127">
              <a:extLst>
                <a:ext uri="{FF2B5EF4-FFF2-40B4-BE49-F238E27FC236}">
                  <a16:creationId xmlns:a16="http://schemas.microsoft.com/office/drawing/2014/main" xmlns="" id="{3D6CAD7E-DD18-71C9-5422-DAE82591A3EB}"/>
                </a:ext>
              </a:extLst>
            </p:cNvPr>
            <p:cNvSpPr/>
            <p:nvPr/>
          </p:nvSpPr>
          <p:spPr>
            <a:xfrm>
              <a:off x="3703831" y="2539285"/>
              <a:ext cx="112210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latinLnBrk="0">
                <a:tabLst>
                  <a:tab pos="87313" algn="l"/>
                </a:tabLst>
              </a:pPr>
              <a:r>
                <a:rPr lang="en-US" altLang="ko-KR" sz="16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  <a:endParaRPr lang="ko-KR" altLang="en-US" sz="16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51EC17C-02E4-2BA2-729F-FF499D174235}"/>
              </a:ext>
            </a:extLst>
          </p:cNvPr>
          <p:cNvSpPr txBox="1"/>
          <p:nvPr/>
        </p:nvSpPr>
        <p:spPr>
          <a:xfrm>
            <a:off x="2961304" y="2978198"/>
            <a:ext cx="88276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19190"/>
            <a:r>
              <a:rPr lang="ko-KR" altLang="en-US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군집 분석을 통한 </a:t>
            </a:r>
            <a:r>
              <a:rPr lang="ko-KR" altLang="en-US" sz="1200" b="1" dirty="0">
                <a:solidFill>
                  <a:srgbClr val="FF0000"/>
                </a:solidFill>
                <a:latin typeface="+mn-ea"/>
              </a:rPr>
              <a:t>사전위험 </a:t>
            </a:r>
            <a:r>
              <a:rPr lang="ko-KR" altLang="en-US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경고</a:t>
            </a:r>
            <a:r>
              <a:rPr lang="en-US" altLang="ko-KR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, </a:t>
            </a:r>
            <a:r>
              <a:rPr lang="ko-KR" altLang="en-US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행위 탐지를 통한 </a:t>
            </a:r>
            <a:r>
              <a:rPr lang="ko-KR" altLang="en-US" sz="1200" b="1" dirty="0">
                <a:solidFill>
                  <a:srgbClr val="FF0000"/>
                </a:solidFill>
                <a:latin typeface="+mn-ea"/>
              </a:rPr>
              <a:t>사회 전반적인 이상행위 </a:t>
            </a:r>
            <a:r>
              <a:rPr lang="ko-KR" altLang="en-US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탐지 </a:t>
            </a:r>
            <a:r>
              <a:rPr lang="en-US" altLang="ko-KR" sz="1200" b="1" dirty="0">
                <a:solidFill>
                  <a:srgbClr val="328A8E"/>
                </a:solidFill>
                <a:latin typeface="+mn-ea"/>
              </a:rPr>
              <a:t>  “</a:t>
            </a:r>
            <a:r>
              <a:rPr lang="ko-KR" altLang="en-US" sz="1200" b="1" dirty="0" err="1">
                <a:solidFill>
                  <a:srgbClr val="328A8E"/>
                </a:solidFill>
                <a:latin typeface="+mn-ea"/>
              </a:rPr>
              <a:t>딥러닝기반</a:t>
            </a:r>
            <a:r>
              <a:rPr lang="ko-KR" altLang="en-US" sz="1200" b="1" dirty="0">
                <a:solidFill>
                  <a:srgbClr val="328A8E"/>
                </a:solidFill>
                <a:latin typeface="+mn-ea"/>
              </a:rPr>
              <a:t> 스마트 선별관제서비스확대</a:t>
            </a:r>
            <a:r>
              <a:rPr lang="en-US" altLang="ko-KR" sz="1200" b="1" dirty="0">
                <a:solidFill>
                  <a:srgbClr val="328A8E"/>
                </a:solidFill>
                <a:latin typeface="+mn-ea"/>
              </a:rPr>
              <a:t>“</a:t>
            </a:r>
            <a:endParaRPr lang="ko-KR" altLang="en-US" sz="1200" b="1" dirty="0">
              <a:solidFill>
                <a:srgbClr val="328A8E"/>
              </a:solidFill>
              <a:latin typeface="+mn-ea"/>
            </a:endParaRP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xmlns="" id="{FBBDF900-5DFD-8C61-6760-AC1AEA2C8A70}"/>
              </a:ext>
            </a:extLst>
          </p:cNvPr>
          <p:cNvGrpSpPr/>
          <p:nvPr/>
        </p:nvGrpSpPr>
        <p:grpSpPr>
          <a:xfrm>
            <a:off x="2017270" y="2277138"/>
            <a:ext cx="154199" cy="189337"/>
            <a:chOff x="4684680" y="1125538"/>
            <a:chExt cx="257108" cy="191636"/>
          </a:xfrm>
          <a:solidFill>
            <a:sysClr val="window" lastClr="FFFFFF">
              <a:lumMod val="75000"/>
            </a:sysClr>
          </a:soli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xmlns="" id="{E6AE4C73-B80E-2644-7DDD-2E9879388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680" y="1125538"/>
              <a:ext cx="123775" cy="191636"/>
            </a:xfrm>
            <a:custGeom>
              <a:avLst/>
              <a:gdLst>
                <a:gd name="T0" fmla="*/ 68 w 108"/>
                <a:gd name="T1" fmla="*/ 69 h 166"/>
                <a:gd name="T2" fmla="*/ 108 w 108"/>
                <a:gd name="T3" fmla="*/ 0 h 166"/>
                <a:gd name="T4" fmla="*/ 60 w 108"/>
                <a:gd name="T5" fmla="*/ 0 h 166"/>
                <a:gd name="T6" fmla="*/ 7 w 108"/>
                <a:gd name="T7" fmla="*/ 90 h 166"/>
                <a:gd name="T8" fmla="*/ 7 w 108"/>
                <a:gd name="T9" fmla="*/ 90 h 166"/>
                <a:gd name="T10" fmla="*/ 3 w 108"/>
                <a:gd name="T11" fmla="*/ 99 h 166"/>
                <a:gd name="T12" fmla="*/ 0 w 108"/>
                <a:gd name="T13" fmla="*/ 116 h 166"/>
                <a:gd name="T14" fmla="*/ 50 w 108"/>
                <a:gd name="T15" fmla="*/ 166 h 166"/>
                <a:gd name="T16" fmla="*/ 100 w 108"/>
                <a:gd name="T17" fmla="*/ 116 h 166"/>
                <a:gd name="T18" fmla="*/ 68 w 108"/>
                <a:gd name="T19" fmla="*/ 6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66">
                  <a:moveTo>
                    <a:pt x="68" y="69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5" y="93"/>
                    <a:pt x="4" y="96"/>
                    <a:pt x="3" y="99"/>
                  </a:cubicBezTo>
                  <a:cubicBezTo>
                    <a:pt x="1" y="104"/>
                    <a:pt x="0" y="110"/>
                    <a:pt x="0" y="116"/>
                  </a:cubicBezTo>
                  <a:cubicBezTo>
                    <a:pt x="0" y="143"/>
                    <a:pt x="22" y="166"/>
                    <a:pt x="50" y="166"/>
                  </a:cubicBezTo>
                  <a:cubicBezTo>
                    <a:pt x="77" y="166"/>
                    <a:pt x="100" y="143"/>
                    <a:pt x="100" y="116"/>
                  </a:cubicBezTo>
                  <a:cubicBezTo>
                    <a:pt x="100" y="95"/>
                    <a:pt x="87" y="77"/>
                    <a:pt x="68" y="6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191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xmlns="" id="{FE0322F9-2353-D742-E60D-E55D3E71C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8013" y="1125538"/>
              <a:ext cx="123775" cy="191636"/>
            </a:xfrm>
            <a:custGeom>
              <a:avLst/>
              <a:gdLst>
                <a:gd name="T0" fmla="*/ 68 w 108"/>
                <a:gd name="T1" fmla="*/ 69 h 166"/>
                <a:gd name="T2" fmla="*/ 108 w 108"/>
                <a:gd name="T3" fmla="*/ 0 h 166"/>
                <a:gd name="T4" fmla="*/ 60 w 108"/>
                <a:gd name="T5" fmla="*/ 0 h 166"/>
                <a:gd name="T6" fmla="*/ 7 w 108"/>
                <a:gd name="T7" fmla="*/ 90 h 166"/>
                <a:gd name="T8" fmla="*/ 7 w 108"/>
                <a:gd name="T9" fmla="*/ 90 h 166"/>
                <a:gd name="T10" fmla="*/ 3 w 108"/>
                <a:gd name="T11" fmla="*/ 99 h 166"/>
                <a:gd name="T12" fmla="*/ 0 w 108"/>
                <a:gd name="T13" fmla="*/ 116 h 166"/>
                <a:gd name="T14" fmla="*/ 50 w 108"/>
                <a:gd name="T15" fmla="*/ 166 h 166"/>
                <a:gd name="T16" fmla="*/ 100 w 108"/>
                <a:gd name="T17" fmla="*/ 116 h 166"/>
                <a:gd name="T18" fmla="*/ 68 w 108"/>
                <a:gd name="T19" fmla="*/ 6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66">
                  <a:moveTo>
                    <a:pt x="68" y="69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5" y="93"/>
                    <a:pt x="4" y="96"/>
                    <a:pt x="3" y="99"/>
                  </a:cubicBezTo>
                  <a:cubicBezTo>
                    <a:pt x="1" y="104"/>
                    <a:pt x="0" y="110"/>
                    <a:pt x="0" y="116"/>
                  </a:cubicBezTo>
                  <a:cubicBezTo>
                    <a:pt x="0" y="143"/>
                    <a:pt x="22" y="166"/>
                    <a:pt x="50" y="166"/>
                  </a:cubicBezTo>
                  <a:cubicBezTo>
                    <a:pt x="77" y="166"/>
                    <a:pt x="100" y="143"/>
                    <a:pt x="100" y="116"/>
                  </a:cubicBezTo>
                  <a:cubicBezTo>
                    <a:pt x="100" y="95"/>
                    <a:pt x="87" y="77"/>
                    <a:pt x="68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191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xmlns="" id="{C248B47F-6BD2-2C2E-810F-60056DC6B764}"/>
              </a:ext>
            </a:extLst>
          </p:cNvPr>
          <p:cNvGrpSpPr/>
          <p:nvPr/>
        </p:nvGrpSpPr>
        <p:grpSpPr>
          <a:xfrm rot="10800000">
            <a:off x="8518827" y="2269819"/>
            <a:ext cx="154199" cy="189337"/>
            <a:chOff x="4756084" y="1125538"/>
            <a:chExt cx="257108" cy="191636"/>
          </a:xfrm>
          <a:solidFill>
            <a:sysClr val="window" lastClr="FFFFFF">
              <a:lumMod val="75000"/>
            </a:sysClr>
          </a:solidFill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xmlns="" id="{0B371E48-2C54-A254-D39A-59FC54B87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6084" y="1125538"/>
              <a:ext cx="123775" cy="191636"/>
            </a:xfrm>
            <a:custGeom>
              <a:avLst/>
              <a:gdLst>
                <a:gd name="T0" fmla="*/ 68 w 108"/>
                <a:gd name="T1" fmla="*/ 69 h 166"/>
                <a:gd name="T2" fmla="*/ 108 w 108"/>
                <a:gd name="T3" fmla="*/ 0 h 166"/>
                <a:gd name="T4" fmla="*/ 60 w 108"/>
                <a:gd name="T5" fmla="*/ 0 h 166"/>
                <a:gd name="T6" fmla="*/ 7 w 108"/>
                <a:gd name="T7" fmla="*/ 90 h 166"/>
                <a:gd name="T8" fmla="*/ 7 w 108"/>
                <a:gd name="T9" fmla="*/ 90 h 166"/>
                <a:gd name="T10" fmla="*/ 3 w 108"/>
                <a:gd name="T11" fmla="*/ 99 h 166"/>
                <a:gd name="T12" fmla="*/ 0 w 108"/>
                <a:gd name="T13" fmla="*/ 116 h 166"/>
                <a:gd name="T14" fmla="*/ 50 w 108"/>
                <a:gd name="T15" fmla="*/ 166 h 166"/>
                <a:gd name="T16" fmla="*/ 100 w 108"/>
                <a:gd name="T17" fmla="*/ 116 h 166"/>
                <a:gd name="T18" fmla="*/ 68 w 108"/>
                <a:gd name="T19" fmla="*/ 6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66">
                  <a:moveTo>
                    <a:pt x="68" y="69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5" y="93"/>
                    <a:pt x="4" y="96"/>
                    <a:pt x="3" y="99"/>
                  </a:cubicBezTo>
                  <a:cubicBezTo>
                    <a:pt x="1" y="104"/>
                    <a:pt x="0" y="110"/>
                    <a:pt x="0" y="116"/>
                  </a:cubicBezTo>
                  <a:cubicBezTo>
                    <a:pt x="0" y="143"/>
                    <a:pt x="22" y="166"/>
                    <a:pt x="50" y="166"/>
                  </a:cubicBezTo>
                  <a:cubicBezTo>
                    <a:pt x="77" y="166"/>
                    <a:pt x="100" y="143"/>
                    <a:pt x="100" y="116"/>
                  </a:cubicBezTo>
                  <a:cubicBezTo>
                    <a:pt x="100" y="95"/>
                    <a:pt x="87" y="77"/>
                    <a:pt x="68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191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B69A504A-AD4A-A65D-C08E-D23AAD677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417" y="1125538"/>
              <a:ext cx="123775" cy="191636"/>
            </a:xfrm>
            <a:custGeom>
              <a:avLst/>
              <a:gdLst>
                <a:gd name="T0" fmla="*/ 68 w 108"/>
                <a:gd name="T1" fmla="*/ 69 h 166"/>
                <a:gd name="T2" fmla="*/ 108 w 108"/>
                <a:gd name="T3" fmla="*/ 0 h 166"/>
                <a:gd name="T4" fmla="*/ 60 w 108"/>
                <a:gd name="T5" fmla="*/ 0 h 166"/>
                <a:gd name="T6" fmla="*/ 7 w 108"/>
                <a:gd name="T7" fmla="*/ 90 h 166"/>
                <a:gd name="T8" fmla="*/ 7 w 108"/>
                <a:gd name="T9" fmla="*/ 90 h 166"/>
                <a:gd name="T10" fmla="*/ 3 w 108"/>
                <a:gd name="T11" fmla="*/ 99 h 166"/>
                <a:gd name="T12" fmla="*/ 0 w 108"/>
                <a:gd name="T13" fmla="*/ 116 h 166"/>
                <a:gd name="T14" fmla="*/ 50 w 108"/>
                <a:gd name="T15" fmla="*/ 166 h 166"/>
                <a:gd name="T16" fmla="*/ 100 w 108"/>
                <a:gd name="T17" fmla="*/ 116 h 166"/>
                <a:gd name="T18" fmla="*/ 68 w 108"/>
                <a:gd name="T19" fmla="*/ 6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66">
                  <a:moveTo>
                    <a:pt x="68" y="69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5" y="93"/>
                    <a:pt x="4" y="96"/>
                    <a:pt x="3" y="99"/>
                  </a:cubicBezTo>
                  <a:cubicBezTo>
                    <a:pt x="1" y="104"/>
                    <a:pt x="0" y="110"/>
                    <a:pt x="0" y="116"/>
                  </a:cubicBezTo>
                  <a:cubicBezTo>
                    <a:pt x="0" y="143"/>
                    <a:pt x="22" y="166"/>
                    <a:pt x="50" y="166"/>
                  </a:cubicBezTo>
                  <a:cubicBezTo>
                    <a:pt x="77" y="166"/>
                    <a:pt x="100" y="143"/>
                    <a:pt x="100" y="116"/>
                  </a:cubicBezTo>
                  <a:cubicBezTo>
                    <a:pt x="100" y="95"/>
                    <a:pt x="87" y="77"/>
                    <a:pt x="68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191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pic>
        <p:nvPicPr>
          <p:cNvPr id="49" name="_x403866752" descr="EMB0000208030c1">
            <a:extLst>
              <a:ext uri="{FF2B5EF4-FFF2-40B4-BE49-F238E27FC236}">
                <a16:creationId xmlns:a16="http://schemas.microsoft.com/office/drawing/2014/main" xmlns="" id="{D95268F7-5BF2-E9AD-98D5-EEFA57C4A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6593" y="3427561"/>
            <a:ext cx="5635158" cy="208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xmlns="" id="{244B56DB-C8A1-4BB0-438C-A1DFE3530D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62864" y="4808438"/>
            <a:ext cx="3226040" cy="165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619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3.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전문 프로젝트 서비스</a:t>
            </a:r>
            <a:endParaRPr kumimoji="1" lang="ko-KR" altLang="en-US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xmlns="" id="{FE83C3E1-5D98-4E3E-BE46-4CCDFDB11424}"/>
              </a:ext>
            </a:extLst>
          </p:cNvPr>
          <p:cNvCxnSpPr/>
          <p:nvPr/>
        </p:nvCxnSpPr>
        <p:spPr>
          <a:xfrm>
            <a:off x="2867025" y="1295400"/>
            <a:ext cx="886386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xmlns="" id="{444CB6E0-8D2B-4783-A49F-C8A165DD3F94}"/>
              </a:ext>
            </a:extLst>
          </p:cNvPr>
          <p:cNvCxnSpPr/>
          <p:nvPr/>
        </p:nvCxnSpPr>
        <p:spPr>
          <a:xfrm>
            <a:off x="2867025" y="2347155"/>
            <a:ext cx="886386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7847F069-549B-45E7-92BD-33C6709E3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4984" y="1445749"/>
            <a:ext cx="88638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 latinLnBrk="0">
              <a:defRPr/>
            </a:pP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에프원</a:t>
            </a: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시큐리티</a:t>
            </a:r>
            <a:r>
              <a:rPr lang="ko-KR" altLang="en-US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는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다년간에 걸쳐서 지속적으로 정부기관에 추진되는 다양한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공공서비스 보안프로젝트를 수행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하여 왔습니다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.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전국민이 공공기관에서 제공하는 서비스를 사용하기 때문에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높은 수준의 전문성과 서비스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가 요구됩니다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. </a:t>
            </a:r>
            <a:b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</a:b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에프원</a:t>
            </a: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시큐리티</a:t>
            </a:r>
            <a:r>
              <a:rPr lang="ko-KR" altLang="en-US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는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장기간에 걸친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정부기관 프로젝트들의 수행을 통하여 축적된 노하우와 경험을 보유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하고 있으며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b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</a:b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지속적으로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공공 서비스를 성공적으로 수행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합니다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1" name="그룹 9">
            <a:extLst>
              <a:ext uri="{FF2B5EF4-FFF2-40B4-BE49-F238E27FC236}">
                <a16:creationId xmlns:a16="http://schemas.microsoft.com/office/drawing/2014/main" xmlns="" id="{6D60A5FC-D714-4E3D-B4C6-580EDC4DF5D8}"/>
              </a:ext>
            </a:extLst>
          </p:cNvPr>
          <p:cNvGrpSpPr/>
          <p:nvPr/>
        </p:nvGrpSpPr>
        <p:grpSpPr>
          <a:xfrm>
            <a:off x="2961303" y="2458114"/>
            <a:ext cx="7001846" cy="307777"/>
            <a:chOff x="344664" y="4120269"/>
            <a:chExt cx="6883532" cy="438302"/>
          </a:xfrm>
        </p:grpSpPr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xmlns="" id="{B49E38B7-D849-4893-99BB-0CFE0A5077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4664" y="4210900"/>
              <a:ext cx="273063" cy="2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xmlns="" id="{91714CF4-FEDC-4120-8359-FAE1F30A5E65}"/>
                </a:ext>
              </a:extLst>
            </p:cNvPr>
            <p:cNvSpPr txBox="1"/>
            <p:nvPr/>
          </p:nvSpPr>
          <p:spPr>
            <a:xfrm>
              <a:off x="595466" y="4120269"/>
              <a:ext cx="6632730" cy="438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ko-KR" altLang="en-US" sz="1400" b="1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에프원</a:t>
              </a:r>
              <a:r>
                <a:rPr lang="ko-KR" altLang="en-US" sz="1400" b="1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시큐리티</a:t>
              </a:r>
              <a:r>
                <a:rPr lang="ko-KR" altLang="en-US" sz="1400" b="1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에서</a:t>
              </a:r>
              <a:r>
                <a:rPr lang="ko-KR" altLang="en-US" sz="14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진행 중인 공공 보안 서비스</a:t>
              </a:r>
            </a:p>
          </p:txBody>
        </p:sp>
      </p:grpSp>
      <p:pic>
        <p:nvPicPr>
          <p:cNvPr id="49" name="그림 26">
            <a:extLst>
              <a:ext uri="{FF2B5EF4-FFF2-40B4-BE49-F238E27FC236}">
                <a16:creationId xmlns:a16="http://schemas.microsoft.com/office/drawing/2014/main" xmlns="" id="{6B210EB1-4E94-40A0-8144-99813CC6F0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9397" y="3245718"/>
            <a:ext cx="1713866" cy="1041617"/>
          </a:xfrm>
          <a:prstGeom prst="rect">
            <a:avLst/>
          </a:prstGeom>
        </p:spPr>
      </p:pic>
      <p:pic>
        <p:nvPicPr>
          <p:cNvPr id="50" name="그림 27">
            <a:extLst>
              <a:ext uri="{FF2B5EF4-FFF2-40B4-BE49-F238E27FC236}">
                <a16:creationId xmlns:a16="http://schemas.microsoft.com/office/drawing/2014/main" xmlns="" id="{B535FA1D-E963-441F-8454-E32C6F4320B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30234" y="3245717"/>
            <a:ext cx="1716259" cy="1041617"/>
          </a:xfrm>
          <a:prstGeom prst="rect">
            <a:avLst/>
          </a:prstGeom>
        </p:spPr>
      </p:pic>
      <p:graphicFrame>
        <p:nvGraphicFramePr>
          <p:cNvPr id="51" name="표 121">
            <a:extLst>
              <a:ext uri="{FF2B5EF4-FFF2-40B4-BE49-F238E27FC236}">
                <a16:creationId xmlns:a16="http://schemas.microsoft.com/office/drawing/2014/main" xmlns="" id="{80E2EA44-E0A2-413A-BCF5-99F585DE9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0364060"/>
              </p:ext>
            </p:extLst>
          </p:nvPr>
        </p:nvGraphicFramePr>
        <p:xfrm>
          <a:off x="3025140" y="4403632"/>
          <a:ext cx="2837261" cy="196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7261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2213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개요</a:t>
                      </a:r>
                      <a:endParaRPr lang="en-US" altLang="ko-KR" sz="93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379489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웹사이트를 방문할 때 일반 대중들이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악성코드에 감염되는 것을 방지하기 위하여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주요 웹사이트들을 모니터링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  <a:tr h="221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기간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3549649"/>
                  </a:ext>
                </a:extLst>
              </a:tr>
              <a:tr h="221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년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~ 2023(7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개년 연속 수주 및 수행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168632"/>
                  </a:ext>
                </a:extLst>
              </a:tr>
              <a:tr h="221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수행 내용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654646"/>
                  </a:ext>
                </a:extLst>
              </a:tr>
              <a:tr h="37948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매일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백만 개의 웹사이트를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모니터링함으로써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웹 악성코드를 탐지 및 분석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7822280"/>
                  </a:ext>
                </a:extLst>
              </a:tr>
            </a:tbl>
          </a:graphicData>
        </a:graphic>
      </p:graphicFrame>
      <p:graphicFrame>
        <p:nvGraphicFramePr>
          <p:cNvPr id="52" name="표 29">
            <a:extLst>
              <a:ext uri="{FF2B5EF4-FFF2-40B4-BE49-F238E27FC236}">
                <a16:creationId xmlns:a16="http://schemas.microsoft.com/office/drawing/2014/main" xmlns="" id="{91C6A2F3-98B5-45EE-9C6F-B4806B086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65882630"/>
              </p:ext>
            </p:extLst>
          </p:nvPr>
        </p:nvGraphicFramePr>
        <p:xfrm>
          <a:off x="5971101" y="4410261"/>
          <a:ext cx="2834527" cy="196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2306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개요</a:t>
                      </a:r>
                      <a:endParaRPr lang="en-US" altLang="ko-KR" sz="93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384596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보안에 취약한 중소기업들에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웹 방화벽과 웹 셸 방지 툴들을 배포함으로써 보안환경을 강화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기간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3549649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년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~ 2023 (7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개년 연속 수주 및 수행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168632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수행 내용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654646"/>
                  </a:ext>
                </a:extLst>
              </a:tr>
              <a:tr h="384596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매년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만개의 웹사이트에 대하여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취약성 진단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분산형 웹 방화벽과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웹 셸 방지 툴들의 개발 및 유지관리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7822280"/>
                  </a:ext>
                </a:extLst>
              </a:tr>
            </a:tbl>
          </a:graphicData>
        </a:graphic>
      </p:graphicFrame>
      <p:grpSp>
        <p:nvGrpSpPr>
          <p:cNvPr id="53" name="그룹 67">
            <a:extLst>
              <a:ext uri="{FF2B5EF4-FFF2-40B4-BE49-F238E27FC236}">
                <a16:creationId xmlns:a16="http://schemas.microsoft.com/office/drawing/2014/main" xmlns="" id="{A4E1C1FA-A581-4AAA-84C2-736D3EE3565C}"/>
              </a:ext>
            </a:extLst>
          </p:cNvPr>
          <p:cNvGrpSpPr/>
          <p:nvPr/>
        </p:nvGrpSpPr>
        <p:grpSpPr>
          <a:xfrm>
            <a:off x="3022275" y="2839907"/>
            <a:ext cx="2834525" cy="356924"/>
            <a:chOff x="521308" y="1979575"/>
            <a:chExt cx="2484276" cy="405455"/>
          </a:xfrm>
          <a:solidFill>
            <a:srgbClr val="7C7C7C"/>
          </a:solidFill>
        </p:grpSpPr>
        <p:grpSp>
          <p:nvGrpSpPr>
            <p:cNvPr id="54" name="그룹 77">
              <a:extLst>
                <a:ext uri="{FF2B5EF4-FFF2-40B4-BE49-F238E27FC236}">
                  <a16:creationId xmlns:a16="http://schemas.microsoft.com/office/drawing/2014/main" xmlns="" id="{F8300F0D-5279-4AC5-8C8C-3F80C4C934F5}"/>
                </a:ext>
              </a:extLst>
            </p:cNvPr>
            <p:cNvGrpSpPr/>
            <p:nvPr/>
          </p:nvGrpSpPr>
          <p:grpSpPr>
            <a:xfrm>
              <a:off x="521308" y="1979575"/>
              <a:ext cx="2484276" cy="405455"/>
              <a:chOff x="521308" y="1979575"/>
              <a:chExt cx="2160240" cy="405455"/>
            </a:xfrm>
            <a:grpFill/>
          </p:grpSpPr>
          <p:sp>
            <p:nvSpPr>
              <p:cNvPr id="57" name="LcS48" descr="어두운 상향 대각선">
                <a:extLst>
                  <a:ext uri="{FF2B5EF4-FFF2-40B4-BE49-F238E27FC236}">
                    <a16:creationId xmlns:a16="http://schemas.microsoft.com/office/drawing/2014/main" xmlns="" id="{6E9A3F28-840E-49F1-86D0-4B0A7F986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308" y="1979575"/>
                <a:ext cx="2160240" cy="34750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58" name="사다리꼴 78">
                <a:extLst>
                  <a:ext uri="{FF2B5EF4-FFF2-40B4-BE49-F238E27FC236}">
                    <a16:creationId xmlns:a16="http://schemas.microsoft.com/office/drawing/2014/main" xmlns="" id="{E5CEE199-8C4B-4E79-A414-C628A0C6BF16}"/>
                  </a:ext>
                </a:extLst>
              </p:cNvPr>
              <p:cNvSpPr/>
              <p:nvPr/>
            </p:nvSpPr>
            <p:spPr>
              <a:xfrm flipV="1">
                <a:off x="521308" y="2327119"/>
                <a:ext cx="2160240" cy="57911"/>
              </a:xfrm>
              <a:prstGeom prst="trapezoid">
                <a:avLst>
                  <a:gd name="adj" fmla="val 275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55" name="그림 69">
              <a:extLst>
                <a:ext uri="{FF2B5EF4-FFF2-40B4-BE49-F238E27FC236}">
                  <a16:creationId xmlns:a16="http://schemas.microsoft.com/office/drawing/2014/main" xmlns="" id="{321D9F00-8EBE-449E-B1EE-11320AE5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1308" y="1979575"/>
              <a:ext cx="548688" cy="347502"/>
            </a:xfrm>
            <a:prstGeom prst="rect">
              <a:avLst/>
            </a:prstGeom>
            <a:grpFill/>
          </p:spPr>
        </p:pic>
        <p:sp>
          <p:nvSpPr>
            <p:cNvPr id="56" name="TextBox 31">
              <a:extLst>
                <a:ext uri="{FF2B5EF4-FFF2-40B4-BE49-F238E27FC236}">
                  <a16:creationId xmlns:a16="http://schemas.microsoft.com/office/drawing/2014/main" xmlns="" id="{6CFF5778-78D7-4938-A8F1-5A03010EA165}"/>
                </a:ext>
              </a:extLst>
            </p:cNvPr>
            <p:cNvSpPr txBox="1"/>
            <p:nvPr/>
          </p:nvSpPr>
          <p:spPr>
            <a:xfrm>
              <a:off x="1089089" y="2070207"/>
              <a:ext cx="1348730" cy="183553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latinLnBrk="0"/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웹 악성코드 탐지 및 분석</a:t>
              </a:r>
            </a:p>
          </p:txBody>
        </p:sp>
      </p:grpSp>
      <p:sp>
        <p:nvSpPr>
          <p:cNvPr id="66" name="사다리꼴 78">
            <a:extLst>
              <a:ext uri="{FF2B5EF4-FFF2-40B4-BE49-F238E27FC236}">
                <a16:creationId xmlns:a16="http://schemas.microsoft.com/office/drawing/2014/main" xmlns="" id="{4A92717D-6C78-43F8-A85F-D44867D31291}"/>
              </a:ext>
            </a:extLst>
          </p:cNvPr>
          <p:cNvSpPr/>
          <p:nvPr/>
        </p:nvSpPr>
        <p:spPr>
          <a:xfrm>
            <a:off x="3019068" y="4357744"/>
            <a:ext cx="2834525" cy="45719"/>
          </a:xfrm>
          <a:prstGeom prst="trapezoid">
            <a:avLst>
              <a:gd name="adj" fmla="val 275000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7" name="사다리꼴 78">
            <a:extLst>
              <a:ext uri="{FF2B5EF4-FFF2-40B4-BE49-F238E27FC236}">
                <a16:creationId xmlns:a16="http://schemas.microsoft.com/office/drawing/2014/main" xmlns="" id="{6F1A01E5-E2C8-4B3E-A7ED-C130F1EDCD12}"/>
              </a:ext>
            </a:extLst>
          </p:cNvPr>
          <p:cNvSpPr/>
          <p:nvPr/>
        </p:nvSpPr>
        <p:spPr>
          <a:xfrm>
            <a:off x="5971102" y="4351674"/>
            <a:ext cx="2834526" cy="52514"/>
          </a:xfrm>
          <a:prstGeom prst="trapezoid">
            <a:avLst>
              <a:gd name="adj" fmla="val 275000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3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68" name="그룹 67">
            <a:extLst>
              <a:ext uri="{FF2B5EF4-FFF2-40B4-BE49-F238E27FC236}">
                <a16:creationId xmlns:a16="http://schemas.microsoft.com/office/drawing/2014/main" xmlns="" id="{484DC9D9-E4AC-4A26-B86F-5A4C3448877A}"/>
              </a:ext>
            </a:extLst>
          </p:cNvPr>
          <p:cNvGrpSpPr/>
          <p:nvPr/>
        </p:nvGrpSpPr>
        <p:grpSpPr>
          <a:xfrm>
            <a:off x="5971101" y="2839907"/>
            <a:ext cx="2834527" cy="356924"/>
            <a:chOff x="521308" y="1979575"/>
            <a:chExt cx="2484276" cy="405455"/>
          </a:xfrm>
          <a:solidFill>
            <a:srgbClr val="7C7C7C"/>
          </a:solidFill>
        </p:grpSpPr>
        <p:grpSp>
          <p:nvGrpSpPr>
            <p:cNvPr id="69" name="그룹 77">
              <a:extLst>
                <a:ext uri="{FF2B5EF4-FFF2-40B4-BE49-F238E27FC236}">
                  <a16:creationId xmlns:a16="http://schemas.microsoft.com/office/drawing/2014/main" xmlns="" id="{D3AA3506-5764-4857-AB8F-9E6A3813A484}"/>
                </a:ext>
              </a:extLst>
            </p:cNvPr>
            <p:cNvGrpSpPr/>
            <p:nvPr/>
          </p:nvGrpSpPr>
          <p:grpSpPr>
            <a:xfrm>
              <a:off x="521308" y="1979575"/>
              <a:ext cx="2484276" cy="405455"/>
              <a:chOff x="521308" y="1979575"/>
              <a:chExt cx="2160240" cy="405455"/>
            </a:xfrm>
            <a:grpFill/>
          </p:grpSpPr>
          <p:sp>
            <p:nvSpPr>
              <p:cNvPr id="72" name="LcS48" descr="어두운 상향 대각선">
                <a:extLst>
                  <a:ext uri="{FF2B5EF4-FFF2-40B4-BE49-F238E27FC236}">
                    <a16:creationId xmlns:a16="http://schemas.microsoft.com/office/drawing/2014/main" xmlns="" id="{8A9EA3D1-6426-4830-A14D-F73F1E46E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308" y="1979575"/>
                <a:ext cx="2160240" cy="34750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73" name="사다리꼴 78">
                <a:extLst>
                  <a:ext uri="{FF2B5EF4-FFF2-40B4-BE49-F238E27FC236}">
                    <a16:creationId xmlns:a16="http://schemas.microsoft.com/office/drawing/2014/main" xmlns="" id="{61B6FE74-0F7B-444D-BE89-F6D100F4C660}"/>
                  </a:ext>
                </a:extLst>
              </p:cNvPr>
              <p:cNvSpPr/>
              <p:nvPr/>
            </p:nvSpPr>
            <p:spPr>
              <a:xfrm flipV="1">
                <a:off x="521308" y="2327119"/>
                <a:ext cx="2160240" cy="57911"/>
              </a:xfrm>
              <a:prstGeom prst="trapezoid">
                <a:avLst>
                  <a:gd name="adj" fmla="val 275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70" name="그림 69">
              <a:extLst>
                <a:ext uri="{FF2B5EF4-FFF2-40B4-BE49-F238E27FC236}">
                  <a16:creationId xmlns:a16="http://schemas.microsoft.com/office/drawing/2014/main" xmlns="" id="{AFD746A6-0761-4368-AD02-84CC7E104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1308" y="1979575"/>
              <a:ext cx="548688" cy="347502"/>
            </a:xfrm>
            <a:prstGeom prst="rect">
              <a:avLst/>
            </a:prstGeom>
            <a:grpFill/>
          </p:spPr>
        </p:pic>
        <p:sp>
          <p:nvSpPr>
            <p:cNvPr id="71" name="TextBox 31">
              <a:extLst>
                <a:ext uri="{FF2B5EF4-FFF2-40B4-BE49-F238E27FC236}">
                  <a16:creationId xmlns:a16="http://schemas.microsoft.com/office/drawing/2014/main" xmlns="" id="{EBA98DD4-BFA6-4A74-8609-0D3199C21391}"/>
                </a:ext>
              </a:extLst>
            </p:cNvPr>
            <p:cNvSpPr txBox="1"/>
            <p:nvPr/>
          </p:nvSpPr>
          <p:spPr>
            <a:xfrm>
              <a:off x="1346199" y="2061551"/>
              <a:ext cx="834526" cy="183553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latinLnBrk="0"/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웹 보안 툴 배포</a:t>
              </a:r>
            </a:p>
          </p:txBody>
        </p:sp>
      </p:grpSp>
      <p:grpSp>
        <p:nvGrpSpPr>
          <p:cNvPr id="74" name="그룹 67">
            <a:extLst>
              <a:ext uri="{FF2B5EF4-FFF2-40B4-BE49-F238E27FC236}">
                <a16:creationId xmlns:a16="http://schemas.microsoft.com/office/drawing/2014/main" xmlns="" id="{05C5D029-D54F-4902-A835-37A9313C4EFC}"/>
              </a:ext>
            </a:extLst>
          </p:cNvPr>
          <p:cNvGrpSpPr/>
          <p:nvPr/>
        </p:nvGrpSpPr>
        <p:grpSpPr>
          <a:xfrm>
            <a:off x="8914326" y="2839907"/>
            <a:ext cx="2834527" cy="356924"/>
            <a:chOff x="521308" y="1979575"/>
            <a:chExt cx="2484276" cy="405455"/>
          </a:xfrm>
          <a:solidFill>
            <a:srgbClr val="7C7C7C"/>
          </a:solidFill>
        </p:grpSpPr>
        <p:grpSp>
          <p:nvGrpSpPr>
            <p:cNvPr id="75" name="그룹 77">
              <a:extLst>
                <a:ext uri="{FF2B5EF4-FFF2-40B4-BE49-F238E27FC236}">
                  <a16:creationId xmlns:a16="http://schemas.microsoft.com/office/drawing/2014/main" xmlns="" id="{8DFB884C-0C00-4A67-8959-58C6945AACDA}"/>
                </a:ext>
              </a:extLst>
            </p:cNvPr>
            <p:cNvGrpSpPr/>
            <p:nvPr/>
          </p:nvGrpSpPr>
          <p:grpSpPr>
            <a:xfrm>
              <a:off x="521308" y="1979575"/>
              <a:ext cx="2484276" cy="405455"/>
              <a:chOff x="521308" y="1979575"/>
              <a:chExt cx="2160240" cy="405455"/>
            </a:xfrm>
            <a:grpFill/>
          </p:grpSpPr>
          <p:sp>
            <p:nvSpPr>
              <p:cNvPr id="78" name="LcS48" descr="어두운 상향 대각선">
                <a:extLst>
                  <a:ext uri="{FF2B5EF4-FFF2-40B4-BE49-F238E27FC236}">
                    <a16:creationId xmlns:a16="http://schemas.microsoft.com/office/drawing/2014/main" xmlns="" id="{501F94BC-0E20-431A-B181-BF26BBEE76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308" y="1979575"/>
                <a:ext cx="2160240" cy="34750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79" name="사다리꼴 78">
                <a:extLst>
                  <a:ext uri="{FF2B5EF4-FFF2-40B4-BE49-F238E27FC236}">
                    <a16:creationId xmlns:a16="http://schemas.microsoft.com/office/drawing/2014/main" xmlns="" id="{DE1A4544-2693-4711-A9D6-51DB0DDCB388}"/>
                  </a:ext>
                </a:extLst>
              </p:cNvPr>
              <p:cNvSpPr/>
              <p:nvPr/>
            </p:nvSpPr>
            <p:spPr>
              <a:xfrm flipV="1">
                <a:off x="521308" y="2327119"/>
                <a:ext cx="2160240" cy="57911"/>
              </a:xfrm>
              <a:prstGeom prst="trapezoid">
                <a:avLst>
                  <a:gd name="adj" fmla="val 275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76" name="그림 69">
              <a:extLst>
                <a:ext uri="{FF2B5EF4-FFF2-40B4-BE49-F238E27FC236}">
                  <a16:creationId xmlns:a16="http://schemas.microsoft.com/office/drawing/2014/main" xmlns="" id="{CB9919E2-39F2-46EA-B87C-78765938D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1308" y="1979575"/>
              <a:ext cx="548688" cy="347502"/>
            </a:xfrm>
            <a:prstGeom prst="rect">
              <a:avLst/>
            </a:prstGeom>
            <a:grpFill/>
          </p:spPr>
        </p:pic>
        <p:sp>
          <p:nvSpPr>
            <p:cNvPr id="77" name="TextBox 31">
              <a:extLst>
                <a:ext uri="{FF2B5EF4-FFF2-40B4-BE49-F238E27FC236}">
                  <a16:creationId xmlns:a16="http://schemas.microsoft.com/office/drawing/2014/main" xmlns="" id="{76E2A0D5-EF1B-4263-AA04-9402F3BC18BF}"/>
                </a:ext>
              </a:extLst>
            </p:cNvPr>
            <p:cNvSpPr txBox="1"/>
            <p:nvPr/>
          </p:nvSpPr>
          <p:spPr>
            <a:xfrm>
              <a:off x="929636" y="2061551"/>
              <a:ext cx="1667648" cy="183553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latinLnBrk="0"/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공공</a:t>
              </a:r>
              <a:r>
                <a:rPr lang="en-US" altLang="ko-KR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PC/</a:t>
              </a:r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휴대용 기기 보안 체크</a:t>
              </a:r>
            </a:p>
          </p:txBody>
        </p:sp>
      </p:grpSp>
      <p:sp>
        <p:nvSpPr>
          <p:cNvPr id="82" name="직사각형 9">
            <a:extLst>
              <a:ext uri="{FF2B5EF4-FFF2-40B4-BE49-F238E27FC236}">
                <a16:creationId xmlns:a16="http://schemas.microsoft.com/office/drawing/2014/main" xmlns="" id="{6A6E2F72-484B-480E-BAAB-AB344899082A}"/>
              </a:ext>
            </a:extLst>
          </p:cNvPr>
          <p:cNvSpPr/>
          <p:nvPr/>
        </p:nvSpPr>
        <p:spPr>
          <a:xfrm>
            <a:off x="3019068" y="4410260"/>
            <a:ext cx="2834525" cy="2107692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83" name="직사각형 9">
            <a:extLst>
              <a:ext uri="{FF2B5EF4-FFF2-40B4-BE49-F238E27FC236}">
                <a16:creationId xmlns:a16="http://schemas.microsoft.com/office/drawing/2014/main" xmlns="" id="{12F2128B-2A76-496C-8184-1AEE0BE14F74}"/>
              </a:ext>
            </a:extLst>
          </p:cNvPr>
          <p:cNvSpPr/>
          <p:nvPr/>
        </p:nvSpPr>
        <p:spPr>
          <a:xfrm>
            <a:off x="5971103" y="4410260"/>
            <a:ext cx="2834525" cy="2107692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84" name="표 29">
            <a:extLst>
              <a:ext uri="{FF2B5EF4-FFF2-40B4-BE49-F238E27FC236}">
                <a16:creationId xmlns:a16="http://schemas.microsoft.com/office/drawing/2014/main" xmlns="" id="{BCB91DD6-2C8D-4D18-BCA3-55C56F155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72689006"/>
              </p:ext>
            </p:extLst>
          </p:nvPr>
        </p:nvGraphicFramePr>
        <p:xfrm>
          <a:off x="8914325" y="4410261"/>
          <a:ext cx="2834527" cy="196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2306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개요</a:t>
                      </a:r>
                      <a:endParaRPr lang="en-US" altLang="ko-KR" sz="93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384596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사람들의 개인용 컴퓨터 및 휴대용 기기에 대하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보안검사를 수행함으로써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안전한 사이버보안 환경을 구축 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기간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3549649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년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~ 2023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년 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개년 연속 수주 및 수행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168632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수행 내용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654646"/>
                  </a:ext>
                </a:extLst>
              </a:tr>
              <a:tr h="384596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매년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100,000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 이상의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개인용 컴퓨터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휴대용 기기 들에 대하여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원격 및 현장 보안점검 수행 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7822280"/>
                  </a:ext>
                </a:extLst>
              </a:tr>
            </a:tbl>
          </a:graphicData>
        </a:graphic>
      </p:graphicFrame>
      <p:sp>
        <p:nvSpPr>
          <p:cNvPr id="85" name="사다리꼴 78">
            <a:extLst>
              <a:ext uri="{FF2B5EF4-FFF2-40B4-BE49-F238E27FC236}">
                <a16:creationId xmlns:a16="http://schemas.microsoft.com/office/drawing/2014/main" xmlns="" id="{A376F42B-9E69-40BA-B8D6-769DF514E92F}"/>
              </a:ext>
            </a:extLst>
          </p:cNvPr>
          <p:cNvSpPr/>
          <p:nvPr/>
        </p:nvSpPr>
        <p:spPr>
          <a:xfrm>
            <a:off x="8914327" y="4351674"/>
            <a:ext cx="2834526" cy="52514"/>
          </a:xfrm>
          <a:prstGeom prst="trapezoid">
            <a:avLst>
              <a:gd name="adj" fmla="val 275000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3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6" name="직사각형 9">
            <a:extLst>
              <a:ext uri="{FF2B5EF4-FFF2-40B4-BE49-F238E27FC236}">
                <a16:creationId xmlns:a16="http://schemas.microsoft.com/office/drawing/2014/main" xmlns="" id="{D0E52489-47C2-4081-AF96-F160B12AEEC9}"/>
              </a:ext>
            </a:extLst>
          </p:cNvPr>
          <p:cNvSpPr/>
          <p:nvPr/>
        </p:nvSpPr>
        <p:spPr>
          <a:xfrm>
            <a:off x="8914328" y="4410260"/>
            <a:ext cx="2834525" cy="2107692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87" name="図 86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xmlns="" id="{6069781E-996C-4802-A538-7D614170F5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8351" y="3281890"/>
            <a:ext cx="1646474" cy="9690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8" name="타원 20">
            <a:extLst>
              <a:ext uri="{FF2B5EF4-FFF2-40B4-BE49-F238E27FC236}">
                <a16:creationId xmlns:a16="http://schemas.microsoft.com/office/drawing/2014/main" xmlns="" id="{E2144A9B-9960-44BA-B304-A9E0F404C91E}"/>
              </a:ext>
            </a:extLst>
          </p:cNvPr>
          <p:cNvSpPr/>
          <p:nvPr/>
        </p:nvSpPr>
        <p:spPr>
          <a:xfrm>
            <a:off x="2916374" y="2841859"/>
            <a:ext cx="308405" cy="3204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rtlCol="0" anchor="ctr"/>
          <a:lstStyle/>
          <a:p>
            <a:pPr algn="ctr"/>
            <a:r>
              <a:rPr lang="en-US" altLang="ko-KR" sz="1200" b="1" i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Segoe UI" panose="020B0502040204020203" pitchFamily="34" charset="0"/>
              </a:rPr>
              <a:t>1</a:t>
            </a:r>
            <a:endParaRPr lang="ko-KR" altLang="en-US" sz="1200" b="1" i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  <a:cs typeface="Segoe UI" panose="020B0502040204020203" pitchFamily="34" charset="0"/>
            </a:endParaRPr>
          </a:p>
        </p:txBody>
      </p:sp>
      <p:sp>
        <p:nvSpPr>
          <p:cNvPr id="89" name="타원 20">
            <a:extLst>
              <a:ext uri="{FF2B5EF4-FFF2-40B4-BE49-F238E27FC236}">
                <a16:creationId xmlns:a16="http://schemas.microsoft.com/office/drawing/2014/main" xmlns="" id="{B22930D2-BB16-4CCA-8DFC-FE3F40D01E3E}"/>
              </a:ext>
            </a:extLst>
          </p:cNvPr>
          <p:cNvSpPr/>
          <p:nvPr/>
        </p:nvSpPr>
        <p:spPr>
          <a:xfrm>
            <a:off x="5916974" y="2841859"/>
            <a:ext cx="308405" cy="3204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rtlCol="0" anchor="ctr"/>
          <a:lstStyle/>
          <a:p>
            <a:pPr algn="ctr"/>
            <a:r>
              <a:rPr lang="en-US" altLang="ko-KR" sz="1200" b="1" i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Segoe UI" panose="020B0502040204020203" pitchFamily="34" charset="0"/>
              </a:rPr>
              <a:t>2</a:t>
            </a:r>
            <a:endParaRPr lang="ko-KR" altLang="en-US" sz="1200" b="1" i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  <a:cs typeface="Segoe UI" panose="020B0502040204020203" pitchFamily="34" charset="0"/>
            </a:endParaRPr>
          </a:p>
        </p:txBody>
      </p:sp>
      <p:sp>
        <p:nvSpPr>
          <p:cNvPr id="90" name="타원 20">
            <a:extLst>
              <a:ext uri="{FF2B5EF4-FFF2-40B4-BE49-F238E27FC236}">
                <a16:creationId xmlns:a16="http://schemas.microsoft.com/office/drawing/2014/main" xmlns="" id="{160646E8-1FE2-45D3-B2E4-A57437898923}"/>
              </a:ext>
            </a:extLst>
          </p:cNvPr>
          <p:cNvSpPr/>
          <p:nvPr/>
        </p:nvSpPr>
        <p:spPr>
          <a:xfrm>
            <a:off x="8857958" y="2841859"/>
            <a:ext cx="308405" cy="3204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rtlCol="0" anchor="ctr"/>
          <a:lstStyle/>
          <a:p>
            <a:pPr algn="ctr"/>
            <a:r>
              <a:rPr lang="en-US" altLang="ko-KR" sz="1200" b="1" i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Segoe UI" panose="020B0502040204020203" pitchFamily="34" charset="0"/>
              </a:rPr>
              <a:t>3</a:t>
            </a:r>
            <a:endParaRPr lang="ko-KR" altLang="en-US" sz="1200" b="1" i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  <a:cs typeface="Segoe UI" panose="020B0502040204020203" pitchFamily="34" charset="0"/>
            </a:endParaRPr>
          </a:p>
        </p:txBody>
      </p:sp>
      <p:sp>
        <p:nvSpPr>
          <p:cNvPr id="59" name="제목 1">
            <a:extLst>
              <a:ext uri="{FF2B5EF4-FFF2-40B4-BE49-F238E27FC236}">
                <a16:creationId xmlns:a16="http://schemas.microsoft.com/office/drawing/2014/main" xmlns="" id="{8262FEDE-5208-40A8-99C9-003489C78BC0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II.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사업분야</a:t>
            </a:r>
          </a:p>
        </p:txBody>
      </p:sp>
      <p:grpSp>
        <p:nvGrpSpPr>
          <p:cNvPr id="3" name="グループ化 14">
            <a:extLst>
              <a:ext uri="{FF2B5EF4-FFF2-40B4-BE49-F238E27FC236}">
                <a16:creationId xmlns:a16="http://schemas.microsoft.com/office/drawing/2014/main" xmlns="" id="{E7A6FFEC-8AB0-ADD8-D5C3-6D006772AEE3}"/>
              </a:ext>
            </a:extLst>
          </p:cNvPr>
          <p:cNvGrpSpPr/>
          <p:nvPr/>
        </p:nvGrpSpPr>
        <p:grpSpPr>
          <a:xfrm>
            <a:off x="550227" y="1441501"/>
            <a:ext cx="2129958" cy="3765059"/>
            <a:chOff x="4966676" y="2531665"/>
            <a:chExt cx="2129958" cy="3765059"/>
          </a:xfrm>
        </p:grpSpPr>
        <p:grpSp>
          <p:nvGrpSpPr>
            <p:cNvPr id="4" name="グループ化 4">
              <a:extLst>
                <a:ext uri="{FF2B5EF4-FFF2-40B4-BE49-F238E27FC236}">
                  <a16:creationId xmlns:a16="http://schemas.microsoft.com/office/drawing/2014/main" xmlns="" id="{585E72D8-21B0-E93A-AD4E-8BB2088E184E}"/>
                </a:ext>
              </a:extLst>
            </p:cNvPr>
            <p:cNvGrpSpPr/>
            <p:nvPr/>
          </p:nvGrpSpPr>
          <p:grpSpPr>
            <a:xfrm>
              <a:off x="4966676" y="4448356"/>
              <a:ext cx="2129958" cy="1848368"/>
              <a:chOff x="6125984" y="4426496"/>
              <a:chExt cx="2129958" cy="1848368"/>
            </a:xfrm>
          </p:grpSpPr>
          <p:sp>
            <p:nvSpPr>
              <p:cNvPr id="29" name="사각형: 둥근 모서리 142">
                <a:extLst>
                  <a:ext uri="{FF2B5EF4-FFF2-40B4-BE49-F238E27FC236}">
                    <a16:creationId xmlns:a16="http://schemas.microsoft.com/office/drawing/2014/main" xmlns="" id="{F2023182-B0F0-16BA-5D9B-22F31EFA3FCB}"/>
                  </a:ext>
                </a:extLst>
              </p:cNvPr>
              <p:cNvSpPr/>
              <p:nvPr/>
            </p:nvSpPr>
            <p:spPr>
              <a:xfrm>
                <a:off x="6125984" y="4426496"/>
                <a:ext cx="2129958" cy="1848368"/>
              </a:xfrm>
              <a:prstGeom prst="roundRect">
                <a:avLst>
                  <a:gd name="adj" fmla="val 9050"/>
                </a:avLst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0" name="Rectangle 10">
                <a:extLst>
                  <a:ext uri="{FF2B5EF4-FFF2-40B4-BE49-F238E27FC236}">
                    <a16:creationId xmlns:a16="http://schemas.microsoft.com/office/drawing/2014/main" xmlns="" id="{0974F001-5CEC-3D86-B6FC-C1D504E4C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4104" y="4811419"/>
                <a:ext cx="2016986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fontAlgn="ctr" latinLnBrk="0">
                  <a:defRPr/>
                </a:pPr>
                <a:r>
                  <a:rPr lang="ko-KR" altLang="en-US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정부 및 민간 기관들의 요구를 충족하는 보안서비스 운영 및 개발을 통한</a:t>
                </a:r>
                <a:r>
                  <a:rPr lang="en-US" altLang="ko-KR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/>
                </a:r>
                <a:br>
                  <a:rPr lang="en-US" altLang="ko-KR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</a:br>
                <a:r>
                  <a:rPr lang="ko-KR" altLang="en-US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전문적 프로젝트 서비스</a:t>
                </a:r>
                <a:endPara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5" name="그룹 115">
              <a:extLst>
                <a:ext uri="{FF2B5EF4-FFF2-40B4-BE49-F238E27FC236}">
                  <a16:creationId xmlns:a16="http://schemas.microsoft.com/office/drawing/2014/main" xmlns="" id="{13CA8DF7-0991-4D9A-BF24-A6CD7A46664C}"/>
                </a:ext>
              </a:extLst>
            </p:cNvPr>
            <p:cNvGrpSpPr/>
            <p:nvPr/>
          </p:nvGrpSpPr>
          <p:grpSpPr>
            <a:xfrm>
              <a:off x="5159490" y="3161656"/>
              <a:ext cx="1744331" cy="1309236"/>
              <a:chOff x="4045581" y="3258468"/>
              <a:chExt cx="1440160" cy="1440160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25" name="타원 116">
                <a:extLst>
                  <a:ext uri="{FF2B5EF4-FFF2-40B4-BE49-F238E27FC236}">
                    <a16:creationId xmlns:a16="http://schemas.microsoft.com/office/drawing/2014/main" xmlns="" id="{7FD6D244-7909-EE0A-13D8-B6A27E996767}"/>
                  </a:ext>
                </a:extLst>
              </p:cNvPr>
              <p:cNvSpPr/>
              <p:nvPr/>
            </p:nvSpPr>
            <p:spPr>
              <a:xfrm>
                <a:off x="4045581" y="3258468"/>
                <a:ext cx="1440160" cy="14401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6" name="직사각형 117">
                <a:extLst>
                  <a:ext uri="{FF2B5EF4-FFF2-40B4-BE49-F238E27FC236}">
                    <a16:creationId xmlns:a16="http://schemas.microsoft.com/office/drawing/2014/main" xmlns="" id="{71B7538A-057C-9E57-7695-1AEAABCEBEFF}"/>
                  </a:ext>
                </a:extLst>
              </p:cNvPr>
              <p:cNvSpPr/>
              <p:nvPr/>
            </p:nvSpPr>
            <p:spPr>
              <a:xfrm>
                <a:off x="4167214" y="3696541"/>
                <a:ext cx="1250330" cy="638308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전문적 서비스</a:t>
                </a:r>
                <a:endParaRPr lang="ko-KR" altLang="en-US" b="1" dirty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27" name="직선 연결선 118">
                <a:extLst>
                  <a:ext uri="{FF2B5EF4-FFF2-40B4-BE49-F238E27FC236}">
                    <a16:creationId xmlns:a16="http://schemas.microsoft.com/office/drawing/2014/main" xmlns="" id="{F601583B-9059-C9F4-9E3A-80A3DD7856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3678" y="4158568"/>
                <a:ext cx="1383965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그래픽 119" descr="잡기 제스처 단색으로 채워진">
                <a:extLst>
                  <a:ext uri="{FF2B5EF4-FFF2-40B4-BE49-F238E27FC236}">
                    <a16:creationId xmlns:a16="http://schemas.microsoft.com/office/drawing/2014/main" xmlns="" id="{483C5A06-8B0A-F51B-0844-B66D00912C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4551351" y="4205549"/>
                <a:ext cx="428618" cy="428618"/>
              </a:xfrm>
              <a:prstGeom prst="rect">
                <a:avLst/>
              </a:prstGeom>
            </p:spPr>
          </p:pic>
        </p:grpSp>
        <p:sp>
          <p:nvSpPr>
            <p:cNvPr id="10" name="직사각형 127">
              <a:extLst>
                <a:ext uri="{FF2B5EF4-FFF2-40B4-BE49-F238E27FC236}">
                  <a16:creationId xmlns:a16="http://schemas.microsoft.com/office/drawing/2014/main" xmlns="" id="{AAF42A72-14A4-443E-600F-E3430544C0C7}"/>
                </a:ext>
              </a:extLst>
            </p:cNvPr>
            <p:cNvSpPr/>
            <p:nvPr/>
          </p:nvSpPr>
          <p:spPr>
            <a:xfrm>
              <a:off x="5971879" y="2531665"/>
              <a:ext cx="112211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latinLnBrk="0">
                <a:tabLst>
                  <a:tab pos="87313" algn="l"/>
                </a:tabLst>
              </a:pPr>
              <a:r>
                <a:rPr lang="en-US" altLang="ko-KR" sz="16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</a:t>
              </a:r>
              <a:endParaRPr lang="ko-KR" altLang="en-US" sz="16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07503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4.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첨단기술 연구 및 개발</a:t>
            </a:r>
            <a:endParaRPr kumimoji="1" lang="ko-KR" altLang="en-US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직사각형 127">
            <a:extLst>
              <a:ext uri="{FF2B5EF4-FFF2-40B4-BE49-F238E27FC236}">
                <a16:creationId xmlns:a16="http://schemas.microsoft.com/office/drawing/2014/main" xmlns="" id="{891B6CE0-F192-47FB-9C82-91F6E6EBE352}"/>
              </a:ext>
            </a:extLst>
          </p:cNvPr>
          <p:cNvSpPr/>
          <p:nvPr/>
        </p:nvSpPr>
        <p:spPr>
          <a:xfrm>
            <a:off x="1461192" y="1573231"/>
            <a:ext cx="110608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latinLnBrk="0">
              <a:tabLst>
                <a:tab pos="87313" algn="l"/>
              </a:tabLst>
            </a:pPr>
            <a:r>
              <a:rPr lang="en-US" altLang="ko-KR" sz="16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Bahnschrift SemiLight" panose="020B0502040204020203" pitchFamily="34" charset="0"/>
                <a:ea typeface="맑은 고딕" pitchFamily="50" charset="-127"/>
              </a:rPr>
              <a:t>4</a:t>
            </a:r>
            <a:endParaRPr lang="ko-KR" altLang="en-US" sz="16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Bahnschrift SemiLight" panose="020B0502040204020203" pitchFamily="34" charset="0"/>
              <a:ea typeface="맑은 고딕" pitchFamily="50" charset="-127"/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xmlns="" id="{9D2BB65E-C0A7-4B7B-8C75-145808F7A319}"/>
              </a:ext>
            </a:extLst>
          </p:cNvPr>
          <p:cNvCxnSpPr/>
          <p:nvPr/>
        </p:nvCxnSpPr>
        <p:spPr>
          <a:xfrm>
            <a:off x="2867025" y="1295400"/>
            <a:ext cx="886386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xmlns="" id="{2B192927-8185-4CD5-BC68-95B8ED6CF6C1}"/>
              </a:ext>
            </a:extLst>
          </p:cNvPr>
          <p:cNvCxnSpPr/>
          <p:nvPr/>
        </p:nvCxnSpPr>
        <p:spPr>
          <a:xfrm>
            <a:off x="2867025" y="2347155"/>
            <a:ext cx="886386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10">
            <a:extLst>
              <a:ext uri="{FF2B5EF4-FFF2-40B4-BE49-F238E27FC236}">
                <a16:creationId xmlns:a16="http://schemas.microsoft.com/office/drawing/2014/main" xmlns="" id="{A3114723-CDE0-4F10-BF6D-861973DA4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2" y="1369076"/>
            <a:ext cx="90846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 latinLnBrk="0">
              <a:defRPr/>
            </a:pP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에프원</a:t>
            </a: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시큐리티</a:t>
            </a:r>
            <a:r>
              <a:rPr lang="ko-KR" altLang="en-US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는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정식으로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한국산업기술진흥협회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(KITA)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에 등록된 기술연구소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를 가지고 있습니다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. </a:t>
            </a:r>
            <a:b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</a:b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에프원</a:t>
            </a: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시큐리티</a:t>
            </a:r>
            <a:r>
              <a:rPr lang="ko-KR" altLang="en-US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의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기술 연구소는 주로 </a:t>
            </a:r>
            <a:r>
              <a:rPr lang="ko-KR" altLang="en-US" sz="12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클라우드보안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/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사물인터넷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인공지능 그리고 </a:t>
            </a:r>
            <a:r>
              <a:rPr lang="ko-KR" altLang="en-US" sz="12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블록체인 등 관련된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연구를 수행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합니다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. </a:t>
            </a:r>
            <a:b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</a:b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또한 각 분야에서 정부기관들 및 대학교들과 협력하여 연구 프로젝트들을 수행해 왔으며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다수의 관련 특허를 보유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하고 있습니다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.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에프원</a:t>
            </a: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시큐리티</a:t>
            </a:r>
            <a:r>
              <a:rPr lang="ko-KR" altLang="en-US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의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제품들은 기술연구소의 연구 결과들을 적용하여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최신의 상태로 지속적인 업데이트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를 합니다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그룹 9">
            <a:extLst>
              <a:ext uri="{FF2B5EF4-FFF2-40B4-BE49-F238E27FC236}">
                <a16:creationId xmlns:a16="http://schemas.microsoft.com/office/drawing/2014/main" xmlns="" id="{D957244A-A580-4FC1-BEA9-2914D1C0A019}"/>
              </a:ext>
            </a:extLst>
          </p:cNvPr>
          <p:cNvGrpSpPr/>
          <p:nvPr/>
        </p:nvGrpSpPr>
        <p:grpSpPr>
          <a:xfrm>
            <a:off x="2961303" y="2458114"/>
            <a:ext cx="7001846" cy="307777"/>
            <a:chOff x="344664" y="4120269"/>
            <a:chExt cx="6883532" cy="438302"/>
          </a:xfrm>
        </p:grpSpPr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xmlns="" id="{DDF2FD27-1EC1-444F-8959-C2F90A1DE9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4664" y="4210900"/>
              <a:ext cx="273063" cy="2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TextBox 19">
              <a:extLst>
                <a:ext uri="{FF2B5EF4-FFF2-40B4-BE49-F238E27FC236}">
                  <a16:creationId xmlns:a16="http://schemas.microsoft.com/office/drawing/2014/main" xmlns="" id="{27C070C3-9B49-405E-9947-8441255350BA}"/>
                </a:ext>
              </a:extLst>
            </p:cNvPr>
            <p:cNvSpPr txBox="1"/>
            <p:nvPr/>
          </p:nvSpPr>
          <p:spPr>
            <a:xfrm>
              <a:off x="595466" y="4120269"/>
              <a:ext cx="6632730" cy="438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ko-KR" altLang="en-US" sz="14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기술연구의 주요 영역</a:t>
              </a:r>
            </a:p>
          </p:txBody>
        </p:sp>
      </p:grpSp>
      <p:grpSp>
        <p:nvGrpSpPr>
          <p:cNvPr id="56" name="그룹 47">
            <a:extLst>
              <a:ext uri="{FF2B5EF4-FFF2-40B4-BE49-F238E27FC236}">
                <a16:creationId xmlns:a16="http://schemas.microsoft.com/office/drawing/2014/main" xmlns="" id="{B5B32CBA-68B0-4BF0-82C4-AA816E8C3254}"/>
              </a:ext>
            </a:extLst>
          </p:cNvPr>
          <p:cNvGrpSpPr/>
          <p:nvPr/>
        </p:nvGrpSpPr>
        <p:grpSpPr>
          <a:xfrm>
            <a:off x="3030567" y="2822064"/>
            <a:ext cx="2751436" cy="2285080"/>
            <a:chOff x="533258" y="6501955"/>
            <a:chExt cx="2131250" cy="3530739"/>
          </a:xfrm>
        </p:grpSpPr>
        <p:grpSp>
          <p:nvGrpSpPr>
            <p:cNvPr id="57" name="그룹 48">
              <a:extLst>
                <a:ext uri="{FF2B5EF4-FFF2-40B4-BE49-F238E27FC236}">
                  <a16:creationId xmlns:a16="http://schemas.microsoft.com/office/drawing/2014/main" xmlns="" id="{DD220D81-F694-42F6-A246-C77C55657027}"/>
                </a:ext>
              </a:extLst>
            </p:cNvPr>
            <p:cNvGrpSpPr/>
            <p:nvPr/>
          </p:nvGrpSpPr>
          <p:grpSpPr>
            <a:xfrm>
              <a:off x="533258" y="6700591"/>
              <a:ext cx="2131250" cy="3332103"/>
              <a:chOff x="2402571" y="5619498"/>
              <a:chExt cx="2037303" cy="4639716"/>
            </a:xfrm>
            <a:solidFill>
              <a:srgbClr val="FFC000"/>
            </a:solidFill>
          </p:grpSpPr>
          <p:sp>
            <p:nvSpPr>
              <p:cNvPr id="60" name="모서리가 둥근 직사각형 31">
                <a:extLst>
                  <a:ext uri="{FF2B5EF4-FFF2-40B4-BE49-F238E27FC236}">
                    <a16:creationId xmlns:a16="http://schemas.microsoft.com/office/drawing/2014/main" xmlns="" id="{6A3B2725-5172-44A0-8341-8C49A6CB9B7A}"/>
                  </a:ext>
                </a:extLst>
              </p:cNvPr>
              <p:cNvSpPr/>
              <p:nvPr/>
            </p:nvSpPr>
            <p:spPr bwMode="ltGray">
              <a:xfrm>
                <a:off x="2402571" y="5619498"/>
                <a:ext cx="2037303" cy="4639716"/>
              </a:xfrm>
              <a:prstGeom prst="roundRect">
                <a:avLst>
                  <a:gd name="adj" fmla="val 10925"/>
                </a:avLst>
              </a:prstGeom>
              <a:solidFill>
                <a:schemeClr val="bg1"/>
              </a:solidFill>
              <a:ln w="3175" cap="flat" cmpd="sng" algn="ctr">
                <a:solidFill>
                  <a:schemeClr val="bg1">
                    <a:lumMod val="6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7938" algn="ctr" latinLnBrk="0">
                  <a:lnSpc>
                    <a:spcPts val="1800"/>
                  </a:lnSpc>
                  <a:spcAft>
                    <a:spcPts val="600"/>
                  </a:spcAft>
                  <a:buClr>
                    <a:srgbClr val="000000"/>
                  </a:buClr>
                  <a:tabLst>
                    <a:tab pos="625475" algn="l"/>
                  </a:tabLst>
                </a:pPr>
                <a:endParaRPr lang="ko-KR" altLang="en-US" sz="12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61" name="직사각형 52">
                <a:extLst>
                  <a:ext uri="{FF2B5EF4-FFF2-40B4-BE49-F238E27FC236}">
                    <a16:creationId xmlns:a16="http://schemas.microsoft.com/office/drawing/2014/main" xmlns="" id="{08B3FD70-ECC4-4E39-8B16-890B595FC70E}"/>
                  </a:ext>
                </a:extLst>
              </p:cNvPr>
              <p:cNvSpPr/>
              <p:nvPr/>
            </p:nvSpPr>
            <p:spPr>
              <a:xfrm>
                <a:off x="2424284" y="5834130"/>
                <a:ext cx="1995316" cy="640241"/>
              </a:xfrm>
              <a:prstGeom prst="rect">
                <a:avLst/>
              </a:prstGeom>
              <a:noFill/>
              <a:ln>
                <a:noFill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 wrap="square">
                <a:spAutoFit/>
              </a:bodyPr>
              <a:lstStyle/>
              <a:p>
                <a:pPr marL="7938" algn="ctr" latinLnBrk="0">
                  <a:lnSpc>
                    <a:spcPts val="1800"/>
                  </a:lnSpc>
                  <a:spcAft>
                    <a:spcPts val="600"/>
                  </a:spcAft>
                  <a:buClr>
                    <a:srgbClr val="000000"/>
                  </a:buClr>
                  <a:tabLst>
                    <a:tab pos="625475" algn="l"/>
                  </a:tabLst>
                </a:pPr>
                <a:endParaRPr lang="ko-KR" altLang="en-US" sz="11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58" name="TextBox 49">
              <a:extLst>
                <a:ext uri="{FF2B5EF4-FFF2-40B4-BE49-F238E27FC236}">
                  <a16:creationId xmlns:a16="http://schemas.microsoft.com/office/drawing/2014/main" xmlns="" id="{898CED8D-554F-4C7B-8132-A259CF5F83CE}"/>
                </a:ext>
              </a:extLst>
            </p:cNvPr>
            <p:cNvSpPr txBox="1"/>
            <p:nvPr/>
          </p:nvSpPr>
          <p:spPr>
            <a:xfrm>
              <a:off x="608202" y="7154150"/>
              <a:ext cx="2018874" cy="2758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9792" indent="-79792" latinLnBrk="0">
                <a:buFont typeface="Arial" panose="020B0604020202020204" pitchFamily="34" charset="0"/>
                <a:buChar char="•"/>
              </a:pPr>
              <a:r>
                <a:rPr lang="ko-KR" altLang="en-US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유망한 오픈 소프트웨어 개발</a:t>
              </a:r>
              <a:endParaRPr lang="en-US" altLang="ko-KR" sz="9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latinLnBrk="0"/>
              <a:endParaRPr lang="en-US" altLang="ko-KR" sz="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marL="79792" indent="-79792" latinLnBrk="0">
                <a:buFont typeface="Arial" panose="020B0604020202020204" pitchFamily="34" charset="0"/>
                <a:buChar char="•"/>
              </a:pPr>
              <a:r>
                <a:rPr lang="ko-KR" altLang="en-US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정보통신 기술</a:t>
              </a:r>
              <a:r>
                <a:rPr lang="en-US" altLang="ko-KR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(ICT) </a:t>
              </a:r>
              <a:r>
                <a:rPr lang="ko-KR" altLang="en-US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관련 </a:t>
              </a:r>
              <a:r>
                <a:rPr lang="en-US" altLang="ko-KR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/>
              </a:r>
              <a:br>
                <a:rPr lang="en-US" altLang="ko-KR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</a:br>
              <a:r>
                <a:rPr lang="ko-KR" altLang="en-US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혁신적 회사 기술 개발</a:t>
              </a:r>
              <a:endParaRPr lang="en-US" altLang="ko-KR" sz="9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latinLnBrk="0"/>
              <a:endParaRPr lang="en-US" altLang="ko-KR" sz="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marL="79792" indent="-79792" latinLnBrk="0">
                <a:buFont typeface="Arial" panose="020B0604020202020204" pitchFamily="34" charset="0"/>
                <a:buChar char="•"/>
              </a:pPr>
              <a:r>
                <a:rPr lang="ko-KR" altLang="en-US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클라우드 보안서비스 개선 등</a:t>
              </a:r>
              <a:r>
                <a:rPr lang="en-US" altLang="ko-KR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.</a:t>
              </a:r>
            </a:p>
            <a:p>
              <a:pPr latinLnBrk="0"/>
              <a:endParaRPr lang="en-US" altLang="ko-KR" sz="5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latinLnBrk="0"/>
              <a:r>
                <a:rPr lang="en-US" altLang="ko-KR" sz="93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93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관련 특허</a:t>
              </a:r>
              <a:r>
                <a:rPr lang="en-US" altLang="ko-KR" sz="93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)</a:t>
              </a:r>
            </a:p>
            <a:p>
              <a:pPr marL="79792" indent="-79792" latinLnBrk="0">
                <a:buFont typeface="Arial" panose="020B0604020202020204" pitchFamily="34" charset="0"/>
                <a:buChar char="•"/>
              </a:pPr>
              <a:r>
                <a:rPr lang="ko-KR" altLang="en-US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클라우드 기반의 통합 웹 서버 보안서비스를</a:t>
              </a:r>
              <a:r>
                <a:rPr lang="en-US" altLang="ko-KR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/>
              </a:r>
              <a:br>
                <a:rPr lang="en-US" altLang="ko-KR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</a:br>
              <a:r>
                <a:rPr lang="ko-KR" altLang="en-US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제공하는 시스템 및 방법</a:t>
              </a:r>
              <a:endParaRPr lang="en-US" altLang="ko-KR" sz="9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latinLnBrk="0"/>
              <a:endParaRPr lang="en-US" altLang="ko-KR" sz="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marL="79792" indent="-79792" latinLnBrk="0">
                <a:buFont typeface="Arial" panose="020B0604020202020204" pitchFamily="34" charset="0"/>
                <a:buChar char="•"/>
              </a:pPr>
              <a:r>
                <a:rPr lang="ko-KR" altLang="en-US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사물인터넷 환경에서 기기 인증방법 및</a:t>
              </a:r>
              <a:r>
                <a:rPr lang="en-US" altLang="ko-KR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/>
              </a:r>
              <a:br>
                <a:rPr lang="en-US" altLang="ko-KR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</a:br>
              <a:r>
                <a:rPr lang="ko-KR" altLang="en-US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기기 인증시스템의 시행</a:t>
              </a:r>
              <a:endParaRPr lang="en-US" altLang="ko-KR" sz="9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latinLnBrk="0"/>
              <a:endParaRPr lang="en-US" altLang="ko-KR" sz="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marL="79792" indent="-79792" latinLnBrk="0">
                <a:buFont typeface="Arial" panose="020B0604020202020204" pitchFamily="34" charset="0"/>
                <a:buChar char="•"/>
              </a:pPr>
              <a:r>
                <a:rPr lang="ko-KR" altLang="en-US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패킷 가상화를 이용한 사물인터넷 </a:t>
              </a:r>
              <a:r>
                <a:rPr lang="ko-KR" altLang="en-US" sz="93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허니넷</a:t>
              </a:r>
              <a:r>
                <a:rPr lang="ko-KR" altLang="en-US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 등</a:t>
              </a:r>
              <a:r>
                <a:rPr lang="en-US" altLang="ko-KR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.</a:t>
              </a:r>
              <a:endParaRPr lang="en-US" altLang="ko-KR" sz="9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9" name="사각형: 둥근 모서리 181">
              <a:extLst>
                <a:ext uri="{FF2B5EF4-FFF2-40B4-BE49-F238E27FC236}">
                  <a16:creationId xmlns:a16="http://schemas.microsoft.com/office/drawing/2014/main" xmlns="" id="{12B199DA-F44D-4D10-AA80-50883891DA9F}"/>
                </a:ext>
              </a:extLst>
            </p:cNvPr>
            <p:cNvSpPr/>
            <p:nvPr/>
          </p:nvSpPr>
          <p:spPr>
            <a:xfrm>
              <a:off x="533258" y="6501955"/>
              <a:ext cx="2131250" cy="56707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>
              <a:defPPr>
                <a:defRPr lang="ko-KR"/>
              </a:defPPr>
              <a:lvl1pPr marL="0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219647" algn="ctr" eaLnBrk="0" fontAlgn="ctr" latinLnBrk="0" hangingPunct="0">
                <a:spcAft>
                  <a:spcPts val="292"/>
                </a:spcAft>
                <a:buClr>
                  <a:srgbClr val="4D4D4D"/>
                </a:buClr>
                <a:buSzPct val="80000"/>
              </a:pPr>
              <a:r>
                <a:rPr lang="ko-KR" altLang="en-US" sz="1050" b="1" spc="-50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클라우드보안</a:t>
              </a:r>
              <a:r>
                <a:rPr lang="en-US" altLang="ko-KR" sz="1050" b="1" spc="-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050" b="1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/ </a:t>
              </a:r>
              <a:r>
                <a:rPr lang="ko-KR" altLang="en-US" sz="1050" b="1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사물인터넷</a:t>
              </a:r>
            </a:p>
          </p:txBody>
        </p:sp>
      </p:grpSp>
      <p:grpSp>
        <p:nvGrpSpPr>
          <p:cNvPr id="63" name="그룹 47">
            <a:extLst>
              <a:ext uri="{FF2B5EF4-FFF2-40B4-BE49-F238E27FC236}">
                <a16:creationId xmlns:a16="http://schemas.microsoft.com/office/drawing/2014/main" xmlns="" id="{33A2D111-EB8B-4471-BB5A-2A46E753BA23}"/>
              </a:ext>
            </a:extLst>
          </p:cNvPr>
          <p:cNvGrpSpPr/>
          <p:nvPr/>
        </p:nvGrpSpPr>
        <p:grpSpPr>
          <a:xfrm>
            <a:off x="5991226" y="2806986"/>
            <a:ext cx="2751436" cy="2300162"/>
            <a:chOff x="533258" y="6478652"/>
            <a:chExt cx="2131250" cy="3554040"/>
          </a:xfrm>
        </p:grpSpPr>
        <p:grpSp>
          <p:nvGrpSpPr>
            <p:cNvPr id="64" name="그룹 48">
              <a:extLst>
                <a:ext uri="{FF2B5EF4-FFF2-40B4-BE49-F238E27FC236}">
                  <a16:creationId xmlns:a16="http://schemas.microsoft.com/office/drawing/2014/main" xmlns="" id="{AD257F9E-85BD-42C6-8B11-251380584699}"/>
                </a:ext>
              </a:extLst>
            </p:cNvPr>
            <p:cNvGrpSpPr/>
            <p:nvPr/>
          </p:nvGrpSpPr>
          <p:grpSpPr>
            <a:xfrm>
              <a:off x="533258" y="6700592"/>
              <a:ext cx="2131250" cy="3332100"/>
              <a:chOff x="2402571" y="5619498"/>
              <a:chExt cx="2037303" cy="4639711"/>
            </a:xfrm>
            <a:solidFill>
              <a:srgbClr val="FFC000"/>
            </a:solidFill>
          </p:grpSpPr>
          <p:sp>
            <p:nvSpPr>
              <p:cNvPr id="67" name="모서리가 둥근 직사각형 31">
                <a:extLst>
                  <a:ext uri="{FF2B5EF4-FFF2-40B4-BE49-F238E27FC236}">
                    <a16:creationId xmlns:a16="http://schemas.microsoft.com/office/drawing/2014/main" xmlns="" id="{B66BDFB9-63A2-459E-900F-F492A93A84AA}"/>
                  </a:ext>
                </a:extLst>
              </p:cNvPr>
              <p:cNvSpPr/>
              <p:nvPr/>
            </p:nvSpPr>
            <p:spPr bwMode="ltGray">
              <a:xfrm>
                <a:off x="2402571" y="5619498"/>
                <a:ext cx="2037303" cy="4639711"/>
              </a:xfrm>
              <a:prstGeom prst="roundRect">
                <a:avLst>
                  <a:gd name="adj" fmla="val 11809"/>
                </a:avLst>
              </a:prstGeom>
              <a:solidFill>
                <a:schemeClr val="bg1"/>
              </a:solidFill>
              <a:ln w="3175" cap="flat" cmpd="sng" algn="ctr">
                <a:solidFill>
                  <a:schemeClr val="bg1">
                    <a:lumMod val="6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7938" algn="ctr" latinLnBrk="0">
                  <a:lnSpc>
                    <a:spcPts val="1800"/>
                  </a:lnSpc>
                  <a:spcAft>
                    <a:spcPts val="600"/>
                  </a:spcAft>
                  <a:buClr>
                    <a:srgbClr val="000000"/>
                  </a:buClr>
                  <a:tabLst>
                    <a:tab pos="625475" algn="l"/>
                  </a:tabLst>
                </a:pPr>
                <a:endParaRPr lang="ko-KR" altLang="en-US" sz="12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68" name="직사각형 52">
                <a:extLst>
                  <a:ext uri="{FF2B5EF4-FFF2-40B4-BE49-F238E27FC236}">
                    <a16:creationId xmlns:a16="http://schemas.microsoft.com/office/drawing/2014/main" xmlns="" id="{8151A014-F07A-4E07-8B12-5231AB5F7A70}"/>
                  </a:ext>
                </a:extLst>
              </p:cNvPr>
              <p:cNvSpPr/>
              <p:nvPr/>
            </p:nvSpPr>
            <p:spPr>
              <a:xfrm>
                <a:off x="2424284" y="5834129"/>
                <a:ext cx="1995316" cy="640241"/>
              </a:xfrm>
              <a:prstGeom prst="rect">
                <a:avLst/>
              </a:prstGeom>
              <a:noFill/>
              <a:ln>
                <a:noFill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 wrap="square">
                <a:spAutoFit/>
              </a:bodyPr>
              <a:lstStyle/>
              <a:p>
                <a:pPr marL="7938" algn="ctr" latinLnBrk="0">
                  <a:lnSpc>
                    <a:spcPts val="1800"/>
                  </a:lnSpc>
                  <a:spcAft>
                    <a:spcPts val="600"/>
                  </a:spcAft>
                  <a:buClr>
                    <a:srgbClr val="000000"/>
                  </a:buClr>
                  <a:tabLst>
                    <a:tab pos="625475" algn="l"/>
                  </a:tabLst>
                </a:pPr>
                <a:endParaRPr lang="ko-KR" altLang="en-US" sz="11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65" name="TextBox 49">
              <a:extLst>
                <a:ext uri="{FF2B5EF4-FFF2-40B4-BE49-F238E27FC236}">
                  <a16:creationId xmlns:a16="http://schemas.microsoft.com/office/drawing/2014/main" xmlns="" id="{969712BF-CACB-4180-B4F0-421C13BEFB11}"/>
                </a:ext>
              </a:extLst>
            </p:cNvPr>
            <p:cNvSpPr txBox="1"/>
            <p:nvPr/>
          </p:nvSpPr>
          <p:spPr>
            <a:xfrm>
              <a:off x="607327" y="7385497"/>
              <a:ext cx="2018874" cy="21732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9792" indent="-79792" latinLnBrk="0">
                <a:buFont typeface="Arial" panose="020B0604020202020204" pitchFamily="34" charset="0"/>
                <a:buChar char="•"/>
              </a:pPr>
              <a:r>
                <a:rPr lang="ko-KR" altLang="en-US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인공지능 기반의 보안제품 및 서비스 개발</a:t>
              </a:r>
              <a:endParaRPr lang="en-US" altLang="ko-KR" sz="9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latinLnBrk="0"/>
              <a:endParaRPr lang="en-US" altLang="ko-KR" sz="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marL="79792" indent="-79792" latinLnBrk="0">
                <a:buFont typeface="Arial" panose="020B0604020202020204" pitchFamily="34" charset="0"/>
                <a:buChar char="•"/>
              </a:pPr>
              <a:r>
                <a:rPr lang="ko-KR" altLang="en-US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인공지능 기반의 홈페이지 변조 탐지시스템 운영 및 탐지 정확성 개선</a:t>
              </a:r>
              <a:endParaRPr lang="en-US" altLang="ko-KR" sz="9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latinLnBrk="0"/>
              <a:endParaRPr lang="en-US" altLang="ko-KR" sz="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marL="79792" indent="-79792" latinLnBrk="0">
                <a:buFont typeface="Arial" panose="020B0604020202020204" pitchFamily="34" charset="0"/>
                <a:buChar char="•"/>
              </a:pPr>
              <a:r>
                <a:rPr lang="ko-KR" altLang="en-US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인공지능 기반의 웹 애플리케이션 방화벽 등</a:t>
              </a:r>
              <a:r>
                <a:rPr lang="en-US" altLang="ko-KR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.</a:t>
              </a:r>
            </a:p>
            <a:p>
              <a:pPr latinLnBrk="0"/>
              <a:endParaRPr lang="en-US" altLang="ko-KR" sz="5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latinLnBrk="0"/>
              <a:r>
                <a:rPr lang="en-US" altLang="ko-KR" sz="93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93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관련 특허</a:t>
              </a:r>
              <a:r>
                <a:rPr lang="en-US" altLang="ko-KR" sz="93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)</a:t>
              </a:r>
            </a:p>
            <a:p>
              <a:pPr marL="79792" indent="-79792" latinLnBrk="0">
                <a:buFont typeface="Arial" panose="020B0604020202020204" pitchFamily="34" charset="0"/>
                <a:buChar char="•"/>
              </a:pPr>
              <a:r>
                <a:rPr lang="ko-KR" altLang="en-US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인공지능 </a:t>
              </a:r>
              <a:r>
                <a:rPr lang="ko-KR" altLang="en-US" sz="93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머신러닝</a:t>
              </a:r>
              <a:r>
                <a:rPr lang="ko-KR" altLang="en-US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 행태에 근거한 웹 프로토콜 분석 등을 통한 웹 공격의 탐지 및 차단을 위한 시스템과 그 방법</a:t>
              </a:r>
              <a:r>
                <a:rPr lang="en-US" altLang="ko-KR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.</a:t>
              </a:r>
              <a:endPara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6" name="사각형: 둥근 모서리 181">
              <a:extLst>
                <a:ext uri="{FF2B5EF4-FFF2-40B4-BE49-F238E27FC236}">
                  <a16:creationId xmlns:a16="http://schemas.microsoft.com/office/drawing/2014/main" xmlns="" id="{152419FA-5BBD-4BF9-95E3-4C4EBA3E31EA}"/>
                </a:ext>
              </a:extLst>
            </p:cNvPr>
            <p:cNvSpPr/>
            <p:nvPr/>
          </p:nvSpPr>
          <p:spPr>
            <a:xfrm>
              <a:off x="533258" y="6478652"/>
              <a:ext cx="2131250" cy="59037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>
              <a:defPPr>
                <a:defRPr lang="ko-KR"/>
              </a:defPPr>
              <a:lvl1pPr marL="0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219647" algn="ctr" eaLnBrk="0" fontAlgn="ctr" latinLnBrk="0" hangingPunct="0">
                <a:spcAft>
                  <a:spcPts val="292"/>
                </a:spcAft>
                <a:buClr>
                  <a:srgbClr val="4D4D4D"/>
                </a:buClr>
                <a:buSzPct val="80000"/>
              </a:pPr>
              <a:r>
                <a:rPr lang="ko-KR" altLang="en-US" sz="1050" b="1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인공지능</a:t>
              </a:r>
            </a:p>
          </p:txBody>
        </p:sp>
      </p:grpSp>
      <p:grpSp>
        <p:nvGrpSpPr>
          <p:cNvPr id="69" name="그룹 47">
            <a:extLst>
              <a:ext uri="{FF2B5EF4-FFF2-40B4-BE49-F238E27FC236}">
                <a16:creationId xmlns:a16="http://schemas.microsoft.com/office/drawing/2014/main" xmlns="" id="{33C01AD6-368F-4377-B209-2C99565DAB36}"/>
              </a:ext>
            </a:extLst>
          </p:cNvPr>
          <p:cNvGrpSpPr/>
          <p:nvPr/>
        </p:nvGrpSpPr>
        <p:grpSpPr>
          <a:xfrm>
            <a:off x="8951885" y="2806985"/>
            <a:ext cx="2751436" cy="2300158"/>
            <a:chOff x="533258" y="6478652"/>
            <a:chExt cx="2131250" cy="3554035"/>
          </a:xfrm>
        </p:grpSpPr>
        <p:grpSp>
          <p:nvGrpSpPr>
            <p:cNvPr id="70" name="그룹 48">
              <a:extLst>
                <a:ext uri="{FF2B5EF4-FFF2-40B4-BE49-F238E27FC236}">
                  <a16:creationId xmlns:a16="http://schemas.microsoft.com/office/drawing/2014/main" xmlns="" id="{5353272D-448D-49FC-B83E-183D68A4F014}"/>
                </a:ext>
              </a:extLst>
            </p:cNvPr>
            <p:cNvGrpSpPr/>
            <p:nvPr/>
          </p:nvGrpSpPr>
          <p:grpSpPr>
            <a:xfrm>
              <a:off x="533258" y="6700589"/>
              <a:ext cx="2131250" cy="3332098"/>
              <a:chOff x="2402571" y="5619496"/>
              <a:chExt cx="2037303" cy="4639709"/>
            </a:xfrm>
            <a:solidFill>
              <a:srgbClr val="FFC000"/>
            </a:solidFill>
          </p:grpSpPr>
          <p:sp>
            <p:nvSpPr>
              <p:cNvPr id="73" name="모서리가 둥근 직사각형 31">
                <a:extLst>
                  <a:ext uri="{FF2B5EF4-FFF2-40B4-BE49-F238E27FC236}">
                    <a16:creationId xmlns:a16="http://schemas.microsoft.com/office/drawing/2014/main" xmlns="" id="{7EA14AE4-A230-4EFE-80C8-CE691ACE43F4}"/>
                  </a:ext>
                </a:extLst>
              </p:cNvPr>
              <p:cNvSpPr/>
              <p:nvPr/>
            </p:nvSpPr>
            <p:spPr bwMode="ltGray">
              <a:xfrm>
                <a:off x="2402571" y="5619496"/>
                <a:ext cx="2037303" cy="4639709"/>
              </a:xfrm>
              <a:prstGeom prst="roundRect">
                <a:avLst>
                  <a:gd name="adj" fmla="val 9600"/>
                </a:avLst>
              </a:prstGeom>
              <a:solidFill>
                <a:schemeClr val="bg1"/>
              </a:solidFill>
              <a:ln w="3175" cap="flat" cmpd="sng" algn="ctr">
                <a:solidFill>
                  <a:schemeClr val="bg1">
                    <a:lumMod val="6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7938" algn="ctr" latinLnBrk="0">
                  <a:lnSpc>
                    <a:spcPts val="1800"/>
                  </a:lnSpc>
                  <a:spcAft>
                    <a:spcPts val="600"/>
                  </a:spcAft>
                  <a:buClr>
                    <a:srgbClr val="000000"/>
                  </a:buClr>
                  <a:tabLst>
                    <a:tab pos="625475" algn="l"/>
                  </a:tabLst>
                </a:pPr>
                <a:endParaRPr lang="ko-KR" altLang="en-US" sz="12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74" name="직사각형 52">
                <a:extLst>
                  <a:ext uri="{FF2B5EF4-FFF2-40B4-BE49-F238E27FC236}">
                    <a16:creationId xmlns:a16="http://schemas.microsoft.com/office/drawing/2014/main" xmlns="" id="{A2C4A621-F9B5-435B-99C7-FC30373C9F91}"/>
                  </a:ext>
                </a:extLst>
              </p:cNvPr>
              <p:cNvSpPr/>
              <p:nvPr/>
            </p:nvSpPr>
            <p:spPr>
              <a:xfrm>
                <a:off x="2424284" y="5834130"/>
                <a:ext cx="1995316" cy="640241"/>
              </a:xfrm>
              <a:prstGeom prst="rect">
                <a:avLst/>
              </a:prstGeom>
              <a:noFill/>
              <a:ln>
                <a:noFill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 wrap="square">
                <a:spAutoFit/>
              </a:bodyPr>
              <a:lstStyle/>
              <a:p>
                <a:pPr marL="7938" algn="ctr" latinLnBrk="0">
                  <a:lnSpc>
                    <a:spcPts val="1800"/>
                  </a:lnSpc>
                  <a:spcAft>
                    <a:spcPts val="600"/>
                  </a:spcAft>
                  <a:buClr>
                    <a:srgbClr val="000000"/>
                  </a:buClr>
                  <a:tabLst>
                    <a:tab pos="625475" algn="l"/>
                  </a:tabLst>
                </a:pPr>
                <a:endParaRPr lang="ko-KR" altLang="en-US" sz="11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71" name="TextBox 49">
              <a:extLst>
                <a:ext uri="{FF2B5EF4-FFF2-40B4-BE49-F238E27FC236}">
                  <a16:creationId xmlns:a16="http://schemas.microsoft.com/office/drawing/2014/main" xmlns="" id="{2B8F0B58-C656-423A-A7B7-8D4AF478D886}"/>
                </a:ext>
              </a:extLst>
            </p:cNvPr>
            <p:cNvSpPr txBox="1"/>
            <p:nvPr/>
          </p:nvSpPr>
          <p:spPr>
            <a:xfrm>
              <a:off x="608664" y="7345392"/>
              <a:ext cx="2018874" cy="24158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9792" indent="-79792" latinLnBrk="0">
                <a:buFont typeface="Arial" panose="020B0604020202020204" pitchFamily="34" charset="0"/>
                <a:buChar char="•"/>
              </a:pPr>
              <a:r>
                <a:rPr lang="ko-KR" altLang="en-US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블록체인 기술 검증 </a:t>
              </a:r>
              <a:r>
                <a:rPr lang="en-US" altLang="ko-KR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(PoC)</a:t>
              </a:r>
            </a:p>
            <a:p>
              <a:pPr latinLnBrk="0"/>
              <a:endParaRPr lang="en-US" altLang="ko-KR" sz="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marL="79792" indent="-79792" latinLnBrk="0">
                <a:buFont typeface="Arial" panose="020B0604020202020204" pitchFamily="34" charset="0"/>
                <a:buChar char="•"/>
              </a:pPr>
              <a:r>
                <a:rPr lang="ko-KR" altLang="en-US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블록체인 공공 이니셔티브 시범사업 등</a:t>
              </a:r>
              <a:r>
                <a:rPr lang="en-US" altLang="ko-KR" sz="9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.</a:t>
              </a:r>
            </a:p>
            <a:p>
              <a:pPr latinLnBrk="0"/>
              <a:endParaRPr lang="en-US" altLang="ko-KR" sz="5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latinLnBrk="0"/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관련 특허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)</a:t>
              </a:r>
            </a:p>
            <a:p>
              <a:pPr marL="79792" indent="-79792" latinLnBrk="0">
                <a:buFont typeface="Arial" panose="020B0604020202020204" pitchFamily="34" charset="0"/>
                <a:buChar char="•"/>
              </a:pPr>
              <a:r>
                <a: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블록체인 플랫폼 사용자들의 분산 식별자 관리시스템</a:t>
              </a:r>
              <a:endPara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latinLnBrk="0"/>
              <a:endParaRPr lang="en-US" altLang="ko-KR" sz="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marL="79792" indent="-79792" latinLnBrk="0">
                <a:buFont typeface="Arial" panose="020B0604020202020204" pitchFamily="34" charset="0"/>
                <a:buChar char="•"/>
              </a:pPr>
              <a:r>
                <a: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블록체인을 이용한 아파트 주택관리 시스템 및 방법</a:t>
              </a:r>
              <a:endPara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latinLnBrk="0"/>
              <a:endParaRPr lang="en-US" altLang="ko-KR" sz="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marL="79792" indent="-79792" latinLnBrk="0">
                <a:buFont typeface="Arial" panose="020B0604020202020204" pitchFamily="34" charset="0"/>
                <a:buChar char="•"/>
              </a:pPr>
              <a:r>
                <a: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스마트 홈 환경의 블록체인 분산 식별자 인증 시스템 </a:t>
              </a:r>
              <a:endPara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72" name="사각형: 둥근 모서리 181">
              <a:extLst>
                <a:ext uri="{FF2B5EF4-FFF2-40B4-BE49-F238E27FC236}">
                  <a16:creationId xmlns:a16="http://schemas.microsoft.com/office/drawing/2014/main" xmlns="" id="{D828EF8C-B918-4566-A362-32999B0FE895}"/>
                </a:ext>
              </a:extLst>
            </p:cNvPr>
            <p:cNvSpPr/>
            <p:nvPr/>
          </p:nvSpPr>
          <p:spPr>
            <a:xfrm>
              <a:off x="533258" y="6478652"/>
              <a:ext cx="2131250" cy="59037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>
              <a:defPPr>
                <a:defRPr lang="ko-KR"/>
              </a:defPPr>
              <a:lvl1pPr marL="0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219647" algn="ctr" eaLnBrk="0" fontAlgn="ctr" latinLnBrk="0" hangingPunct="0">
                <a:spcAft>
                  <a:spcPts val="292"/>
                </a:spcAft>
                <a:buClr>
                  <a:srgbClr val="4D4D4D"/>
                </a:buClr>
                <a:buSzPct val="80000"/>
              </a:pPr>
              <a:r>
                <a:rPr lang="ko-KR" altLang="en-US" sz="1050" b="1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블록체인</a:t>
              </a:r>
              <a:r>
                <a:rPr lang="en-US" altLang="ko-KR" sz="1050" b="1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endParaRPr lang="ko-KR" altLang="en-US" sz="105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75" name="그룹 47">
            <a:extLst>
              <a:ext uri="{FF2B5EF4-FFF2-40B4-BE49-F238E27FC236}">
                <a16:creationId xmlns:a16="http://schemas.microsoft.com/office/drawing/2014/main" xmlns="" id="{F18E0C2C-5483-47B8-802F-81A9776EA079}"/>
              </a:ext>
            </a:extLst>
          </p:cNvPr>
          <p:cNvGrpSpPr/>
          <p:nvPr/>
        </p:nvGrpSpPr>
        <p:grpSpPr>
          <a:xfrm>
            <a:off x="3043031" y="5181990"/>
            <a:ext cx="8687859" cy="1199760"/>
            <a:chOff x="533258" y="6613844"/>
            <a:chExt cx="2131250" cy="1853782"/>
          </a:xfrm>
        </p:grpSpPr>
        <p:grpSp>
          <p:nvGrpSpPr>
            <p:cNvPr id="76" name="그룹 48">
              <a:extLst>
                <a:ext uri="{FF2B5EF4-FFF2-40B4-BE49-F238E27FC236}">
                  <a16:creationId xmlns:a16="http://schemas.microsoft.com/office/drawing/2014/main" xmlns="" id="{DC075799-4792-4B24-AD80-7D6567EA273F}"/>
                </a:ext>
              </a:extLst>
            </p:cNvPr>
            <p:cNvGrpSpPr/>
            <p:nvPr/>
          </p:nvGrpSpPr>
          <p:grpSpPr>
            <a:xfrm>
              <a:off x="533258" y="6700593"/>
              <a:ext cx="2131250" cy="1767033"/>
              <a:chOff x="2402571" y="5619498"/>
              <a:chExt cx="2037303" cy="2460466"/>
            </a:xfrm>
            <a:solidFill>
              <a:srgbClr val="FFC000"/>
            </a:solidFill>
          </p:grpSpPr>
          <p:sp>
            <p:nvSpPr>
              <p:cNvPr id="79" name="모서리가 둥근 직사각형 31">
                <a:extLst>
                  <a:ext uri="{FF2B5EF4-FFF2-40B4-BE49-F238E27FC236}">
                    <a16:creationId xmlns:a16="http://schemas.microsoft.com/office/drawing/2014/main" xmlns="" id="{033116EF-4E61-43F8-ACD0-E130AF6D2145}"/>
                  </a:ext>
                </a:extLst>
              </p:cNvPr>
              <p:cNvSpPr/>
              <p:nvPr/>
            </p:nvSpPr>
            <p:spPr bwMode="ltGray">
              <a:xfrm>
                <a:off x="2402571" y="5619498"/>
                <a:ext cx="2037303" cy="2460466"/>
              </a:xfrm>
              <a:prstGeom prst="roundRect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bg1">
                    <a:lumMod val="6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7938" algn="ctr" latinLnBrk="0">
                  <a:lnSpc>
                    <a:spcPts val="1800"/>
                  </a:lnSpc>
                  <a:spcAft>
                    <a:spcPts val="600"/>
                  </a:spcAft>
                  <a:buClr>
                    <a:srgbClr val="000000"/>
                  </a:buClr>
                  <a:tabLst>
                    <a:tab pos="625475" algn="l"/>
                  </a:tabLst>
                </a:pPr>
                <a:endParaRPr lang="ko-KR" altLang="en-US" sz="12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80" name="직사각형 52">
                <a:extLst>
                  <a:ext uri="{FF2B5EF4-FFF2-40B4-BE49-F238E27FC236}">
                    <a16:creationId xmlns:a16="http://schemas.microsoft.com/office/drawing/2014/main" xmlns="" id="{2F94EBFE-BACB-43F7-A6F5-9C02468296AF}"/>
                  </a:ext>
                </a:extLst>
              </p:cNvPr>
              <p:cNvSpPr/>
              <p:nvPr/>
            </p:nvSpPr>
            <p:spPr>
              <a:xfrm>
                <a:off x="2424284" y="5834130"/>
                <a:ext cx="1995316" cy="637343"/>
              </a:xfrm>
              <a:prstGeom prst="rect">
                <a:avLst/>
              </a:prstGeom>
              <a:noFill/>
              <a:ln>
                <a:noFill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 wrap="square">
                <a:spAutoFit/>
              </a:bodyPr>
              <a:lstStyle/>
              <a:p>
                <a:pPr marL="7938" algn="ctr" latinLnBrk="0">
                  <a:lnSpc>
                    <a:spcPts val="1800"/>
                  </a:lnSpc>
                  <a:spcAft>
                    <a:spcPts val="600"/>
                  </a:spcAft>
                  <a:buClr>
                    <a:srgbClr val="000000"/>
                  </a:buClr>
                  <a:tabLst>
                    <a:tab pos="625475" algn="l"/>
                  </a:tabLst>
                </a:pPr>
                <a:endParaRPr lang="ko-KR" altLang="en-US" sz="11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78" name="사각형: 둥근 모서리 181">
              <a:extLst>
                <a:ext uri="{FF2B5EF4-FFF2-40B4-BE49-F238E27FC236}">
                  <a16:creationId xmlns:a16="http://schemas.microsoft.com/office/drawing/2014/main" xmlns="" id="{1E1FBD1D-BE1C-43C8-A4C5-34B4FC5DF75D}"/>
                </a:ext>
              </a:extLst>
            </p:cNvPr>
            <p:cNvSpPr/>
            <p:nvPr/>
          </p:nvSpPr>
          <p:spPr>
            <a:xfrm>
              <a:off x="533258" y="6613844"/>
              <a:ext cx="2131250" cy="45518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>
              <a:defPPr>
                <a:defRPr lang="ko-KR"/>
              </a:defPPr>
              <a:lvl1pPr marL="0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219647" algn="ctr" eaLnBrk="0" fontAlgn="ctr" hangingPunct="0">
                <a:spcAft>
                  <a:spcPts val="292"/>
                </a:spcAft>
                <a:buClr>
                  <a:srgbClr val="4D4D4D"/>
                </a:buClr>
                <a:buSzPct val="80000"/>
              </a:pPr>
              <a:r>
                <a:rPr lang="ko-KR" altLang="en-US" sz="1050" b="1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프로젝트 발주기관 또는 공동연구</a:t>
              </a:r>
              <a:r>
                <a:rPr lang="en-US" altLang="ko-KR" sz="1050" b="1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/</a:t>
              </a:r>
              <a:r>
                <a:rPr lang="ko-KR" altLang="en-US" sz="1050" b="1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협업 기관</a:t>
              </a:r>
            </a:p>
          </p:txBody>
        </p:sp>
      </p:grpSp>
      <p:pic>
        <p:nvPicPr>
          <p:cNvPr id="26" name="図 25">
            <a:extLst>
              <a:ext uri="{FF2B5EF4-FFF2-40B4-BE49-F238E27FC236}">
                <a16:creationId xmlns:a16="http://schemas.microsoft.com/office/drawing/2014/main" xmlns="" id="{23D24BAF-7996-4A6B-9B89-E7AF840545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71666" y="5520626"/>
            <a:ext cx="811147" cy="79857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xmlns="" id="{98168E31-5EDA-4106-900A-FB9D9F75C14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69912" y="5524393"/>
            <a:ext cx="811147" cy="791036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xmlns="" id="{AB7622BC-86F2-41DE-9320-8E51AF51A0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92692" y="5522510"/>
            <a:ext cx="591875" cy="794803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xmlns="" id="{2872A30A-143A-492B-9360-BAC43538725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8159" y="5520462"/>
            <a:ext cx="934493" cy="798899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xmlns="" id="{16DCA057-E658-4942-851E-E6217520464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466" y="5526718"/>
            <a:ext cx="1285294" cy="771176"/>
          </a:xfrm>
          <a:prstGeom prst="rect">
            <a:avLst/>
          </a:prstGeom>
        </p:spPr>
      </p:pic>
      <p:pic>
        <p:nvPicPr>
          <p:cNvPr id="40" name="図 39" descr="ロゴ&#10;&#10;自動的に生成された説明">
            <a:extLst>
              <a:ext uri="{FF2B5EF4-FFF2-40B4-BE49-F238E27FC236}">
                <a16:creationId xmlns:a16="http://schemas.microsoft.com/office/drawing/2014/main" xmlns="" id="{CC1557F4-DD39-44BF-89A0-229D840375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1305" y="5486901"/>
            <a:ext cx="744293" cy="850811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xmlns="" id="{32296384-7BBA-49B8-96A5-B16422F42B6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86143" y="5561604"/>
            <a:ext cx="1146643" cy="701404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xmlns="" id="{676A9DBA-7F63-447E-B66D-47BBB25EB52A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93330" y="5561226"/>
            <a:ext cx="976002" cy="702160"/>
          </a:xfrm>
          <a:prstGeom prst="rect">
            <a:avLst/>
          </a:prstGeom>
        </p:spPr>
      </p:pic>
      <p:sp>
        <p:nvSpPr>
          <p:cNvPr id="49" name="제목 1">
            <a:extLst>
              <a:ext uri="{FF2B5EF4-FFF2-40B4-BE49-F238E27FC236}">
                <a16:creationId xmlns:a16="http://schemas.microsoft.com/office/drawing/2014/main" xmlns="" id="{30389D17-3F0A-4081-9F14-5D54504FF7FA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II.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사업분야</a:t>
            </a:r>
          </a:p>
        </p:txBody>
      </p:sp>
      <p:grpSp>
        <p:nvGrpSpPr>
          <p:cNvPr id="3" name="グループ化 15">
            <a:extLst>
              <a:ext uri="{FF2B5EF4-FFF2-40B4-BE49-F238E27FC236}">
                <a16:creationId xmlns:a16="http://schemas.microsoft.com/office/drawing/2014/main" xmlns="" id="{C42696A0-538B-3CCA-6F21-FFFD47F5183C}"/>
              </a:ext>
            </a:extLst>
          </p:cNvPr>
          <p:cNvGrpSpPr/>
          <p:nvPr/>
        </p:nvGrpSpPr>
        <p:grpSpPr>
          <a:xfrm>
            <a:off x="522514" y="1411345"/>
            <a:ext cx="2164702" cy="3795215"/>
            <a:chOff x="7270604" y="2524045"/>
            <a:chExt cx="2164702" cy="3795215"/>
          </a:xfrm>
        </p:grpSpPr>
        <p:grpSp>
          <p:nvGrpSpPr>
            <p:cNvPr id="4" name="グループ化 5">
              <a:extLst>
                <a:ext uri="{FF2B5EF4-FFF2-40B4-BE49-F238E27FC236}">
                  <a16:creationId xmlns:a16="http://schemas.microsoft.com/office/drawing/2014/main" xmlns="" id="{9DB41C00-ABF2-E237-8392-BB443D98D274}"/>
                </a:ext>
              </a:extLst>
            </p:cNvPr>
            <p:cNvGrpSpPr/>
            <p:nvPr/>
          </p:nvGrpSpPr>
          <p:grpSpPr>
            <a:xfrm>
              <a:off x="7270604" y="4470892"/>
              <a:ext cx="2164702" cy="1848368"/>
              <a:chOff x="8418568" y="4449032"/>
              <a:chExt cx="2164702" cy="1848368"/>
            </a:xfrm>
          </p:grpSpPr>
          <p:sp>
            <p:nvSpPr>
              <p:cNvPr id="33" name="사각형: 둥근 모서리 142">
                <a:extLst>
                  <a:ext uri="{FF2B5EF4-FFF2-40B4-BE49-F238E27FC236}">
                    <a16:creationId xmlns:a16="http://schemas.microsoft.com/office/drawing/2014/main" xmlns="" id="{D1E150C1-8C10-3AF4-4E87-77905FC82E81}"/>
                  </a:ext>
                </a:extLst>
              </p:cNvPr>
              <p:cNvSpPr/>
              <p:nvPr/>
            </p:nvSpPr>
            <p:spPr>
              <a:xfrm>
                <a:off x="8437412" y="4449032"/>
                <a:ext cx="2129958" cy="1848368"/>
              </a:xfrm>
              <a:prstGeom prst="roundRect">
                <a:avLst>
                  <a:gd name="adj" fmla="val 9050"/>
                </a:avLst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4" name="Rectangle 10">
                <a:extLst>
                  <a:ext uri="{FF2B5EF4-FFF2-40B4-BE49-F238E27FC236}">
                    <a16:creationId xmlns:a16="http://schemas.microsoft.com/office/drawing/2014/main" xmlns="" id="{4FD6347C-B7CC-1225-E979-5EC9134E7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18568" y="4732696"/>
                <a:ext cx="2164702" cy="13849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fontAlgn="ctr" latinLnBrk="0">
                  <a:lnSpc>
                    <a:spcPct val="150000"/>
                  </a:lnSpc>
                  <a:defRPr/>
                </a:pPr>
                <a:r>
                  <a:rPr lang="ko-KR" altLang="en-US" sz="1400" b="1" dirty="0" err="1" smtClean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클라우드보안</a:t>
                </a:r>
                <a:r>
                  <a:rPr lang="en-US" altLang="ko-KR" sz="1400" b="1" dirty="0" smtClean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, </a:t>
                </a:r>
                <a:r>
                  <a:rPr lang="ko-KR" altLang="en-US" sz="1400" b="1" dirty="0" smtClean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인공지능</a:t>
                </a:r>
                <a:r>
                  <a:rPr lang="en-US" altLang="ko-KR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, </a:t>
                </a:r>
                <a:r>
                  <a:rPr lang="ko-KR" altLang="en-US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블록체인</a:t>
                </a:r>
                <a:r>
                  <a:rPr lang="en-US" altLang="ko-KR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, </a:t>
                </a:r>
                <a:r>
                  <a:rPr lang="ko-KR" altLang="en-US" sz="1400" b="1" dirty="0" smtClean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사물인터넷</a:t>
                </a:r>
                <a:r>
                  <a:rPr lang="en-US" altLang="ko-KR" sz="1400" b="1" dirty="0" smtClean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</a:t>
                </a:r>
                <a:r>
                  <a:rPr lang="ko-KR" altLang="en-US" sz="1400" b="1" dirty="0" smtClean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등</a:t>
                </a:r>
                <a:r>
                  <a:rPr lang="ko-KR" altLang="en-US" sz="1400" b="1" dirty="0" smtClean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</a:t>
                </a:r>
                <a:r>
                  <a:rPr lang="en-US" altLang="ko-KR" sz="1400" b="1" dirty="0" smtClean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4</a:t>
                </a:r>
                <a:r>
                  <a:rPr lang="ko-KR" altLang="en-US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차 산업혁명의 미래산업에 관한 연구</a:t>
                </a:r>
                <a:endPara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5" name="그룹 115">
              <a:extLst>
                <a:ext uri="{FF2B5EF4-FFF2-40B4-BE49-F238E27FC236}">
                  <a16:creationId xmlns:a16="http://schemas.microsoft.com/office/drawing/2014/main" xmlns="" id="{0987EEF6-E3E8-7A3A-59D7-A0BB67F107E8}"/>
                </a:ext>
              </a:extLst>
            </p:cNvPr>
            <p:cNvGrpSpPr/>
            <p:nvPr/>
          </p:nvGrpSpPr>
          <p:grpSpPr>
            <a:xfrm>
              <a:off x="7476619" y="3161656"/>
              <a:ext cx="1744331" cy="1309236"/>
              <a:chOff x="4045581" y="3258468"/>
              <a:chExt cx="1440160" cy="1440160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27" name="타원 116">
                <a:extLst>
                  <a:ext uri="{FF2B5EF4-FFF2-40B4-BE49-F238E27FC236}">
                    <a16:creationId xmlns:a16="http://schemas.microsoft.com/office/drawing/2014/main" xmlns="" id="{30BD4DB1-6214-532F-1BF7-DCB5A202B88F}"/>
                  </a:ext>
                </a:extLst>
              </p:cNvPr>
              <p:cNvSpPr/>
              <p:nvPr/>
            </p:nvSpPr>
            <p:spPr>
              <a:xfrm>
                <a:off x="4045581" y="3258468"/>
                <a:ext cx="1440160" cy="14401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9" name="직사각형 117">
                <a:extLst>
                  <a:ext uri="{FF2B5EF4-FFF2-40B4-BE49-F238E27FC236}">
                    <a16:creationId xmlns:a16="http://schemas.microsoft.com/office/drawing/2014/main" xmlns="" id="{ACCE2C73-67BC-3798-14D8-94E400C1D8EB}"/>
                  </a:ext>
                </a:extLst>
              </p:cNvPr>
              <p:cNvSpPr/>
              <p:nvPr/>
            </p:nvSpPr>
            <p:spPr>
              <a:xfrm>
                <a:off x="4140491" y="3481517"/>
                <a:ext cx="1250330" cy="638308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 fontAlgn="ctr">
                  <a:defRPr/>
                </a:pPr>
                <a:r>
                  <a:rPr lang="ko-KR" altLang="en-US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첨단기술</a:t>
                </a:r>
                <a:endParaRPr lang="en-US" altLang="ko-KR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algn="ctr" fontAlgn="ctr">
                  <a:defRPr/>
                </a:pPr>
                <a:r>
                  <a:rPr lang="ko-KR" altLang="en-US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연구 및 개발</a:t>
                </a:r>
                <a:endParaRPr lang="en-US" altLang="ko-KR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31" name="직선 연결선 118">
                <a:extLst>
                  <a:ext uri="{FF2B5EF4-FFF2-40B4-BE49-F238E27FC236}">
                    <a16:creationId xmlns:a16="http://schemas.microsoft.com/office/drawing/2014/main" xmlns="" id="{958AC780-61D9-14E0-29A0-F73696AEEE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3678" y="4158568"/>
                <a:ext cx="1383965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직사각형 127">
              <a:extLst>
                <a:ext uri="{FF2B5EF4-FFF2-40B4-BE49-F238E27FC236}">
                  <a16:creationId xmlns:a16="http://schemas.microsoft.com/office/drawing/2014/main" xmlns="" id="{28AF4161-C81B-176E-668A-CAF2AA6A0E58}"/>
                </a:ext>
              </a:extLst>
            </p:cNvPr>
            <p:cNvSpPr/>
            <p:nvPr/>
          </p:nvSpPr>
          <p:spPr>
            <a:xfrm>
              <a:off x="8283088" y="2524045"/>
              <a:ext cx="112210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latinLnBrk="0">
                <a:tabLst>
                  <a:tab pos="87313" algn="l"/>
                </a:tabLst>
              </a:pPr>
              <a:r>
                <a:rPr lang="en-US" altLang="ko-KR" sz="16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4</a:t>
              </a:r>
              <a:endParaRPr lang="ko-KR" altLang="en-US" sz="16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pic>
        <p:nvPicPr>
          <p:cNvPr id="6" name="그래픽 5" descr="전구 및 기어  윤곽선">
            <a:extLst>
              <a:ext uri="{FF2B5EF4-FFF2-40B4-BE49-F238E27FC236}">
                <a16:creationId xmlns:a16="http://schemas.microsoft.com/office/drawing/2014/main" xmlns="" id="{D4D906DA-F7B2-3051-8F60-97690038E6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32017" y="2905497"/>
            <a:ext cx="337344" cy="32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7059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5.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해외사업</a:t>
            </a:r>
            <a:endParaRPr kumimoji="1" lang="ko-KR" altLang="en-US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xmlns="" id="{1F127FD7-5F92-41BB-A75F-B033E4A5D37A}"/>
              </a:ext>
            </a:extLst>
          </p:cNvPr>
          <p:cNvGrpSpPr/>
          <p:nvPr/>
        </p:nvGrpSpPr>
        <p:grpSpPr>
          <a:xfrm>
            <a:off x="540813" y="3343044"/>
            <a:ext cx="2129958" cy="1848368"/>
            <a:chOff x="8431769" y="4426496"/>
            <a:chExt cx="2129958" cy="1848368"/>
          </a:xfrm>
        </p:grpSpPr>
        <p:sp>
          <p:nvSpPr>
            <p:cNvPr id="16" name="사각형: 둥근 모서리 142">
              <a:extLst>
                <a:ext uri="{FF2B5EF4-FFF2-40B4-BE49-F238E27FC236}">
                  <a16:creationId xmlns:a16="http://schemas.microsoft.com/office/drawing/2014/main" xmlns="" id="{EDF72872-F4B7-4D5F-B8C1-87445A7BBEB9}"/>
                </a:ext>
              </a:extLst>
            </p:cNvPr>
            <p:cNvSpPr/>
            <p:nvPr/>
          </p:nvSpPr>
          <p:spPr>
            <a:xfrm>
              <a:off x="8431769" y="4426496"/>
              <a:ext cx="2129958" cy="1848368"/>
            </a:xfrm>
            <a:prstGeom prst="roundRect">
              <a:avLst>
                <a:gd name="adj" fmla="val 90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xmlns="" id="{28F8C5C1-7813-4863-8CC0-C42E48CA4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2805" y="4743404"/>
              <a:ext cx="201698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ctr" latinLnBrk="0">
                <a:defRPr/>
              </a:pPr>
              <a:r>
                <a: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국제 사이버 세상이</a:t>
              </a:r>
              <a: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/>
              </a:r>
              <a:b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안전한 웹 보안 환경이 </a:t>
              </a:r>
              <a: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/>
              </a:r>
              <a:b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될 수 있도록 하기 위하여</a:t>
              </a:r>
              <a: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/>
              </a:r>
              <a:b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웹 보안 솔루션들 및</a:t>
              </a:r>
              <a: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/>
              </a:r>
              <a:b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관련 서비스의 제공</a:t>
              </a:r>
            </a:p>
          </p:txBody>
        </p:sp>
      </p:grpSp>
      <p:grpSp>
        <p:nvGrpSpPr>
          <p:cNvPr id="7" name="그룹 115">
            <a:extLst>
              <a:ext uri="{FF2B5EF4-FFF2-40B4-BE49-F238E27FC236}">
                <a16:creationId xmlns:a16="http://schemas.microsoft.com/office/drawing/2014/main" xmlns="" id="{2043C9F6-B758-4E3A-B068-2A38881FCC31}"/>
              </a:ext>
            </a:extLst>
          </p:cNvPr>
          <p:cNvGrpSpPr/>
          <p:nvPr/>
        </p:nvGrpSpPr>
        <p:grpSpPr>
          <a:xfrm>
            <a:off x="733627" y="2056344"/>
            <a:ext cx="1744331" cy="1309236"/>
            <a:chOff x="4045581" y="3258468"/>
            <a:chExt cx="1440160" cy="1440160"/>
          </a:xfrm>
          <a:solidFill>
            <a:schemeClr val="accent6">
              <a:lumMod val="75000"/>
            </a:schemeClr>
          </a:solidFill>
        </p:grpSpPr>
        <p:sp>
          <p:nvSpPr>
            <p:cNvPr id="13" name="타원 116">
              <a:extLst>
                <a:ext uri="{FF2B5EF4-FFF2-40B4-BE49-F238E27FC236}">
                  <a16:creationId xmlns:a16="http://schemas.microsoft.com/office/drawing/2014/main" xmlns="" id="{BFF1EB82-9946-4638-83C2-8539A2A607F7}"/>
                </a:ext>
              </a:extLst>
            </p:cNvPr>
            <p:cNvSpPr/>
            <p:nvPr/>
          </p:nvSpPr>
          <p:spPr>
            <a:xfrm>
              <a:off x="4045581" y="3258468"/>
              <a:ext cx="1440160" cy="14401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직사각형 117">
              <a:extLst>
                <a:ext uri="{FF2B5EF4-FFF2-40B4-BE49-F238E27FC236}">
                  <a16:creationId xmlns:a16="http://schemas.microsoft.com/office/drawing/2014/main" xmlns="" id="{843DC6E8-F87B-45D3-8A44-BC5B23E36B04}"/>
                </a:ext>
              </a:extLst>
            </p:cNvPr>
            <p:cNvSpPr/>
            <p:nvPr/>
          </p:nvSpPr>
          <p:spPr>
            <a:xfrm>
              <a:off x="4143682" y="3484029"/>
              <a:ext cx="1250330" cy="638308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 fontAlgn="ctr">
                <a:defRPr/>
              </a:pPr>
              <a:r>
                <a:rPr lang="ko-KR" altLang="en-US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국제적</a:t>
              </a:r>
              <a:endPara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 fontAlgn="ctr">
                <a:defRPr/>
              </a:pPr>
              <a:r>
                <a:rPr lang="ko-KR" altLang="en-US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사업</a:t>
              </a:r>
              <a:endPara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15" name="직선 연결선 118">
              <a:extLst>
                <a:ext uri="{FF2B5EF4-FFF2-40B4-BE49-F238E27FC236}">
                  <a16:creationId xmlns:a16="http://schemas.microsoft.com/office/drawing/2014/main" xmlns="" id="{0108F6F6-0D12-4407-85C1-96A5313EEE20}"/>
                </a:ext>
              </a:extLst>
            </p:cNvPr>
            <p:cNvCxnSpPr>
              <a:cxnSpLocks/>
            </p:cNvCxnSpPr>
            <p:nvPr/>
          </p:nvCxnSpPr>
          <p:spPr>
            <a:xfrm>
              <a:off x="4073678" y="4158568"/>
              <a:ext cx="1383965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직사각형 127">
            <a:extLst>
              <a:ext uri="{FF2B5EF4-FFF2-40B4-BE49-F238E27FC236}">
                <a16:creationId xmlns:a16="http://schemas.microsoft.com/office/drawing/2014/main" xmlns="" id="{028859E4-1394-467A-BE55-7BC1B0919D4E}"/>
              </a:ext>
            </a:extLst>
          </p:cNvPr>
          <p:cNvSpPr/>
          <p:nvPr/>
        </p:nvSpPr>
        <p:spPr>
          <a:xfrm>
            <a:off x="1463596" y="1573231"/>
            <a:ext cx="105799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latinLnBrk="0">
              <a:tabLst>
                <a:tab pos="87313" algn="l"/>
              </a:tabLst>
            </a:pPr>
            <a:r>
              <a:rPr lang="en-US" altLang="ko-KR" sz="16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Bahnschrift SemiLight" panose="020B0502040204020203" pitchFamily="34" charset="0"/>
                <a:ea typeface="맑은 고딕" pitchFamily="50" charset="-127"/>
              </a:rPr>
              <a:t>5</a:t>
            </a:r>
            <a:endParaRPr lang="ko-KR" altLang="en-US" sz="16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Bahnschrift SemiLight" panose="020B0502040204020203" pitchFamily="34" charset="0"/>
              <a:ea typeface="맑은 고딕" pitchFamily="50" charset="-127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xmlns="" id="{8210A068-7914-4613-A3A2-F3EA9AA567E7}"/>
              </a:ext>
            </a:extLst>
          </p:cNvPr>
          <p:cNvCxnSpPr/>
          <p:nvPr/>
        </p:nvCxnSpPr>
        <p:spPr>
          <a:xfrm>
            <a:off x="2867025" y="1295400"/>
            <a:ext cx="886386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xmlns="" id="{711E7567-33B7-4E6D-86AC-A0BE607BFA97}"/>
              </a:ext>
            </a:extLst>
          </p:cNvPr>
          <p:cNvCxnSpPr/>
          <p:nvPr/>
        </p:nvCxnSpPr>
        <p:spPr>
          <a:xfrm>
            <a:off x="2867025" y="2347155"/>
            <a:ext cx="886386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3FA662C0-B046-4E2D-B0AC-03E576578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2" y="1312804"/>
            <a:ext cx="886386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 latinLnBrk="0">
              <a:defRPr/>
            </a:pP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에프원</a:t>
            </a: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시큐리티</a:t>
            </a:r>
            <a:r>
              <a:rPr lang="ko-KR" altLang="en-US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는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자사의 제품을 해외시장에 공급하기 위하여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해외사업을 추진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하고 있습니다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.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세계 최고의 정보보호 전시회인 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RSA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컨퍼런스를 통하여 해외시장에 출시한 통합 웹 보안서비스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UW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SS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로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해외 시장을 적극적으로 개척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하고 있습니다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. </a:t>
            </a:r>
            <a:b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</a:b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에프원</a:t>
            </a: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시큐리티</a:t>
            </a:r>
            <a:r>
              <a:rPr lang="ko-KR" altLang="en-US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는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해외 시장을 확장하기 위해 주요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해외 거점에 서비스 기반시설을 구축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하였으며 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/>
            </a:r>
            <a:b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</a:b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해외의 파트너들을 발굴하기 위하여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국제적 파트너십 정책을 시행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하고 있습니다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. </a:t>
            </a:r>
            <a:b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</a:b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에프원</a:t>
            </a: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시큐리티</a:t>
            </a:r>
            <a:r>
              <a:rPr lang="ko-KR" altLang="en-US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는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대리점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재판매 업체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유통업체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화이트 라벨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리브랜드 제품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과 같은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다양한 파트너 관계를 제공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합니다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1" name="그룹 9">
            <a:extLst>
              <a:ext uri="{FF2B5EF4-FFF2-40B4-BE49-F238E27FC236}">
                <a16:creationId xmlns:a16="http://schemas.microsoft.com/office/drawing/2014/main" xmlns="" id="{44192F3C-AED9-4E27-90B1-AD0B0F5B3732}"/>
              </a:ext>
            </a:extLst>
          </p:cNvPr>
          <p:cNvGrpSpPr/>
          <p:nvPr/>
        </p:nvGrpSpPr>
        <p:grpSpPr>
          <a:xfrm>
            <a:off x="2961303" y="2458114"/>
            <a:ext cx="5069238" cy="307777"/>
            <a:chOff x="344664" y="4120269"/>
            <a:chExt cx="4983580" cy="438302"/>
          </a:xfrm>
        </p:grpSpPr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xmlns="" id="{E4C8F828-5953-406C-9334-D3665C248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4664" y="4210900"/>
              <a:ext cx="273063" cy="2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xmlns="" id="{E9985F9A-772C-4D53-BD49-D40D09276EF7}"/>
                </a:ext>
              </a:extLst>
            </p:cNvPr>
            <p:cNvSpPr txBox="1"/>
            <p:nvPr/>
          </p:nvSpPr>
          <p:spPr>
            <a:xfrm>
              <a:off x="595466" y="4120269"/>
              <a:ext cx="4732778" cy="438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ko-KR" altLang="en-US" sz="14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국제적 파트너 네트워크</a:t>
              </a:r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xmlns="" id="{027A9B68-3C84-4C4D-B190-F24F4BE2191C}"/>
              </a:ext>
            </a:extLst>
          </p:cNvPr>
          <p:cNvGrpSpPr/>
          <p:nvPr/>
        </p:nvGrpSpPr>
        <p:grpSpPr>
          <a:xfrm>
            <a:off x="2961303" y="2796191"/>
            <a:ext cx="8708786" cy="3509351"/>
            <a:chOff x="851287" y="2222663"/>
            <a:chExt cx="10673033" cy="4327227"/>
          </a:xfrm>
        </p:grpSpPr>
        <p:grpSp>
          <p:nvGrpSpPr>
            <p:cNvPr id="37" name="Group 1">
              <a:extLst>
                <a:ext uri="{FF2B5EF4-FFF2-40B4-BE49-F238E27FC236}">
                  <a16:creationId xmlns:a16="http://schemas.microsoft.com/office/drawing/2014/main" xmlns="" id="{390EFA9C-A4FB-4C78-AAA2-3E7D65B10E48}"/>
                </a:ext>
              </a:extLst>
            </p:cNvPr>
            <p:cNvGrpSpPr/>
            <p:nvPr/>
          </p:nvGrpSpPr>
          <p:grpSpPr>
            <a:xfrm>
              <a:off x="851287" y="2222663"/>
              <a:ext cx="10673033" cy="4327227"/>
              <a:chOff x="851287" y="2222663"/>
              <a:chExt cx="10673033" cy="4327227"/>
            </a:xfrm>
          </p:grpSpPr>
          <p:pic>
            <p:nvPicPr>
              <p:cNvPr id="39" name="Picture 8" descr="Blue world map with countries Royalty Free Vector Image">
                <a:extLst>
                  <a:ext uri="{FF2B5EF4-FFF2-40B4-BE49-F238E27FC236}">
                    <a16:creationId xmlns:a16="http://schemas.microsoft.com/office/drawing/2014/main" xmlns="" id="{614F08EB-843A-4786-87F5-E85B89CF65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alphaModFix amt="60000"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10708" b="22244"/>
              <a:stretch/>
            </p:blipFill>
            <p:spPr bwMode="auto">
              <a:xfrm>
                <a:off x="1653769" y="2222663"/>
                <a:ext cx="7690968" cy="40224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図 50">
                <a:extLst>
                  <a:ext uri="{FF2B5EF4-FFF2-40B4-BE49-F238E27FC236}">
                    <a16:creationId xmlns:a16="http://schemas.microsoft.com/office/drawing/2014/main" xmlns="" id="{EDD413FF-C606-4EBA-BE85-816474AD5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1581" y="4187734"/>
                <a:ext cx="1362674" cy="458244"/>
              </a:xfrm>
              <a:prstGeom prst="rect">
                <a:avLst/>
              </a:prstGeom>
            </p:spPr>
          </p:pic>
          <p:cxnSp>
            <p:nvCxnSpPr>
              <p:cNvPr id="41" name="直線コネクタ 51">
                <a:extLst>
                  <a:ext uri="{FF2B5EF4-FFF2-40B4-BE49-F238E27FC236}">
                    <a16:creationId xmlns:a16="http://schemas.microsoft.com/office/drawing/2014/main" xmlns="" id="{9CBD4672-03C3-41DB-B77A-DE6D98FF99DE}"/>
                  </a:ext>
                </a:extLst>
              </p:cNvPr>
              <p:cNvCxnSpPr>
                <a:cxnSpLocks/>
                <a:endCxn id="40" idx="3"/>
              </p:cNvCxnSpPr>
              <p:nvPr/>
            </p:nvCxnSpPr>
            <p:spPr>
              <a:xfrm flipH="1">
                <a:off x="2364255" y="4064610"/>
                <a:ext cx="1149245" cy="352246"/>
              </a:xfrm>
              <a:prstGeom prst="line">
                <a:avLst/>
              </a:prstGeom>
              <a:ln w="9525">
                <a:solidFill>
                  <a:srgbClr val="14C1D9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2" name="図 52">
                <a:extLst>
                  <a:ext uri="{FF2B5EF4-FFF2-40B4-BE49-F238E27FC236}">
                    <a16:creationId xmlns:a16="http://schemas.microsoft.com/office/drawing/2014/main" xmlns="" id="{3C3E02E7-450F-4F37-A72A-47D6AE8E2C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51287" y="5319676"/>
                <a:ext cx="1663262" cy="431549"/>
              </a:xfrm>
              <a:prstGeom prst="rect">
                <a:avLst/>
              </a:prstGeom>
            </p:spPr>
          </p:pic>
          <p:cxnSp>
            <p:nvCxnSpPr>
              <p:cNvPr id="43" name="直線コネクタ 53">
                <a:extLst>
                  <a:ext uri="{FF2B5EF4-FFF2-40B4-BE49-F238E27FC236}">
                    <a16:creationId xmlns:a16="http://schemas.microsoft.com/office/drawing/2014/main" xmlns="" id="{600F1C22-D2E8-4602-A72C-7EC427486E54}"/>
                  </a:ext>
                </a:extLst>
              </p:cNvPr>
              <p:cNvCxnSpPr>
                <a:cxnSpLocks/>
                <a:endCxn id="42" idx="3"/>
              </p:cNvCxnSpPr>
              <p:nvPr/>
            </p:nvCxnSpPr>
            <p:spPr>
              <a:xfrm flipH="1">
                <a:off x="2514549" y="4064610"/>
                <a:ext cx="998951" cy="1470841"/>
              </a:xfrm>
              <a:prstGeom prst="line">
                <a:avLst/>
              </a:prstGeom>
              <a:ln w="9525">
                <a:solidFill>
                  <a:srgbClr val="14C1D9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図 35" descr="ロゴ, 会社名&#10;&#10;自動的に生成された説明">
                <a:extLst>
                  <a:ext uri="{FF2B5EF4-FFF2-40B4-BE49-F238E27FC236}">
                    <a16:creationId xmlns:a16="http://schemas.microsoft.com/office/drawing/2014/main" xmlns="" id="{27299E64-2AD8-417F-B0D2-2089A7EC83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404" r="7117"/>
              <a:stretch/>
            </p:blipFill>
            <p:spPr>
              <a:xfrm>
                <a:off x="4302699" y="5603362"/>
                <a:ext cx="1280161" cy="493004"/>
              </a:xfrm>
              <a:prstGeom prst="rect">
                <a:avLst/>
              </a:prstGeom>
            </p:spPr>
          </p:pic>
          <p:cxnSp>
            <p:nvCxnSpPr>
              <p:cNvPr id="45" name="直線コネクタ 46">
                <a:extLst>
                  <a:ext uri="{FF2B5EF4-FFF2-40B4-BE49-F238E27FC236}">
                    <a16:creationId xmlns:a16="http://schemas.microsoft.com/office/drawing/2014/main" xmlns="" id="{DF1E8E86-BA88-4FA9-8975-C94DD6390BB7}"/>
                  </a:ext>
                </a:extLst>
              </p:cNvPr>
              <p:cNvCxnSpPr>
                <a:cxnSpLocks/>
                <a:stCxn id="67" idx="3"/>
                <a:endCxn id="44" idx="3"/>
              </p:cNvCxnSpPr>
              <p:nvPr/>
            </p:nvCxnSpPr>
            <p:spPr>
              <a:xfrm flipH="1">
                <a:off x="5582860" y="4497638"/>
                <a:ext cx="1342416" cy="1352226"/>
              </a:xfrm>
              <a:prstGeom prst="line">
                <a:avLst/>
              </a:prstGeom>
              <a:ln w="9525">
                <a:solidFill>
                  <a:srgbClr val="14C1D9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" name="図 27" descr="ロゴ, 会社名&#10;&#10;自動的に生成された説明">
                <a:extLst>
                  <a:ext uri="{FF2B5EF4-FFF2-40B4-BE49-F238E27FC236}">
                    <a16:creationId xmlns:a16="http://schemas.microsoft.com/office/drawing/2014/main" xmlns="" id="{BA0C8D19-6DF9-462A-BCC3-D16144AD5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0432447" y="4364632"/>
                <a:ext cx="829627" cy="829627"/>
              </a:xfrm>
              <a:prstGeom prst="rect">
                <a:avLst/>
              </a:prstGeom>
            </p:spPr>
          </p:pic>
          <p:pic>
            <p:nvPicPr>
              <p:cNvPr id="47" name="図 29" descr="挿絵 が含まれている画像&#10;&#10;自動的に生成された説明">
                <a:extLst>
                  <a:ext uri="{FF2B5EF4-FFF2-40B4-BE49-F238E27FC236}">
                    <a16:creationId xmlns:a16="http://schemas.microsoft.com/office/drawing/2014/main" xmlns="" id="{B14245A9-7538-4F11-AF50-1E64762FDE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0196661" y="3812683"/>
                <a:ext cx="1217436" cy="447702"/>
              </a:xfrm>
              <a:prstGeom prst="rect">
                <a:avLst/>
              </a:prstGeom>
            </p:spPr>
          </p:pic>
          <p:cxnSp>
            <p:nvCxnSpPr>
              <p:cNvPr id="48" name="直線コネクタ 44">
                <a:extLst>
                  <a:ext uri="{FF2B5EF4-FFF2-40B4-BE49-F238E27FC236}">
                    <a16:creationId xmlns:a16="http://schemas.microsoft.com/office/drawing/2014/main" xmlns="" id="{439301AA-EB51-4DA7-9D8C-21C14899FB0D}"/>
                  </a:ext>
                </a:extLst>
              </p:cNvPr>
              <p:cNvCxnSpPr>
                <a:cxnSpLocks/>
                <a:stCxn id="47" idx="1"/>
                <a:endCxn id="78" idx="6"/>
              </p:cNvCxnSpPr>
              <p:nvPr/>
            </p:nvCxnSpPr>
            <p:spPr>
              <a:xfrm flipH="1">
                <a:off x="7532852" y="4036534"/>
                <a:ext cx="2663809" cy="456168"/>
              </a:xfrm>
              <a:prstGeom prst="line">
                <a:avLst/>
              </a:prstGeom>
              <a:ln w="9525">
                <a:solidFill>
                  <a:srgbClr val="14C1D9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5">
                <a:extLst>
                  <a:ext uri="{FF2B5EF4-FFF2-40B4-BE49-F238E27FC236}">
                    <a16:creationId xmlns:a16="http://schemas.microsoft.com/office/drawing/2014/main" xmlns="" id="{1C230778-23EE-4F0C-BD4F-C6BD1B9A87F6}"/>
                  </a:ext>
                </a:extLst>
              </p:cNvPr>
              <p:cNvCxnSpPr>
                <a:cxnSpLocks/>
                <a:stCxn id="46" idx="1"/>
                <a:endCxn id="78" idx="6"/>
              </p:cNvCxnSpPr>
              <p:nvPr/>
            </p:nvCxnSpPr>
            <p:spPr>
              <a:xfrm flipH="1" flipV="1">
                <a:off x="7532852" y="4492702"/>
                <a:ext cx="2899595" cy="286744"/>
              </a:xfrm>
              <a:prstGeom prst="line">
                <a:avLst/>
              </a:prstGeom>
              <a:ln w="9525">
                <a:solidFill>
                  <a:srgbClr val="14C1D9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0" name="図 34" descr="挿絵 が含まれている画像&#10;&#10;自動的に生成された説明">
                <a:extLst>
                  <a:ext uri="{FF2B5EF4-FFF2-40B4-BE49-F238E27FC236}">
                    <a16:creationId xmlns:a16="http://schemas.microsoft.com/office/drawing/2014/main" xmlns="" id="{9B4D22F3-5568-410C-B172-8225D8101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0161646" y="2746783"/>
                <a:ext cx="1362674" cy="422429"/>
              </a:xfrm>
              <a:prstGeom prst="rect">
                <a:avLst/>
              </a:prstGeom>
            </p:spPr>
          </p:pic>
          <p:cxnSp>
            <p:nvCxnSpPr>
              <p:cNvPr id="51" name="直線コネクタ 38">
                <a:extLst>
                  <a:ext uri="{FF2B5EF4-FFF2-40B4-BE49-F238E27FC236}">
                    <a16:creationId xmlns:a16="http://schemas.microsoft.com/office/drawing/2014/main" xmlns="" id="{F0AD534D-5C6B-42E8-8C79-51FE58C553A1}"/>
                  </a:ext>
                </a:extLst>
              </p:cNvPr>
              <p:cNvCxnSpPr>
                <a:cxnSpLocks/>
                <a:stCxn id="73" idx="3"/>
                <a:endCxn id="50" idx="1"/>
              </p:cNvCxnSpPr>
              <p:nvPr/>
            </p:nvCxnSpPr>
            <p:spPr>
              <a:xfrm flipV="1">
                <a:off x="8256433" y="2957998"/>
                <a:ext cx="1905213" cy="987947"/>
              </a:xfrm>
              <a:prstGeom prst="line">
                <a:avLst/>
              </a:prstGeom>
              <a:ln w="9525">
                <a:solidFill>
                  <a:srgbClr val="14C1D9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2" name="図 30" descr="アイコン&#10;&#10;中程度の精度で自動的に生成された説明">
                <a:extLst>
                  <a:ext uri="{FF2B5EF4-FFF2-40B4-BE49-F238E27FC236}">
                    <a16:creationId xmlns:a16="http://schemas.microsoft.com/office/drawing/2014/main" xmlns="" id="{D39EFDBF-4A9D-4D85-8233-F37D33DD9A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457293" y="6172032"/>
                <a:ext cx="1511430" cy="377858"/>
              </a:xfrm>
              <a:prstGeom prst="rect">
                <a:avLst/>
              </a:prstGeom>
            </p:spPr>
          </p:pic>
          <p:pic>
            <p:nvPicPr>
              <p:cNvPr id="53" name="図 32" descr="ロゴ&#10;&#10;低い精度で自動的に生成された説明">
                <a:extLst>
                  <a:ext uri="{FF2B5EF4-FFF2-40B4-BE49-F238E27FC236}">
                    <a16:creationId xmlns:a16="http://schemas.microsoft.com/office/drawing/2014/main" xmlns="" id="{81A70A90-5A11-4810-AAE3-B74722A40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9008613" y="5755021"/>
                <a:ext cx="1066892" cy="762066"/>
              </a:xfrm>
              <a:prstGeom prst="rect">
                <a:avLst/>
              </a:prstGeom>
            </p:spPr>
          </p:pic>
          <p:pic>
            <p:nvPicPr>
              <p:cNvPr id="54" name="図 33" descr="テキスト&#10;&#10;自動的に生成された説明">
                <a:extLst>
                  <a:ext uri="{FF2B5EF4-FFF2-40B4-BE49-F238E27FC236}">
                    <a16:creationId xmlns:a16="http://schemas.microsoft.com/office/drawing/2014/main" xmlns="" id="{0B14E258-EF41-42B7-92DE-CB0E26EB7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024306" y="6161143"/>
                <a:ext cx="1362673" cy="377287"/>
              </a:xfrm>
              <a:prstGeom prst="rect">
                <a:avLst/>
              </a:prstGeom>
            </p:spPr>
          </p:pic>
          <p:cxnSp>
            <p:nvCxnSpPr>
              <p:cNvPr id="55" name="直線コネクタ 40">
                <a:extLst>
                  <a:ext uri="{FF2B5EF4-FFF2-40B4-BE49-F238E27FC236}">
                    <a16:creationId xmlns:a16="http://schemas.microsoft.com/office/drawing/2014/main" xmlns="" id="{5BFEDEFA-A7C6-4F06-B8D2-64FC2AF37656}"/>
                  </a:ext>
                </a:extLst>
              </p:cNvPr>
              <p:cNvCxnSpPr>
                <a:cxnSpLocks/>
                <a:stCxn id="54" idx="0"/>
                <a:endCxn id="87" idx="2"/>
              </p:cNvCxnSpPr>
              <p:nvPr/>
            </p:nvCxnSpPr>
            <p:spPr>
              <a:xfrm flipV="1">
                <a:off x="6705643" y="5055248"/>
                <a:ext cx="1014498" cy="1105895"/>
              </a:xfrm>
              <a:prstGeom prst="line">
                <a:avLst/>
              </a:prstGeom>
              <a:ln w="9525">
                <a:solidFill>
                  <a:srgbClr val="14C1D9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41">
                <a:extLst>
                  <a:ext uri="{FF2B5EF4-FFF2-40B4-BE49-F238E27FC236}">
                    <a16:creationId xmlns:a16="http://schemas.microsoft.com/office/drawing/2014/main" xmlns="" id="{AB2A7B5D-F658-41AC-9C00-B58F56530D6B}"/>
                  </a:ext>
                </a:extLst>
              </p:cNvPr>
              <p:cNvCxnSpPr>
                <a:cxnSpLocks/>
                <a:stCxn id="52" idx="0"/>
              </p:cNvCxnSpPr>
              <p:nvPr/>
            </p:nvCxnSpPr>
            <p:spPr>
              <a:xfrm flipH="1" flipV="1">
                <a:off x="7744868" y="5059437"/>
                <a:ext cx="468140" cy="1112595"/>
              </a:xfrm>
              <a:prstGeom prst="line">
                <a:avLst/>
              </a:prstGeom>
              <a:ln w="9525">
                <a:solidFill>
                  <a:srgbClr val="14C1D9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コネクタ 41">
                <a:extLst>
                  <a:ext uri="{FF2B5EF4-FFF2-40B4-BE49-F238E27FC236}">
                    <a16:creationId xmlns:a16="http://schemas.microsoft.com/office/drawing/2014/main" xmlns="" id="{B9FF984F-973A-4728-9EDD-B095CE64A053}"/>
                  </a:ext>
                </a:extLst>
              </p:cNvPr>
              <p:cNvCxnSpPr>
                <a:cxnSpLocks/>
                <a:stCxn id="53" idx="1"/>
                <a:endCxn id="66" idx="0"/>
              </p:cNvCxnSpPr>
              <p:nvPr/>
            </p:nvCxnSpPr>
            <p:spPr>
              <a:xfrm flipH="1" flipV="1">
                <a:off x="7866738" y="5039947"/>
                <a:ext cx="1141875" cy="1096107"/>
              </a:xfrm>
              <a:prstGeom prst="line">
                <a:avLst/>
              </a:prstGeom>
              <a:ln w="9525">
                <a:solidFill>
                  <a:srgbClr val="14C1D9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" name="Group 62">
                <a:extLst>
                  <a:ext uri="{FF2B5EF4-FFF2-40B4-BE49-F238E27FC236}">
                    <a16:creationId xmlns:a16="http://schemas.microsoft.com/office/drawing/2014/main" xmlns="" id="{B8F4C744-8F75-46BD-8F23-09C683E0549C}"/>
                  </a:ext>
                </a:extLst>
              </p:cNvPr>
              <p:cNvGrpSpPr/>
              <p:nvPr/>
            </p:nvGrpSpPr>
            <p:grpSpPr>
              <a:xfrm>
                <a:off x="3181164" y="3529958"/>
                <a:ext cx="765750" cy="827812"/>
                <a:chOff x="409763" y="2102869"/>
                <a:chExt cx="765750" cy="827812"/>
              </a:xfrm>
            </p:grpSpPr>
            <p:sp>
              <p:nvSpPr>
                <p:cNvPr id="98" name="타원2">
                  <a:extLst>
                    <a:ext uri="{FF2B5EF4-FFF2-40B4-BE49-F238E27FC236}">
                      <a16:creationId xmlns:a16="http://schemas.microsoft.com/office/drawing/2014/main" xmlns="" id="{028050DC-35D4-4029-BE05-E787501AA1A4}"/>
                    </a:ext>
                  </a:extLst>
                </p:cNvPr>
                <p:cNvSpPr/>
                <p:nvPr/>
              </p:nvSpPr>
              <p:spPr>
                <a:xfrm>
                  <a:off x="409763" y="2194889"/>
                  <a:ext cx="765750" cy="735792"/>
                </a:xfrm>
                <a:prstGeom prst="ellipse">
                  <a:avLst/>
                </a:prstGeom>
                <a:solidFill>
                  <a:srgbClr val="FFC000">
                    <a:alpha val="10000"/>
                  </a:srgbClr>
                </a:solidFill>
                <a:ln w="3175" cap="flat" cmpd="sng" algn="ctr">
                  <a:noFill/>
                  <a:prstDash val="sysDot"/>
                </a:ln>
                <a:effectLst/>
              </p:spPr>
              <p:txBody>
                <a:bodyPr anchor="ctr"/>
                <a:lstStyle/>
                <a:p>
                  <a:pPr algn="ctr" eaLnBrk="1" hangingPunct="1">
                    <a:defRPr/>
                  </a:pPr>
                  <a:endParaRPr kumimoji="1" lang="ko-KR" altLang="en-US" sz="1400" b="1" dirty="0">
                    <a:solidFill>
                      <a:schemeClr val="accent6">
                        <a:lumMod val="5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charset="0"/>
                  </a:endParaRPr>
                </a:p>
              </p:txBody>
            </p:sp>
            <p:sp>
              <p:nvSpPr>
                <p:cNvPr id="99" name="타원1">
                  <a:extLst>
                    <a:ext uri="{FF2B5EF4-FFF2-40B4-BE49-F238E27FC236}">
                      <a16:creationId xmlns:a16="http://schemas.microsoft.com/office/drawing/2014/main" xmlns="" id="{B1AEABDD-3C1E-430A-BFD1-8E3769E1C05D}"/>
                    </a:ext>
                  </a:extLst>
                </p:cNvPr>
                <p:cNvSpPr/>
                <p:nvPr/>
              </p:nvSpPr>
              <p:spPr>
                <a:xfrm>
                  <a:off x="562443" y="2379673"/>
                  <a:ext cx="442199" cy="425896"/>
                </a:xfrm>
                <a:prstGeom prst="ellipse">
                  <a:avLst/>
                </a:prstGeom>
                <a:solidFill>
                  <a:schemeClr val="bg1">
                    <a:alpha val="34000"/>
                  </a:schemeClr>
                </a:solidFill>
                <a:ln w="3175" cap="flat" cmpd="sng" algn="ctr">
                  <a:noFill/>
                  <a:prstDash val="sysDot"/>
                </a:ln>
                <a:effectLst/>
              </p:spPr>
              <p:txBody>
                <a:bodyPr anchor="ctr"/>
                <a:lstStyle/>
                <a:p>
                  <a:pPr algn="ctr" eaLnBrk="1" hangingPunct="1">
                    <a:defRPr/>
                  </a:pPr>
                  <a:endParaRPr kumimoji="1" lang="ko-KR" altLang="en-US" sz="1400" b="1" dirty="0">
                    <a:solidFill>
                      <a:schemeClr val="accent6">
                        <a:lumMod val="5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charset="0"/>
                  </a:endParaRPr>
                </a:p>
              </p:txBody>
            </p:sp>
            <p:grpSp>
              <p:nvGrpSpPr>
                <p:cNvPr id="100" name="그룹 249">
                  <a:extLst>
                    <a:ext uri="{FF2B5EF4-FFF2-40B4-BE49-F238E27FC236}">
                      <a16:creationId xmlns:a16="http://schemas.microsoft.com/office/drawing/2014/main" xmlns="" id="{39BCF72B-BBE0-49ED-A743-DBD572F668C9}"/>
                    </a:ext>
                  </a:extLst>
                </p:cNvPr>
                <p:cNvGrpSpPr/>
                <p:nvPr/>
              </p:nvGrpSpPr>
              <p:grpSpPr>
                <a:xfrm>
                  <a:off x="673296" y="2102869"/>
                  <a:ext cx="238685" cy="572028"/>
                  <a:chOff x="4125841" y="3257347"/>
                  <a:chExt cx="224556" cy="538168"/>
                </a:xfrm>
              </p:grpSpPr>
              <p:pic>
                <p:nvPicPr>
                  <p:cNvPr id="101" name="그림 250">
                    <a:extLst>
                      <a:ext uri="{FF2B5EF4-FFF2-40B4-BE49-F238E27FC236}">
                        <a16:creationId xmlns:a16="http://schemas.microsoft.com/office/drawing/2014/main" xmlns="" id="{8B2E3C0F-A246-4C69-97B0-F7650E30B7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15">
                            <a14:imgEffect>
                              <a14:colorTemperature colorTemp="112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38246" y="3595771"/>
                    <a:ext cx="199746" cy="1997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02" name="Group 4">
                    <a:extLst>
                      <a:ext uri="{FF2B5EF4-FFF2-40B4-BE49-F238E27FC236}">
                        <a16:creationId xmlns:a16="http://schemas.microsoft.com/office/drawing/2014/main" xmlns="" id="{6EED68EE-3873-4102-B1C2-183D42C2092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125841" y="3257347"/>
                    <a:ext cx="224556" cy="352428"/>
                    <a:chOff x="2734" y="1933"/>
                    <a:chExt cx="288" cy="452"/>
                  </a:xfrm>
                </p:grpSpPr>
                <p:sp>
                  <p:nvSpPr>
                    <p:cNvPr id="103" name="Freeform 5">
                      <a:extLst>
                        <a:ext uri="{FF2B5EF4-FFF2-40B4-BE49-F238E27FC236}">
                          <a16:creationId xmlns:a16="http://schemas.microsoft.com/office/drawing/2014/main" xmlns="" id="{43F80191-FD00-40FE-B762-75FB6B10927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34" y="1933"/>
                      <a:ext cx="288" cy="452"/>
                    </a:xfrm>
                    <a:custGeom>
                      <a:avLst/>
                      <a:gdLst>
                        <a:gd name="T0" fmla="*/ 75 w 150"/>
                        <a:gd name="T1" fmla="*/ 0 h 238"/>
                        <a:gd name="T2" fmla="*/ 0 w 150"/>
                        <a:gd name="T3" fmla="*/ 75 h 238"/>
                        <a:gd name="T4" fmla="*/ 75 w 150"/>
                        <a:gd name="T5" fmla="*/ 238 h 238"/>
                        <a:gd name="T6" fmla="*/ 150 w 150"/>
                        <a:gd name="T7" fmla="*/ 75 h 238"/>
                        <a:gd name="T8" fmla="*/ 75 w 150"/>
                        <a:gd name="T9" fmla="*/ 0 h 23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50" h="238">
                          <a:moveTo>
                            <a:pt x="75" y="0"/>
                          </a:moveTo>
                          <a:cubicBezTo>
                            <a:pt x="34" y="0"/>
                            <a:pt x="0" y="33"/>
                            <a:pt x="0" y="75"/>
                          </a:cubicBezTo>
                          <a:cubicBezTo>
                            <a:pt x="0" y="113"/>
                            <a:pt x="56" y="212"/>
                            <a:pt x="75" y="238"/>
                          </a:cubicBezTo>
                          <a:cubicBezTo>
                            <a:pt x="95" y="212"/>
                            <a:pt x="150" y="114"/>
                            <a:pt x="150" y="75"/>
                          </a:cubicBezTo>
                          <a:cubicBezTo>
                            <a:pt x="150" y="33"/>
                            <a:pt x="117" y="0"/>
                            <a:pt x="75" y="0"/>
                          </a:cubicBez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  <p:sp>
                  <p:nvSpPr>
                    <p:cNvPr id="104" name="Oval 6">
                      <a:extLst>
                        <a:ext uri="{FF2B5EF4-FFF2-40B4-BE49-F238E27FC236}">
                          <a16:creationId xmlns:a16="http://schemas.microsoft.com/office/drawing/2014/main" xmlns="" id="{57A9F395-8038-4C2E-861C-7BA58688DBD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90" y="1992"/>
                      <a:ext cx="176" cy="17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</p:grpSp>
            </p:grpSp>
          </p:grpSp>
          <p:grpSp>
            <p:nvGrpSpPr>
              <p:cNvPr id="60" name="Group 70">
                <a:extLst>
                  <a:ext uri="{FF2B5EF4-FFF2-40B4-BE49-F238E27FC236}">
                    <a16:creationId xmlns:a16="http://schemas.microsoft.com/office/drawing/2014/main" xmlns="" id="{280F9AC2-7346-4245-8CE3-F1D9E3C1A74C}"/>
                  </a:ext>
                </a:extLst>
              </p:cNvPr>
              <p:cNvGrpSpPr/>
              <p:nvPr/>
            </p:nvGrpSpPr>
            <p:grpSpPr>
              <a:xfrm>
                <a:off x="7143462" y="4049706"/>
                <a:ext cx="765750" cy="827812"/>
                <a:chOff x="409763" y="2102869"/>
                <a:chExt cx="765750" cy="827812"/>
              </a:xfrm>
            </p:grpSpPr>
            <p:sp>
              <p:nvSpPr>
                <p:cNvPr id="91" name="타원2">
                  <a:extLst>
                    <a:ext uri="{FF2B5EF4-FFF2-40B4-BE49-F238E27FC236}">
                      <a16:creationId xmlns:a16="http://schemas.microsoft.com/office/drawing/2014/main" xmlns="" id="{3952C170-9BEF-44CC-8985-E491BA57E66F}"/>
                    </a:ext>
                  </a:extLst>
                </p:cNvPr>
                <p:cNvSpPr/>
                <p:nvPr/>
              </p:nvSpPr>
              <p:spPr>
                <a:xfrm>
                  <a:off x="409763" y="2194889"/>
                  <a:ext cx="765750" cy="735792"/>
                </a:xfrm>
                <a:prstGeom prst="ellipse">
                  <a:avLst/>
                </a:prstGeom>
                <a:solidFill>
                  <a:srgbClr val="FFC000">
                    <a:alpha val="10000"/>
                  </a:srgbClr>
                </a:solidFill>
                <a:ln w="3175" cap="flat" cmpd="sng" algn="ctr">
                  <a:noFill/>
                  <a:prstDash val="sysDot"/>
                </a:ln>
                <a:effectLst/>
              </p:spPr>
              <p:txBody>
                <a:bodyPr anchor="ctr"/>
                <a:lstStyle/>
                <a:p>
                  <a:pPr algn="ctr" eaLnBrk="1" hangingPunct="1">
                    <a:defRPr/>
                  </a:pPr>
                  <a:endParaRPr kumimoji="1" lang="ko-KR" altLang="en-US" sz="1400" b="1" dirty="0">
                    <a:solidFill>
                      <a:schemeClr val="accent6">
                        <a:lumMod val="5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charset="0"/>
                  </a:endParaRPr>
                </a:p>
              </p:txBody>
            </p:sp>
            <p:sp>
              <p:nvSpPr>
                <p:cNvPr id="92" name="타원1">
                  <a:extLst>
                    <a:ext uri="{FF2B5EF4-FFF2-40B4-BE49-F238E27FC236}">
                      <a16:creationId xmlns:a16="http://schemas.microsoft.com/office/drawing/2014/main" xmlns="" id="{9EB4D943-49E2-45DB-988D-0ACC6D4B59B9}"/>
                    </a:ext>
                  </a:extLst>
                </p:cNvPr>
                <p:cNvSpPr/>
                <p:nvPr/>
              </p:nvSpPr>
              <p:spPr>
                <a:xfrm>
                  <a:off x="562443" y="2379673"/>
                  <a:ext cx="442199" cy="425896"/>
                </a:xfrm>
                <a:prstGeom prst="ellipse">
                  <a:avLst/>
                </a:prstGeom>
                <a:solidFill>
                  <a:schemeClr val="bg1">
                    <a:alpha val="34000"/>
                  </a:schemeClr>
                </a:solidFill>
                <a:ln w="3175" cap="flat" cmpd="sng" algn="ctr">
                  <a:noFill/>
                  <a:prstDash val="sysDot"/>
                </a:ln>
                <a:effectLst/>
              </p:spPr>
              <p:txBody>
                <a:bodyPr anchor="ctr"/>
                <a:lstStyle/>
                <a:p>
                  <a:pPr algn="ctr" eaLnBrk="1" hangingPunct="1">
                    <a:defRPr/>
                  </a:pPr>
                  <a:endParaRPr kumimoji="1" lang="ko-KR" altLang="en-US" sz="1400" b="1" dirty="0">
                    <a:solidFill>
                      <a:schemeClr val="accent6">
                        <a:lumMod val="5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charset="0"/>
                  </a:endParaRPr>
                </a:p>
              </p:txBody>
            </p:sp>
            <p:grpSp>
              <p:nvGrpSpPr>
                <p:cNvPr id="93" name="그룹 249">
                  <a:extLst>
                    <a:ext uri="{FF2B5EF4-FFF2-40B4-BE49-F238E27FC236}">
                      <a16:creationId xmlns:a16="http://schemas.microsoft.com/office/drawing/2014/main" xmlns="" id="{8C9CEF59-FF80-4B5F-8FDB-55C674014E87}"/>
                    </a:ext>
                  </a:extLst>
                </p:cNvPr>
                <p:cNvGrpSpPr/>
                <p:nvPr/>
              </p:nvGrpSpPr>
              <p:grpSpPr>
                <a:xfrm>
                  <a:off x="673296" y="2102869"/>
                  <a:ext cx="238685" cy="572028"/>
                  <a:chOff x="4125841" y="3257347"/>
                  <a:chExt cx="224556" cy="538168"/>
                </a:xfrm>
              </p:grpSpPr>
              <p:pic>
                <p:nvPicPr>
                  <p:cNvPr id="94" name="그림 250">
                    <a:extLst>
                      <a:ext uri="{FF2B5EF4-FFF2-40B4-BE49-F238E27FC236}">
                        <a16:creationId xmlns:a16="http://schemas.microsoft.com/office/drawing/2014/main" xmlns="" id="{C09C02F8-0FFD-44D6-9F03-19A238A768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15">
                            <a14:imgEffect>
                              <a14:colorTemperature colorTemp="112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38246" y="3595771"/>
                    <a:ext cx="199746" cy="1997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95" name="Group 4">
                    <a:extLst>
                      <a:ext uri="{FF2B5EF4-FFF2-40B4-BE49-F238E27FC236}">
                        <a16:creationId xmlns:a16="http://schemas.microsoft.com/office/drawing/2014/main" xmlns="" id="{C1AA6B7D-51D6-4C96-BCA0-D6EF18A0F11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125841" y="3257347"/>
                    <a:ext cx="224556" cy="352428"/>
                    <a:chOff x="2734" y="1933"/>
                    <a:chExt cx="288" cy="452"/>
                  </a:xfrm>
                </p:grpSpPr>
                <p:sp>
                  <p:nvSpPr>
                    <p:cNvPr id="96" name="Freeform 5">
                      <a:extLst>
                        <a:ext uri="{FF2B5EF4-FFF2-40B4-BE49-F238E27FC236}">
                          <a16:creationId xmlns:a16="http://schemas.microsoft.com/office/drawing/2014/main" xmlns="" id="{FBB9EF15-93FA-4C4A-A40F-9C4210C4FA8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34" y="1933"/>
                      <a:ext cx="288" cy="452"/>
                    </a:xfrm>
                    <a:custGeom>
                      <a:avLst/>
                      <a:gdLst>
                        <a:gd name="T0" fmla="*/ 75 w 150"/>
                        <a:gd name="T1" fmla="*/ 0 h 238"/>
                        <a:gd name="T2" fmla="*/ 0 w 150"/>
                        <a:gd name="T3" fmla="*/ 75 h 238"/>
                        <a:gd name="T4" fmla="*/ 75 w 150"/>
                        <a:gd name="T5" fmla="*/ 238 h 238"/>
                        <a:gd name="T6" fmla="*/ 150 w 150"/>
                        <a:gd name="T7" fmla="*/ 75 h 238"/>
                        <a:gd name="T8" fmla="*/ 75 w 150"/>
                        <a:gd name="T9" fmla="*/ 0 h 23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50" h="238">
                          <a:moveTo>
                            <a:pt x="75" y="0"/>
                          </a:moveTo>
                          <a:cubicBezTo>
                            <a:pt x="34" y="0"/>
                            <a:pt x="0" y="33"/>
                            <a:pt x="0" y="75"/>
                          </a:cubicBezTo>
                          <a:cubicBezTo>
                            <a:pt x="0" y="113"/>
                            <a:pt x="56" y="212"/>
                            <a:pt x="75" y="238"/>
                          </a:cubicBezTo>
                          <a:cubicBezTo>
                            <a:pt x="95" y="212"/>
                            <a:pt x="150" y="114"/>
                            <a:pt x="150" y="75"/>
                          </a:cubicBezTo>
                          <a:cubicBezTo>
                            <a:pt x="150" y="33"/>
                            <a:pt x="117" y="0"/>
                            <a:pt x="75" y="0"/>
                          </a:cubicBez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  <p:sp>
                  <p:nvSpPr>
                    <p:cNvPr id="97" name="Oval 6">
                      <a:extLst>
                        <a:ext uri="{FF2B5EF4-FFF2-40B4-BE49-F238E27FC236}">
                          <a16:creationId xmlns:a16="http://schemas.microsoft.com/office/drawing/2014/main" xmlns="" id="{6C5AEA9A-5FDE-4874-8E5B-607F243178A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90" y="1992"/>
                      <a:ext cx="176" cy="17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</p:grpSp>
            </p:grpSp>
          </p:grpSp>
          <p:grpSp>
            <p:nvGrpSpPr>
              <p:cNvPr id="61" name="Group 78">
                <a:extLst>
                  <a:ext uri="{FF2B5EF4-FFF2-40B4-BE49-F238E27FC236}">
                    <a16:creationId xmlns:a16="http://schemas.microsoft.com/office/drawing/2014/main" xmlns="" id="{986046AE-BBD4-477D-A7B5-23A6322CAE35}"/>
                  </a:ext>
                </a:extLst>
              </p:cNvPr>
              <p:cNvGrpSpPr/>
              <p:nvPr/>
            </p:nvGrpSpPr>
            <p:grpSpPr>
              <a:xfrm>
                <a:off x="7337265" y="4483220"/>
                <a:ext cx="765750" cy="827812"/>
                <a:chOff x="409763" y="2102869"/>
                <a:chExt cx="765750" cy="827812"/>
              </a:xfrm>
            </p:grpSpPr>
            <p:sp>
              <p:nvSpPr>
                <p:cNvPr id="84" name="타원2">
                  <a:extLst>
                    <a:ext uri="{FF2B5EF4-FFF2-40B4-BE49-F238E27FC236}">
                      <a16:creationId xmlns:a16="http://schemas.microsoft.com/office/drawing/2014/main" xmlns="" id="{B6D1C51E-B013-4FA4-9E68-8D4B97DE6D35}"/>
                    </a:ext>
                  </a:extLst>
                </p:cNvPr>
                <p:cNvSpPr/>
                <p:nvPr/>
              </p:nvSpPr>
              <p:spPr>
                <a:xfrm>
                  <a:off x="409763" y="2194889"/>
                  <a:ext cx="765750" cy="735792"/>
                </a:xfrm>
                <a:prstGeom prst="ellipse">
                  <a:avLst/>
                </a:prstGeom>
                <a:solidFill>
                  <a:srgbClr val="FFC000">
                    <a:alpha val="10000"/>
                  </a:srgbClr>
                </a:solidFill>
                <a:ln w="3175" cap="flat" cmpd="sng" algn="ctr">
                  <a:noFill/>
                  <a:prstDash val="sysDot"/>
                </a:ln>
                <a:effectLst/>
              </p:spPr>
              <p:txBody>
                <a:bodyPr anchor="ctr"/>
                <a:lstStyle/>
                <a:p>
                  <a:pPr algn="ctr" eaLnBrk="1" hangingPunct="1">
                    <a:defRPr/>
                  </a:pPr>
                  <a:endParaRPr kumimoji="1" lang="ko-KR" altLang="en-US" sz="1400" b="1" dirty="0">
                    <a:solidFill>
                      <a:schemeClr val="accent6">
                        <a:lumMod val="5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charset="0"/>
                  </a:endParaRPr>
                </a:p>
              </p:txBody>
            </p:sp>
            <p:sp>
              <p:nvSpPr>
                <p:cNvPr id="85" name="타원1">
                  <a:extLst>
                    <a:ext uri="{FF2B5EF4-FFF2-40B4-BE49-F238E27FC236}">
                      <a16:creationId xmlns:a16="http://schemas.microsoft.com/office/drawing/2014/main" xmlns="" id="{0384611D-08CA-4ACE-A4BE-DD95418BDF07}"/>
                    </a:ext>
                  </a:extLst>
                </p:cNvPr>
                <p:cNvSpPr/>
                <p:nvPr/>
              </p:nvSpPr>
              <p:spPr>
                <a:xfrm>
                  <a:off x="562443" y="2379673"/>
                  <a:ext cx="442199" cy="425896"/>
                </a:xfrm>
                <a:prstGeom prst="ellipse">
                  <a:avLst/>
                </a:prstGeom>
                <a:solidFill>
                  <a:schemeClr val="bg1">
                    <a:alpha val="34000"/>
                  </a:schemeClr>
                </a:solidFill>
                <a:ln w="3175" cap="flat" cmpd="sng" algn="ctr">
                  <a:noFill/>
                  <a:prstDash val="sysDot"/>
                </a:ln>
                <a:effectLst/>
              </p:spPr>
              <p:txBody>
                <a:bodyPr anchor="ctr"/>
                <a:lstStyle/>
                <a:p>
                  <a:pPr algn="ctr" eaLnBrk="1" hangingPunct="1">
                    <a:defRPr/>
                  </a:pPr>
                  <a:endParaRPr kumimoji="1" lang="ko-KR" altLang="en-US" sz="1400" b="1" dirty="0">
                    <a:solidFill>
                      <a:schemeClr val="accent6">
                        <a:lumMod val="5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charset="0"/>
                  </a:endParaRPr>
                </a:p>
              </p:txBody>
            </p:sp>
            <p:grpSp>
              <p:nvGrpSpPr>
                <p:cNvPr id="86" name="그룹 249">
                  <a:extLst>
                    <a:ext uri="{FF2B5EF4-FFF2-40B4-BE49-F238E27FC236}">
                      <a16:creationId xmlns:a16="http://schemas.microsoft.com/office/drawing/2014/main" xmlns="" id="{67D01315-BEB7-45D5-A621-01096AE87A1E}"/>
                    </a:ext>
                  </a:extLst>
                </p:cNvPr>
                <p:cNvGrpSpPr/>
                <p:nvPr/>
              </p:nvGrpSpPr>
              <p:grpSpPr>
                <a:xfrm>
                  <a:off x="673296" y="2102869"/>
                  <a:ext cx="238685" cy="572028"/>
                  <a:chOff x="4125841" y="3257347"/>
                  <a:chExt cx="224556" cy="538168"/>
                </a:xfrm>
              </p:grpSpPr>
              <p:pic>
                <p:nvPicPr>
                  <p:cNvPr id="87" name="그림 250">
                    <a:extLst>
                      <a:ext uri="{FF2B5EF4-FFF2-40B4-BE49-F238E27FC236}">
                        <a16:creationId xmlns:a16="http://schemas.microsoft.com/office/drawing/2014/main" xmlns="" id="{8DF9DDA1-4DEF-4ABB-AF88-CD9CABEF2F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15">
                            <a14:imgEffect>
                              <a14:colorTemperature colorTemp="112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38246" y="3595771"/>
                    <a:ext cx="199746" cy="1997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88" name="Group 4">
                    <a:extLst>
                      <a:ext uri="{FF2B5EF4-FFF2-40B4-BE49-F238E27FC236}">
                        <a16:creationId xmlns:a16="http://schemas.microsoft.com/office/drawing/2014/main" xmlns="" id="{B2B92400-1A75-4947-AB71-D7039988062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125841" y="3257347"/>
                    <a:ext cx="224556" cy="352428"/>
                    <a:chOff x="2734" y="1933"/>
                    <a:chExt cx="288" cy="452"/>
                  </a:xfrm>
                </p:grpSpPr>
                <p:sp>
                  <p:nvSpPr>
                    <p:cNvPr id="89" name="Freeform 5">
                      <a:extLst>
                        <a:ext uri="{FF2B5EF4-FFF2-40B4-BE49-F238E27FC236}">
                          <a16:creationId xmlns:a16="http://schemas.microsoft.com/office/drawing/2014/main" xmlns="" id="{DEE09ABF-135D-4BFA-832E-211E56E7349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34" y="1933"/>
                      <a:ext cx="288" cy="452"/>
                    </a:xfrm>
                    <a:custGeom>
                      <a:avLst/>
                      <a:gdLst>
                        <a:gd name="T0" fmla="*/ 75 w 150"/>
                        <a:gd name="T1" fmla="*/ 0 h 238"/>
                        <a:gd name="T2" fmla="*/ 0 w 150"/>
                        <a:gd name="T3" fmla="*/ 75 h 238"/>
                        <a:gd name="T4" fmla="*/ 75 w 150"/>
                        <a:gd name="T5" fmla="*/ 238 h 238"/>
                        <a:gd name="T6" fmla="*/ 150 w 150"/>
                        <a:gd name="T7" fmla="*/ 75 h 238"/>
                        <a:gd name="T8" fmla="*/ 75 w 150"/>
                        <a:gd name="T9" fmla="*/ 0 h 23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50" h="238">
                          <a:moveTo>
                            <a:pt x="75" y="0"/>
                          </a:moveTo>
                          <a:cubicBezTo>
                            <a:pt x="34" y="0"/>
                            <a:pt x="0" y="33"/>
                            <a:pt x="0" y="75"/>
                          </a:cubicBezTo>
                          <a:cubicBezTo>
                            <a:pt x="0" y="113"/>
                            <a:pt x="56" y="212"/>
                            <a:pt x="75" y="238"/>
                          </a:cubicBezTo>
                          <a:cubicBezTo>
                            <a:pt x="95" y="212"/>
                            <a:pt x="150" y="114"/>
                            <a:pt x="150" y="75"/>
                          </a:cubicBezTo>
                          <a:cubicBezTo>
                            <a:pt x="150" y="33"/>
                            <a:pt x="117" y="0"/>
                            <a:pt x="75" y="0"/>
                          </a:cubicBez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  <p:sp>
                  <p:nvSpPr>
                    <p:cNvPr id="90" name="Oval 6">
                      <a:extLst>
                        <a:ext uri="{FF2B5EF4-FFF2-40B4-BE49-F238E27FC236}">
                          <a16:creationId xmlns:a16="http://schemas.microsoft.com/office/drawing/2014/main" xmlns="" id="{514CEBC6-2ACF-4BC8-97BD-B2BC0C885C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90" y="1992"/>
                      <a:ext cx="176" cy="17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</p:grpSp>
            </p:grpSp>
          </p:grpSp>
          <p:grpSp>
            <p:nvGrpSpPr>
              <p:cNvPr id="62" name="Group 86">
                <a:extLst>
                  <a:ext uri="{FF2B5EF4-FFF2-40B4-BE49-F238E27FC236}">
                    <a16:creationId xmlns:a16="http://schemas.microsoft.com/office/drawing/2014/main" xmlns="" id="{68BB15D6-9D77-4133-BAC5-E1AD1471ED3C}"/>
                  </a:ext>
                </a:extLst>
              </p:cNvPr>
              <p:cNvGrpSpPr/>
              <p:nvPr/>
            </p:nvGrpSpPr>
            <p:grpSpPr>
              <a:xfrm>
                <a:off x="6937973" y="4002950"/>
                <a:ext cx="765750" cy="827812"/>
                <a:chOff x="409763" y="2102869"/>
                <a:chExt cx="765750" cy="827812"/>
              </a:xfrm>
            </p:grpSpPr>
            <p:sp>
              <p:nvSpPr>
                <p:cNvPr id="77" name="타원2">
                  <a:extLst>
                    <a:ext uri="{FF2B5EF4-FFF2-40B4-BE49-F238E27FC236}">
                      <a16:creationId xmlns:a16="http://schemas.microsoft.com/office/drawing/2014/main" xmlns="" id="{F114D4D1-8A5D-43D7-BB98-D256EBC6F0E9}"/>
                    </a:ext>
                  </a:extLst>
                </p:cNvPr>
                <p:cNvSpPr/>
                <p:nvPr/>
              </p:nvSpPr>
              <p:spPr>
                <a:xfrm>
                  <a:off x="409763" y="2194889"/>
                  <a:ext cx="765750" cy="735792"/>
                </a:xfrm>
                <a:prstGeom prst="ellipse">
                  <a:avLst/>
                </a:prstGeom>
                <a:solidFill>
                  <a:srgbClr val="FFC000">
                    <a:alpha val="10000"/>
                  </a:srgbClr>
                </a:solidFill>
                <a:ln w="3175" cap="flat" cmpd="sng" algn="ctr">
                  <a:noFill/>
                  <a:prstDash val="sysDot"/>
                </a:ln>
                <a:effectLst/>
              </p:spPr>
              <p:txBody>
                <a:bodyPr anchor="ctr"/>
                <a:lstStyle/>
                <a:p>
                  <a:pPr algn="ctr" eaLnBrk="1" hangingPunct="1">
                    <a:defRPr/>
                  </a:pPr>
                  <a:endParaRPr kumimoji="1" lang="ko-KR" altLang="en-US" sz="1400" b="1" dirty="0">
                    <a:solidFill>
                      <a:schemeClr val="accent6">
                        <a:lumMod val="5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charset="0"/>
                  </a:endParaRPr>
                </a:p>
              </p:txBody>
            </p:sp>
            <p:sp>
              <p:nvSpPr>
                <p:cNvPr id="78" name="타원1">
                  <a:extLst>
                    <a:ext uri="{FF2B5EF4-FFF2-40B4-BE49-F238E27FC236}">
                      <a16:creationId xmlns:a16="http://schemas.microsoft.com/office/drawing/2014/main" xmlns="" id="{462B9E7C-3D19-4B0D-86ED-80B6AD7CFEB7}"/>
                    </a:ext>
                  </a:extLst>
                </p:cNvPr>
                <p:cNvSpPr/>
                <p:nvPr/>
              </p:nvSpPr>
              <p:spPr>
                <a:xfrm>
                  <a:off x="562443" y="2379673"/>
                  <a:ext cx="442199" cy="425896"/>
                </a:xfrm>
                <a:prstGeom prst="ellipse">
                  <a:avLst/>
                </a:prstGeom>
                <a:solidFill>
                  <a:schemeClr val="bg1">
                    <a:alpha val="34000"/>
                  </a:schemeClr>
                </a:solidFill>
                <a:ln w="3175" cap="flat" cmpd="sng" algn="ctr">
                  <a:noFill/>
                  <a:prstDash val="sysDot"/>
                </a:ln>
                <a:effectLst/>
              </p:spPr>
              <p:txBody>
                <a:bodyPr anchor="ctr"/>
                <a:lstStyle/>
                <a:p>
                  <a:pPr algn="ctr" eaLnBrk="1" hangingPunct="1">
                    <a:defRPr/>
                  </a:pPr>
                  <a:endParaRPr kumimoji="1" lang="ko-KR" altLang="en-US" sz="1400" b="1" dirty="0">
                    <a:solidFill>
                      <a:schemeClr val="accent6">
                        <a:lumMod val="5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charset="0"/>
                  </a:endParaRPr>
                </a:p>
              </p:txBody>
            </p:sp>
            <p:grpSp>
              <p:nvGrpSpPr>
                <p:cNvPr id="79" name="그룹 249">
                  <a:extLst>
                    <a:ext uri="{FF2B5EF4-FFF2-40B4-BE49-F238E27FC236}">
                      <a16:creationId xmlns:a16="http://schemas.microsoft.com/office/drawing/2014/main" xmlns="" id="{3CEE4956-DDCA-4A26-8836-9D73231E05AB}"/>
                    </a:ext>
                  </a:extLst>
                </p:cNvPr>
                <p:cNvGrpSpPr/>
                <p:nvPr/>
              </p:nvGrpSpPr>
              <p:grpSpPr>
                <a:xfrm>
                  <a:off x="673296" y="2102869"/>
                  <a:ext cx="238685" cy="572028"/>
                  <a:chOff x="4125841" y="3257347"/>
                  <a:chExt cx="224556" cy="538168"/>
                </a:xfrm>
              </p:grpSpPr>
              <p:pic>
                <p:nvPicPr>
                  <p:cNvPr id="80" name="그림 250">
                    <a:extLst>
                      <a:ext uri="{FF2B5EF4-FFF2-40B4-BE49-F238E27FC236}">
                        <a16:creationId xmlns:a16="http://schemas.microsoft.com/office/drawing/2014/main" xmlns="" id="{B1D2758A-3759-4D5E-BB3C-00817F6C1F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15">
                            <a14:imgEffect>
                              <a14:colorTemperature colorTemp="112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38246" y="3595771"/>
                    <a:ext cx="199746" cy="1997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81" name="Group 4">
                    <a:extLst>
                      <a:ext uri="{FF2B5EF4-FFF2-40B4-BE49-F238E27FC236}">
                        <a16:creationId xmlns:a16="http://schemas.microsoft.com/office/drawing/2014/main" xmlns="" id="{668FBED2-D5A0-4455-A076-015EDDF263E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125841" y="3257347"/>
                    <a:ext cx="224556" cy="352428"/>
                    <a:chOff x="2734" y="1933"/>
                    <a:chExt cx="288" cy="452"/>
                  </a:xfrm>
                </p:grpSpPr>
                <p:sp>
                  <p:nvSpPr>
                    <p:cNvPr id="82" name="Freeform 5">
                      <a:extLst>
                        <a:ext uri="{FF2B5EF4-FFF2-40B4-BE49-F238E27FC236}">
                          <a16:creationId xmlns:a16="http://schemas.microsoft.com/office/drawing/2014/main" xmlns="" id="{AEC67A83-CBD2-4230-AFCF-163B413D122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34" y="1933"/>
                      <a:ext cx="288" cy="452"/>
                    </a:xfrm>
                    <a:custGeom>
                      <a:avLst/>
                      <a:gdLst>
                        <a:gd name="T0" fmla="*/ 75 w 150"/>
                        <a:gd name="T1" fmla="*/ 0 h 238"/>
                        <a:gd name="T2" fmla="*/ 0 w 150"/>
                        <a:gd name="T3" fmla="*/ 75 h 238"/>
                        <a:gd name="T4" fmla="*/ 75 w 150"/>
                        <a:gd name="T5" fmla="*/ 238 h 238"/>
                        <a:gd name="T6" fmla="*/ 150 w 150"/>
                        <a:gd name="T7" fmla="*/ 75 h 238"/>
                        <a:gd name="T8" fmla="*/ 75 w 150"/>
                        <a:gd name="T9" fmla="*/ 0 h 23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50" h="238">
                          <a:moveTo>
                            <a:pt x="75" y="0"/>
                          </a:moveTo>
                          <a:cubicBezTo>
                            <a:pt x="34" y="0"/>
                            <a:pt x="0" y="33"/>
                            <a:pt x="0" y="75"/>
                          </a:cubicBezTo>
                          <a:cubicBezTo>
                            <a:pt x="0" y="113"/>
                            <a:pt x="56" y="212"/>
                            <a:pt x="75" y="238"/>
                          </a:cubicBezTo>
                          <a:cubicBezTo>
                            <a:pt x="95" y="212"/>
                            <a:pt x="150" y="114"/>
                            <a:pt x="150" y="75"/>
                          </a:cubicBezTo>
                          <a:cubicBezTo>
                            <a:pt x="150" y="33"/>
                            <a:pt x="117" y="0"/>
                            <a:pt x="75" y="0"/>
                          </a:cubicBez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  <p:sp>
                  <p:nvSpPr>
                    <p:cNvPr id="83" name="Oval 6">
                      <a:extLst>
                        <a:ext uri="{FF2B5EF4-FFF2-40B4-BE49-F238E27FC236}">
                          <a16:creationId xmlns:a16="http://schemas.microsoft.com/office/drawing/2014/main" xmlns="" id="{F85246CF-4B8F-41BE-9E15-89239F032A1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90" y="1992"/>
                      <a:ext cx="176" cy="17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</p:grpSp>
            </p:grpSp>
          </p:grpSp>
          <p:grpSp>
            <p:nvGrpSpPr>
              <p:cNvPr id="63" name="Group 94">
                <a:extLst>
                  <a:ext uri="{FF2B5EF4-FFF2-40B4-BE49-F238E27FC236}">
                    <a16:creationId xmlns:a16="http://schemas.microsoft.com/office/drawing/2014/main" xmlns="" id="{DDB33A1D-59C6-494D-88C7-2DD0C718F0B2}"/>
                  </a:ext>
                </a:extLst>
              </p:cNvPr>
              <p:cNvGrpSpPr/>
              <p:nvPr/>
            </p:nvGrpSpPr>
            <p:grpSpPr>
              <a:xfrm>
                <a:off x="7767400" y="3480072"/>
                <a:ext cx="765750" cy="827812"/>
                <a:chOff x="409763" y="2102869"/>
                <a:chExt cx="765750" cy="827812"/>
              </a:xfrm>
            </p:grpSpPr>
            <p:sp>
              <p:nvSpPr>
                <p:cNvPr id="70" name="타원2">
                  <a:extLst>
                    <a:ext uri="{FF2B5EF4-FFF2-40B4-BE49-F238E27FC236}">
                      <a16:creationId xmlns:a16="http://schemas.microsoft.com/office/drawing/2014/main" xmlns="" id="{78D089F8-1E6A-4973-8A5E-D9B4B6ABEB4C}"/>
                    </a:ext>
                  </a:extLst>
                </p:cNvPr>
                <p:cNvSpPr/>
                <p:nvPr/>
              </p:nvSpPr>
              <p:spPr>
                <a:xfrm>
                  <a:off x="409763" y="2194889"/>
                  <a:ext cx="765750" cy="735792"/>
                </a:xfrm>
                <a:prstGeom prst="ellipse">
                  <a:avLst/>
                </a:prstGeom>
                <a:solidFill>
                  <a:srgbClr val="FFC000">
                    <a:alpha val="10000"/>
                  </a:srgbClr>
                </a:solidFill>
                <a:ln w="3175" cap="flat" cmpd="sng" algn="ctr">
                  <a:noFill/>
                  <a:prstDash val="sysDot"/>
                </a:ln>
                <a:effectLst/>
              </p:spPr>
              <p:txBody>
                <a:bodyPr anchor="ctr"/>
                <a:lstStyle/>
                <a:p>
                  <a:pPr algn="ctr" eaLnBrk="1" hangingPunct="1">
                    <a:defRPr/>
                  </a:pPr>
                  <a:endParaRPr kumimoji="1" lang="ko-KR" altLang="en-US" sz="1400" b="1" dirty="0">
                    <a:solidFill>
                      <a:schemeClr val="accent6">
                        <a:lumMod val="5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charset="0"/>
                  </a:endParaRPr>
                </a:p>
              </p:txBody>
            </p:sp>
            <p:sp>
              <p:nvSpPr>
                <p:cNvPr id="71" name="타원1">
                  <a:extLst>
                    <a:ext uri="{FF2B5EF4-FFF2-40B4-BE49-F238E27FC236}">
                      <a16:creationId xmlns:a16="http://schemas.microsoft.com/office/drawing/2014/main" xmlns="" id="{FC0DAA26-5205-47F6-B91E-1D4A03A3E3EF}"/>
                    </a:ext>
                  </a:extLst>
                </p:cNvPr>
                <p:cNvSpPr/>
                <p:nvPr/>
              </p:nvSpPr>
              <p:spPr>
                <a:xfrm>
                  <a:off x="562443" y="2379673"/>
                  <a:ext cx="442199" cy="425896"/>
                </a:xfrm>
                <a:prstGeom prst="ellipse">
                  <a:avLst/>
                </a:prstGeom>
                <a:solidFill>
                  <a:schemeClr val="bg1">
                    <a:alpha val="34000"/>
                  </a:schemeClr>
                </a:solidFill>
                <a:ln w="3175" cap="flat" cmpd="sng" algn="ctr">
                  <a:noFill/>
                  <a:prstDash val="sysDot"/>
                </a:ln>
                <a:effectLst/>
              </p:spPr>
              <p:txBody>
                <a:bodyPr anchor="ctr"/>
                <a:lstStyle/>
                <a:p>
                  <a:pPr algn="ctr" eaLnBrk="1" hangingPunct="1">
                    <a:defRPr/>
                  </a:pPr>
                  <a:endParaRPr kumimoji="1" lang="ko-KR" altLang="en-US" sz="1400" b="1" dirty="0">
                    <a:solidFill>
                      <a:schemeClr val="accent6">
                        <a:lumMod val="5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charset="0"/>
                  </a:endParaRPr>
                </a:p>
              </p:txBody>
            </p:sp>
            <p:grpSp>
              <p:nvGrpSpPr>
                <p:cNvPr id="72" name="그룹 249">
                  <a:extLst>
                    <a:ext uri="{FF2B5EF4-FFF2-40B4-BE49-F238E27FC236}">
                      <a16:creationId xmlns:a16="http://schemas.microsoft.com/office/drawing/2014/main" xmlns="" id="{2B412231-17C7-4467-AA33-63A12B2B0D6A}"/>
                    </a:ext>
                  </a:extLst>
                </p:cNvPr>
                <p:cNvGrpSpPr/>
                <p:nvPr/>
              </p:nvGrpSpPr>
              <p:grpSpPr>
                <a:xfrm>
                  <a:off x="673296" y="2102869"/>
                  <a:ext cx="238685" cy="572028"/>
                  <a:chOff x="4125841" y="3257347"/>
                  <a:chExt cx="224556" cy="538168"/>
                </a:xfrm>
              </p:grpSpPr>
              <p:pic>
                <p:nvPicPr>
                  <p:cNvPr id="73" name="그림 250">
                    <a:extLst>
                      <a:ext uri="{FF2B5EF4-FFF2-40B4-BE49-F238E27FC236}">
                        <a16:creationId xmlns:a16="http://schemas.microsoft.com/office/drawing/2014/main" xmlns="" id="{D83A64C6-8BB6-44BF-928E-D20450AB40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15">
                            <a14:imgEffect>
                              <a14:colorTemperature colorTemp="112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38246" y="3595771"/>
                    <a:ext cx="199746" cy="1997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74" name="Group 4">
                    <a:extLst>
                      <a:ext uri="{FF2B5EF4-FFF2-40B4-BE49-F238E27FC236}">
                        <a16:creationId xmlns:a16="http://schemas.microsoft.com/office/drawing/2014/main" xmlns="" id="{897F63F0-C7B9-4B46-8D6E-9B219381BCD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125841" y="3257347"/>
                    <a:ext cx="224556" cy="352428"/>
                    <a:chOff x="2734" y="1933"/>
                    <a:chExt cx="288" cy="452"/>
                  </a:xfrm>
                </p:grpSpPr>
                <p:sp>
                  <p:nvSpPr>
                    <p:cNvPr id="75" name="Freeform 5">
                      <a:extLst>
                        <a:ext uri="{FF2B5EF4-FFF2-40B4-BE49-F238E27FC236}">
                          <a16:creationId xmlns:a16="http://schemas.microsoft.com/office/drawing/2014/main" xmlns="" id="{03C8CDFF-12D3-4FCA-B2A3-173931A1951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34" y="1933"/>
                      <a:ext cx="288" cy="452"/>
                    </a:xfrm>
                    <a:custGeom>
                      <a:avLst/>
                      <a:gdLst>
                        <a:gd name="T0" fmla="*/ 75 w 150"/>
                        <a:gd name="T1" fmla="*/ 0 h 238"/>
                        <a:gd name="T2" fmla="*/ 0 w 150"/>
                        <a:gd name="T3" fmla="*/ 75 h 238"/>
                        <a:gd name="T4" fmla="*/ 75 w 150"/>
                        <a:gd name="T5" fmla="*/ 238 h 238"/>
                        <a:gd name="T6" fmla="*/ 150 w 150"/>
                        <a:gd name="T7" fmla="*/ 75 h 238"/>
                        <a:gd name="T8" fmla="*/ 75 w 150"/>
                        <a:gd name="T9" fmla="*/ 0 h 23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50" h="238">
                          <a:moveTo>
                            <a:pt x="75" y="0"/>
                          </a:moveTo>
                          <a:cubicBezTo>
                            <a:pt x="34" y="0"/>
                            <a:pt x="0" y="33"/>
                            <a:pt x="0" y="75"/>
                          </a:cubicBezTo>
                          <a:cubicBezTo>
                            <a:pt x="0" y="113"/>
                            <a:pt x="56" y="212"/>
                            <a:pt x="75" y="238"/>
                          </a:cubicBezTo>
                          <a:cubicBezTo>
                            <a:pt x="95" y="212"/>
                            <a:pt x="150" y="114"/>
                            <a:pt x="150" y="75"/>
                          </a:cubicBezTo>
                          <a:cubicBezTo>
                            <a:pt x="150" y="33"/>
                            <a:pt x="117" y="0"/>
                            <a:pt x="75" y="0"/>
                          </a:cubicBez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  <p:sp>
                  <p:nvSpPr>
                    <p:cNvPr id="76" name="Oval 6">
                      <a:extLst>
                        <a:ext uri="{FF2B5EF4-FFF2-40B4-BE49-F238E27FC236}">
                          <a16:creationId xmlns:a16="http://schemas.microsoft.com/office/drawing/2014/main" xmlns="" id="{E75C79F5-A080-474F-8FBE-28C16AB52B2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90" y="1992"/>
                      <a:ext cx="176" cy="17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</p:grpSp>
            </p:grpSp>
          </p:grpSp>
          <p:sp>
            <p:nvSpPr>
              <p:cNvPr id="64" name="TextBox 102">
                <a:extLst>
                  <a:ext uri="{FF2B5EF4-FFF2-40B4-BE49-F238E27FC236}">
                    <a16:creationId xmlns:a16="http://schemas.microsoft.com/office/drawing/2014/main" xmlns="" id="{38CC09B7-1E5D-422D-B4BA-975A7073CC00}"/>
                  </a:ext>
                </a:extLst>
              </p:cNvPr>
              <p:cNvSpPr txBox="1"/>
              <p:nvPr/>
            </p:nvSpPr>
            <p:spPr>
              <a:xfrm>
                <a:off x="2539474" y="3681426"/>
                <a:ext cx="666378" cy="37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>
                    <a:solidFill>
                      <a:schemeClr val="accent6">
                        <a:lumMod val="5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미국</a:t>
                </a:r>
                <a:endParaRPr lang="en-CA" sz="1400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65" name="TextBox 103">
                <a:extLst>
                  <a:ext uri="{FF2B5EF4-FFF2-40B4-BE49-F238E27FC236}">
                    <a16:creationId xmlns:a16="http://schemas.microsoft.com/office/drawing/2014/main" xmlns="" id="{D1B5E6CD-2792-4214-A6E4-CC4ACFE85D39}"/>
                  </a:ext>
                </a:extLst>
              </p:cNvPr>
              <p:cNvSpPr txBox="1"/>
              <p:nvPr/>
            </p:nvSpPr>
            <p:spPr>
              <a:xfrm>
                <a:off x="7818971" y="3111410"/>
                <a:ext cx="666378" cy="37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>
                    <a:solidFill>
                      <a:schemeClr val="accent6">
                        <a:lumMod val="5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일본</a:t>
                </a:r>
                <a:endParaRPr lang="en-CA" sz="1400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66" name="TextBox 104">
                <a:extLst>
                  <a:ext uri="{FF2B5EF4-FFF2-40B4-BE49-F238E27FC236}">
                    <a16:creationId xmlns:a16="http://schemas.microsoft.com/office/drawing/2014/main" xmlns="" id="{93E4BE7B-83DB-4787-B5CA-1D1F046B879C}"/>
                  </a:ext>
                </a:extLst>
              </p:cNvPr>
              <p:cNvSpPr txBox="1"/>
              <p:nvPr/>
            </p:nvSpPr>
            <p:spPr>
              <a:xfrm>
                <a:off x="7203503" y="5039947"/>
                <a:ext cx="1326469" cy="37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>
                    <a:solidFill>
                      <a:schemeClr val="accent6">
                        <a:lumMod val="5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인도네시아</a:t>
                </a:r>
                <a:endParaRPr lang="en-CA" sz="1400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67" name="TextBox 105">
                <a:extLst>
                  <a:ext uri="{FF2B5EF4-FFF2-40B4-BE49-F238E27FC236}">
                    <a16:creationId xmlns:a16="http://schemas.microsoft.com/office/drawing/2014/main" xmlns="" id="{665D406B-9E22-4A83-A6E9-725257542EF4}"/>
                  </a:ext>
                </a:extLst>
              </p:cNvPr>
              <p:cNvSpPr txBox="1"/>
              <p:nvPr/>
            </p:nvSpPr>
            <p:spPr>
              <a:xfrm>
                <a:off x="6258898" y="4307884"/>
                <a:ext cx="666378" cy="37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>
                    <a:solidFill>
                      <a:schemeClr val="accent6">
                        <a:lumMod val="5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태국</a:t>
                </a:r>
                <a:endParaRPr lang="en-CA" sz="1400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68" name="TextBox 106">
                <a:extLst>
                  <a:ext uri="{FF2B5EF4-FFF2-40B4-BE49-F238E27FC236}">
                    <a16:creationId xmlns:a16="http://schemas.microsoft.com/office/drawing/2014/main" xmlns="" id="{20E56317-4C33-4135-A7EA-56AC953ED645}"/>
                  </a:ext>
                </a:extLst>
              </p:cNvPr>
              <p:cNvSpPr txBox="1"/>
              <p:nvPr/>
            </p:nvSpPr>
            <p:spPr>
              <a:xfrm>
                <a:off x="7734740" y="4117809"/>
                <a:ext cx="886408" cy="37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>
                    <a:solidFill>
                      <a:schemeClr val="accent6">
                        <a:lumMod val="5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베트남</a:t>
                </a:r>
                <a:endParaRPr lang="en-CA" sz="1400" b="1" dirty="0">
                  <a:solidFill>
                    <a:schemeClr val="accent6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69" name="直線コネクタ 46">
                <a:extLst>
                  <a:ext uri="{FF2B5EF4-FFF2-40B4-BE49-F238E27FC236}">
                    <a16:creationId xmlns:a16="http://schemas.microsoft.com/office/drawing/2014/main" xmlns="" id="{DEAA1FCB-EE58-489F-8453-72B53997209B}"/>
                  </a:ext>
                </a:extLst>
              </p:cNvPr>
              <p:cNvCxnSpPr>
                <a:cxnSpLocks/>
                <a:stCxn id="67" idx="3"/>
                <a:endCxn id="38" idx="3"/>
              </p:cNvCxnSpPr>
              <p:nvPr/>
            </p:nvCxnSpPr>
            <p:spPr>
              <a:xfrm flipH="1">
                <a:off x="5623102" y="4497638"/>
                <a:ext cx="1302174" cy="1835551"/>
              </a:xfrm>
              <a:prstGeom prst="line">
                <a:avLst/>
              </a:prstGeom>
              <a:ln w="9525">
                <a:solidFill>
                  <a:srgbClr val="14C1D9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8" name="図 37">
              <a:extLst>
                <a:ext uri="{FF2B5EF4-FFF2-40B4-BE49-F238E27FC236}">
                  <a16:creationId xmlns:a16="http://schemas.microsoft.com/office/drawing/2014/main" xmlns="" id="{17853976-9BF7-465C-841F-BD8F00BCD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047448" y="6117221"/>
              <a:ext cx="1575654" cy="431936"/>
            </a:xfrm>
            <a:prstGeom prst="rect">
              <a:avLst/>
            </a:prstGeom>
          </p:spPr>
        </p:pic>
      </p:grpSp>
      <p:sp>
        <p:nvSpPr>
          <p:cNvPr id="105" name="제목 1">
            <a:extLst>
              <a:ext uri="{FF2B5EF4-FFF2-40B4-BE49-F238E27FC236}">
                <a16:creationId xmlns:a16="http://schemas.microsoft.com/office/drawing/2014/main" xmlns="" id="{858D3749-CF4C-466F-AA83-B2101627AF8E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II.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사업분야</a:t>
            </a:r>
          </a:p>
        </p:txBody>
      </p:sp>
      <p:pic>
        <p:nvPicPr>
          <p:cNvPr id="3" name="그래픽 2" descr="세계 윤곽선">
            <a:extLst>
              <a:ext uri="{FF2B5EF4-FFF2-40B4-BE49-F238E27FC236}">
                <a16:creationId xmlns:a16="http://schemas.microsoft.com/office/drawing/2014/main" xmlns="" id="{BD55884E-8C01-86C0-1180-19BCB0FE0C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391794" y="2921691"/>
            <a:ext cx="350797" cy="35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9013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제목 1">
            <a:extLst>
              <a:ext uri="{FF2B5EF4-FFF2-40B4-BE49-F238E27FC236}">
                <a16:creationId xmlns:a16="http://schemas.microsoft.com/office/drawing/2014/main" xmlns="" id="{019EEDE9-BF33-41D1-84C2-7255BCD2F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84" y="387064"/>
            <a:ext cx="9156700" cy="701676"/>
          </a:xfrm>
        </p:spPr>
        <p:txBody>
          <a:bodyPr/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CEO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인사말</a:t>
            </a:r>
          </a:p>
        </p:txBody>
      </p:sp>
      <p:sp>
        <p:nvSpPr>
          <p:cNvPr id="28" name="Rectangle 10">
            <a:extLst>
              <a:ext uri="{FF2B5EF4-FFF2-40B4-BE49-F238E27FC236}">
                <a16:creationId xmlns:a16="http://schemas.microsoft.com/office/drawing/2014/main" xmlns="" id="{46E84AB6-EE7C-4F0D-8089-57306DDC4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7234" y="5660152"/>
            <a:ext cx="29212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ko-KR" altLang="en-US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대표이사 이대호</a:t>
            </a:r>
            <a:endParaRPr lang="en-US" altLang="ko-KR" sz="16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itchFamily="34" charset="0"/>
            </a:endParaRP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xmlns="" id="{EC4A7425-F5FE-4626-BC98-E8F572A45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240" y="1764242"/>
            <a:ext cx="5818398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defRPr/>
            </a:pP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 안녕하세요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, </a:t>
            </a: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여러분을 만나게 되어서 기쁘게 생각합니다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. </a:t>
            </a:r>
          </a:p>
          <a:p>
            <a:pPr fontAlgn="ctr">
              <a:defRPr/>
            </a:pP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저는 </a:t>
            </a:r>
            <a:r>
              <a:rPr lang="ko-KR" altLang="en-US" sz="1400" b="1" dirty="0" err="1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accent1"/>
                </a:solidFill>
                <a:latin typeface="+mn-ea"/>
              </a:rPr>
              <a:t>에프원</a:t>
            </a:r>
            <a:r>
              <a:rPr lang="ko-KR" altLang="en-US" sz="1400" b="1" dirty="0" err="1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  <a:latin typeface="+mn-ea"/>
              </a:rPr>
              <a:t>시큐리티</a:t>
            </a:r>
            <a:r>
              <a:rPr lang="ko-KR" altLang="en-US" sz="14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의</a:t>
            </a: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 설립자이며 최고경영자인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이대호</a:t>
            </a: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입니다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.</a:t>
            </a:r>
          </a:p>
          <a:p>
            <a:pPr fontAlgn="ctr">
              <a:defRPr/>
            </a:pPr>
            <a:endParaRPr lang="en-US" altLang="ko-KR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itchFamily="34" charset="0"/>
            </a:endParaRPr>
          </a:p>
          <a:p>
            <a:pPr fontAlgn="ctr">
              <a:defRPr/>
            </a:pP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 </a:t>
            </a:r>
            <a:r>
              <a:rPr lang="ko-KR" altLang="en-US" sz="1600" b="1" dirty="0" err="1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accent1"/>
                </a:solidFill>
                <a:latin typeface="+mn-ea"/>
              </a:rPr>
              <a:t>에프원</a:t>
            </a:r>
            <a:r>
              <a:rPr lang="ko-KR" altLang="en-US" sz="1600" b="1" dirty="0" err="1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  <a:latin typeface="+mn-ea"/>
              </a:rPr>
              <a:t>시큐리티</a:t>
            </a:r>
            <a:r>
              <a:rPr lang="ko-KR" altLang="en-US" sz="16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는</a:t>
            </a:r>
            <a:r>
              <a:rPr lang="ko-KR" altLang="en-US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 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2012</a:t>
            </a: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년 회사 설립 이래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 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itchFamily="34" charset="0"/>
            </a:endParaRPr>
          </a:p>
          <a:p>
            <a:pPr fontAlgn="ctr">
              <a:defRPr/>
            </a:pP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고객과 함께 성장하는 정보보호 파트너</a:t>
            </a: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가 되는 것을 목표로</a:t>
            </a:r>
            <a:endParaRPr lang="en-US" altLang="ko-KR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itchFamily="34" charset="0"/>
            </a:endParaRPr>
          </a:p>
          <a:p>
            <a:pPr fontAlgn="ctr">
              <a:defRPr/>
            </a:pP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고객의 가치를 실현하고자 최선의 노력을 다해 왔습니다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.</a:t>
            </a:r>
          </a:p>
          <a:p>
            <a:pPr fontAlgn="ctr">
              <a:defRPr/>
            </a:pPr>
            <a:endParaRPr lang="en-US" altLang="ko-KR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itchFamily="34" charset="0"/>
            </a:endParaRPr>
          </a:p>
          <a:p>
            <a:pPr fontAlgn="ctr">
              <a:defRPr/>
            </a:pP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정보보안 컨설팅으로 첫 사업을 시작</a:t>
            </a: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하여</a:t>
            </a:r>
            <a:endParaRPr lang="en-US" altLang="ko-KR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itchFamily="34" charset="0"/>
            </a:endParaRPr>
          </a:p>
          <a:p>
            <a:pPr fontAlgn="ctr">
              <a:defRPr/>
            </a:pP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현재 정보보안 제품 개발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, </a:t>
            </a: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정보보안 시스템 설계 및 시행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, </a:t>
            </a:r>
          </a:p>
          <a:p>
            <a:pPr fontAlgn="ctr">
              <a:defRPr/>
            </a:pP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정부기관에 대한 서비스 제공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, </a:t>
            </a: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첨단기술의 연구 및 개발 등</a:t>
            </a:r>
            <a:endParaRPr lang="en-US" altLang="ko-KR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itchFamily="34" charset="0"/>
            </a:endParaRPr>
          </a:p>
          <a:p>
            <a:pPr fontAlgn="ctr">
              <a:defRPr/>
            </a:pP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다양한 분야로 사업을 확장</a:t>
            </a: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하고 있습니다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.</a:t>
            </a:r>
          </a:p>
          <a:p>
            <a:pPr fontAlgn="ctr">
              <a:defRPr/>
            </a:pPr>
            <a:endParaRPr lang="en-US" altLang="ko-KR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itchFamily="34" charset="0"/>
            </a:endParaRPr>
          </a:p>
          <a:p>
            <a:pPr fontAlgn="ctr">
              <a:defRPr/>
            </a:pP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고객과 함께</a:t>
            </a: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, </a:t>
            </a: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물리적 보안 및 정보보안을 넘어서는 </a:t>
            </a:r>
            <a:endParaRPr lang="en-US" altLang="ko-KR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itchFamily="34" charset="0"/>
            </a:endParaRPr>
          </a:p>
          <a:p>
            <a:pPr fontAlgn="ctr">
              <a:defRPr/>
            </a:pP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보안 이외 분야의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 </a:t>
            </a: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산업들과 화합을 꿈꾸는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,</a:t>
            </a: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 </a:t>
            </a:r>
          </a:p>
          <a:p>
            <a:pPr fontAlgn="ctr">
              <a:defRPr/>
            </a:pP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글로벌 보안 전문서비스 회사가 되기를 희망</a:t>
            </a: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합니다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.</a:t>
            </a:r>
          </a:p>
          <a:p>
            <a:pPr fontAlgn="ctr">
              <a:defRPr/>
            </a:pPr>
            <a:endParaRPr lang="en-US" altLang="ko-KR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itchFamily="34" charset="0"/>
            </a:endParaRPr>
          </a:p>
          <a:p>
            <a:pPr fontAlgn="ctr">
              <a:defRPr/>
            </a:pP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저희는 고객에게 보답하기 위하여 </a:t>
            </a:r>
            <a:endParaRPr lang="en-US" altLang="ko-KR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itchFamily="34" charset="0"/>
            </a:endParaRPr>
          </a:p>
          <a:p>
            <a:pPr fontAlgn="ctr">
              <a:defRPr/>
            </a:pP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최상의 품질로 최선의 노력을 기울일 것을 약속</a:t>
            </a: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합니다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.</a:t>
            </a:r>
          </a:p>
          <a:p>
            <a:pPr fontAlgn="ctr">
              <a:defRPr/>
            </a:pPr>
            <a:endParaRPr lang="en-US" altLang="ko-KR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itchFamily="34" charset="0"/>
            </a:endParaRPr>
          </a:p>
          <a:p>
            <a:pPr fontAlgn="ctr">
              <a:defRPr/>
            </a:pP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감사합니다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00500DFD-9B07-4563-48BB-9EDB2C34FE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7234" y="1764242"/>
            <a:ext cx="2921242" cy="389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6017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E1028C-D7FC-49A4-B412-43997B091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08" y="364671"/>
            <a:ext cx="11269785" cy="701676"/>
          </a:xfrm>
        </p:spPr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III.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인증서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4E04CFFC-FEDE-4FEF-83B6-872F64207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0894" y="1154592"/>
            <a:ext cx="554916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200000"/>
              </a:lnSpc>
              <a:defRPr/>
            </a:pP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사업 일반</a:t>
            </a:r>
            <a:endParaRPr lang="en-US" altLang="ko-KR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ctr">
              <a:lnSpc>
                <a:spcPct val="200000"/>
              </a:lnSpc>
              <a:defRPr/>
            </a:pP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보안 컨설팅</a:t>
            </a:r>
            <a:endParaRPr lang="en-US" altLang="ko-KR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ctr">
              <a:lnSpc>
                <a:spcPct val="200000"/>
              </a:lnSpc>
              <a:defRPr/>
            </a:pP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보안 솔루션</a:t>
            </a:r>
            <a:endParaRPr lang="en-US" altLang="ko-KR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ctr">
              <a:lnSpc>
                <a:spcPct val="200000"/>
              </a:lnSpc>
              <a:defRPr/>
            </a:pP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품질 분야</a:t>
            </a:r>
            <a:endParaRPr lang="en-US" altLang="ko-KR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ctr">
              <a:lnSpc>
                <a:spcPct val="200000"/>
              </a:lnSpc>
              <a:defRPr/>
            </a:pP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5. </a:t>
            </a:r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지적재산권</a:t>
            </a:r>
            <a:endParaRPr lang="en-US" altLang="ko-KR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ctr">
              <a:lnSpc>
                <a:spcPct val="200000"/>
              </a:lnSpc>
              <a:defRPr/>
            </a:pP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6. </a:t>
            </a:r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기술이전</a:t>
            </a:r>
            <a:endParaRPr lang="en-US" altLang="ko-KR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ctr">
              <a:lnSpc>
                <a:spcPct val="200000"/>
              </a:lnSpc>
              <a:defRPr/>
            </a:pP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7. </a:t>
            </a:r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수상</a:t>
            </a:r>
            <a:endParaRPr lang="en-US" altLang="ko-KR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3971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1.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사업 일반</a:t>
            </a:r>
            <a:endParaRPr kumimoji="1" lang="ko-KR" altLang="en-US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31" name="표 121">
            <a:extLst>
              <a:ext uri="{FF2B5EF4-FFF2-40B4-BE49-F238E27FC236}">
                <a16:creationId xmlns:a16="http://schemas.microsoft.com/office/drawing/2014/main" xmlns="" id="{AB074C1C-2E3D-4635-835B-057F388FB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3627234"/>
              </p:ext>
            </p:extLst>
          </p:nvPr>
        </p:nvGraphicFramePr>
        <p:xfrm>
          <a:off x="1184792" y="5266686"/>
          <a:ext cx="2834527" cy="1108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40793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사업자등록증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70008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사업자 등록번호</a:t>
                      </a:r>
                      <a:r>
                        <a:rPr lang="en-US" altLang="ko-K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o-KR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사업의 범위</a:t>
                      </a:r>
                      <a:r>
                        <a:rPr lang="en-US" altLang="ko-K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o-KR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본사의 주소 등 </a:t>
                      </a:r>
                      <a:endParaRPr lang="en-US" altLang="ko-K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</a:tbl>
          </a:graphicData>
        </a:graphic>
      </p:graphicFrame>
      <p:sp>
        <p:nvSpPr>
          <p:cNvPr id="33" name="직사각형 9">
            <a:extLst>
              <a:ext uri="{FF2B5EF4-FFF2-40B4-BE49-F238E27FC236}">
                <a16:creationId xmlns:a16="http://schemas.microsoft.com/office/drawing/2014/main" xmlns="" id="{9B64F4A1-B73F-4219-96E4-AEFDBE849D8C}"/>
              </a:ext>
            </a:extLst>
          </p:cNvPr>
          <p:cNvSpPr/>
          <p:nvPr/>
        </p:nvSpPr>
        <p:spPr>
          <a:xfrm>
            <a:off x="1175988" y="5273314"/>
            <a:ext cx="2834525" cy="1102346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35" name="표 121">
            <a:extLst>
              <a:ext uri="{FF2B5EF4-FFF2-40B4-BE49-F238E27FC236}">
                <a16:creationId xmlns:a16="http://schemas.microsoft.com/office/drawing/2014/main" xmlns="" id="{FB5A9072-2619-4E9C-8724-C63A27F1D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5525250"/>
              </p:ext>
            </p:extLst>
          </p:nvPr>
        </p:nvGraphicFramePr>
        <p:xfrm>
          <a:off x="4667796" y="5266686"/>
          <a:ext cx="2834527" cy="1115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4612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기술혁신형 중소기업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654336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기술적 우수성에 근거하여 경쟁력을 확보한</a:t>
                      </a:r>
                      <a:r>
                        <a:rPr lang="en-US" altLang="ko-K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ko-KR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기술적으로 혁신적인 중소기업을 나타내며 중소벤처기업부에서 선정</a:t>
                      </a:r>
                      <a:endParaRPr lang="en-US" altLang="ko-K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</a:tbl>
          </a:graphicData>
        </a:graphic>
      </p:graphicFrame>
      <p:sp>
        <p:nvSpPr>
          <p:cNvPr id="37" name="직사각형 9">
            <a:extLst>
              <a:ext uri="{FF2B5EF4-FFF2-40B4-BE49-F238E27FC236}">
                <a16:creationId xmlns:a16="http://schemas.microsoft.com/office/drawing/2014/main" xmlns="" id="{35813961-02EC-475A-B90E-0B9C15CE0976}"/>
              </a:ext>
            </a:extLst>
          </p:cNvPr>
          <p:cNvSpPr/>
          <p:nvPr/>
        </p:nvSpPr>
        <p:spPr>
          <a:xfrm>
            <a:off x="4658990" y="5273314"/>
            <a:ext cx="2834525" cy="1108974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38" name="표 121">
            <a:extLst>
              <a:ext uri="{FF2B5EF4-FFF2-40B4-BE49-F238E27FC236}">
                <a16:creationId xmlns:a16="http://schemas.microsoft.com/office/drawing/2014/main" xmlns="" id="{F84C5798-102C-4115-A92E-2A1C07E26E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04335465"/>
              </p:ext>
            </p:extLst>
          </p:nvPr>
        </p:nvGraphicFramePr>
        <p:xfrm>
          <a:off x="8231699" y="5266686"/>
          <a:ext cx="2834527" cy="1133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43892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한국거래소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(KRX)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의 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스타트업 마켓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(KSM) 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등록 기업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67667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국가정부기관의 추천으로 </a:t>
                      </a:r>
                      <a:endParaRPr lang="en-US" altLang="ko-K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ko-KR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한국거래소의 장외시장에 등록</a:t>
                      </a:r>
                      <a:endParaRPr lang="en-US" altLang="ko-K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</a:tbl>
          </a:graphicData>
        </a:graphic>
      </p:graphicFrame>
      <p:sp>
        <p:nvSpPr>
          <p:cNvPr id="40" name="직사각형 9">
            <a:extLst>
              <a:ext uri="{FF2B5EF4-FFF2-40B4-BE49-F238E27FC236}">
                <a16:creationId xmlns:a16="http://schemas.microsoft.com/office/drawing/2014/main" xmlns="" id="{9F3DC197-25B4-4A65-AB43-4DC0311B4FBA}"/>
              </a:ext>
            </a:extLst>
          </p:cNvPr>
          <p:cNvSpPr/>
          <p:nvPr/>
        </p:nvSpPr>
        <p:spPr>
          <a:xfrm>
            <a:off x="8222893" y="5273314"/>
            <a:ext cx="2834525" cy="1108974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xmlns="" id="{967443ED-89A8-57C2-4B00-A98DD649DC23}"/>
              </a:ext>
            </a:extLst>
          </p:cNvPr>
          <p:cNvGrpSpPr/>
          <p:nvPr/>
        </p:nvGrpSpPr>
        <p:grpSpPr>
          <a:xfrm>
            <a:off x="1175988" y="1331672"/>
            <a:ext cx="2863084" cy="3934845"/>
            <a:chOff x="1175988" y="1331672"/>
            <a:chExt cx="2863084" cy="3934845"/>
          </a:xfrm>
        </p:grpSpPr>
        <p:sp>
          <p:nvSpPr>
            <p:cNvPr id="8" name="직사각형 152">
              <a:extLst>
                <a:ext uri="{FF2B5EF4-FFF2-40B4-BE49-F238E27FC236}">
                  <a16:creationId xmlns:a16="http://schemas.microsoft.com/office/drawing/2014/main" xmlns="" id="{30873858-1D75-4470-89C6-762BB8314901}"/>
                </a:ext>
              </a:extLst>
            </p:cNvPr>
            <p:cNvSpPr/>
            <p:nvPr/>
          </p:nvSpPr>
          <p:spPr>
            <a:xfrm>
              <a:off x="1175988" y="1334851"/>
              <a:ext cx="2850998" cy="3829416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50000" sy="5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Pub돋움체_Pro Bold"/>
                <a:cs typeface="+mn-cs"/>
              </a:endParaRP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xmlns="" id="{EF93C6F1-C9E7-4121-B5F3-23B62DF3B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4503" y="1561381"/>
              <a:ext cx="2420584" cy="3460823"/>
            </a:xfrm>
            <a:prstGeom prst="rect">
              <a:avLst/>
            </a:prstGeom>
          </p:spPr>
        </p:pic>
        <p:sp>
          <p:nvSpPr>
            <p:cNvPr id="16" name="직각 삼각형 157">
              <a:extLst>
                <a:ext uri="{FF2B5EF4-FFF2-40B4-BE49-F238E27FC236}">
                  <a16:creationId xmlns:a16="http://schemas.microsoft.com/office/drawing/2014/main" xmlns="" id="{46FD4E8D-E452-438C-BAE1-7D94DAE9BBAE}"/>
                </a:ext>
              </a:extLst>
            </p:cNvPr>
            <p:cNvSpPr/>
            <p:nvPr/>
          </p:nvSpPr>
          <p:spPr>
            <a:xfrm>
              <a:off x="1182009" y="4607186"/>
              <a:ext cx="596842" cy="560124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sx="90000" sy="90000" algn="b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7" name="직각 삼각형 154">
              <a:extLst>
                <a:ext uri="{FF2B5EF4-FFF2-40B4-BE49-F238E27FC236}">
                  <a16:creationId xmlns:a16="http://schemas.microsoft.com/office/drawing/2014/main" xmlns="" id="{291D669A-A3E9-40B7-A872-C0E4791D7340}"/>
                </a:ext>
              </a:extLst>
            </p:cNvPr>
            <p:cNvSpPr/>
            <p:nvPr/>
          </p:nvSpPr>
          <p:spPr>
            <a:xfrm rot="5400000">
              <a:off x="1200368" y="1313492"/>
              <a:ext cx="560124" cy="596842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sx="90000" sy="9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Pub돋움체_Pro Bold"/>
                <a:cs typeface="+mn-cs"/>
              </a:endParaRPr>
            </a:p>
          </p:txBody>
        </p:sp>
        <p:sp>
          <p:nvSpPr>
            <p:cNvPr id="18" name="직각 삼각형 155">
              <a:extLst>
                <a:ext uri="{FF2B5EF4-FFF2-40B4-BE49-F238E27FC236}">
                  <a16:creationId xmlns:a16="http://schemas.microsoft.com/office/drawing/2014/main" xmlns="" id="{6B00972C-4463-40B7-993D-AD3C4DCF5C4F}"/>
                </a:ext>
              </a:extLst>
            </p:cNvPr>
            <p:cNvSpPr/>
            <p:nvPr/>
          </p:nvSpPr>
          <p:spPr>
            <a:xfrm rot="10800000">
              <a:off x="3436699" y="1331672"/>
              <a:ext cx="596842" cy="560124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sx="90000" sy="9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Pub돋움체_Pro Bold"/>
                <a:cs typeface="+mn-cs"/>
              </a:endParaRPr>
            </a:p>
          </p:txBody>
        </p:sp>
        <p:sp>
          <p:nvSpPr>
            <p:cNvPr id="32" name="사다리꼴 78">
              <a:extLst>
                <a:ext uri="{FF2B5EF4-FFF2-40B4-BE49-F238E27FC236}">
                  <a16:creationId xmlns:a16="http://schemas.microsoft.com/office/drawing/2014/main" xmlns="" id="{01ACC424-CAF3-44BF-A44F-932CF2155FB3}"/>
                </a:ext>
              </a:extLst>
            </p:cNvPr>
            <p:cNvSpPr/>
            <p:nvPr/>
          </p:nvSpPr>
          <p:spPr>
            <a:xfrm>
              <a:off x="1175988" y="5158585"/>
              <a:ext cx="2834525" cy="107932"/>
            </a:xfrm>
            <a:prstGeom prst="trapezoid">
              <a:avLst>
                <a:gd name="adj" fmla="val 27500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4" name="직각 삼각형 128">
              <a:extLst>
                <a:ext uri="{FF2B5EF4-FFF2-40B4-BE49-F238E27FC236}">
                  <a16:creationId xmlns:a16="http://schemas.microsoft.com/office/drawing/2014/main" xmlns="" id="{F06F0749-06A5-406A-ADB9-EA691001C435}"/>
                </a:ext>
              </a:extLst>
            </p:cNvPr>
            <p:cNvSpPr/>
            <p:nvPr/>
          </p:nvSpPr>
          <p:spPr>
            <a:xfrm rot="16200000">
              <a:off x="3490117" y="4618311"/>
              <a:ext cx="557402" cy="540509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3500000" sx="90000" sy="9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1" name="제목 1">
            <a:extLst>
              <a:ext uri="{FF2B5EF4-FFF2-40B4-BE49-F238E27FC236}">
                <a16:creationId xmlns:a16="http://schemas.microsoft.com/office/drawing/2014/main" xmlns="" id="{968EA44E-C0D4-4108-8573-898F103CE96B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III.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인증서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xmlns="" id="{D7999B9E-742E-3B67-7BA8-B251B37AC6C1}"/>
              </a:ext>
            </a:extLst>
          </p:cNvPr>
          <p:cNvGrpSpPr/>
          <p:nvPr/>
        </p:nvGrpSpPr>
        <p:grpSpPr>
          <a:xfrm>
            <a:off x="4658990" y="1350722"/>
            <a:ext cx="2860780" cy="3915795"/>
            <a:chOff x="4658990" y="1350722"/>
            <a:chExt cx="2860780" cy="3915795"/>
          </a:xfrm>
        </p:grpSpPr>
        <p:sp>
          <p:nvSpPr>
            <p:cNvPr id="11" name="직사각형 124">
              <a:extLst>
                <a:ext uri="{FF2B5EF4-FFF2-40B4-BE49-F238E27FC236}">
                  <a16:creationId xmlns:a16="http://schemas.microsoft.com/office/drawing/2014/main" xmlns="" id="{0F688AF5-4CBA-4D6C-A894-14A1AF5CE48F}"/>
                </a:ext>
              </a:extLst>
            </p:cNvPr>
            <p:cNvSpPr/>
            <p:nvPr/>
          </p:nvSpPr>
          <p:spPr>
            <a:xfrm>
              <a:off x="4667796" y="1353885"/>
              <a:ext cx="2837146" cy="3810809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50000" sy="5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Pub돋움체_Pro Bold"/>
                <a:cs typeface="+mn-cs"/>
              </a:endParaRPr>
            </a:p>
          </p:txBody>
        </p:sp>
        <p:sp>
          <p:nvSpPr>
            <p:cNvPr id="36" name="사다리꼴 78">
              <a:extLst>
                <a:ext uri="{FF2B5EF4-FFF2-40B4-BE49-F238E27FC236}">
                  <a16:creationId xmlns:a16="http://schemas.microsoft.com/office/drawing/2014/main" xmlns="" id="{1961AAF6-5482-4F4A-837C-96B7F5E75723}"/>
                </a:ext>
              </a:extLst>
            </p:cNvPr>
            <p:cNvSpPr/>
            <p:nvPr/>
          </p:nvSpPr>
          <p:spPr>
            <a:xfrm>
              <a:off x="4658990" y="5158585"/>
              <a:ext cx="2834525" cy="107932"/>
            </a:xfrm>
            <a:prstGeom prst="trapezoid">
              <a:avLst>
                <a:gd name="adj" fmla="val 27500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xmlns="" id="{BC9065B5-3BE6-8256-FFCC-8E56E1D4A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84910" y="1560674"/>
              <a:ext cx="2472149" cy="3441002"/>
            </a:xfrm>
            <a:prstGeom prst="rect">
              <a:avLst/>
            </a:prstGeom>
          </p:spPr>
        </p:pic>
        <p:sp>
          <p:nvSpPr>
            <p:cNvPr id="13" name="직각 삼각형 126">
              <a:extLst>
                <a:ext uri="{FF2B5EF4-FFF2-40B4-BE49-F238E27FC236}">
                  <a16:creationId xmlns:a16="http://schemas.microsoft.com/office/drawing/2014/main" xmlns="" id="{56E16D22-DCD4-4F7C-A0C5-AF5DFD5DE874}"/>
                </a:ext>
              </a:extLst>
            </p:cNvPr>
            <p:cNvSpPr/>
            <p:nvPr/>
          </p:nvSpPr>
          <p:spPr>
            <a:xfrm rot="5400000">
              <a:off x="4692057" y="1332630"/>
              <a:ext cx="557402" cy="593942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sx="90000" sy="9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Pub돋움체_Pro Bold"/>
                <a:cs typeface="+mn-cs"/>
              </a:endParaRPr>
            </a:p>
          </p:txBody>
        </p:sp>
        <p:sp>
          <p:nvSpPr>
            <p:cNvPr id="19" name="직각 삼각형 127">
              <a:extLst>
                <a:ext uri="{FF2B5EF4-FFF2-40B4-BE49-F238E27FC236}">
                  <a16:creationId xmlns:a16="http://schemas.microsoft.com/office/drawing/2014/main" xmlns="" id="{E88C2317-D3D8-41FB-A366-AECB1B7F3FAE}"/>
                </a:ext>
              </a:extLst>
            </p:cNvPr>
            <p:cNvSpPr/>
            <p:nvPr/>
          </p:nvSpPr>
          <p:spPr>
            <a:xfrm rot="10800000">
              <a:off x="6917523" y="1350722"/>
              <a:ext cx="593942" cy="557402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sx="90000" sy="9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Pub돋움체_Pro Bold"/>
                <a:cs typeface="+mn-cs"/>
              </a:endParaRPr>
            </a:p>
          </p:txBody>
        </p:sp>
        <p:sp>
          <p:nvSpPr>
            <p:cNvPr id="20" name="직각 삼각형 128">
              <a:extLst>
                <a:ext uri="{FF2B5EF4-FFF2-40B4-BE49-F238E27FC236}">
                  <a16:creationId xmlns:a16="http://schemas.microsoft.com/office/drawing/2014/main" xmlns="" id="{4E05D66B-44FA-4BF9-9DD5-298FA715A8C8}"/>
                </a:ext>
              </a:extLst>
            </p:cNvPr>
            <p:cNvSpPr/>
            <p:nvPr/>
          </p:nvSpPr>
          <p:spPr>
            <a:xfrm rot="16200000">
              <a:off x="6970815" y="4615735"/>
              <a:ext cx="557402" cy="540509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3500000" sx="90000" sy="9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Pub돋움체_Pro Bold"/>
                <a:cs typeface="+mn-cs"/>
              </a:endParaRPr>
            </a:p>
          </p:txBody>
        </p:sp>
        <p:sp>
          <p:nvSpPr>
            <p:cNvPr id="21" name="직각 삼각형 129">
              <a:extLst>
                <a:ext uri="{FF2B5EF4-FFF2-40B4-BE49-F238E27FC236}">
                  <a16:creationId xmlns:a16="http://schemas.microsoft.com/office/drawing/2014/main" xmlns="" id="{885C28BF-2458-4334-9DF3-97302DA1D11A}"/>
                </a:ext>
              </a:extLst>
            </p:cNvPr>
            <p:cNvSpPr/>
            <p:nvPr/>
          </p:nvSpPr>
          <p:spPr>
            <a:xfrm>
              <a:off x="4673787" y="4610321"/>
              <a:ext cx="540513" cy="557402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sx="90000" sy="90000" algn="b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Pub돋움체_Pro Bold"/>
                <a:cs typeface="+mn-cs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xmlns="" id="{0557ABC8-94F3-7C70-3896-49A25E1D8E3B}"/>
              </a:ext>
            </a:extLst>
          </p:cNvPr>
          <p:cNvGrpSpPr/>
          <p:nvPr/>
        </p:nvGrpSpPr>
        <p:grpSpPr>
          <a:xfrm>
            <a:off x="8222893" y="1350722"/>
            <a:ext cx="2842106" cy="3915795"/>
            <a:chOff x="8222893" y="1350722"/>
            <a:chExt cx="2842106" cy="3915795"/>
          </a:xfrm>
        </p:grpSpPr>
        <p:sp>
          <p:nvSpPr>
            <p:cNvPr id="24" name="직사각형 86">
              <a:extLst>
                <a:ext uri="{FF2B5EF4-FFF2-40B4-BE49-F238E27FC236}">
                  <a16:creationId xmlns:a16="http://schemas.microsoft.com/office/drawing/2014/main" xmlns="" id="{AA634CFE-F78C-4326-8834-E196C410902F}"/>
                </a:ext>
              </a:extLst>
            </p:cNvPr>
            <p:cNvSpPr/>
            <p:nvPr/>
          </p:nvSpPr>
          <p:spPr>
            <a:xfrm>
              <a:off x="8222893" y="1353880"/>
              <a:ext cx="2832543" cy="3804627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50000" sy="5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Pub돋움체_Pro Bold"/>
                <a:cs typeface="+mn-cs"/>
              </a:endParaRPr>
            </a:p>
          </p:txBody>
        </p:sp>
        <p:sp>
          <p:nvSpPr>
            <p:cNvPr id="39" name="사다리꼴 78">
              <a:extLst>
                <a:ext uri="{FF2B5EF4-FFF2-40B4-BE49-F238E27FC236}">
                  <a16:creationId xmlns:a16="http://schemas.microsoft.com/office/drawing/2014/main" xmlns="" id="{224A8773-4204-45F4-B20A-13C378B27A91}"/>
                </a:ext>
              </a:extLst>
            </p:cNvPr>
            <p:cNvSpPr/>
            <p:nvPr/>
          </p:nvSpPr>
          <p:spPr>
            <a:xfrm>
              <a:off x="8222893" y="5158585"/>
              <a:ext cx="2834525" cy="107932"/>
            </a:xfrm>
            <a:prstGeom prst="trapezoid">
              <a:avLst>
                <a:gd name="adj" fmla="val 27500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7" name="그림 6">
              <a:extLst>
                <a:ext uri="{FF2B5EF4-FFF2-40B4-BE49-F238E27FC236}">
                  <a16:creationId xmlns:a16="http://schemas.microsoft.com/office/drawing/2014/main" xmlns="" id="{259F56AD-0724-F08F-F95B-53DF9CD24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62571" y="1562780"/>
              <a:ext cx="2375136" cy="3447149"/>
            </a:xfrm>
            <a:prstGeom prst="rect">
              <a:avLst/>
            </a:prstGeom>
          </p:spPr>
        </p:pic>
        <p:sp>
          <p:nvSpPr>
            <p:cNvPr id="26" name="직각 삼각형 88">
              <a:extLst>
                <a:ext uri="{FF2B5EF4-FFF2-40B4-BE49-F238E27FC236}">
                  <a16:creationId xmlns:a16="http://schemas.microsoft.com/office/drawing/2014/main" xmlns="" id="{6A9CE645-68E6-4B17-83C2-C8125C848554}"/>
                </a:ext>
              </a:extLst>
            </p:cNvPr>
            <p:cNvSpPr/>
            <p:nvPr/>
          </p:nvSpPr>
          <p:spPr>
            <a:xfrm rot="5400000">
              <a:off x="8247115" y="1332660"/>
              <a:ext cx="556498" cy="592978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sx="90000" sy="9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Pub돋움체_Pro Bold"/>
                <a:cs typeface="+mn-cs"/>
              </a:endParaRPr>
            </a:p>
          </p:txBody>
        </p:sp>
        <p:sp>
          <p:nvSpPr>
            <p:cNvPr id="27" name="직각 삼각형 89">
              <a:extLst>
                <a:ext uri="{FF2B5EF4-FFF2-40B4-BE49-F238E27FC236}">
                  <a16:creationId xmlns:a16="http://schemas.microsoft.com/office/drawing/2014/main" xmlns="" id="{7F2CAA68-36E0-43B3-B3E2-9D22B0169071}"/>
                </a:ext>
              </a:extLst>
            </p:cNvPr>
            <p:cNvSpPr/>
            <p:nvPr/>
          </p:nvSpPr>
          <p:spPr>
            <a:xfrm rot="10800000">
              <a:off x="10468970" y="1350722"/>
              <a:ext cx="592978" cy="556498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sx="90000" sy="9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Pub돋움체_Pro Bold"/>
                <a:cs typeface="+mn-cs"/>
              </a:endParaRPr>
            </a:p>
          </p:txBody>
        </p:sp>
        <p:sp>
          <p:nvSpPr>
            <p:cNvPr id="28" name="직각 삼각형 90">
              <a:extLst>
                <a:ext uri="{FF2B5EF4-FFF2-40B4-BE49-F238E27FC236}">
                  <a16:creationId xmlns:a16="http://schemas.microsoft.com/office/drawing/2014/main" xmlns="" id="{2380B9FF-5689-4D74-A067-7F3E9DFCD223}"/>
                </a:ext>
              </a:extLst>
            </p:cNvPr>
            <p:cNvSpPr/>
            <p:nvPr/>
          </p:nvSpPr>
          <p:spPr>
            <a:xfrm rot="16200000">
              <a:off x="10490261" y="4583769"/>
              <a:ext cx="556498" cy="592978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3500000" sx="90000" sy="9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Pub돋움체_Pro Bold"/>
                <a:cs typeface="+mn-cs"/>
              </a:endParaRPr>
            </a:p>
          </p:txBody>
        </p:sp>
        <p:sp>
          <p:nvSpPr>
            <p:cNvPr id="29" name="직각 삼각형 91">
              <a:extLst>
                <a:ext uri="{FF2B5EF4-FFF2-40B4-BE49-F238E27FC236}">
                  <a16:creationId xmlns:a16="http://schemas.microsoft.com/office/drawing/2014/main" xmlns="" id="{92301F93-CF60-48CF-A5EB-959A904787A3}"/>
                </a:ext>
              </a:extLst>
            </p:cNvPr>
            <p:cNvSpPr/>
            <p:nvPr/>
          </p:nvSpPr>
          <p:spPr>
            <a:xfrm>
              <a:off x="8228875" y="4605033"/>
              <a:ext cx="592978" cy="556498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sx="90000" sy="90000" algn="b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Pub돋움체_Pro Bol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0700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2.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보안 </a:t>
            </a:r>
            <a:r>
              <a:rPr kumimoji="1" lang="ko-KR" altLang="en-US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컨설팅 </a:t>
            </a:r>
            <a:r>
              <a:rPr kumimoji="1" lang="en-US" altLang="ko-KR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– </a:t>
            </a:r>
            <a:r>
              <a:rPr kumimoji="1" lang="ko-KR" altLang="en-US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정보보호전문서비스기업 지정</a:t>
            </a:r>
            <a:endParaRPr kumimoji="1" lang="ko-KR" altLang="en-US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14" name="표 121">
            <a:extLst>
              <a:ext uri="{FF2B5EF4-FFF2-40B4-BE49-F238E27FC236}">
                <a16:creationId xmlns:a16="http://schemas.microsoft.com/office/drawing/2014/main" xmlns="" id="{33246BCF-F7EE-4072-A74A-DB72BDDFCF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53424613"/>
              </p:ext>
            </p:extLst>
          </p:nvPr>
        </p:nvGraphicFramePr>
        <p:xfrm>
          <a:off x="570415" y="5266686"/>
          <a:ext cx="2834527" cy="944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34757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정보보호 전문서비스 기업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59650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과학기술정보통신부</a:t>
                      </a:r>
                      <a:r>
                        <a:rPr lang="en-US" altLang="ko-K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(MSIT) </a:t>
                      </a:r>
                      <a:r>
                        <a:rPr lang="ko-KR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지정</a:t>
                      </a:r>
                      <a:endParaRPr lang="en-US" altLang="ko-K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</a:tbl>
          </a:graphicData>
        </a:graphic>
      </p:graphicFrame>
      <p:sp>
        <p:nvSpPr>
          <p:cNvPr id="16" name="직사각형 9">
            <a:extLst>
              <a:ext uri="{FF2B5EF4-FFF2-40B4-BE49-F238E27FC236}">
                <a16:creationId xmlns:a16="http://schemas.microsoft.com/office/drawing/2014/main" xmlns="" id="{A74B64DB-B500-4A9C-AF35-80AC45367FAA}"/>
              </a:ext>
            </a:extLst>
          </p:cNvPr>
          <p:cNvSpPr/>
          <p:nvPr/>
        </p:nvSpPr>
        <p:spPr>
          <a:xfrm>
            <a:off x="561611" y="5273313"/>
            <a:ext cx="2834525" cy="1175111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+mj-lt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xmlns="" id="{D2999C36-1786-4850-A8EB-3A76FF893DFA}"/>
              </a:ext>
            </a:extLst>
          </p:cNvPr>
          <p:cNvCxnSpPr>
            <a:cxnSpLocks/>
          </p:cNvCxnSpPr>
          <p:nvPr/>
        </p:nvCxnSpPr>
        <p:spPr>
          <a:xfrm>
            <a:off x="3762075" y="1359795"/>
            <a:ext cx="791858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0">
            <a:extLst>
              <a:ext uri="{FF2B5EF4-FFF2-40B4-BE49-F238E27FC236}">
                <a16:creationId xmlns:a16="http://schemas.microsoft.com/office/drawing/2014/main" xmlns="" id="{902B7F9F-2137-4543-AF20-F63031D44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075" y="1442515"/>
            <a:ext cx="79185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 latinLnBrk="0">
              <a:defRPr/>
            </a:pP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“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정보보호 전문서비스 기업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”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은 국가기관에서 지정한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정보보안 컨설팅에 특화된 회사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를 의미합니다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.</a:t>
            </a:r>
          </a:p>
          <a:p>
            <a:pPr fontAlgn="ctr" latinLnBrk="0">
              <a:defRPr/>
            </a:pP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정보보호 전문서비스 기업으로 인증된 회사만이 정부에 지정된 아래의 국가 기반시설의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fontAlgn="ctr" latinLnBrk="0">
              <a:defRPr/>
            </a:pP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취약성 분석 및 평가 업무를 수행하고 보호 조치를 수립 할 수 있습니다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.</a:t>
            </a:r>
            <a:endParaRPr lang="en-US" altLang="ko-KR" sz="100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A21A2283-78D5-4146-B1C5-1AE451400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075" y="4579549"/>
            <a:ext cx="791858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 latinLnBrk="0">
              <a:defRPr/>
            </a:pP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정보보호 전문서비스 기업 인증시스템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은 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2001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년 이래로 과학기술정보통신부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(MSIT)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를 통하여 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/>
            </a:r>
            <a:b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</a:b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정보보안 컨설팅 분야에서 전문적 역량과 신뢰성을 가진 민간의 회사들을 지정하여 오고 있습니다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.</a:t>
            </a:r>
            <a:b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</a:b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2022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년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10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월 기준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한국에서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정보보호 전문서비스 기업으로 단 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28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개의 회사만이 인증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되었습니다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.</a:t>
            </a:r>
          </a:p>
          <a:p>
            <a:pPr fontAlgn="ctr" latinLnBrk="0">
              <a:defRPr/>
            </a:pP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fontAlgn="ctr" latinLnBrk="0">
              <a:defRPr/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&lt;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법률적 근거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&gt;</a:t>
            </a:r>
          </a:p>
          <a:p>
            <a:pPr fontAlgn="ctr" latinLnBrk="0">
              <a:defRPr/>
            </a:pPr>
            <a:r>
              <a:rPr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정보보안산업진흥법 제</a:t>
            </a:r>
            <a:r>
              <a:rPr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23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조</a:t>
            </a:r>
            <a:endParaRPr lang="en-US" altLang="ko-KR" sz="1000" dirty="0">
              <a:ln>
                <a:solidFill>
                  <a:schemeClr val="accent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fontAlgn="ctr" latinLnBrk="0">
              <a:defRPr/>
            </a:pPr>
            <a:r>
              <a:rPr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정보보안산업진흥법 시행규칙 제</a:t>
            </a:r>
            <a:r>
              <a:rPr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8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조</a:t>
            </a:r>
            <a:r>
              <a:rPr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~ 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제</a:t>
            </a:r>
            <a:r>
              <a:rPr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15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조</a:t>
            </a:r>
            <a:endParaRPr lang="en-US" altLang="ko-KR" sz="1000" dirty="0">
              <a:ln>
                <a:solidFill>
                  <a:schemeClr val="accent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fontAlgn="ctr" latinLnBrk="0">
              <a:defRPr/>
            </a:pPr>
            <a:r>
              <a:rPr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정보보안 전문서비스 기업의 지정 등에 관한 고시</a:t>
            </a:r>
            <a:endParaRPr lang="en-US" altLang="ko-KR" sz="1000" dirty="0">
              <a:ln>
                <a:solidFill>
                  <a:schemeClr val="accent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fontAlgn="ctr" latinLnBrk="0">
              <a:defRPr/>
            </a:pPr>
            <a:r>
              <a:rPr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 (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과학기술정보통신부</a:t>
            </a:r>
            <a:r>
              <a:rPr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(MSIT) 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고시</a:t>
            </a:r>
            <a:r>
              <a:rPr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xmlns="" id="{27CA65A3-410C-4C93-BCC5-65BD5434B1A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4253" y="2534963"/>
            <a:ext cx="1142154" cy="726094"/>
          </a:xfrm>
          <a:prstGeom prst="rect">
            <a:avLst/>
          </a:prstGeom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96C72A36-FA4D-4AFF-BB60-658CD570A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8841" y="3217217"/>
            <a:ext cx="114215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en-US" altLang="ko-KR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&lt;</a:t>
            </a:r>
            <a:r>
              <a:rPr lang="ko-KR" altLang="en-US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에너지</a:t>
            </a:r>
            <a:r>
              <a:rPr lang="en-US" altLang="ko-KR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xmlns="" id="{721B9F98-B143-434D-A213-49048D72C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4564" y="3217217"/>
            <a:ext cx="1142154" cy="23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en-US" altLang="ko-KR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&lt;</a:t>
            </a:r>
            <a:r>
              <a:rPr lang="ko-KR" altLang="en-US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정보통신 기술</a:t>
            </a:r>
            <a:r>
              <a:rPr lang="en-US" altLang="ko-KR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xmlns="" id="{074FC3F8-AC1A-4916-B1AA-3B27B16CB9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451" y="2534963"/>
            <a:ext cx="1142154" cy="726094"/>
          </a:xfrm>
          <a:prstGeom prst="rect">
            <a:avLst/>
          </a:prstGeom>
        </p:spPr>
      </p:pic>
      <p:sp>
        <p:nvSpPr>
          <p:cNvPr id="24" name="Rectangle 10">
            <a:extLst>
              <a:ext uri="{FF2B5EF4-FFF2-40B4-BE49-F238E27FC236}">
                <a16:creationId xmlns:a16="http://schemas.microsoft.com/office/drawing/2014/main" xmlns="" id="{46C07414-75A4-4B5A-A599-02F3BC729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3712" y="3217217"/>
            <a:ext cx="12802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en-US" altLang="ko-KR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&lt;</a:t>
            </a:r>
            <a:r>
              <a:rPr lang="ko-KR" altLang="en-US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운송</a:t>
            </a:r>
            <a:r>
              <a:rPr lang="en-US" altLang="ko-KR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xmlns="" id="{5AAB8E88-0072-44FF-8ABD-02E65BB1DB3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66649" y="2534964"/>
            <a:ext cx="1142154" cy="732518"/>
          </a:xfrm>
          <a:prstGeom prst="rect">
            <a:avLst/>
          </a:prstGeom>
        </p:spPr>
      </p:pic>
      <p:sp>
        <p:nvSpPr>
          <p:cNvPr id="27" name="Rectangle 10">
            <a:extLst>
              <a:ext uri="{FF2B5EF4-FFF2-40B4-BE49-F238E27FC236}">
                <a16:creationId xmlns:a16="http://schemas.microsoft.com/office/drawing/2014/main" xmlns="" id="{78199F49-8ABF-4F91-836D-513911187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8792" y="3217217"/>
            <a:ext cx="12802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en-US" altLang="ko-KR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&lt;</a:t>
            </a:r>
            <a:r>
              <a:rPr lang="ko-KR" altLang="en-US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금융</a:t>
            </a:r>
            <a:r>
              <a:rPr lang="en-US" altLang="ko-KR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xmlns="" id="{2AAAFDB4-DD22-4FF8-97B0-B4D6CD4EF75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17847" y="2534963"/>
            <a:ext cx="1142154" cy="734985"/>
          </a:xfrm>
          <a:prstGeom prst="rect">
            <a:avLst/>
          </a:prstGeom>
        </p:spPr>
      </p:pic>
      <p:sp>
        <p:nvSpPr>
          <p:cNvPr id="30" name="Rectangle 10">
            <a:extLst>
              <a:ext uri="{FF2B5EF4-FFF2-40B4-BE49-F238E27FC236}">
                <a16:creationId xmlns:a16="http://schemas.microsoft.com/office/drawing/2014/main" xmlns="" id="{B4A3171B-ED79-4CE1-899D-2DB114CED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7300" y="3217217"/>
            <a:ext cx="12802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en-US" altLang="ko-KR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&lt;</a:t>
            </a:r>
            <a:r>
              <a:rPr lang="ko-KR" altLang="en-US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건강관리</a:t>
            </a:r>
            <a:r>
              <a:rPr lang="en-US" altLang="ko-KR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xmlns="" id="{A1EC6939-1E3E-4442-A866-00F4203C6EF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69046" y="2519079"/>
            <a:ext cx="1156772" cy="725280"/>
          </a:xfrm>
          <a:prstGeom prst="rect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xmlns="" id="{E3EF8A5D-68A5-4123-BF03-AEADB501375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58842" y="3536190"/>
            <a:ext cx="1142154" cy="726094"/>
          </a:xfrm>
          <a:prstGeom prst="rect">
            <a:avLst/>
          </a:prstGeom>
        </p:spPr>
      </p:pic>
      <p:sp>
        <p:nvSpPr>
          <p:cNvPr id="63" name="Rectangle 10">
            <a:extLst>
              <a:ext uri="{FF2B5EF4-FFF2-40B4-BE49-F238E27FC236}">
                <a16:creationId xmlns:a16="http://schemas.microsoft.com/office/drawing/2014/main" xmlns="" id="{93424A6C-E184-43D9-9596-38FB3E55B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5322" y="4221940"/>
            <a:ext cx="12291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en-US" altLang="ko-KR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&lt;</a:t>
            </a:r>
            <a:r>
              <a:rPr lang="ko-KR" altLang="en-US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원자력 발전소</a:t>
            </a:r>
            <a:r>
              <a:rPr lang="en-US" altLang="ko-KR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66" name="図 65">
            <a:extLst>
              <a:ext uri="{FF2B5EF4-FFF2-40B4-BE49-F238E27FC236}">
                <a16:creationId xmlns:a16="http://schemas.microsoft.com/office/drawing/2014/main" xmlns="" id="{BBE5D6E4-88CD-4703-9DE2-87D4BDD8825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15451" y="3536190"/>
            <a:ext cx="1142154" cy="724621"/>
          </a:xfrm>
          <a:prstGeom prst="rect">
            <a:avLst/>
          </a:prstGeom>
        </p:spPr>
      </p:pic>
      <p:sp>
        <p:nvSpPr>
          <p:cNvPr id="67" name="Rectangle 10">
            <a:extLst>
              <a:ext uri="{FF2B5EF4-FFF2-40B4-BE49-F238E27FC236}">
                <a16:creationId xmlns:a16="http://schemas.microsoft.com/office/drawing/2014/main" xmlns="" id="{1193344D-ECBE-4066-A62D-CDFCAB5B6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1932" y="4221940"/>
            <a:ext cx="12291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en-US" altLang="ko-KR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&lt;</a:t>
            </a:r>
            <a:r>
              <a:rPr lang="ko-KR" altLang="en-US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환경</a:t>
            </a:r>
            <a:r>
              <a:rPr lang="en-US" altLang="ko-KR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69" name="図 68">
            <a:extLst>
              <a:ext uri="{FF2B5EF4-FFF2-40B4-BE49-F238E27FC236}">
                <a16:creationId xmlns:a16="http://schemas.microsoft.com/office/drawing/2014/main" xmlns="" id="{4DA0053A-E22A-4028-A8BA-8CE4C787E62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64281" y="3536190"/>
            <a:ext cx="1142154" cy="723849"/>
          </a:xfrm>
          <a:prstGeom prst="rect">
            <a:avLst/>
          </a:prstGeom>
        </p:spPr>
      </p:pic>
      <p:sp>
        <p:nvSpPr>
          <p:cNvPr id="70" name="Rectangle 10">
            <a:extLst>
              <a:ext uri="{FF2B5EF4-FFF2-40B4-BE49-F238E27FC236}">
                <a16:creationId xmlns:a16="http://schemas.microsoft.com/office/drawing/2014/main" xmlns="" id="{D2EB26FC-79CE-49F6-8D58-15FC6D496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8577" y="4221940"/>
            <a:ext cx="12291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en-US" altLang="ko-KR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&lt;</a:t>
            </a:r>
            <a:r>
              <a:rPr lang="ko-KR" altLang="en-US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상수도</a:t>
            </a:r>
            <a:r>
              <a:rPr lang="en-US" altLang="ko-KR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72" name="図 71">
            <a:extLst>
              <a:ext uri="{FF2B5EF4-FFF2-40B4-BE49-F238E27FC236}">
                <a16:creationId xmlns:a16="http://schemas.microsoft.com/office/drawing/2014/main" xmlns="" id="{CCEF31D2-54A7-4810-9F04-C4549F8E67B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20926" y="3536190"/>
            <a:ext cx="1139075" cy="723849"/>
          </a:xfrm>
          <a:prstGeom prst="rect">
            <a:avLst/>
          </a:prstGeom>
        </p:spPr>
      </p:pic>
      <p:sp>
        <p:nvSpPr>
          <p:cNvPr id="73" name="Rectangle 10">
            <a:extLst>
              <a:ext uri="{FF2B5EF4-FFF2-40B4-BE49-F238E27FC236}">
                <a16:creationId xmlns:a16="http://schemas.microsoft.com/office/drawing/2014/main" xmlns="" id="{F56E567D-C34D-455E-8685-3BAEABA59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1565" y="4221940"/>
            <a:ext cx="14947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en-US" altLang="ko-KR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&lt;</a:t>
            </a:r>
            <a:r>
              <a:rPr lang="ko-KR" altLang="en-US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문화유산</a:t>
            </a:r>
            <a:r>
              <a:rPr lang="en-US" altLang="ko-KR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75" name="図 74">
            <a:extLst>
              <a:ext uri="{FF2B5EF4-FFF2-40B4-BE49-F238E27FC236}">
                <a16:creationId xmlns:a16="http://schemas.microsoft.com/office/drawing/2014/main" xmlns="" id="{9CD70124-CA26-4FE9-92A3-F73DCAE0D03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969046" y="3536190"/>
            <a:ext cx="1156772" cy="723849"/>
          </a:xfrm>
          <a:prstGeom prst="rect">
            <a:avLst/>
          </a:prstGeom>
        </p:spPr>
      </p:pic>
      <p:sp>
        <p:nvSpPr>
          <p:cNvPr id="76" name="Rectangle 10">
            <a:extLst>
              <a:ext uri="{FF2B5EF4-FFF2-40B4-BE49-F238E27FC236}">
                <a16:creationId xmlns:a16="http://schemas.microsoft.com/office/drawing/2014/main" xmlns="" id="{A82FDB1E-2070-402B-9CB3-9C3A2D29E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9426" y="4221940"/>
            <a:ext cx="17560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en-US" altLang="ko-KR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&lt;</a:t>
            </a:r>
            <a:r>
              <a:rPr lang="ko-KR" altLang="en-US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정부시설</a:t>
            </a:r>
            <a:r>
              <a:rPr lang="en-US" altLang="ko-KR" sz="9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6" name="제목 1">
            <a:extLst>
              <a:ext uri="{FF2B5EF4-FFF2-40B4-BE49-F238E27FC236}">
                <a16:creationId xmlns:a16="http://schemas.microsoft.com/office/drawing/2014/main" xmlns="" id="{D0039A51-11DC-49A5-AC47-40687D081735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III.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인증서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CD92BBAB-0B0B-9B59-BFC3-D0EFE016D750}"/>
              </a:ext>
            </a:extLst>
          </p:cNvPr>
          <p:cNvGrpSpPr/>
          <p:nvPr/>
        </p:nvGrpSpPr>
        <p:grpSpPr>
          <a:xfrm>
            <a:off x="543125" y="1346209"/>
            <a:ext cx="2862155" cy="3920308"/>
            <a:chOff x="543125" y="1346209"/>
            <a:chExt cx="2862155" cy="3920308"/>
          </a:xfrm>
        </p:grpSpPr>
        <p:sp>
          <p:nvSpPr>
            <p:cNvPr id="5" name="직사각형 152">
              <a:extLst>
                <a:ext uri="{FF2B5EF4-FFF2-40B4-BE49-F238E27FC236}">
                  <a16:creationId xmlns:a16="http://schemas.microsoft.com/office/drawing/2014/main" xmlns="" id="{436BBED9-B2C6-44FC-A8B6-441CF9E6C43B}"/>
                </a:ext>
              </a:extLst>
            </p:cNvPr>
            <p:cNvSpPr/>
            <p:nvPr/>
          </p:nvSpPr>
          <p:spPr>
            <a:xfrm>
              <a:off x="543125" y="1349388"/>
              <a:ext cx="2850998" cy="3829416"/>
            </a:xfrm>
            <a:prstGeom prst="rect">
              <a:avLst/>
            </a:prstGeom>
            <a:blipFill dpi="0" rotWithShape="1">
              <a:blip r:embed="rId12" cstate="print"/>
              <a:srcRect/>
              <a:tile tx="0" ty="0" sx="50000" sy="5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KoPub돋움체_Pro Bold"/>
                <a:cs typeface="+mn-cs"/>
              </a:endParaRPr>
            </a:p>
          </p:txBody>
        </p:sp>
        <p:sp>
          <p:nvSpPr>
            <p:cNvPr id="15" name="사다리꼴 78">
              <a:extLst>
                <a:ext uri="{FF2B5EF4-FFF2-40B4-BE49-F238E27FC236}">
                  <a16:creationId xmlns:a16="http://schemas.microsoft.com/office/drawing/2014/main" xmlns="" id="{B7910BCF-EC40-4897-ACC8-507E83FD84E1}"/>
                </a:ext>
              </a:extLst>
            </p:cNvPr>
            <p:cNvSpPr/>
            <p:nvPr/>
          </p:nvSpPr>
          <p:spPr>
            <a:xfrm>
              <a:off x="561611" y="5158585"/>
              <a:ext cx="2834525" cy="107932"/>
            </a:xfrm>
            <a:prstGeom prst="trapezoid">
              <a:avLst>
                <a:gd name="adj" fmla="val 27500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+mj-lt"/>
              </a:endParaRPr>
            </a:p>
          </p:txBody>
        </p: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xmlns="" id="{9648526F-F9D4-0664-E80D-9B36B46FD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3639" y="1557338"/>
              <a:ext cx="2388077" cy="3453527"/>
            </a:xfrm>
            <a:prstGeom prst="rect">
              <a:avLst/>
            </a:prstGeom>
          </p:spPr>
        </p:pic>
        <p:sp>
          <p:nvSpPr>
            <p:cNvPr id="7" name="직각 삼각형 154">
              <a:extLst>
                <a:ext uri="{FF2B5EF4-FFF2-40B4-BE49-F238E27FC236}">
                  <a16:creationId xmlns:a16="http://schemas.microsoft.com/office/drawing/2014/main" xmlns="" id="{4510A26D-E1A2-49EE-92B5-17F956F476D3}"/>
                </a:ext>
              </a:extLst>
            </p:cNvPr>
            <p:cNvSpPr/>
            <p:nvPr/>
          </p:nvSpPr>
          <p:spPr>
            <a:xfrm rot="5400000">
              <a:off x="567505" y="1328029"/>
              <a:ext cx="560124" cy="596842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sx="90000" sy="9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KoPub돋움체_Pro Bold"/>
                <a:cs typeface="+mn-cs"/>
              </a:endParaRPr>
            </a:p>
          </p:txBody>
        </p:sp>
        <p:sp>
          <p:nvSpPr>
            <p:cNvPr id="8" name="직각 삼각형 155">
              <a:extLst>
                <a:ext uri="{FF2B5EF4-FFF2-40B4-BE49-F238E27FC236}">
                  <a16:creationId xmlns:a16="http://schemas.microsoft.com/office/drawing/2014/main" xmlns="" id="{83E2F838-21C4-436C-ACA4-619713589A72}"/>
                </a:ext>
              </a:extLst>
            </p:cNvPr>
            <p:cNvSpPr/>
            <p:nvPr/>
          </p:nvSpPr>
          <p:spPr>
            <a:xfrm rot="10800000">
              <a:off x="2803836" y="1346209"/>
              <a:ext cx="596842" cy="560124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sx="90000" sy="9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KoPub돋움체_Pro Bold"/>
                <a:cs typeface="+mn-cs"/>
              </a:endParaRPr>
            </a:p>
          </p:txBody>
        </p:sp>
        <p:sp>
          <p:nvSpPr>
            <p:cNvPr id="9" name="직각 삼각형 156">
              <a:extLst>
                <a:ext uri="{FF2B5EF4-FFF2-40B4-BE49-F238E27FC236}">
                  <a16:creationId xmlns:a16="http://schemas.microsoft.com/office/drawing/2014/main" xmlns="" id="{CD456CFD-6004-400C-9E33-4A3AD8746625}"/>
                </a:ext>
              </a:extLst>
            </p:cNvPr>
            <p:cNvSpPr/>
            <p:nvPr/>
          </p:nvSpPr>
          <p:spPr>
            <a:xfrm rot="16200000">
              <a:off x="2826797" y="4600321"/>
              <a:ext cx="560124" cy="596842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3500000" sx="90000" sy="9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KoPub돋움체_Pro Bold"/>
                <a:cs typeface="+mn-cs"/>
              </a:endParaRPr>
            </a:p>
          </p:txBody>
        </p:sp>
        <p:sp>
          <p:nvSpPr>
            <p:cNvPr id="10" name="직각 삼각형 157">
              <a:extLst>
                <a:ext uri="{FF2B5EF4-FFF2-40B4-BE49-F238E27FC236}">
                  <a16:creationId xmlns:a16="http://schemas.microsoft.com/office/drawing/2014/main" xmlns="" id="{9DAA60DD-49AC-427E-AB62-9BD7D093849C}"/>
                </a:ext>
              </a:extLst>
            </p:cNvPr>
            <p:cNvSpPr/>
            <p:nvPr/>
          </p:nvSpPr>
          <p:spPr>
            <a:xfrm>
              <a:off x="549146" y="4621723"/>
              <a:ext cx="596842" cy="560124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sx="90000" sy="90000" algn="b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KoPub돋움체_Pro Bol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63433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3. </a:t>
            </a:r>
            <a:r>
              <a:rPr kumimoji="1" lang="ko-KR" altLang="en-US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통합 </a:t>
            </a:r>
            <a:r>
              <a:rPr kumimoji="1" lang="ko-KR" altLang="en-US" spc="-30" dirty="0" err="1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웹보안</a:t>
            </a:r>
            <a:r>
              <a:rPr kumimoji="1" lang="ko-KR" altLang="en-US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 솔루션</a:t>
            </a:r>
            <a:r>
              <a:rPr kumimoji="1" lang="en-US" altLang="ko-KR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(UWSS) – </a:t>
            </a:r>
            <a:r>
              <a:rPr kumimoji="1" lang="ko-KR" altLang="en-US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우수정보보호제품기술 지정</a:t>
            </a:r>
            <a:endParaRPr kumimoji="1" lang="ko-KR" altLang="en-US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27" name="표 121">
            <a:extLst>
              <a:ext uri="{FF2B5EF4-FFF2-40B4-BE49-F238E27FC236}">
                <a16:creationId xmlns:a16="http://schemas.microsoft.com/office/drawing/2014/main" xmlns="" id="{D2AC5C52-48C3-4E5A-8CE4-97E905A920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21324892"/>
              </p:ext>
            </p:extLst>
          </p:nvPr>
        </p:nvGraphicFramePr>
        <p:xfrm>
          <a:off x="570415" y="5266686"/>
          <a:ext cx="2834527" cy="1108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40793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우수 </a:t>
                      </a:r>
                      <a:r>
                        <a:rPr lang="ko-KR" altLang="en-US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정보보호기술등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지정서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70008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한국의 과학기술정보통신부</a:t>
                      </a:r>
                      <a:r>
                        <a:rPr lang="en-US" altLang="ko-K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(MSIT) </a:t>
                      </a:r>
                      <a:r>
                        <a:rPr lang="ko-KR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지정</a:t>
                      </a:r>
                      <a:endParaRPr lang="en-US" altLang="ko-K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</a:tbl>
          </a:graphicData>
        </a:graphic>
      </p:graphicFrame>
      <p:sp>
        <p:nvSpPr>
          <p:cNvPr id="29" name="직사각형 9">
            <a:extLst>
              <a:ext uri="{FF2B5EF4-FFF2-40B4-BE49-F238E27FC236}">
                <a16:creationId xmlns:a16="http://schemas.microsoft.com/office/drawing/2014/main" xmlns="" id="{41AE8F89-3DE9-4A83-BFE8-C044EB5F6367}"/>
              </a:ext>
            </a:extLst>
          </p:cNvPr>
          <p:cNvSpPr/>
          <p:nvPr/>
        </p:nvSpPr>
        <p:spPr>
          <a:xfrm>
            <a:off x="561611" y="5273314"/>
            <a:ext cx="2834525" cy="1151612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xmlns="" id="{1C2FEEE2-C187-4BC3-AEBC-F6F315425302}"/>
              </a:ext>
            </a:extLst>
          </p:cNvPr>
          <p:cNvCxnSpPr>
            <a:cxnSpLocks/>
          </p:cNvCxnSpPr>
          <p:nvPr/>
        </p:nvCxnSpPr>
        <p:spPr>
          <a:xfrm>
            <a:off x="3762075" y="1359795"/>
            <a:ext cx="791858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10">
            <a:extLst>
              <a:ext uri="{FF2B5EF4-FFF2-40B4-BE49-F238E27FC236}">
                <a16:creationId xmlns:a16="http://schemas.microsoft.com/office/drawing/2014/main" xmlns="" id="{810C43EC-B4CF-4389-99D7-FFB2E34A3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075" y="1442515"/>
            <a:ext cx="7918584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 latinLnBrk="0">
              <a:lnSpc>
                <a:spcPct val="150000"/>
              </a:lnSpc>
              <a:defRPr/>
            </a:pP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"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우수 정보보호 제품 기술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"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은 정보보안 회사에서 혁신적인 기술을 도입하여 개발 및 개선된 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/>
            </a:r>
            <a:b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</a:b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우수한 정보보호 기술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제품 및 서비스에 대하여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한국의 정부기관이 지정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합니다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.</a:t>
            </a:r>
          </a:p>
          <a:p>
            <a:pPr fontAlgn="ctr" latinLnBrk="0">
              <a:defRPr/>
            </a:pP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fontAlgn="ctr" latinLnBrk="0">
              <a:defRPr/>
            </a:pP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에프원</a:t>
            </a: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시큐리티</a:t>
            </a:r>
            <a:r>
              <a:rPr lang="ko-KR" altLang="en-US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에서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개발된 통합 웹 보안 서비스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UW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SS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는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2019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년에 우수 정보보호 제품 기술로 지정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되었습니다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.</a:t>
            </a:r>
          </a:p>
          <a:p>
            <a:pPr fontAlgn="ctr" latinLnBrk="0">
              <a:defRPr/>
            </a:pP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fontAlgn="ctr" latinLnBrk="0">
              <a:lnSpc>
                <a:spcPct val="150000"/>
              </a:lnSpc>
              <a:defRPr/>
            </a:pP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“우수 정보보호 제품 기술”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은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매년 참신성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창의성 및 사업성의 관점에서 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/>
            </a:r>
            <a:b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</a:b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객관적이고 엄격한 선정절차를 통해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소수의 제품만이 지정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됩니다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.</a:t>
            </a:r>
          </a:p>
          <a:p>
            <a:pPr fontAlgn="ctr" latinLnBrk="0">
              <a:defRPr/>
            </a:pP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indent="-171450" fontAlgn="ctr" latinLnBrk="0">
              <a:lnSpc>
                <a:spcPct val="150000"/>
              </a:lnSpc>
              <a:buFontTx/>
              <a:buChar char="-"/>
              <a:defRPr/>
            </a:pP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참신성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: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기존의 기술로부터의 차별화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기술적 진보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indent="-171450" fontAlgn="ctr" latinLnBrk="0">
              <a:lnSpc>
                <a:spcPct val="150000"/>
              </a:lnSpc>
              <a:buFontTx/>
              <a:buChar char="-"/>
              <a:defRPr/>
            </a:pP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창의성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: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기술의 가치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혁신 원천기술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기술적 진보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indent="-171450" fontAlgn="ctr" latinLnBrk="0">
              <a:lnSpc>
                <a:spcPct val="150000"/>
              </a:lnSpc>
              <a:buFontTx/>
              <a:buChar char="-"/>
              <a:defRPr/>
            </a:pP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사업성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: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기술의 완벽성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시장규모와 성장 잠재력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사용된 제품 및 시제품의 성능평가 인증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투자 잠재력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8" name="Rectangle 10">
            <a:extLst>
              <a:ext uri="{FF2B5EF4-FFF2-40B4-BE49-F238E27FC236}">
                <a16:creationId xmlns:a16="http://schemas.microsoft.com/office/drawing/2014/main" xmlns="" id="{1B633393-A1C7-4E97-91BA-285E77EA0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075" y="4463220"/>
            <a:ext cx="7918584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 latinLnBrk="0">
              <a:lnSpc>
                <a:spcPct val="150000"/>
              </a:lnSpc>
              <a:defRPr/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2022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년 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10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월 기준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9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개의 제품만이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한국정부에 의하여 우수 정보보호 제품 기술로 지정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되었습니다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.</a:t>
            </a:r>
          </a:p>
          <a:p>
            <a:pPr fontAlgn="ctr" latinLnBrk="0">
              <a:lnSpc>
                <a:spcPct val="150000"/>
              </a:lnSpc>
              <a:defRPr/>
            </a:pP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웹 보안의 분야에서는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에프원</a:t>
            </a: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시큐리티</a:t>
            </a:r>
            <a:r>
              <a:rPr lang="ko-KR" altLang="en-US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의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인공지능 기반 통합 웹 보안 서비스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UW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SS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가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지정된 유일한 제품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입니다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.</a:t>
            </a:r>
          </a:p>
          <a:p>
            <a:pPr fontAlgn="ctr" latinLnBrk="0">
              <a:lnSpc>
                <a:spcPct val="150000"/>
              </a:lnSpc>
              <a:defRPr/>
            </a:pPr>
            <a:endParaRPr lang="en-US" altLang="ko-KR" sz="1200" b="1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fontAlgn="ctr" latinLnBrk="0">
              <a:lnSpc>
                <a:spcPct val="150000"/>
              </a:lnSpc>
              <a:defRPr/>
            </a:pP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&lt;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법률적 근거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&gt;</a:t>
            </a:r>
          </a:p>
          <a:p>
            <a:pPr fontAlgn="ctr" latinLnBrk="0">
              <a:lnSpc>
                <a:spcPct val="150000"/>
              </a:lnSpc>
              <a:defRPr/>
            </a:pPr>
            <a:r>
              <a:rPr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정보보안산업진흥법 제</a:t>
            </a:r>
            <a:r>
              <a:rPr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18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조와 </a:t>
            </a:r>
            <a:r>
              <a:rPr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우수 정보보호 기술의 지정 등</a:t>
            </a:r>
            <a:r>
              <a:rPr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) 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제</a:t>
            </a:r>
            <a:r>
              <a:rPr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19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조 </a:t>
            </a:r>
            <a:r>
              <a:rPr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우수 정보보호 기업의 지정</a:t>
            </a:r>
            <a:r>
              <a:rPr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xmlns="" id="{902D8BAB-AA2D-4E75-8D11-E30ABC246A20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III.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인증서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838F77F3-96AF-F5A5-CFAC-1D639CF76D6C}"/>
              </a:ext>
            </a:extLst>
          </p:cNvPr>
          <p:cNvGrpSpPr/>
          <p:nvPr/>
        </p:nvGrpSpPr>
        <p:grpSpPr>
          <a:xfrm>
            <a:off x="543125" y="1346209"/>
            <a:ext cx="2862155" cy="3920308"/>
            <a:chOff x="543125" y="1346209"/>
            <a:chExt cx="2862155" cy="3920308"/>
          </a:xfrm>
        </p:grpSpPr>
        <p:sp>
          <p:nvSpPr>
            <p:cNvPr id="21" name="직사각형 152">
              <a:extLst>
                <a:ext uri="{FF2B5EF4-FFF2-40B4-BE49-F238E27FC236}">
                  <a16:creationId xmlns:a16="http://schemas.microsoft.com/office/drawing/2014/main" xmlns="" id="{27BAB62E-CE7B-4AEE-84AB-771DFAAEE324}"/>
                </a:ext>
              </a:extLst>
            </p:cNvPr>
            <p:cNvSpPr/>
            <p:nvPr/>
          </p:nvSpPr>
          <p:spPr>
            <a:xfrm>
              <a:off x="543125" y="1349386"/>
              <a:ext cx="2850998" cy="3829415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50000" sy="5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Pub돋움체_Pro Bold"/>
                <a:cs typeface="+mn-cs"/>
              </a:endParaRPr>
            </a:p>
          </p:txBody>
        </p:sp>
        <p:sp>
          <p:nvSpPr>
            <p:cNvPr id="28" name="사다리꼴 78">
              <a:extLst>
                <a:ext uri="{FF2B5EF4-FFF2-40B4-BE49-F238E27FC236}">
                  <a16:creationId xmlns:a16="http://schemas.microsoft.com/office/drawing/2014/main" xmlns="" id="{966A5151-EA91-46D7-BF67-135FC4AD3F6B}"/>
                </a:ext>
              </a:extLst>
            </p:cNvPr>
            <p:cNvSpPr/>
            <p:nvPr/>
          </p:nvSpPr>
          <p:spPr>
            <a:xfrm>
              <a:off x="561611" y="5158585"/>
              <a:ext cx="2834525" cy="107932"/>
            </a:xfrm>
            <a:prstGeom prst="trapezoid">
              <a:avLst>
                <a:gd name="adj" fmla="val 27500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xmlns="" id="{BAC67476-24EB-F2A8-B47F-1CE79C3A4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8539" y="1557338"/>
              <a:ext cx="2402656" cy="3455082"/>
            </a:xfrm>
            <a:prstGeom prst="rect">
              <a:avLst/>
            </a:prstGeom>
          </p:spPr>
        </p:pic>
        <p:sp>
          <p:nvSpPr>
            <p:cNvPr id="31" name="직각 삼각형 154">
              <a:extLst>
                <a:ext uri="{FF2B5EF4-FFF2-40B4-BE49-F238E27FC236}">
                  <a16:creationId xmlns:a16="http://schemas.microsoft.com/office/drawing/2014/main" xmlns="" id="{1EBBCA80-FBD9-4F5F-9B78-CEC3A561FD1D}"/>
                </a:ext>
              </a:extLst>
            </p:cNvPr>
            <p:cNvSpPr/>
            <p:nvPr/>
          </p:nvSpPr>
          <p:spPr>
            <a:xfrm rot="5400000">
              <a:off x="567505" y="1328029"/>
              <a:ext cx="560124" cy="596842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sx="90000" sy="9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Pub돋움체_Pro Bold"/>
                <a:cs typeface="+mn-cs"/>
              </a:endParaRPr>
            </a:p>
          </p:txBody>
        </p:sp>
        <p:sp>
          <p:nvSpPr>
            <p:cNvPr id="32" name="직각 삼각형 155">
              <a:extLst>
                <a:ext uri="{FF2B5EF4-FFF2-40B4-BE49-F238E27FC236}">
                  <a16:creationId xmlns:a16="http://schemas.microsoft.com/office/drawing/2014/main" xmlns="" id="{5AD86F99-5980-44E3-85FE-51A8E2934E51}"/>
                </a:ext>
              </a:extLst>
            </p:cNvPr>
            <p:cNvSpPr/>
            <p:nvPr/>
          </p:nvSpPr>
          <p:spPr>
            <a:xfrm rot="10800000">
              <a:off x="2803836" y="1346209"/>
              <a:ext cx="596842" cy="560124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sx="90000" sy="9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Pub돋움체_Pro Bold"/>
                <a:cs typeface="+mn-cs"/>
              </a:endParaRPr>
            </a:p>
          </p:txBody>
        </p:sp>
        <p:sp>
          <p:nvSpPr>
            <p:cNvPr id="33" name="직각 삼각형 157">
              <a:extLst>
                <a:ext uri="{FF2B5EF4-FFF2-40B4-BE49-F238E27FC236}">
                  <a16:creationId xmlns:a16="http://schemas.microsoft.com/office/drawing/2014/main" xmlns="" id="{5CAC495A-6694-4D19-8835-ED4E6BE6F95F}"/>
                </a:ext>
              </a:extLst>
            </p:cNvPr>
            <p:cNvSpPr/>
            <p:nvPr/>
          </p:nvSpPr>
          <p:spPr>
            <a:xfrm>
              <a:off x="549146" y="4621722"/>
              <a:ext cx="596842" cy="560124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sx="90000" sy="90000" algn="b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Pub돋움체_Pro Bold"/>
                <a:cs typeface="+mn-cs"/>
              </a:endParaRPr>
            </a:p>
          </p:txBody>
        </p:sp>
        <p:sp>
          <p:nvSpPr>
            <p:cNvPr id="34" name="직각 삼각형 156">
              <a:extLst>
                <a:ext uri="{FF2B5EF4-FFF2-40B4-BE49-F238E27FC236}">
                  <a16:creationId xmlns:a16="http://schemas.microsoft.com/office/drawing/2014/main" xmlns="" id="{A0FDC7A2-0C5C-4569-A000-DFDC8CCD98A9}"/>
                </a:ext>
              </a:extLst>
            </p:cNvPr>
            <p:cNvSpPr/>
            <p:nvPr/>
          </p:nvSpPr>
          <p:spPr>
            <a:xfrm rot="16200000">
              <a:off x="2826797" y="4600318"/>
              <a:ext cx="560124" cy="596842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3500000" sx="90000" sy="9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Pub돋움체_Pro Bol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4365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표 121">
            <a:extLst>
              <a:ext uri="{FF2B5EF4-FFF2-40B4-BE49-F238E27FC236}">
                <a16:creationId xmlns:a16="http://schemas.microsoft.com/office/drawing/2014/main" xmlns="" id="{3F505E5F-8FF5-4273-BF4C-49200A022B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65325832"/>
              </p:ext>
            </p:extLst>
          </p:nvPr>
        </p:nvGraphicFramePr>
        <p:xfrm>
          <a:off x="571136" y="5271504"/>
          <a:ext cx="2833688" cy="1108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36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795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rgbClr val="99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신 속 확 인 서</a:t>
                      </a:r>
                      <a:endParaRPr lang="en-US" altLang="ko-KR" sz="1200" b="1" dirty="0">
                        <a:solidFill>
                          <a:srgbClr val="99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3" marR="91413" marT="45722" marB="4572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012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한국인터넷진흥원</a:t>
                      </a:r>
                      <a:endParaRPr lang="en-US" altLang="ko-K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3" marR="91413" marT="45722" marB="4572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35852" name="그룹 7">
            <a:extLst>
              <a:ext uri="{FF2B5EF4-FFF2-40B4-BE49-F238E27FC236}">
                <a16:creationId xmlns:a16="http://schemas.microsoft.com/office/drawing/2014/main" xmlns="" id="{410D93DA-0338-44AA-B04E-9D058D8E5467}"/>
              </a:ext>
            </a:extLst>
          </p:cNvPr>
          <p:cNvGrpSpPr>
            <a:grpSpLocks/>
          </p:cNvGrpSpPr>
          <p:nvPr/>
        </p:nvGrpSpPr>
        <p:grpSpPr bwMode="auto">
          <a:xfrm>
            <a:off x="527752" y="1342162"/>
            <a:ext cx="2862263" cy="3921125"/>
            <a:chOff x="1349949" y="1238629"/>
            <a:chExt cx="2862155" cy="3920308"/>
          </a:xfrm>
        </p:grpSpPr>
        <p:sp>
          <p:nvSpPr>
            <p:cNvPr id="71" name="직사각형 152">
              <a:extLst>
                <a:ext uri="{FF2B5EF4-FFF2-40B4-BE49-F238E27FC236}">
                  <a16:creationId xmlns:a16="http://schemas.microsoft.com/office/drawing/2014/main" xmlns="" id="{B917F578-9746-43EB-86BC-E819B2121B3F}"/>
                </a:ext>
              </a:extLst>
            </p:cNvPr>
            <p:cNvSpPr/>
            <p:nvPr/>
          </p:nvSpPr>
          <p:spPr>
            <a:xfrm>
              <a:off x="1349949" y="1241806"/>
              <a:ext cx="2850998" cy="3829415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50000" sy="5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800" kern="0" dirty="0">
                <a:solidFill>
                  <a:prstClr val="white"/>
                </a:solidFill>
                <a:latin typeface="+mn-ea"/>
                <a:ea typeface="+mn-ea"/>
              </a:endParaRPr>
            </a:p>
          </p:txBody>
        </p:sp>
        <p:sp>
          <p:nvSpPr>
            <p:cNvPr id="72" name="사다리꼴 78">
              <a:extLst>
                <a:ext uri="{FF2B5EF4-FFF2-40B4-BE49-F238E27FC236}">
                  <a16:creationId xmlns:a16="http://schemas.microsoft.com/office/drawing/2014/main" xmlns="" id="{68E91932-EA90-4BC2-9162-C4E8857B11DF}"/>
                </a:ext>
              </a:extLst>
            </p:cNvPr>
            <p:cNvSpPr/>
            <p:nvPr/>
          </p:nvSpPr>
          <p:spPr>
            <a:xfrm>
              <a:off x="1368998" y="5051009"/>
              <a:ext cx="2833581" cy="107928"/>
            </a:xfrm>
            <a:prstGeom prst="trapezoid">
              <a:avLst>
                <a:gd name="adj" fmla="val 27500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latin typeface="+mn-ea"/>
              </a:endParaRPr>
            </a:p>
          </p:txBody>
        </p:sp>
        <p:pic>
          <p:nvPicPr>
            <p:cNvPr id="35860" name="그림 6">
              <a:extLst>
                <a:ext uri="{FF2B5EF4-FFF2-40B4-BE49-F238E27FC236}">
                  <a16:creationId xmlns:a16="http://schemas.microsoft.com/office/drawing/2014/main" xmlns="" id="{6BAE3B9E-90C4-4D9E-84EC-5F34A9160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709" y="1318856"/>
              <a:ext cx="2462018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직각 삼각형 155">
              <a:extLst>
                <a:ext uri="{FF2B5EF4-FFF2-40B4-BE49-F238E27FC236}">
                  <a16:creationId xmlns:a16="http://schemas.microsoft.com/office/drawing/2014/main" xmlns="" id="{A8630234-0525-4D18-9004-1F357A239053}"/>
                </a:ext>
              </a:extLst>
            </p:cNvPr>
            <p:cNvSpPr/>
            <p:nvPr/>
          </p:nvSpPr>
          <p:spPr>
            <a:xfrm rot="10800000">
              <a:off x="3610660" y="1238629"/>
              <a:ext cx="596842" cy="560124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sx="90000" sy="9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800" u="sng" kern="0" dirty="0">
                <a:solidFill>
                  <a:prstClr val="white"/>
                </a:solidFill>
                <a:latin typeface="+mn-ea"/>
                <a:ea typeface="+mn-ea"/>
              </a:endParaRPr>
            </a:p>
          </p:txBody>
        </p:sp>
        <p:sp>
          <p:nvSpPr>
            <p:cNvPr id="74" name="직각 삼각형 154">
              <a:extLst>
                <a:ext uri="{FF2B5EF4-FFF2-40B4-BE49-F238E27FC236}">
                  <a16:creationId xmlns:a16="http://schemas.microsoft.com/office/drawing/2014/main" xmlns="" id="{8DA4A96C-0F4A-481C-A7D5-7F44AC4AC3B8}"/>
                </a:ext>
              </a:extLst>
            </p:cNvPr>
            <p:cNvSpPr/>
            <p:nvPr/>
          </p:nvSpPr>
          <p:spPr>
            <a:xfrm rot="5400000">
              <a:off x="1374329" y="1220449"/>
              <a:ext cx="560124" cy="596842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sx="90000" sy="9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800" u="sng" kern="0" dirty="0">
                <a:solidFill>
                  <a:prstClr val="white"/>
                </a:solidFill>
                <a:latin typeface="+mn-ea"/>
                <a:ea typeface="+mn-ea"/>
              </a:endParaRPr>
            </a:p>
          </p:txBody>
        </p:sp>
        <p:sp>
          <p:nvSpPr>
            <p:cNvPr id="76" name="직각 삼각형 157">
              <a:extLst>
                <a:ext uri="{FF2B5EF4-FFF2-40B4-BE49-F238E27FC236}">
                  <a16:creationId xmlns:a16="http://schemas.microsoft.com/office/drawing/2014/main" xmlns="" id="{4ECB8DD2-C0D2-4511-90FA-919FF87042C8}"/>
                </a:ext>
              </a:extLst>
            </p:cNvPr>
            <p:cNvSpPr/>
            <p:nvPr/>
          </p:nvSpPr>
          <p:spPr>
            <a:xfrm>
              <a:off x="1355970" y="4514142"/>
              <a:ext cx="596842" cy="560124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sx="90000" sy="90000" algn="b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800" u="sng" kern="0" dirty="0">
                <a:solidFill>
                  <a:prstClr val="white"/>
                </a:solidFill>
                <a:latin typeface="+mn-ea"/>
                <a:ea typeface="+mn-ea"/>
              </a:endParaRPr>
            </a:p>
          </p:txBody>
        </p:sp>
        <p:sp>
          <p:nvSpPr>
            <p:cNvPr id="77" name="직각 삼각형 156">
              <a:extLst>
                <a:ext uri="{FF2B5EF4-FFF2-40B4-BE49-F238E27FC236}">
                  <a16:creationId xmlns:a16="http://schemas.microsoft.com/office/drawing/2014/main" xmlns="" id="{1ED303FB-F82D-4467-B2A9-EA438A34CC04}"/>
                </a:ext>
              </a:extLst>
            </p:cNvPr>
            <p:cNvSpPr/>
            <p:nvPr/>
          </p:nvSpPr>
          <p:spPr>
            <a:xfrm rot="16200000">
              <a:off x="3633621" y="4492738"/>
              <a:ext cx="560124" cy="596842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3500000" sx="90000" sy="90000" algn="b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800" u="sng" kern="0" dirty="0">
                <a:solidFill>
                  <a:prstClr val="white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3" name="직사각형 9">
            <a:extLst>
              <a:ext uri="{FF2B5EF4-FFF2-40B4-BE49-F238E27FC236}">
                <a16:creationId xmlns:a16="http://schemas.microsoft.com/office/drawing/2014/main" xmlns="" id="{D0411342-5FEA-0923-FE0D-7D7CCE85524E}"/>
              </a:ext>
            </a:extLst>
          </p:cNvPr>
          <p:cNvSpPr/>
          <p:nvPr/>
        </p:nvSpPr>
        <p:spPr>
          <a:xfrm>
            <a:off x="561611" y="5273314"/>
            <a:ext cx="2834525" cy="1151612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69" name="직사각형 9">
            <a:extLst>
              <a:ext uri="{FF2B5EF4-FFF2-40B4-BE49-F238E27FC236}">
                <a16:creationId xmlns:a16="http://schemas.microsoft.com/office/drawing/2014/main" xmlns="" id="{1BFFA87F-F053-47E3-A423-EBD3AF164DD0}"/>
              </a:ext>
            </a:extLst>
          </p:cNvPr>
          <p:cNvSpPr/>
          <p:nvPr/>
        </p:nvSpPr>
        <p:spPr>
          <a:xfrm>
            <a:off x="561611" y="5277854"/>
            <a:ext cx="2835275" cy="1150938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xmlns="" id="{23CC8B1D-6E1B-AD1A-0ED6-C0FBB28CE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09" y="514482"/>
            <a:ext cx="10961700" cy="682494"/>
          </a:xfrm>
        </p:spPr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3. </a:t>
            </a:r>
            <a:r>
              <a:rPr kumimoji="1" lang="ko-KR" altLang="en-US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통합 </a:t>
            </a:r>
            <a:r>
              <a:rPr kumimoji="1" lang="ko-KR" altLang="en-US" spc="-30" dirty="0" err="1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웹보안</a:t>
            </a:r>
            <a:r>
              <a:rPr kumimoji="1" lang="ko-KR" altLang="en-US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 솔루션</a:t>
            </a:r>
            <a:r>
              <a:rPr kumimoji="1" lang="en-US" altLang="ko-KR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(UWSS</a:t>
            </a:r>
            <a:r>
              <a:rPr kumimoji="1" lang="en-US" altLang="ko-KR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) – </a:t>
            </a:r>
            <a:r>
              <a:rPr kumimoji="1" lang="ko-KR" altLang="en-US" spc="-30" dirty="0" err="1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신속확인제</a:t>
            </a:r>
            <a:r>
              <a:rPr kumimoji="1" lang="ko-KR" altLang="en-US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 </a:t>
            </a:r>
            <a:r>
              <a:rPr kumimoji="1" lang="en-US" altLang="ko-KR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1</a:t>
            </a:r>
            <a:r>
              <a:rPr kumimoji="1" lang="ko-KR" altLang="en-US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호</a:t>
            </a:r>
            <a:r>
              <a:rPr kumimoji="1" lang="en-US" altLang="ko-KR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/</a:t>
            </a:r>
            <a:r>
              <a:rPr kumimoji="1" lang="ko-KR" altLang="en-US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정보보호혁신제품 인증획득</a:t>
            </a:r>
            <a:endParaRPr kumimoji="1" lang="ko-KR" altLang="en-US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7EE86A0C-D575-B9E3-FA54-47E7D18F1E23}"/>
              </a:ext>
            </a:extLst>
          </p:cNvPr>
          <p:cNvGrpSpPr/>
          <p:nvPr/>
        </p:nvGrpSpPr>
        <p:grpSpPr>
          <a:xfrm>
            <a:off x="3719949" y="1149219"/>
            <a:ext cx="8213935" cy="5378020"/>
            <a:chOff x="3208874" y="1269715"/>
            <a:chExt cx="8213935" cy="53780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385F147-EB15-434E-89EE-96692ADBC159}"/>
                </a:ext>
              </a:extLst>
            </p:cNvPr>
            <p:cNvSpPr txBox="1"/>
            <p:nvPr/>
          </p:nvSpPr>
          <p:spPr>
            <a:xfrm>
              <a:off x="3390867" y="1365982"/>
              <a:ext cx="8031942" cy="369332"/>
            </a:xfrm>
            <a:prstGeom prst="rect">
              <a:avLst/>
            </a:prstGeom>
            <a:solidFill>
              <a:srgbClr val="14C2DA"/>
            </a:solidFill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b="1" u="sng" dirty="0">
                  <a:solidFill>
                    <a:srgbClr val="FF0000"/>
                  </a:solidFill>
                  <a:highlight>
                    <a:srgbClr val="40D9EE"/>
                  </a:highlight>
                  <a:latin typeface="+mn-ea"/>
                  <a:ea typeface="+mn-ea"/>
                </a:rPr>
                <a:t>정보보호 신속확인제 ‘</a:t>
              </a:r>
              <a:r>
                <a:rPr kumimoji="0" lang="en-US" altLang="ko-KR" b="1" u="sng" dirty="0">
                  <a:solidFill>
                    <a:srgbClr val="FF0000"/>
                  </a:solidFill>
                  <a:highlight>
                    <a:srgbClr val="40D9EE"/>
                  </a:highlight>
                  <a:latin typeface="+mn-ea"/>
                  <a:ea typeface="+mn-ea"/>
                </a:rPr>
                <a:t>1</a:t>
              </a:r>
              <a:r>
                <a:rPr kumimoji="0" lang="ko-KR" altLang="en-US" b="1" u="sng" dirty="0">
                  <a:solidFill>
                    <a:srgbClr val="FF0000"/>
                  </a:solidFill>
                  <a:highlight>
                    <a:srgbClr val="40D9EE"/>
                  </a:highlight>
                  <a:latin typeface="+mn-ea"/>
                  <a:ea typeface="+mn-ea"/>
                </a:rPr>
                <a:t>호’ 타이틀 획득</a:t>
              </a:r>
              <a:r>
                <a:rPr kumimoji="0" lang="en-US" altLang="ko-KR" b="1" u="sng" dirty="0">
                  <a:solidFill>
                    <a:srgbClr val="FF0000"/>
                  </a:solidFill>
                  <a:highlight>
                    <a:srgbClr val="40D9EE"/>
                  </a:highlight>
                  <a:latin typeface="+mn-ea"/>
                  <a:ea typeface="+mn-ea"/>
                </a:rPr>
                <a:t>... </a:t>
              </a:r>
              <a:r>
                <a:rPr kumimoji="0" lang="ko-KR" altLang="en-US" b="1" u="sng" dirty="0" err="1">
                  <a:solidFill>
                    <a:srgbClr val="FF0000"/>
                  </a:solidFill>
                  <a:highlight>
                    <a:srgbClr val="40D9EE"/>
                  </a:highlight>
                  <a:latin typeface="+mn-ea"/>
                  <a:ea typeface="+mn-ea"/>
                </a:rPr>
                <a:t>에프원시큐리티</a:t>
              </a:r>
              <a:r>
                <a:rPr kumimoji="0" lang="ko-KR" altLang="en-US" b="1" u="sng" dirty="0">
                  <a:solidFill>
                    <a:srgbClr val="FF0000"/>
                  </a:solidFill>
                  <a:highlight>
                    <a:srgbClr val="40D9EE"/>
                  </a:highlight>
                  <a:latin typeface="+mn-ea"/>
                  <a:ea typeface="+mn-ea"/>
                </a:rPr>
                <a:t> ‘</a:t>
              </a:r>
              <a:r>
                <a:rPr kumimoji="0" lang="en-US" altLang="ko-KR" b="1" u="sng" dirty="0">
                  <a:solidFill>
                    <a:srgbClr val="FF0000"/>
                  </a:solidFill>
                  <a:highlight>
                    <a:srgbClr val="40D9EE"/>
                  </a:highlight>
                  <a:latin typeface="+mn-ea"/>
                  <a:ea typeface="+mn-ea"/>
                </a:rPr>
                <a:t>F1-WEBCastle’</a:t>
              </a:r>
              <a:endParaRPr kumimoji="0" lang="ko-KR" altLang="en-US" b="1" u="sng" dirty="0">
                <a:solidFill>
                  <a:srgbClr val="FF0000"/>
                </a:solidFill>
                <a:highlight>
                  <a:srgbClr val="40D9EE"/>
                </a:highlight>
                <a:latin typeface="+mn-ea"/>
                <a:ea typeface="+mn-ea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xmlns="" id="{74CD0EE0-40B8-7867-BDE9-6EE2A6719C2A}"/>
                </a:ext>
              </a:extLst>
            </p:cNvPr>
            <p:cNvGrpSpPr/>
            <p:nvPr/>
          </p:nvGrpSpPr>
          <p:grpSpPr>
            <a:xfrm>
              <a:off x="3208874" y="1596352"/>
              <a:ext cx="7676840" cy="5051383"/>
              <a:chOff x="4393240" y="1194004"/>
              <a:chExt cx="7424291" cy="5593077"/>
            </a:xfrm>
          </p:grpSpPr>
          <p:sp>
            <p:nvSpPr>
              <p:cNvPr id="79" name="Rectangle 10">
                <a:extLst>
                  <a:ext uri="{FF2B5EF4-FFF2-40B4-BE49-F238E27FC236}">
                    <a16:creationId xmlns:a16="http://schemas.microsoft.com/office/drawing/2014/main" xmlns="" id="{8FD72132-9E1A-439D-9C42-1AAC45F10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240" y="1194004"/>
                <a:ext cx="7424291" cy="55930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fontAlgn="ctr" latinLnBrk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05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     </a:t>
                </a:r>
                <a:r>
                  <a:rPr kumimoji="0" lang="en-US" altLang="ko-KR" sz="11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¶.  </a:t>
                </a:r>
                <a:r>
                  <a:rPr kumimoji="0" lang="ko-KR" altLang="en-US" sz="1100" b="1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과기정통부</a:t>
                </a:r>
                <a:r>
                  <a:rPr kumimoji="0" lang="en-US" altLang="ko-KR" sz="11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kumimoji="0" lang="ko-KR" altLang="en-US" sz="11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공공시장 진출 가능한 </a:t>
                </a:r>
                <a:r>
                  <a:rPr kumimoji="0" lang="ko-KR" altLang="en-US" sz="11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F0000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정보보호 신속확인제품 첫 출시</a:t>
                </a:r>
                <a:r>
                  <a:rPr kumimoji="0" lang="en-US" altLang="ko-KR" sz="11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/>
                </a:r>
                <a:br>
                  <a:rPr kumimoji="0" lang="en-US" altLang="ko-KR" sz="11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</a:br>
                <a:r>
                  <a:rPr kumimoji="0" lang="en-US" altLang="ko-KR" sz="11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     ¶.  </a:t>
                </a:r>
                <a:r>
                  <a:rPr kumimoji="0" lang="ko-KR" altLang="en-US" sz="11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국내 </a:t>
                </a:r>
                <a:r>
                  <a:rPr kumimoji="0" lang="ko-KR" altLang="en-US" sz="11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F0000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공공분야 정보보호 수준 강화 기대</a:t>
                </a:r>
                <a:r>
                  <a:rPr kumimoji="0" lang="en-US" altLang="ko-KR" sz="11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...</a:t>
                </a:r>
                <a:r>
                  <a:rPr kumimoji="0" lang="ko-KR" altLang="en-US" sz="11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신기술 개발 스타트업 공공시장 진입 장벽 제거</a:t>
                </a:r>
                <a:r>
                  <a:rPr kumimoji="0" lang="en-US" altLang="ko-KR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/>
                </a:r>
                <a:br>
                  <a:rPr kumimoji="0" lang="en-US" altLang="ko-KR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</a:br>
                <a:endParaRPr kumimoji="0"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333FF"/>
                  </a:solidFill>
                  <a:latin typeface="+mn-ea"/>
                  <a:ea typeface="+mn-ea"/>
                  <a:cs typeface="Arial" panose="020B0604020202020204" pitchFamily="34" charset="0"/>
                </a:endParaRPr>
              </a:p>
              <a:p>
                <a:pPr fontAlgn="ctr" latinLnBrk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333FF"/>
                  </a:solidFill>
                  <a:latin typeface="+mn-ea"/>
                  <a:ea typeface="+mn-ea"/>
                  <a:cs typeface="Arial" panose="020B0604020202020204" pitchFamily="34" charset="0"/>
                </a:endParaRPr>
              </a:p>
              <a:p>
                <a:pPr fontAlgn="ctr" latinLnBrk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333FF"/>
                  </a:solidFill>
                  <a:latin typeface="+mn-ea"/>
                  <a:ea typeface="+mn-ea"/>
                  <a:cs typeface="Arial" panose="020B0604020202020204" pitchFamily="34" charset="0"/>
                </a:endParaRPr>
              </a:p>
              <a:p>
                <a:pPr fontAlgn="ctr" latinLnBrk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333FF"/>
                  </a:solidFill>
                  <a:latin typeface="+mn-ea"/>
                  <a:ea typeface="+mn-ea"/>
                  <a:cs typeface="Arial" panose="020B0604020202020204" pitchFamily="34" charset="0"/>
                </a:endParaRPr>
              </a:p>
              <a:p>
                <a:pPr fontAlgn="ctr" latinLnBrk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333FF"/>
                  </a:solidFill>
                  <a:latin typeface="+mn-ea"/>
                  <a:ea typeface="+mn-ea"/>
                  <a:cs typeface="Arial" panose="020B0604020202020204" pitchFamily="34" charset="0"/>
                </a:endParaRPr>
              </a:p>
              <a:p>
                <a:pPr fontAlgn="ctr" latinLnBrk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ea typeface="+mn-ea"/>
                  <a:cs typeface="Arial" panose="020B0604020202020204" pitchFamily="34" charset="0"/>
                </a:endParaRPr>
              </a:p>
              <a:p>
                <a:pPr fontAlgn="ctr" latinLnBrk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     ¶.  </a:t>
                </a:r>
                <a:r>
                  <a:rPr kumimoji="0" lang="ko-KR" altLang="en-US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과학기술정보통신부</a:t>
                </a:r>
                <a: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(</a:t>
                </a:r>
                <a:r>
                  <a:rPr kumimoji="0" lang="ko-KR" altLang="en-US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장관 이종호</a:t>
                </a:r>
                <a: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kumimoji="0" lang="ko-KR" altLang="en-US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이하 ‘</a:t>
                </a:r>
                <a:r>
                  <a:rPr kumimoji="0" lang="ko-KR" altLang="en-US" sz="105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과기정통부</a:t>
                </a:r>
                <a:r>
                  <a:rPr kumimoji="0" lang="ko-KR" altLang="en-US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’</a:t>
                </a:r>
                <a: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)</a:t>
                </a:r>
                <a:r>
                  <a:rPr kumimoji="0" lang="ko-KR" altLang="en-US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는 호스트 기반 웹 방화벽인 </a:t>
                </a:r>
                <a:r>
                  <a:rPr kumimoji="0" lang="ko-KR" altLang="en-US" sz="105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에프원시큐리티의</a:t>
                </a:r>
                <a:r>
                  <a:rPr kumimoji="0" lang="ko-KR" altLang="en-US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  </a:t>
                </a:r>
                <a: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/>
                </a:r>
                <a:b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</a:br>
                <a: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         </a:t>
                </a:r>
                <a:r>
                  <a:rPr kumimoji="0" lang="ko-KR" altLang="en-US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‘</a:t>
                </a:r>
                <a: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F1-WEBCastle’ </a:t>
                </a:r>
                <a:r>
                  <a:rPr kumimoji="0" lang="ko-KR" altLang="en-US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제품</a:t>
                </a:r>
                <a: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(V2022.07)</a:t>
                </a:r>
                <a:r>
                  <a:rPr kumimoji="0" lang="ko-KR" altLang="en-US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을 신속확인 첫 제품으로 출시했다고 밝혔다</a:t>
                </a:r>
                <a: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333FF"/>
                    </a:solidFill>
                    <a:latin typeface="+mn-ea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kumimoji="0" lang="ko-KR" altLang="en-US" sz="105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과기정통부는</a:t>
                </a:r>
                <a:r>
                  <a:rPr kumimoji="0" lang="ko-KR" altLang="en-US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 지난해 </a:t>
                </a:r>
                <a: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/>
                </a:r>
                <a:b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</a:br>
                <a: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         11</a:t>
                </a:r>
                <a:r>
                  <a:rPr kumimoji="0" lang="ko-KR" altLang="en-US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월부터 시행된 정보보호제품 신속확인제의 홍보를 통해 대상 제품을 발굴하기 위해 노력해왔다</a:t>
                </a:r>
                <a: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fontAlgn="ctr" latinLnBrk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     </a:t>
                </a:r>
                <a: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¶.  </a:t>
                </a:r>
                <a:r>
                  <a:rPr kumimoji="0" lang="ko-KR" altLang="en-US" sz="105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과기정통부는</a:t>
                </a:r>
                <a:r>
                  <a:rPr kumimoji="0" lang="ko-KR" altLang="en-US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 신속확인 제품이 공공시장에 진출할 수 있도록 </a:t>
                </a:r>
                <a:r>
                  <a:rPr kumimoji="0" lang="ko-KR" altLang="en-US" sz="105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수요처</a:t>
                </a:r>
                <a:r>
                  <a:rPr kumimoji="0" lang="ko-KR" altLang="en-US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 대상으로 신속확인제품 안내</a:t>
                </a:r>
                <a: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, </a:t>
                </a:r>
                <a:b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</a:br>
                <a: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         </a:t>
                </a:r>
                <a:r>
                  <a:rPr kumimoji="0" lang="ko-KR" altLang="en-US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정부 지원사업 연계 등 다양한 후속지원을 제공할 계획</a:t>
                </a:r>
                <a: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. </a:t>
                </a:r>
              </a:p>
              <a:p>
                <a:pPr fontAlgn="ctr" latinLnBrk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     </a:t>
                </a:r>
                <a: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¶.  </a:t>
                </a:r>
                <a:r>
                  <a:rPr kumimoji="0" lang="ko-KR" altLang="en-US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고도화되는 신규 보안위협에 대응할 신기술 제품들의 등장을 촉진해 국가</a:t>
                </a:r>
                <a: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·</a:t>
                </a:r>
                <a:r>
                  <a:rPr kumimoji="0" lang="ko-KR" altLang="en-US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공공기관의 보안성을 </a:t>
                </a:r>
                <a: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/>
                </a:r>
                <a:b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</a:br>
                <a: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         </a:t>
                </a:r>
                <a:r>
                  <a:rPr kumimoji="0" lang="ko-KR" altLang="en-US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강화하는데 앞장설 수 있도록 신속확인 제도를 더욱 활성화 할 것임</a:t>
                </a:r>
                <a:r>
                  <a:rPr kumimoji="0" lang="en-US" altLang="ko-KR" sz="10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+mn-ea"/>
                    <a:ea typeface="+mn-ea"/>
                    <a:cs typeface="Arial" panose="020B0604020202020204" pitchFamily="34" charset="0"/>
                  </a:rPr>
                  <a:t>.</a:t>
                </a:r>
                <a:endParaRPr kumimoji="0"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5854" name="그림 9">
                <a:extLst>
                  <a:ext uri="{FF2B5EF4-FFF2-40B4-BE49-F238E27FC236}">
                    <a16:creationId xmlns:a16="http://schemas.microsoft.com/office/drawing/2014/main" xmlns="" id="{FA12F436-AF0D-45AD-871A-4F1753D8C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3340" y="2047909"/>
                <a:ext cx="3504089" cy="2232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DCE4DC87-D010-4A88-A096-C8584D23A61A}"/>
                  </a:ext>
                </a:extLst>
              </p:cNvPr>
              <p:cNvSpPr txBox="1"/>
              <p:nvPr/>
            </p:nvSpPr>
            <p:spPr>
              <a:xfrm>
                <a:off x="5054210" y="4398449"/>
                <a:ext cx="6102350" cy="27262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ko-KR" altLang="en-US" sz="1000" dirty="0">
                    <a:latin typeface="+mn-ea"/>
                    <a:ea typeface="+mn-ea"/>
                  </a:rPr>
                  <a:t>▲</a:t>
                </a:r>
                <a:r>
                  <a:rPr kumimoji="0" lang="ko-KR" altLang="en-US" sz="900" dirty="0" err="1">
                    <a:latin typeface="+mn-ea"/>
                    <a:ea typeface="+mn-ea"/>
                  </a:rPr>
                  <a:t>에프원시큐리티</a:t>
                </a:r>
                <a:r>
                  <a:rPr kumimoji="0" lang="ko-KR" altLang="en-US" sz="1000" dirty="0">
                    <a:latin typeface="+mn-ea"/>
                    <a:ea typeface="+mn-ea"/>
                  </a:rPr>
                  <a:t> 웹 </a:t>
                </a:r>
                <a:r>
                  <a:rPr kumimoji="0" lang="ko-KR" altLang="en-US" sz="1000" dirty="0" err="1">
                    <a:latin typeface="+mn-ea"/>
                    <a:ea typeface="+mn-ea"/>
                  </a:rPr>
                  <a:t>서버군</a:t>
                </a:r>
                <a:r>
                  <a:rPr kumimoji="0" lang="en-US" altLang="ko-KR" sz="1000" dirty="0">
                    <a:latin typeface="+mn-ea"/>
                    <a:ea typeface="+mn-ea"/>
                  </a:rPr>
                  <a:t>(</a:t>
                </a:r>
                <a:r>
                  <a:rPr kumimoji="0" lang="ko-KR" altLang="en-US" sz="1000" dirty="0">
                    <a:latin typeface="+mn-ea"/>
                    <a:ea typeface="+mn-ea"/>
                  </a:rPr>
                  <a:t>웹 서버에 직접 </a:t>
                </a:r>
                <a:r>
                  <a:rPr kumimoji="0" lang="ko-KR" altLang="en-US" sz="1000" dirty="0" err="1">
                    <a:latin typeface="+mn-ea"/>
                    <a:ea typeface="+mn-ea"/>
                  </a:rPr>
                  <a:t>탐재된</a:t>
                </a:r>
                <a:r>
                  <a:rPr kumimoji="0" lang="ko-KR" altLang="en-US" sz="1000" dirty="0">
                    <a:latin typeface="+mn-ea"/>
                    <a:ea typeface="+mn-ea"/>
                  </a:rPr>
                  <a:t> 방화벽 시스템</a:t>
                </a:r>
                <a:r>
                  <a:rPr kumimoji="0" lang="en-US" altLang="ko-KR" sz="1000" dirty="0">
                    <a:latin typeface="+mn-ea"/>
                    <a:ea typeface="+mn-ea"/>
                  </a:rPr>
                  <a:t>)[</a:t>
                </a:r>
                <a:r>
                  <a:rPr kumimoji="0" lang="ko-KR" altLang="en-US" sz="1000" dirty="0">
                    <a:latin typeface="+mn-ea"/>
                    <a:ea typeface="+mn-ea"/>
                  </a:rPr>
                  <a:t>자료</a:t>
                </a:r>
                <a:r>
                  <a:rPr kumimoji="0" lang="en-US" altLang="ko-KR" sz="1000" dirty="0">
                    <a:latin typeface="+mn-ea"/>
                    <a:ea typeface="+mn-ea"/>
                  </a:rPr>
                  <a:t>=</a:t>
                </a:r>
                <a:r>
                  <a:rPr kumimoji="0" lang="ko-KR" altLang="en-US" sz="1000" dirty="0" err="1">
                    <a:latin typeface="+mn-ea"/>
                    <a:ea typeface="+mn-ea"/>
                  </a:rPr>
                  <a:t>과기정통부</a:t>
                </a:r>
                <a:r>
                  <a:rPr kumimoji="0" lang="en-US" altLang="ko-KR" sz="1000" dirty="0">
                    <a:latin typeface="+mn-ea"/>
                    <a:ea typeface="+mn-ea"/>
                  </a:rPr>
                  <a:t>]</a:t>
                </a:r>
              </a:p>
            </p:txBody>
          </p:sp>
        </p:grpSp>
        <p:cxnSp>
          <p:nvCxnSpPr>
            <p:cNvPr id="6" name="直線コネクタ 35">
              <a:extLst>
                <a:ext uri="{FF2B5EF4-FFF2-40B4-BE49-F238E27FC236}">
                  <a16:creationId xmlns:a16="http://schemas.microsoft.com/office/drawing/2014/main" xmlns="" id="{5DEA744B-8F73-D8DE-24DE-FF8C401E79FF}"/>
                </a:ext>
              </a:extLst>
            </p:cNvPr>
            <p:cNvCxnSpPr>
              <a:cxnSpLocks/>
            </p:cNvCxnSpPr>
            <p:nvPr/>
          </p:nvCxnSpPr>
          <p:spPr>
            <a:xfrm>
              <a:off x="3390867" y="1269715"/>
              <a:ext cx="7918584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직사각형 124">
            <a:extLst>
              <a:ext uri="{FF2B5EF4-FFF2-40B4-BE49-F238E27FC236}">
                <a16:creationId xmlns:a16="http://schemas.microsoft.com/office/drawing/2014/main" xmlns="" id="{0BCE3F0F-284A-4F89-A338-A02C14F94DB6}"/>
              </a:ext>
            </a:extLst>
          </p:cNvPr>
          <p:cNvSpPr/>
          <p:nvPr/>
        </p:nvSpPr>
        <p:spPr>
          <a:xfrm>
            <a:off x="4667795" y="1353885"/>
            <a:ext cx="2837146" cy="3810809"/>
          </a:xfrm>
          <a:prstGeom prst="rect">
            <a:avLst/>
          </a:prstGeom>
          <a:blipFill dpi="0" rotWithShape="1">
            <a:blip r:embed="rId2" cstate="print"/>
            <a:srcRect/>
            <a:tile tx="0" ty="0" sx="50000" sy="5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Pub돋움체_Pro Bold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4CE2C7C1-A156-8A51-F5FE-335E9D87E3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589" y="1449554"/>
            <a:ext cx="2596940" cy="3606781"/>
          </a:xfrm>
          <a:prstGeom prst="rect">
            <a:avLst/>
          </a:prstGeom>
        </p:spPr>
      </p:pic>
      <p:sp>
        <p:nvSpPr>
          <p:cNvPr id="37" name="직사각형 152">
            <a:extLst>
              <a:ext uri="{FF2B5EF4-FFF2-40B4-BE49-F238E27FC236}">
                <a16:creationId xmlns:a16="http://schemas.microsoft.com/office/drawing/2014/main" xmlns="" id="{042E5284-FF0B-49DB-A123-526133A6033A}"/>
              </a:ext>
            </a:extLst>
          </p:cNvPr>
          <p:cNvSpPr/>
          <p:nvPr/>
        </p:nvSpPr>
        <p:spPr>
          <a:xfrm>
            <a:off x="1175988" y="1334851"/>
            <a:ext cx="2850998" cy="3829416"/>
          </a:xfrm>
          <a:prstGeom prst="rect">
            <a:avLst/>
          </a:prstGeom>
          <a:blipFill dpi="0" rotWithShape="1">
            <a:blip r:embed="rId2" cstate="print"/>
            <a:srcRect/>
            <a:tile tx="0" ty="0" sx="50000" sy="5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Pub돋움체_Pro Bold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FD5CB3-802F-E53F-391D-4BF065314E6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8663" y="1449554"/>
            <a:ext cx="2622962" cy="360678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4.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품질 분야</a:t>
            </a:r>
            <a:endParaRPr kumimoji="1" lang="ko-KR" altLang="en-US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42" name="표 121">
            <a:extLst>
              <a:ext uri="{FF2B5EF4-FFF2-40B4-BE49-F238E27FC236}">
                <a16:creationId xmlns:a16="http://schemas.microsoft.com/office/drawing/2014/main" xmlns="" id="{B932AF91-6273-469A-9F87-6F9748308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53599455"/>
              </p:ext>
            </p:extLst>
          </p:nvPr>
        </p:nvGraphicFramePr>
        <p:xfrm>
          <a:off x="1184792" y="5266686"/>
          <a:ext cx="2834527" cy="1108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40793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ISO/IEC 27001 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인증서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70008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정보보안 컨설팅 및 솔루션 분야에서 체계적인 정보보안 관리시스템의 구축 및 운영</a:t>
                      </a:r>
                      <a:endParaRPr lang="en-US" altLang="ko-K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</a:tbl>
          </a:graphicData>
        </a:graphic>
      </p:graphicFrame>
      <p:sp>
        <p:nvSpPr>
          <p:cNvPr id="43" name="사다리꼴 78">
            <a:extLst>
              <a:ext uri="{FF2B5EF4-FFF2-40B4-BE49-F238E27FC236}">
                <a16:creationId xmlns:a16="http://schemas.microsoft.com/office/drawing/2014/main" xmlns="" id="{5F1F5A5A-E54A-4458-9047-19DFBB64CCFA}"/>
              </a:ext>
            </a:extLst>
          </p:cNvPr>
          <p:cNvSpPr/>
          <p:nvPr/>
        </p:nvSpPr>
        <p:spPr>
          <a:xfrm>
            <a:off x="1175988" y="5158585"/>
            <a:ext cx="2834525" cy="107932"/>
          </a:xfrm>
          <a:prstGeom prst="trapezoid">
            <a:avLst>
              <a:gd name="adj" fmla="val 275000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직사각형 9">
            <a:extLst>
              <a:ext uri="{FF2B5EF4-FFF2-40B4-BE49-F238E27FC236}">
                <a16:creationId xmlns:a16="http://schemas.microsoft.com/office/drawing/2014/main" xmlns="" id="{DB0A383E-7821-4BCE-8831-060979C0D1F8}"/>
              </a:ext>
            </a:extLst>
          </p:cNvPr>
          <p:cNvSpPr/>
          <p:nvPr/>
        </p:nvSpPr>
        <p:spPr>
          <a:xfrm>
            <a:off x="1175988" y="5273314"/>
            <a:ext cx="2834525" cy="1102346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65" name="표 121">
            <a:extLst>
              <a:ext uri="{FF2B5EF4-FFF2-40B4-BE49-F238E27FC236}">
                <a16:creationId xmlns:a16="http://schemas.microsoft.com/office/drawing/2014/main" xmlns="" id="{67C0DB7A-90CD-4DCB-B9E4-A34545344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15157460"/>
              </p:ext>
            </p:extLst>
          </p:nvPr>
        </p:nvGraphicFramePr>
        <p:xfrm>
          <a:off x="4667796" y="5266686"/>
          <a:ext cx="2834527" cy="986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40793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ISO/IEC 9001 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인증서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578681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ko-KR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정보보안 컨설팅 및 솔루션 분야에서 체계적인 품질관리 시스템의 구축 및 운영</a:t>
                      </a:r>
                      <a:endParaRPr lang="en-US" altLang="ko-K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</a:tbl>
          </a:graphicData>
        </a:graphic>
      </p:graphicFrame>
      <p:sp>
        <p:nvSpPr>
          <p:cNvPr id="66" name="사다리꼴 78">
            <a:extLst>
              <a:ext uri="{FF2B5EF4-FFF2-40B4-BE49-F238E27FC236}">
                <a16:creationId xmlns:a16="http://schemas.microsoft.com/office/drawing/2014/main" xmlns="" id="{ADCFB1D5-1753-4427-ABA8-A95AD340865A}"/>
              </a:ext>
            </a:extLst>
          </p:cNvPr>
          <p:cNvSpPr/>
          <p:nvPr/>
        </p:nvSpPr>
        <p:spPr>
          <a:xfrm>
            <a:off x="4658990" y="5158585"/>
            <a:ext cx="2834525" cy="107932"/>
          </a:xfrm>
          <a:prstGeom prst="trapezoid">
            <a:avLst>
              <a:gd name="adj" fmla="val 275000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7" name="직사각형 9">
            <a:extLst>
              <a:ext uri="{FF2B5EF4-FFF2-40B4-BE49-F238E27FC236}">
                <a16:creationId xmlns:a16="http://schemas.microsoft.com/office/drawing/2014/main" xmlns="" id="{90E7D06F-07C6-46D5-9E4F-648C5199B7E3}"/>
              </a:ext>
            </a:extLst>
          </p:cNvPr>
          <p:cNvSpPr/>
          <p:nvPr/>
        </p:nvSpPr>
        <p:spPr>
          <a:xfrm>
            <a:off x="4658990" y="5273314"/>
            <a:ext cx="2834525" cy="1108974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68" name="표 121">
            <a:extLst>
              <a:ext uri="{FF2B5EF4-FFF2-40B4-BE49-F238E27FC236}">
                <a16:creationId xmlns:a16="http://schemas.microsoft.com/office/drawing/2014/main" xmlns="" id="{B4DB7CA6-4EB2-40E2-B565-525C128EA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0325259"/>
              </p:ext>
            </p:extLst>
          </p:nvPr>
        </p:nvGraphicFramePr>
        <p:xfrm>
          <a:off x="8231699" y="5266686"/>
          <a:ext cx="2834527" cy="1112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40793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기술 연구소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한국산업기술진흥협회</a:t>
                      </a:r>
                      <a:r>
                        <a:rPr lang="en-US" altLang="ko-K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(KITA)</a:t>
                      </a:r>
                      <a:r>
                        <a:rPr lang="ko-KR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에 등록된 기술연구소의 운영을 통한 직접적인 제품의 개발 및 업그레이드</a:t>
                      </a:r>
                      <a:endParaRPr lang="en-US" altLang="ko-K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</a:tbl>
          </a:graphicData>
        </a:graphic>
      </p:graphicFrame>
      <p:sp>
        <p:nvSpPr>
          <p:cNvPr id="70" name="직사각형 9">
            <a:extLst>
              <a:ext uri="{FF2B5EF4-FFF2-40B4-BE49-F238E27FC236}">
                <a16:creationId xmlns:a16="http://schemas.microsoft.com/office/drawing/2014/main" xmlns="" id="{29BD2BED-8F5B-4417-B833-6B9CAFAD0CF5}"/>
              </a:ext>
            </a:extLst>
          </p:cNvPr>
          <p:cNvSpPr/>
          <p:nvPr/>
        </p:nvSpPr>
        <p:spPr>
          <a:xfrm>
            <a:off x="8222893" y="5273314"/>
            <a:ext cx="2834525" cy="1108974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72" name="직각 삼각형 129">
            <a:extLst>
              <a:ext uri="{FF2B5EF4-FFF2-40B4-BE49-F238E27FC236}">
                <a16:creationId xmlns:a16="http://schemas.microsoft.com/office/drawing/2014/main" xmlns="" id="{1DAD2709-BAFB-41DD-BB06-361401EE5874}"/>
              </a:ext>
            </a:extLst>
          </p:cNvPr>
          <p:cNvSpPr/>
          <p:nvPr/>
        </p:nvSpPr>
        <p:spPr>
          <a:xfrm>
            <a:off x="4673787" y="4610321"/>
            <a:ext cx="540513" cy="557402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8900000" sx="90000" sy="9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3" name="직각 삼각형 128">
            <a:extLst>
              <a:ext uri="{FF2B5EF4-FFF2-40B4-BE49-F238E27FC236}">
                <a16:creationId xmlns:a16="http://schemas.microsoft.com/office/drawing/2014/main" xmlns="" id="{8E909374-1C1E-426D-9D76-92BC2B62171A}"/>
              </a:ext>
            </a:extLst>
          </p:cNvPr>
          <p:cNvSpPr/>
          <p:nvPr/>
        </p:nvSpPr>
        <p:spPr>
          <a:xfrm rot="16200000">
            <a:off x="6970815" y="4615734"/>
            <a:ext cx="557402" cy="540509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3500000" sx="90000" sy="90000" algn="b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4" name="직각 삼각형 126">
            <a:extLst>
              <a:ext uri="{FF2B5EF4-FFF2-40B4-BE49-F238E27FC236}">
                <a16:creationId xmlns:a16="http://schemas.microsoft.com/office/drawing/2014/main" xmlns="" id="{DB15191F-5F83-4014-87C6-36BC1FC97777}"/>
              </a:ext>
            </a:extLst>
          </p:cNvPr>
          <p:cNvSpPr/>
          <p:nvPr/>
        </p:nvSpPr>
        <p:spPr>
          <a:xfrm rot="5400000">
            <a:off x="4692056" y="1332630"/>
            <a:ext cx="557402" cy="593942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Pub돋움체_Pro Bold"/>
              <a:cs typeface="+mn-cs"/>
            </a:endParaRPr>
          </a:p>
        </p:txBody>
      </p:sp>
      <p:sp>
        <p:nvSpPr>
          <p:cNvPr id="75" name="직각 삼각형 127">
            <a:extLst>
              <a:ext uri="{FF2B5EF4-FFF2-40B4-BE49-F238E27FC236}">
                <a16:creationId xmlns:a16="http://schemas.microsoft.com/office/drawing/2014/main" xmlns="" id="{9D43BD22-F265-4297-BE42-74A0F93022BB}"/>
              </a:ext>
            </a:extLst>
          </p:cNvPr>
          <p:cNvSpPr/>
          <p:nvPr/>
        </p:nvSpPr>
        <p:spPr>
          <a:xfrm rot="10800000">
            <a:off x="6917522" y="1350722"/>
            <a:ext cx="593942" cy="557402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8100000" sx="90000" sy="9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Pub돋움체_Pro Bold"/>
              <a:cs typeface="+mn-cs"/>
            </a:endParaRPr>
          </a:p>
        </p:txBody>
      </p:sp>
      <p:sp>
        <p:nvSpPr>
          <p:cNvPr id="76" name="직각 삼각형 154">
            <a:extLst>
              <a:ext uri="{FF2B5EF4-FFF2-40B4-BE49-F238E27FC236}">
                <a16:creationId xmlns:a16="http://schemas.microsoft.com/office/drawing/2014/main" xmlns="" id="{0DE17E72-2C96-43A6-A22A-161F727E938B}"/>
              </a:ext>
            </a:extLst>
          </p:cNvPr>
          <p:cNvSpPr/>
          <p:nvPr/>
        </p:nvSpPr>
        <p:spPr>
          <a:xfrm rot="5400000">
            <a:off x="1200368" y="1313492"/>
            <a:ext cx="560124" cy="596842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Pub돋움체_Pro Bold"/>
              <a:cs typeface="+mn-cs"/>
            </a:endParaRPr>
          </a:p>
        </p:txBody>
      </p:sp>
      <p:sp>
        <p:nvSpPr>
          <p:cNvPr id="77" name="직각 삼각형 155">
            <a:extLst>
              <a:ext uri="{FF2B5EF4-FFF2-40B4-BE49-F238E27FC236}">
                <a16:creationId xmlns:a16="http://schemas.microsoft.com/office/drawing/2014/main" xmlns="" id="{7B2657A4-596B-45A2-8CAA-E12B7731E092}"/>
              </a:ext>
            </a:extLst>
          </p:cNvPr>
          <p:cNvSpPr/>
          <p:nvPr/>
        </p:nvSpPr>
        <p:spPr>
          <a:xfrm rot="10800000">
            <a:off x="3436699" y="1331672"/>
            <a:ext cx="596842" cy="560124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8100000" sx="90000" sy="9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Pub돋움체_Pro Bold"/>
              <a:cs typeface="+mn-cs"/>
            </a:endParaRPr>
          </a:p>
        </p:txBody>
      </p:sp>
      <p:sp>
        <p:nvSpPr>
          <p:cNvPr id="78" name="직각 삼각형 157">
            <a:extLst>
              <a:ext uri="{FF2B5EF4-FFF2-40B4-BE49-F238E27FC236}">
                <a16:creationId xmlns:a16="http://schemas.microsoft.com/office/drawing/2014/main" xmlns="" id="{0355B32C-1793-46FF-866C-A4B62D6C5B7B}"/>
              </a:ext>
            </a:extLst>
          </p:cNvPr>
          <p:cNvSpPr/>
          <p:nvPr/>
        </p:nvSpPr>
        <p:spPr>
          <a:xfrm>
            <a:off x="1182009" y="4607186"/>
            <a:ext cx="596842" cy="560124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8900000" sx="90000" sy="9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9" name="직각 삼각형 128">
            <a:extLst>
              <a:ext uri="{FF2B5EF4-FFF2-40B4-BE49-F238E27FC236}">
                <a16:creationId xmlns:a16="http://schemas.microsoft.com/office/drawing/2014/main" xmlns="" id="{17C5BADC-3EAF-4AB6-8CCA-C6B5A8F3F7F4}"/>
              </a:ext>
            </a:extLst>
          </p:cNvPr>
          <p:cNvSpPr/>
          <p:nvPr/>
        </p:nvSpPr>
        <p:spPr>
          <a:xfrm rot="16200000">
            <a:off x="3490117" y="4618311"/>
            <a:ext cx="557402" cy="540509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3500000" sx="90000" sy="90000" algn="b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제목 1">
            <a:extLst>
              <a:ext uri="{FF2B5EF4-FFF2-40B4-BE49-F238E27FC236}">
                <a16:creationId xmlns:a16="http://schemas.microsoft.com/office/drawing/2014/main" xmlns="" id="{59124E4A-B31A-4EE8-AD82-B489A690375B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III.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인증서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4BFA4CE6-A18F-428D-F41A-CDB4C58D8B71}"/>
              </a:ext>
            </a:extLst>
          </p:cNvPr>
          <p:cNvGrpSpPr/>
          <p:nvPr/>
        </p:nvGrpSpPr>
        <p:grpSpPr>
          <a:xfrm>
            <a:off x="8222893" y="1350722"/>
            <a:ext cx="2842106" cy="3915795"/>
            <a:chOff x="8222893" y="1350722"/>
            <a:chExt cx="2842106" cy="3915795"/>
          </a:xfrm>
        </p:grpSpPr>
        <p:sp>
          <p:nvSpPr>
            <p:cNvPr id="59" name="직사각형 86">
              <a:extLst>
                <a:ext uri="{FF2B5EF4-FFF2-40B4-BE49-F238E27FC236}">
                  <a16:creationId xmlns:a16="http://schemas.microsoft.com/office/drawing/2014/main" xmlns="" id="{04E6E92D-F658-42DA-A4B8-2A46CC0DC094}"/>
                </a:ext>
              </a:extLst>
            </p:cNvPr>
            <p:cNvSpPr/>
            <p:nvPr/>
          </p:nvSpPr>
          <p:spPr>
            <a:xfrm>
              <a:off x="8222893" y="1353881"/>
              <a:ext cx="2832543" cy="3804627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50000" sy="5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Pub돋움체_Pro Bold"/>
                <a:cs typeface="+mn-cs"/>
              </a:endParaRPr>
            </a:p>
          </p:txBody>
        </p:sp>
        <p:sp>
          <p:nvSpPr>
            <p:cNvPr id="69" name="사다리꼴 78">
              <a:extLst>
                <a:ext uri="{FF2B5EF4-FFF2-40B4-BE49-F238E27FC236}">
                  <a16:creationId xmlns:a16="http://schemas.microsoft.com/office/drawing/2014/main" xmlns="" id="{2F3DEB33-C52D-4C6A-8A1C-A80740595FFC}"/>
                </a:ext>
              </a:extLst>
            </p:cNvPr>
            <p:cNvSpPr/>
            <p:nvPr/>
          </p:nvSpPr>
          <p:spPr>
            <a:xfrm>
              <a:off x="8222893" y="5158585"/>
              <a:ext cx="2834525" cy="107932"/>
            </a:xfrm>
            <a:prstGeom prst="trapezoid">
              <a:avLst>
                <a:gd name="adj" fmla="val 27500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xmlns="" id="{70075CBF-DF56-5DFA-05ED-FFB8D8D2E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3954" r="3095"/>
            <a:stretch/>
          </p:blipFill>
          <p:spPr>
            <a:xfrm>
              <a:off x="8440180" y="1576972"/>
              <a:ext cx="2454765" cy="3436353"/>
            </a:xfrm>
            <a:prstGeom prst="rect">
              <a:avLst/>
            </a:prstGeom>
          </p:spPr>
        </p:pic>
        <p:sp>
          <p:nvSpPr>
            <p:cNvPr id="80" name="직각 삼각형 88">
              <a:extLst>
                <a:ext uri="{FF2B5EF4-FFF2-40B4-BE49-F238E27FC236}">
                  <a16:creationId xmlns:a16="http://schemas.microsoft.com/office/drawing/2014/main" xmlns="" id="{36F98C49-F238-4960-8FFD-0C924FE6E523}"/>
                </a:ext>
              </a:extLst>
            </p:cNvPr>
            <p:cNvSpPr/>
            <p:nvPr/>
          </p:nvSpPr>
          <p:spPr>
            <a:xfrm rot="5400000">
              <a:off x="8247115" y="1332660"/>
              <a:ext cx="556498" cy="592978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sx="90000" sy="9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Pub돋움체_Pro Bold"/>
                <a:cs typeface="+mn-cs"/>
              </a:endParaRPr>
            </a:p>
          </p:txBody>
        </p:sp>
        <p:sp>
          <p:nvSpPr>
            <p:cNvPr id="81" name="직각 삼각형 89">
              <a:extLst>
                <a:ext uri="{FF2B5EF4-FFF2-40B4-BE49-F238E27FC236}">
                  <a16:creationId xmlns:a16="http://schemas.microsoft.com/office/drawing/2014/main" xmlns="" id="{24BDBDCE-14A0-448E-ADDA-5CAB03A20A74}"/>
                </a:ext>
              </a:extLst>
            </p:cNvPr>
            <p:cNvSpPr/>
            <p:nvPr/>
          </p:nvSpPr>
          <p:spPr>
            <a:xfrm rot="10800000">
              <a:off x="10468970" y="1350722"/>
              <a:ext cx="592978" cy="556498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sx="90000" sy="9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Pub돋움체_Pro Bold"/>
                <a:cs typeface="+mn-cs"/>
              </a:endParaRPr>
            </a:p>
          </p:txBody>
        </p:sp>
        <p:sp>
          <p:nvSpPr>
            <p:cNvPr id="82" name="직각 삼각형 91">
              <a:extLst>
                <a:ext uri="{FF2B5EF4-FFF2-40B4-BE49-F238E27FC236}">
                  <a16:creationId xmlns:a16="http://schemas.microsoft.com/office/drawing/2014/main" xmlns="" id="{F4836EA4-FC94-4BDC-8109-A78B301F12C5}"/>
                </a:ext>
              </a:extLst>
            </p:cNvPr>
            <p:cNvSpPr/>
            <p:nvPr/>
          </p:nvSpPr>
          <p:spPr>
            <a:xfrm>
              <a:off x="8228875" y="4605034"/>
              <a:ext cx="592978" cy="556498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sx="90000" sy="90000" algn="b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83" name="직각 삼각형 90">
              <a:extLst>
                <a:ext uri="{FF2B5EF4-FFF2-40B4-BE49-F238E27FC236}">
                  <a16:creationId xmlns:a16="http://schemas.microsoft.com/office/drawing/2014/main" xmlns="" id="{C62F0EDF-ABC9-42B7-A363-ED6FCF919A9F}"/>
                </a:ext>
              </a:extLst>
            </p:cNvPr>
            <p:cNvSpPr/>
            <p:nvPr/>
          </p:nvSpPr>
          <p:spPr>
            <a:xfrm rot="16200000">
              <a:off x="10490261" y="4583770"/>
              <a:ext cx="556498" cy="592978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3500000" sx="90000" sy="9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42160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5.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지적재산권</a:t>
            </a:r>
            <a:endParaRPr kumimoji="1" lang="ko-KR" altLang="en-US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Google Shape;965;p28">
            <a:extLst>
              <a:ext uri="{FF2B5EF4-FFF2-40B4-BE49-F238E27FC236}">
                <a16:creationId xmlns:a16="http://schemas.microsoft.com/office/drawing/2014/main" xmlns="" id="{CB093E4B-47EE-4D3B-8103-C1845BA6E561}"/>
              </a:ext>
            </a:extLst>
          </p:cNvPr>
          <p:cNvSpPr/>
          <p:nvPr/>
        </p:nvSpPr>
        <p:spPr>
          <a:xfrm>
            <a:off x="8655218" y="6028671"/>
            <a:ext cx="1585648" cy="432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lvl="0" algn="ctr"/>
            <a:r>
              <a:rPr lang="ko-KR" altLang="en-US" sz="10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웹사이트 악성코드 탐지 및 차단 시스템 </a:t>
            </a:r>
          </a:p>
        </p:txBody>
      </p:sp>
      <p:sp>
        <p:nvSpPr>
          <p:cNvPr id="9" name="직사각형 80">
            <a:extLst>
              <a:ext uri="{FF2B5EF4-FFF2-40B4-BE49-F238E27FC236}">
                <a16:creationId xmlns:a16="http://schemas.microsoft.com/office/drawing/2014/main" xmlns="" id="{6300F692-6FAD-4426-AE30-ED671ABB4CB0}"/>
              </a:ext>
            </a:extLst>
          </p:cNvPr>
          <p:cNvSpPr/>
          <p:nvPr/>
        </p:nvSpPr>
        <p:spPr>
          <a:xfrm>
            <a:off x="8761773" y="4126956"/>
            <a:ext cx="1370442" cy="1840756"/>
          </a:xfrm>
          <a:prstGeom prst="rect">
            <a:avLst/>
          </a:prstGeom>
          <a:blipFill dpi="0" rotWithShape="1">
            <a:blip r:embed="rId2" cstate="print"/>
            <a:srcRect/>
            <a:tile tx="0" ty="0" sx="50000" sy="5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그림 81">
            <a:extLst>
              <a:ext uri="{FF2B5EF4-FFF2-40B4-BE49-F238E27FC236}">
                <a16:creationId xmlns:a16="http://schemas.microsoft.com/office/drawing/2014/main" xmlns="" id="{6EDE8A97-2B38-4CA5-BDE5-0763FD0C0BA1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1774" y="4216663"/>
            <a:ext cx="1227600" cy="16722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직각 삼각형 82">
            <a:extLst>
              <a:ext uri="{FF2B5EF4-FFF2-40B4-BE49-F238E27FC236}">
                <a16:creationId xmlns:a16="http://schemas.microsoft.com/office/drawing/2014/main" xmlns="" id="{359123A9-1CA2-4465-8AEC-E6A4934FC96E}"/>
              </a:ext>
            </a:extLst>
          </p:cNvPr>
          <p:cNvSpPr/>
          <p:nvPr/>
        </p:nvSpPr>
        <p:spPr>
          <a:xfrm rot="5400000">
            <a:off x="8773492" y="4116689"/>
            <a:ext cx="269245" cy="28689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직각 삼각형 83">
            <a:extLst>
              <a:ext uri="{FF2B5EF4-FFF2-40B4-BE49-F238E27FC236}">
                <a16:creationId xmlns:a16="http://schemas.microsoft.com/office/drawing/2014/main" xmlns="" id="{4D95A4EC-1E5C-45F5-9490-1949AF04BCFB}"/>
              </a:ext>
            </a:extLst>
          </p:cNvPr>
          <p:cNvSpPr/>
          <p:nvPr/>
        </p:nvSpPr>
        <p:spPr>
          <a:xfrm rot="10800000">
            <a:off x="9848471" y="4125428"/>
            <a:ext cx="286895" cy="26924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8100000" sx="90000" sy="9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직각 삼각형 84">
            <a:extLst>
              <a:ext uri="{FF2B5EF4-FFF2-40B4-BE49-F238E27FC236}">
                <a16:creationId xmlns:a16="http://schemas.microsoft.com/office/drawing/2014/main" xmlns="" id="{36529C25-7F75-4E5F-8C9E-F107847083DD}"/>
              </a:ext>
            </a:extLst>
          </p:cNvPr>
          <p:cNvSpPr/>
          <p:nvPr/>
        </p:nvSpPr>
        <p:spPr>
          <a:xfrm rot="16200000">
            <a:off x="9850049" y="5689642"/>
            <a:ext cx="269245" cy="28689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3500000" sx="90000" sy="90000" algn="b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직각 삼각형 85">
            <a:extLst>
              <a:ext uri="{FF2B5EF4-FFF2-40B4-BE49-F238E27FC236}">
                <a16:creationId xmlns:a16="http://schemas.microsoft.com/office/drawing/2014/main" xmlns="" id="{9B52AD46-A13F-44E4-858B-A7F9C451972A}"/>
              </a:ext>
            </a:extLst>
          </p:cNvPr>
          <p:cNvSpPr/>
          <p:nvPr/>
        </p:nvSpPr>
        <p:spPr>
          <a:xfrm>
            <a:off x="8764667" y="5699930"/>
            <a:ext cx="286895" cy="26924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8900000" sx="90000" sy="9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직사각형 86">
            <a:extLst>
              <a:ext uri="{FF2B5EF4-FFF2-40B4-BE49-F238E27FC236}">
                <a16:creationId xmlns:a16="http://schemas.microsoft.com/office/drawing/2014/main" xmlns="" id="{1E5A8103-7D7F-4F52-B55D-87786ECD2850}"/>
              </a:ext>
            </a:extLst>
          </p:cNvPr>
          <p:cNvSpPr/>
          <p:nvPr/>
        </p:nvSpPr>
        <p:spPr>
          <a:xfrm>
            <a:off x="10425955" y="4126956"/>
            <a:ext cx="1370442" cy="1840756"/>
          </a:xfrm>
          <a:prstGeom prst="rect">
            <a:avLst/>
          </a:prstGeom>
          <a:blipFill dpi="0" rotWithShape="1">
            <a:blip r:embed="rId2" cstate="print"/>
            <a:srcRect/>
            <a:tile tx="0" ty="0" sx="50000" sy="5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6" name="그림 87">
            <a:extLst>
              <a:ext uri="{FF2B5EF4-FFF2-40B4-BE49-F238E27FC236}">
                <a16:creationId xmlns:a16="http://schemas.microsoft.com/office/drawing/2014/main" xmlns="" id="{D2ADC3A7-8D98-43FA-951B-1C3A6E6DF056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87981" y="4223254"/>
            <a:ext cx="1286619" cy="1736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직각 삼각형 88">
            <a:extLst>
              <a:ext uri="{FF2B5EF4-FFF2-40B4-BE49-F238E27FC236}">
                <a16:creationId xmlns:a16="http://schemas.microsoft.com/office/drawing/2014/main" xmlns="" id="{00314173-1005-4725-8CA3-88FFC326CB77}"/>
              </a:ext>
            </a:extLst>
          </p:cNvPr>
          <p:cNvSpPr/>
          <p:nvPr/>
        </p:nvSpPr>
        <p:spPr>
          <a:xfrm rot="5400000">
            <a:off x="10437674" y="4116689"/>
            <a:ext cx="269245" cy="28689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직각 삼각형 89">
            <a:extLst>
              <a:ext uri="{FF2B5EF4-FFF2-40B4-BE49-F238E27FC236}">
                <a16:creationId xmlns:a16="http://schemas.microsoft.com/office/drawing/2014/main" xmlns="" id="{E8BB4564-8E3F-41CC-BAE9-336B0EC44CA6}"/>
              </a:ext>
            </a:extLst>
          </p:cNvPr>
          <p:cNvSpPr/>
          <p:nvPr/>
        </p:nvSpPr>
        <p:spPr>
          <a:xfrm rot="10800000">
            <a:off x="11512653" y="4125428"/>
            <a:ext cx="286895" cy="26924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8100000" sx="90000" sy="9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직각 삼각형 90">
            <a:extLst>
              <a:ext uri="{FF2B5EF4-FFF2-40B4-BE49-F238E27FC236}">
                <a16:creationId xmlns:a16="http://schemas.microsoft.com/office/drawing/2014/main" xmlns="" id="{41557B95-CDF2-442C-94B5-C4525D56CDAA}"/>
              </a:ext>
            </a:extLst>
          </p:cNvPr>
          <p:cNvSpPr/>
          <p:nvPr/>
        </p:nvSpPr>
        <p:spPr>
          <a:xfrm rot="16200000">
            <a:off x="11514231" y="5689642"/>
            <a:ext cx="269245" cy="28689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3500000" sx="90000" sy="90000" algn="b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직각 삼각형 91">
            <a:extLst>
              <a:ext uri="{FF2B5EF4-FFF2-40B4-BE49-F238E27FC236}">
                <a16:creationId xmlns:a16="http://schemas.microsoft.com/office/drawing/2014/main" xmlns="" id="{9C68713F-6A31-4083-9B79-63DE5F1C5762}"/>
              </a:ext>
            </a:extLst>
          </p:cNvPr>
          <p:cNvSpPr/>
          <p:nvPr/>
        </p:nvSpPr>
        <p:spPr>
          <a:xfrm>
            <a:off x="10428849" y="5699930"/>
            <a:ext cx="286895" cy="26924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8900000" sx="90000" sy="9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Google Shape;965;p28">
            <a:extLst>
              <a:ext uri="{FF2B5EF4-FFF2-40B4-BE49-F238E27FC236}">
                <a16:creationId xmlns:a16="http://schemas.microsoft.com/office/drawing/2014/main" xmlns="" id="{CD2EF369-AAF2-44B9-BEB3-7706C7F90F9E}"/>
              </a:ext>
            </a:extLst>
          </p:cNvPr>
          <p:cNvSpPr/>
          <p:nvPr/>
        </p:nvSpPr>
        <p:spPr>
          <a:xfrm>
            <a:off x="10321912" y="6028672"/>
            <a:ext cx="1585648" cy="432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lvl="0" algn="ctr"/>
            <a:r>
              <a:rPr lang="ko-KR" altLang="en-US" sz="10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악성코드 탐지 장치 및 방법</a:t>
            </a:r>
          </a:p>
        </p:txBody>
      </p:sp>
      <p:sp>
        <p:nvSpPr>
          <p:cNvPr id="22" name="직사각형 93">
            <a:extLst>
              <a:ext uri="{FF2B5EF4-FFF2-40B4-BE49-F238E27FC236}">
                <a16:creationId xmlns:a16="http://schemas.microsoft.com/office/drawing/2014/main" xmlns="" id="{D0975C78-5509-4A68-BECE-45E6D30E47F2}"/>
              </a:ext>
            </a:extLst>
          </p:cNvPr>
          <p:cNvSpPr/>
          <p:nvPr/>
        </p:nvSpPr>
        <p:spPr>
          <a:xfrm>
            <a:off x="3726304" y="1558072"/>
            <a:ext cx="1370442" cy="1840756"/>
          </a:xfrm>
          <a:prstGeom prst="rect">
            <a:avLst/>
          </a:prstGeom>
          <a:blipFill dpi="0" rotWithShape="1">
            <a:blip r:embed="rId2" cstate="print"/>
            <a:srcRect/>
            <a:tile tx="0" ty="0" sx="50000" sy="5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Pub돋움체_Pro Bold"/>
              <a:cs typeface="+mn-cs"/>
            </a:endParaRPr>
          </a:p>
        </p:txBody>
      </p:sp>
      <p:pic>
        <p:nvPicPr>
          <p:cNvPr id="23" name="그림 94">
            <a:extLst>
              <a:ext uri="{FF2B5EF4-FFF2-40B4-BE49-F238E27FC236}">
                <a16:creationId xmlns:a16="http://schemas.microsoft.com/office/drawing/2014/main" xmlns="" id="{42E62838-9F90-4C09-8975-C0C717A26802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7375" y="1643383"/>
            <a:ext cx="1227600" cy="1684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직각 삼각형 95">
            <a:extLst>
              <a:ext uri="{FF2B5EF4-FFF2-40B4-BE49-F238E27FC236}">
                <a16:creationId xmlns:a16="http://schemas.microsoft.com/office/drawing/2014/main" xmlns="" id="{10100202-7F1D-4999-B5F5-8A66B6B19FE4}"/>
              </a:ext>
            </a:extLst>
          </p:cNvPr>
          <p:cNvSpPr/>
          <p:nvPr/>
        </p:nvSpPr>
        <p:spPr>
          <a:xfrm rot="5400000">
            <a:off x="3738023" y="1547805"/>
            <a:ext cx="269245" cy="28689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Pub돋움체_Pro Bold"/>
              <a:cs typeface="+mn-cs"/>
            </a:endParaRPr>
          </a:p>
        </p:txBody>
      </p:sp>
      <p:sp>
        <p:nvSpPr>
          <p:cNvPr id="25" name="직각 삼각형 96">
            <a:extLst>
              <a:ext uri="{FF2B5EF4-FFF2-40B4-BE49-F238E27FC236}">
                <a16:creationId xmlns:a16="http://schemas.microsoft.com/office/drawing/2014/main" xmlns="" id="{B23695B2-D015-4E71-933C-1279E4672207}"/>
              </a:ext>
            </a:extLst>
          </p:cNvPr>
          <p:cNvSpPr/>
          <p:nvPr/>
        </p:nvSpPr>
        <p:spPr>
          <a:xfrm rot="10800000">
            <a:off x="4813002" y="1556544"/>
            <a:ext cx="286895" cy="26924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8100000" sx="90000" sy="9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Pub돋움체_Pro Bold"/>
              <a:cs typeface="+mn-cs"/>
            </a:endParaRPr>
          </a:p>
        </p:txBody>
      </p:sp>
      <p:sp>
        <p:nvSpPr>
          <p:cNvPr id="26" name="직각 삼각형 97">
            <a:extLst>
              <a:ext uri="{FF2B5EF4-FFF2-40B4-BE49-F238E27FC236}">
                <a16:creationId xmlns:a16="http://schemas.microsoft.com/office/drawing/2014/main" xmlns="" id="{1FF64276-62BF-4C24-BEF3-2093089ACFF3}"/>
              </a:ext>
            </a:extLst>
          </p:cNvPr>
          <p:cNvSpPr/>
          <p:nvPr/>
        </p:nvSpPr>
        <p:spPr>
          <a:xfrm rot="16200000">
            <a:off x="4814580" y="3120758"/>
            <a:ext cx="269245" cy="28689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3500000" sx="90000" sy="90000" algn="b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직각 삼각형 98">
            <a:extLst>
              <a:ext uri="{FF2B5EF4-FFF2-40B4-BE49-F238E27FC236}">
                <a16:creationId xmlns:a16="http://schemas.microsoft.com/office/drawing/2014/main" xmlns="" id="{07B9D1EF-04DE-42E8-81C9-4E16FAF55C1F}"/>
              </a:ext>
            </a:extLst>
          </p:cNvPr>
          <p:cNvSpPr/>
          <p:nvPr/>
        </p:nvSpPr>
        <p:spPr>
          <a:xfrm>
            <a:off x="3729198" y="3131046"/>
            <a:ext cx="286895" cy="26924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8900000" sx="90000" sy="9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직사각형 99">
            <a:extLst>
              <a:ext uri="{FF2B5EF4-FFF2-40B4-BE49-F238E27FC236}">
                <a16:creationId xmlns:a16="http://schemas.microsoft.com/office/drawing/2014/main" xmlns="" id="{40860514-92BA-4EE2-A34A-AB0102DC519F}"/>
              </a:ext>
            </a:extLst>
          </p:cNvPr>
          <p:cNvSpPr/>
          <p:nvPr/>
        </p:nvSpPr>
        <p:spPr>
          <a:xfrm>
            <a:off x="5398772" y="1558072"/>
            <a:ext cx="1370442" cy="1840756"/>
          </a:xfrm>
          <a:prstGeom prst="rect">
            <a:avLst/>
          </a:prstGeom>
          <a:blipFill dpi="0" rotWithShape="1">
            <a:blip r:embed="rId2" cstate="print"/>
            <a:srcRect/>
            <a:tile tx="0" ty="0" sx="50000" sy="5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Pub돋움체_Pro Bold"/>
              <a:cs typeface="+mn-cs"/>
            </a:endParaRPr>
          </a:p>
        </p:txBody>
      </p:sp>
      <p:pic>
        <p:nvPicPr>
          <p:cNvPr id="29" name="그림 100">
            <a:extLst>
              <a:ext uri="{FF2B5EF4-FFF2-40B4-BE49-F238E27FC236}">
                <a16:creationId xmlns:a16="http://schemas.microsoft.com/office/drawing/2014/main" xmlns="" id="{6EB492CF-837A-46C7-AA9C-0A7090C86803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7024" y="1628551"/>
            <a:ext cx="1227600" cy="1705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직각 삼각형 101">
            <a:extLst>
              <a:ext uri="{FF2B5EF4-FFF2-40B4-BE49-F238E27FC236}">
                <a16:creationId xmlns:a16="http://schemas.microsoft.com/office/drawing/2014/main" xmlns="" id="{EE28A62C-A160-4802-BA97-502781B9B82F}"/>
              </a:ext>
            </a:extLst>
          </p:cNvPr>
          <p:cNvSpPr/>
          <p:nvPr/>
        </p:nvSpPr>
        <p:spPr>
          <a:xfrm rot="5400000">
            <a:off x="5410491" y="1547805"/>
            <a:ext cx="269245" cy="28689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Pub돋움체_Pro Bold"/>
              <a:cs typeface="+mn-cs"/>
            </a:endParaRPr>
          </a:p>
        </p:txBody>
      </p:sp>
      <p:sp>
        <p:nvSpPr>
          <p:cNvPr id="31" name="직각 삼각형 102">
            <a:extLst>
              <a:ext uri="{FF2B5EF4-FFF2-40B4-BE49-F238E27FC236}">
                <a16:creationId xmlns:a16="http://schemas.microsoft.com/office/drawing/2014/main" xmlns="" id="{5E6FF194-336F-4447-B6DC-7DDD34CB862D}"/>
              </a:ext>
            </a:extLst>
          </p:cNvPr>
          <p:cNvSpPr/>
          <p:nvPr/>
        </p:nvSpPr>
        <p:spPr>
          <a:xfrm rot="10800000">
            <a:off x="6485470" y="1556544"/>
            <a:ext cx="286895" cy="26924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8100000" sx="90000" sy="9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Pub돋움체_Pro Bold"/>
              <a:cs typeface="+mn-cs"/>
            </a:endParaRPr>
          </a:p>
        </p:txBody>
      </p:sp>
      <p:sp>
        <p:nvSpPr>
          <p:cNvPr id="32" name="직각 삼각형 103">
            <a:extLst>
              <a:ext uri="{FF2B5EF4-FFF2-40B4-BE49-F238E27FC236}">
                <a16:creationId xmlns:a16="http://schemas.microsoft.com/office/drawing/2014/main" xmlns="" id="{76EF7499-CA91-48E6-86CD-B5BB991A875A}"/>
              </a:ext>
            </a:extLst>
          </p:cNvPr>
          <p:cNvSpPr/>
          <p:nvPr/>
        </p:nvSpPr>
        <p:spPr>
          <a:xfrm rot="16200000">
            <a:off x="6487048" y="3120758"/>
            <a:ext cx="269245" cy="28689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3500000" sx="90000" sy="90000" algn="b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3" name="직각 삼각형 104">
            <a:extLst>
              <a:ext uri="{FF2B5EF4-FFF2-40B4-BE49-F238E27FC236}">
                <a16:creationId xmlns:a16="http://schemas.microsoft.com/office/drawing/2014/main" xmlns="" id="{E0A87DC0-69AB-4216-A81F-F7635E057A63}"/>
              </a:ext>
            </a:extLst>
          </p:cNvPr>
          <p:cNvSpPr/>
          <p:nvPr/>
        </p:nvSpPr>
        <p:spPr>
          <a:xfrm>
            <a:off x="5401666" y="3131046"/>
            <a:ext cx="286895" cy="26924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8900000" sx="90000" sy="9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" name="Google Shape;965;p28">
            <a:extLst>
              <a:ext uri="{FF2B5EF4-FFF2-40B4-BE49-F238E27FC236}">
                <a16:creationId xmlns:a16="http://schemas.microsoft.com/office/drawing/2014/main" xmlns="" id="{4767C5ED-8063-410A-A4B6-8BE33CEC569F}"/>
              </a:ext>
            </a:extLst>
          </p:cNvPr>
          <p:cNvSpPr/>
          <p:nvPr/>
        </p:nvSpPr>
        <p:spPr>
          <a:xfrm>
            <a:off x="3597560" y="3459788"/>
            <a:ext cx="1585648" cy="432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lvl="0" algn="ctr"/>
            <a:r>
              <a:rPr lang="ko-KR" altLang="en-US" sz="9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머신 러닝을 이용한</a:t>
            </a:r>
            <a:endParaRPr lang="en-US" altLang="ko-KR" sz="900" b="1" spc="-6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/>
              <a:sym typeface="Malgun Gothic"/>
            </a:endParaRPr>
          </a:p>
          <a:p>
            <a:pPr lvl="0" algn="ctr"/>
            <a:r>
              <a:rPr lang="ko-KR" altLang="en-US" sz="9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악성코드  유포 사이트의</a:t>
            </a:r>
            <a:endParaRPr lang="en-US" altLang="ko-KR" sz="900" b="1" spc="-6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/>
              <a:sym typeface="Malgun Gothic"/>
            </a:endParaRPr>
          </a:p>
          <a:p>
            <a:pPr lvl="0" algn="ctr"/>
            <a:r>
              <a:rPr lang="ko-KR" altLang="en-US" sz="9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위험도 분석 시스템</a:t>
            </a:r>
          </a:p>
        </p:txBody>
      </p:sp>
      <p:sp>
        <p:nvSpPr>
          <p:cNvPr id="35" name="Google Shape;965;p28">
            <a:extLst>
              <a:ext uri="{FF2B5EF4-FFF2-40B4-BE49-F238E27FC236}">
                <a16:creationId xmlns:a16="http://schemas.microsoft.com/office/drawing/2014/main" xmlns="" id="{3E78A847-4945-4A0E-8538-64D4F023E487}"/>
              </a:ext>
            </a:extLst>
          </p:cNvPr>
          <p:cNvSpPr/>
          <p:nvPr/>
        </p:nvSpPr>
        <p:spPr>
          <a:xfrm>
            <a:off x="5289748" y="3459788"/>
            <a:ext cx="1585648" cy="432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lvl="0" algn="ctr"/>
            <a:r>
              <a:rPr lang="ko-KR" altLang="en-US" sz="10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웹 셸 탐지 시스템</a:t>
            </a:r>
          </a:p>
        </p:txBody>
      </p:sp>
      <p:sp>
        <p:nvSpPr>
          <p:cNvPr id="36" name="직사각형 110">
            <a:extLst>
              <a:ext uri="{FF2B5EF4-FFF2-40B4-BE49-F238E27FC236}">
                <a16:creationId xmlns:a16="http://schemas.microsoft.com/office/drawing/2014/main" xmlns="" id="{B7D6DBA3-C9FC-4F21-AAD5-AB5B07821E0F}"/>
              </a:ext>
            </a:extLst>
          </p:cNvPr>
          <p:cNvSpPr/>
          <p:nvPr/>
        </p:nvSpPr>
        <p:spPr>
          <a:xfrm>
            <a:off x="7112671" y="1574616"/>
            <a:ext cx="1370442" cy="1840756"/>
          </a:xfrm>
          <a:prstGeom prst="rect">
            <a:avLst/>
          </a:prstGeom>
          <a:blipFill dpi="0" rotWithShape="1">
            <a:blip r:embed="rId2" cstate="print"/>
            <a:srcRect/>
            <a:tile tx="0" ty="0" sx="50000" sy="5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Pub돋움체_Pro Bold"/>
              <a:cs typeface="+mn-cs"/>
            </a:endParaRPr>
          </a:p>
        </p:txBody>
      </p:sp>
      <p:pic>
        <p:nvPicPr>
          <p:cNvPr id="37" name="그림 111">
            <a:extLst>
              <a:ext uri="{FF2B5EF4-FFF2-40B4-BE49-F238E27FC236}">
                <a16:creationId xmlns:a16="http://schemas.microsoft.com/office/drawing/2014/main" xmlns="" id="{39F4E5BF-C791-41F5-802B-229EE1BA444C}"/>
              </a:ext>
            </a:extLst>
          </p:cNvPr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2672" y="1691616"/>
            <a:ext cx="1227600" cy="1642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" name="직각 삼각형 112">
            <a:extLst>
              <a:ext uri="{FF2B5EF4-FFF2-40B4-BE49-F238E27FC236}">
                <a16:creationId xmlns:a16="http://schemas.microsoft.com/office/drawing/2014/main" xmlns="" id="{E74ABD21-9BC4-40D2-977A-B6CB0A7C3539}"/>
              </a:ext>
            </a:extLst>
          </p:cNvPr>
          <p:cNvSpPr/>
          <p:nvPr/>
        </p:nvSpPr>
        <p:spPr>
          <a:xfrm rot="5400000">
            <a:off x="7124390" y="1564349"/>
            <a:ext cx="269245" cy="28689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Pub돋움체_Pro Bold"/>
              <a:cs typeface="+mn-cs"/>
            </a:endParaRPr>
          </a:p>
        </p:txBody>
      </p:sp>
      <p:sp>
        <p:nvSpPr>
          <p:cNvPr id="39" name="직각 삼각형 113">
            <a:extLst>
              <a:ext uri="{FF2B5EF4-FFF2-40B4-BE49-F238E27FC236}">
                <a16:creationId xmlns:a16="http://schemas.microsoft.com/office/drawing/2014/main" xmlns="" id="{E6F0789B-DEDB-48B4-8E5C-CF5A00508A35}"/>
              </a:ext>
            </a:extLst>
          </p:cNvPr>
          <p:cNvSpPr/>
          <p:nvPr/>
        </p:nvSpPr>
        <p:spPr>
          <a:xfrm rot="10800000">
            <a:off x="8199369" y="1573088"/>
            <a:ext cx="286895" cy="26924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8100000" sx="90000" sy="9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Pub돋움체_Pro Bold"/>
              <a:cs typeface="+mn-cs"/>
            </a:endParaRPr>
          </a:p>
        </p:txBody>
      </p:sp>
      <p:sp>
        <p:nvSpPr>
          <p:cNvPr id="40" name="직각 삼각형 114">
            <a:extLst>
              <a:ext uri="{FF2B5EF4-FFF2-40B4-BE49-F238E27FC236}">
                <a16:creationId xmlns:a16="http://schemas.microsoft.com/office/drawing/2014/main" xmlns="" id="{FDC7C6DF-FF50-41A5-BBD9-3414F3AC829F}"/>
              </a:ext>
            </a:extLst>
          </p:cNvPr>
          <p:cNvSpPr/>
          <p:nvPr/>
        </p:nvSpPr>
        <p:spPr>
          <a:xfrm rot="16200000">
            <a:off x="8200947" y="3137302"/>
            <a:ext cx="269245" cy="28689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3500000" sx="90000" sy="90000" algn="b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" name="직각 삼각형 115">
            <a:extLst>
              <a:ext uri="{FF2B5EF4-FFF2-40B4-BE49-F238E27FC236}">
                <a16:creationId xmlns:a16="http://schemas.microsoft.com/office/drawing/2014/main" xmlns="" id="{720D7471-D1F6-43E1-8528-6A5BCC2B11B8}"/>
              </a:ext>
            </a:extLst>
          </p:cNvPr>
          <p:cNvSpPr/>
          <p:nvPr/>
        </p:nvSpPr>
        <p:spPr>
          <a:xfrm>
            <a:off x="7115565" y="3147590"/>
            <a:ext cx="286895" cy="26924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8900000" sx="90000" sy="9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2" name="직사각형 116">
            <a:extLst>
              <a:ext uri="{FF2B5EF4-FFF2-40B4-BE49-F238E27FC236}">
                <a16:creationId xmlns:a16="http://schemas.microsoft.com/office/drawing/2014/main" xmlns="" id="{E458EC51-4579-4E8C-A3AD-AF95766C2356}"/>
              </a:ext>
            </a:extLst>
          </p:cNvPr>
          <p:cNvSpPr/>
          <p:nvPr/>
        </p:nvSpPr>
        <p:spPr>
          <a:xfrm>
            <a:off x="8776853" y="1574616"/>
            <a:ext cx="1370442" cy="1840756"/>
          </a:xfrm>
          <a:prstGeom prst="rect">
            <a:avLst/>
          </a:prstGeom>
          <a:blipFill dpi="0" rotWithShape="1">
            <a:blip r:embed="rId2" cstate="print"/>
            <a:srcRect/>
            <a:tile tx="0" ty="0" sx="50000" sy="5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Pub돋움체_Pro Bold"/>
              <a:cs typeface="+mn-cs"/>
            </a:endParaRPr>
          </a:p>
        </p:txBody>
      </p:sp>
      <p:pic>
        <p:nvPicPr>
          <p:cNvPr id="43" name="그림 117">
            <a:extLst>
              <a:ext uri="{FF2B5EF4-FFF2-40B4-BE49-F238E27FC236}">
                <a16:creationId xmlns:a16="http://schemas.microsoft.com/office/drawing/2014/main" xmlns="" id="{16BFE907-A1AB-431A-8245-FBD8A0AB84FA}"/>
              </a:ext>
            </a:extLst>
          </p:cNvPr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55097" y="1684565"/>
            <a:ext cx="1227600" cy="1649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4" name="직각 삼각형 118">
            <a:extLst>
              <a:ext uri="{FF2B5EF4-FFF2-40B4-BE49-F238E27FC236}">
                <a16:creationId xmlns:a16="http://schemas.microsoft.com/office/drawing/2014/main" xmlns="" id="{A77B8818-D24A-4DA7-9609-DB8213499301}"/>
              </a:ext>
            </a:extLst>
          </p:cNvPr>
          <p:cNvSpPr/>
          <p:nvPr/>
        </p:nvSpPr>
        <p:spPr>
          <a:xfrm rot="5400000">
            <a:off x="8788572" y="1564349"/>
            <a:ext cx="269245" cy="28689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Pub돋움체_Pro Bold"/>
              <a:cs typeface="+mn-cs"/>
            </a:endParaRPr>
          </a:p>
        </p:txBody>
      </p:sp>
      <p:sp>
        <p:nvSpPr>
          <p:cNvPr id="45" name="직각 삼각형 119">
            <a:extLst>
              <a:ext uri="{FF2B5EF4-FFF2-40B4-BE49-F238E27FC236}">
                <a16:creationId xmlns:a16="http://schemas.microsoft.com/office/drawing/2014/main" xmlns="" id="{DE4B6FCA-FE2A-449C-BDC1-A1AE11DA478B}"/>
              </a:ext>
            </a:extLst>
          </p:cNvPr>
          <p:cNvSpPr/>
          <p:nvPr/>
        </p:nvSpPr>
        <p:spPr>
          <a:xfrm rot="10800000">
            <a:off x="9863551" y="1573088"/>
            <a:ext cx="286895" cy="26924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8100000" sx="90000" sy="9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Pub돋움체_Pro Bold"/>
              <a:cs typeface="+mn-cs"/>
            </a:endParaRPr>
          </a:p>
        </p:txBody>
      </p:sp>
      <p:sp>
        <p:nvSpPr>
          <p:cNvPr id="46" name="직각 삼각형 120">
            <a:extLst>
              <a:ext uri="{FF2B5EF4-FFF2-40B4-BE49-F238E27FC236}">
                <a16:creationId xmlns:a16="http://schemas.microsoft.com/office/drawing/2014/main" xmlns="" id="{CBD45702-236E-4E7A-9892-C8636191E871}"/>
              </a:ext>
            </a:extLst>
          </p:cNvPr>
          <p:cNvSpPr/>
          <p:nvPr/>
        </p:nvSpPr>
        <p:spPr>
          <a:xfrm rot="16200000">
            <a:off x="9865129" y="3137302"/>
            <a:ext cx="269245" cy="28689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3500000" sx="90000" sy="90000" algn="b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7" name="직각 삼각형 121">
            <a:extLst>
              <a:ext uri="{FF2B5EF4-FFF2-40B4-BE49-F238E27FC236}">
                <a16:creationId xmlns:a16="http://schemas.microsoft.com/office/drawing/2014/main" xmlns="" id="{77AB8AA0-B076-4E61-96F7-9466A85BE90F}"/>
              </a:ext>
            </a:extLst>
          </p:cNvPr>
          <p:cNvSpPr/>
          <p:nvPr/>
        </p:nvSpPr>
        <p:spPr>
          <a:xfrm>
            <a:off x="8779747" y="3147590"/>
            <a:ext cx="286895" cy="26924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8900000" sx="90000" sy="9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8" name="직사각형 123">
            <a:extLst>
              <a:ext uri="{FF2B5EF4-FFF2-40B4-BE49-F238E27FC236}">
                <a16:creationId xmlns:a16="http://schemas.microsoft.com/office/drawing/2014/main" xmlns="" id="{47A6B64D-6C9E-4ABC-B814-54CC6A198126}"/>
              </a:ext>
            </a:extLst>
          </p:cNvPr>
          <p:cNvSpPr/>
          <p:nvPr/>
        </p:nvSpPr>
        <p:spPr>
          <a:xfrm>
            <a:off x="7078459" y="4100957"/>
            <a:ext cx="1370442" cy="1840756"/>
          </a:xfrm>
          <a:prstGeom prst="rect">
            <a:avLst/>
          </a:prstGeom>
          <a:blipFill dpi="0" rotWithShape="1">
            <a:blip r:embed="rId2" cstate="print"/>
            <a:srcRect/>
            <a:tile tx="0" ty="0" sx="50000" sy="5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9" name="그림 124">
            <a:extLst>
              <a:ext uri="{FF2B5EF4-FFF2-40B4-BE49-F238E27FC236}">
                <a16:creationId xmlns:a16="http://schemas.microsoft.com/office/drawing/2014/main" xmlns="" id="{8EDBD0CD-322F-4E92-95F0-59234F9750A5}"/>
              </a:ext>
            </a:extLst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9530" y="4223969"/>
            <a:ext cx="1227600" cy="1636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0" name="직각 삼각형 125">
            <a:extLst>
              <a:ext uri="{FF2B5EF4-FFF2-40B4-BE49-F238E27FC236}">
                <a16:creationId xmlns:a16="http://schemas.microsoft.com/office/drawing/2014/main" xmlns="" id="{502D5573-4223-45AD-9C73-F2500EAB88CE}"/>
              </a:ext>
            </a:extLst>
          </p:cNvPr>
          <p:cNvSpPr/>
          <p:nvPr/>
        </p:nvSpPr>
        <p:spPr>
          <a:xfrm rot="5400000">
            <a:off x="7090178" y="4090690"/>
            <a:ext cx="269245" cy="28689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1" name="직각 삼각형 126">
            <a:extLst>
              <a:ext uri="{FF2B5EF4-FFF2-40B4-BE49-F238E27FC236}">
                <a16:creationId xmlns:a16="http://schemas.microsoft.com/office/drawing/2014/main" xmlns="" id="{C046489A-7F5E-4A10-A4FC-D4AC45BEC973}"/>
              </a:ext>
            </a:extLst>
          </p:cNvPr>
          <p:cNvSpPr/>
          <p:nvPr/>
        </p:nvSpPr>
        <p:spPr>
          <a:xfrm rot="10800000">
            <a:off x="8165157" y="4099429"/>
            <a:ext cx="286895" cy="26924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8100000" sx="90000" sy="9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2" name="직각 삼각형 127">
            <a:extLst>
              <a:ext uri="{FF2B5EF4-FFF2-40B4-BE49-F238E27FC236}">
                <a16:creationId xmlns:a16="http://schemas.microsoft.com/office/drawing/2014/main" xmlns="" id="{3DD32043-B9B1-4B08-8C09-FAED117DF336}"/>
              </a:ext>
            </a:extLst>
          </p:cNvPr>
          <p:cNvSpPr/>
          <p:nvPr/>
        </p:nvSpPr>
        <p:spPr>
          <a:xfrm rot="16200000">
            <a:off x="8166735" y="5663643"/>
            <a:ext cx="269245" cy="28689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3500000" sx="90000" sy="90000" algn="b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3" name="직각 삼각형 128">
            <a:extLst>
              <a:ext uri="{FF2B5EF4-FFF2-40B4-BE49-F238E27FC236}">
                <a16:creationId xmlns:a16="http://schemas.microsoft.com/office/drawing/2014/main" xmlns="" id="{177FEB5E-44F4-466A-B7DC-B364C28544C5}"/>
              </a:ext>
            </a:extLst>
          </p:cNvPr>
          <p:cNvSpPr/>
          <p:nvPr/>
        </p:nvSpPr>
        <p:spPr>
          <a:xfrm>
            <a:off x="7081353" y="5673931"/>
            <a:ext cx="286895" cy="26924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8900000" sx="90000" sy="9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4" name="직사각형 129">
            <a:extLst>
              <a:ext uri="{FF2B5EF4-FFF2-40B4-BE49-F238E27FC236}">
                <a16:creationId xmlns:a16="http://schemas.microsoft.com/office/drawing/2014/main" xmlns="" id="{A6887AEE-D2EB-4362-9D8D-7CC5556FD79B}"/>
              </a:ext>
            </a:extLst>
          </p:cNvPr>
          <p:cNvSpPr/>
          <p:nvPr/>
        </p:nvSpPr>
        <p:spPr>
          <a:xfrm>
            <a:off x="10455607" y="1559879"/>
            <a:ext cx="1370442" cy="1840756"/>
          </a:xfrm>
          <a:prstGeom prst="rect">
            <a:avLst/>
          </a:prstGeom>
          <a:blipFill dpi="0" rotWithShape="1">
            <a:blip r:embed="rId2" cstate="print"/>
            <a:srcRect/>
            <a:tile tx="0" ty="0" sx="50000" sy="5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Pub돋움체_Pro Bold"/>
              <a:cs typeface="+mn-cs"/>
            </a:endParaRPr>
          </a:p>
        </p:txBody>
      </p:sp>
      <p:pic>
        <p:nvPicPr>
          <p:cNvPr id="55" name="그림 130">
            <a:extLst>
              <a:ext uri="{FF2B5EF4-FFF2-40B4-BE49-F238E27FC236}">
                <a16:creationId xmlns:a16="http://schemas.microsoft.com/office/drawing/2014/main" xmlns="" id="{D2BD66CC-C85F-4ED0-B15F-BF4CE1B8F432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3859" y="1630360"/>
            <a:ext cx="1227600" cy="1697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6" name="직각 삼각형 131">
            <a:extLst>
              <a:ext uri="{FF2B5EF4-FFF2-40B4-BE49-F238E27FC236}">
                <a16:creationId xmlns:a16="http://schemas.microsoft.com/office/drawing/2014/main" xmlns="" id="{5CD34DAC-2C84-4198-AFED-E0DD49924074}"/>
              </a:ext>
            </a:extLst>
          </p:cNvPr>
          <p:cNvSpPr/>
          <p:nvPr/>
        </p:nvSpPr>
        <p:spPr>
          <a:xfrm rot="5400000">
            <a:off x="10467326" y="1549612"/>
            <a:ext cx="269245" cy="28689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Pub돋움체_Pro Bold"/>
              <a:cs typeface="+mn-cs"/>
            </a:endParaRPr>
          </a:p>
        </p:txBody>
      </p:sp>
      <p:sp>
        <p:nvSpPr>
          <p:cNvPr id="57" name="직각 삼각형 132">
            <a:extLst>
              <a:ext uri="{FF2B5EF4-FFF2-40B4-BE49-F238E27FC236}">
                <a16:creationId xmlns:a16="http://schemas.microsoft.com/office/drawing/2014/main" xmlns="" id="{ACCD2388-F6F3-4ACA-B9B4-3EDE3D3B7BA1}"/>
              </a:ext>
            </a:extLst>
          </p:cNvPr>
          <p:cNvSpPr/>
          <p:nvPr/>
        </p:nvSpPr>
        <p:spPr>
          <a:xfrm rot="10800000">
            <a:off x="11542305" y="1558351"/>
            <a:ext cx="286895" cy="26924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8100000" sx="90000" sy="9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Pub돋움체_Pro Bold"/>
              <a:cs typeface="+mn-cs"/>
            </a:endParaRPr>
          </a:p>
        </p:txBody>
      </p:sp>
      <p:sp>
        <p:nvSpPr>
          <p:cNvPr id="58" name="직각 삼각형 133">
            <a:extLst>
              <a:ext uri="{FF2B5EF4-FFF2-40B4-BE49-F238E27FC236}">
                <a16:creationId xmlns:a16="http://schemas.microsoft.com/office/drawing/2014/main" xmlns="" id="{8C6A60B1-2658-4441-8A63-DC39B8CD3219}"/>
              </a:ext>
            </a:extLst>
          </p:cNvPr>
          <p:cNvSpPr/>
          <p:nvPr/>
        </p:nvSpPr>
        <p:spPr>
          <a:xfrm rot="16200000">
            <a:off x="11543883" y="3122565"/>
            <a:ext cx="269245" cy="28689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3500000" sx="90000" sy="90000" algn="b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9" name="직각 삼각형 134">
            <a:extLst>
              <a:ext uri="{FF2B5EF4-FFF2-40B4-BE49-F238E27FC236}">
                <a16:creationId xmlns:a16="http://schemas.microsoft.com/office/drawing/2014/main" xmlns="" id="{595DD126-F50E-4FC0-A719-7B7EAA0DF688}"/>
              </a:ext>
            </a:extLst>
          </p:cNvPr>
          <p:cNvSpPr/>
          <p:nvPr/>
        </p:nvSpPr>
        <p:spPr>
          <a:xfrm>
            <a:off x="10458501" y="3132853"/>
            <a:ext cx="286895" cy="26924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8900000" sx="90000" sy="9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2" name="직사각형 152">
            <a:extLst>
              <a:ext uri="{FF2B5EF4-FFF2-40B4-BE49-F238E27FC236}">
                <a16:creationId xmlns:a16="http://schemas.microsoft.com/office/drawing/2014/main" xmlns="" id="{E73C5A31-FFA5-47BD-8763-A9D02F93A4F1}"/>
              </a:ext>
            </a:extLst>
          </p:cNvPr>
          <p:cNvSpPr/>
          <p:nvPr/>
        </p:nvSpPr>
        <p:spPr>
          <a:xfrm>
            <a:off x="3726304" y="4075314"/>
            <a:ext cx="1370442" cy="1840756"/>
          </a:xfrm>
          <a:prstGeom prst="rect">
            <a:avLst/>
          </a:prstGeom>
          <a:blipFill dpi="0" rotWithShape="1">
            <a:blip r:embed="rId2" cstate="print"/>
            <a:srcRect/>
            <a:tile tx="0" ty="0" sx="50000" sy="5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3" name="그림 153">
            <a:extLst>
              <a:ext uri="{FF2B5EF4-FFF2-40B4-BE49-F238E27FC236}">
                <a16:creationId xmlns:a16="http://schemas.microsoft.com/office/drawing/2014/main" xmlns="" id="{DBA1ECA3-010D-4395-9E71-F25134F6DBCA}"/>
              </a:ext>
            </a:extLst>
          </p:cNvPr>
          <p:cNvPicPr preferRelativeResize="0"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7375" y="4158889"/>
            <a:ext cx="1227600" cy="1682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5" name="직각 삼각형 155">
            <a:extLst>
              <a:ext uri="{FF2B5EF4-FFF2-40B4-BE49-F238E27FC236}">
                <a16:creationId xmlns:a16="http://schemas.microsoft.com/office/drawing/2014/main" xmlns="" id="{ADEE1D1B-43CE-49AB-8F9D-6F2992CA4F5E}"/>
              </a:ext>
            </a:extLst>
          </p:cNvPr>
          <p:cNvSpPr/>
          <p:nvPr/>
        </p:nvSpPr>
        <p:spPr>
          <a:xfrm rot="10800000">
            <a:off x="4813002" y="4073786"/>
            <a:ext cx="286895" cy="26924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8100000" sx="90000" sy="9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6" name="직각 삼각형 156">
            <a:extLst>
              <a:ext uri="{FF2B5EF4-FFF2-40B4-BE49-F238E27FC236}">
                <a16:creationId xmlns:a16="http://schemas.microsoft.com/office/drawing/2014/main" xmlns="" id="{9E07C86A-482E-417C-A3BD-AF80389873B1}"/>
              </a:ext>
            </a:extLst>
          </p:cNvPr>
          <p:cNvSpPr/>
          <p:nvPr/>
        </p:nvSpPr>
        <p:spPr>
          <a:xfrm rot="16200000">
            <a:off x="4814580" y="5638000"/>
            <a:ext cx="269245" cy="286895"/>
          </a:xfrm>
          <a:prstGeom prst="rtTriangl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13500000" sx="90000" sy="90000" algn="b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8" name="직사각형 158">
            <a:extLst>
              <a:ext uri="{FF2B5EF4-FFF2-40B4-BE49-F238E27FC236}">
                <a16:creationId xmlns:a16="http://schemas.microsoft.com/office/drawing/2014/main" xmlns="" id="{D534C579-08F8-43AA-98DE-675383F6C11A}"/>
              </a:ext>
            </a:extLst>
          </p:cNvPr>
          <p:cNvSpPr/>
          <p:nvPr/>
        </p:nvSpPr>
        <p:spPr>
          <a:xfrm>
            <a:off x="5398772" y="4075314"/>
            <a:ext cx="1370442" cy="1840756"/>
          </a:xfrm>
          <a:prstGeom prst="rect">
            <a:avLst/>
          </a:prstGeom>
          <a:blipFill dpi="0" rotWithShape="1">
            <a:blip r:embed="rId2" cstate="print"/>
            <a:srcRect/>
            <a:tile tx="0" ty="0" sx="50000" sy="5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9" name="그림 159">
            <a:extLst>
              <a:ext uri="{FF2B5EF4-FFF2-40B4-BE49-F238E27FC236}">
                <a16:creationId xmlns:a16="http://schemas.microsoft.com/office/drawing/2014/main" xmlns="" id="{BAE1DDEC-AB1E-457B-BB8A-52154E8431C3}"/>
              </a:ext>
            </a:extLst>
          </p:cNvPr>
          <p:cNvPicPr preferRelativeResize="0"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7024" y="4171883"/>
            <a:ext cx="1227600" cy="16495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0" name="직각 삼각형 160">
            <a:extLst>
              <a:ext uri="{FF2B5EF4-FFF2-40B4-BE49-F238E27FC236}">
                <a16:creationId xmlns:a16="http://schemas.microsoft.com/office/drawing/2014/main" xmlns="" id="{5707C307-9ACC-49A1-8819-822866B40D47}"/>
              </a:ext>
            </a:extLst>
          </p:cNvPr>
          <p:cNvSpPr/>
          <p:nvPr/>
        </p:nvSpPr>
        <p:spPr>
          <a:xfrm rot="5400000">
            <a:off x="5410491" y="4065047"/>
            <a:ext cx="269245" cy="28689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1" name="직각 삼각형 161">
            <a:extLst>
              <a:ext uri="{FF2B5EF4-FFF2-40B4-BE49-F238E27FC236}">
                <a16:creationId xmlns:a16="http://schemas.microsoft.com/office/drawing/2014/main" xmlns="" id="{8F3933CB-672E-41EA-A3F5-B8369D9EE927}"/>
              </a:ext>
            </a:extLst>
          </p:cNvPr>
          <p:cNvSpPr/>
          <p:nvPr/>
        </p:nvSpPr>
        <p:spPr>
          <a:xfrm rot="10800000">
            <a:off x="6485470" y="4073786"/>
            <a:ext cx="286895" cy="269245"/>
          </a:xfrm>
          <a:prstGeom prst="rtTriangle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8100000" sx="90000" sy="9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2" name="직각 삼각형 162">
            <a:extLst>
              <a:ext uri="{FF2B5EF4-FFF2-40B4-BE49-F238E27FC236}">
                <a16:creationId xmlns:a16="http://schemas.microsoft.com/office/drawing/2014/main" xmlns="" id="{8B58FBA0-6347-407B-9D5A-3ADB6433811D}"/>
              </a:ext>
            </a:extLst>
          </p:cNvPr>
          <p:cNvSpPr/>
          <p:nvPr/>
        </p:nvSpPr>
        <p:spPr>
          <a:xfrm rot="16200000">
            <a:off x="6487048" y="5638000"/>
            <a:ext cx="269245" cy="286895"/>
          </a:xfrm>
          <a:prstGeom prst="rtTriangl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13500000" sx="90000" sy="90000" algn="b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3" name="직각 삼각형 163">
            <a:extLst>
              <a:ext uri="{FF2B5EF4-FFF2-40B4-BE49-F238E27FC236}">
                <a16:creationId xmlns:a16="http://schemas.microsoft.com/office/drawing/2014/main" xmlns="" id="{DDC80E7A-10C6-4ACF-9C9E-8FB83A617B86}"/>
              </a:ext>
            </a:extLst>
          </p:cNvPr>
          <p:cNvSpPr/>
          <p:nvPr/>
        </p:nvSpPr>
        <p:spPr>
          <a:xfrm>
            <a:off x="5401666" y="5648288"/>
            <a:ext cx="286895" cy="269245"/>
          </a:xfrm>
          <a:prstGeom prst="rtTriangl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18900000" sx="90000" sy="9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4" name="Google Shape;965;p28">
            <a:extLst>
              <a:ext uri="{FF2B5EF4-FFF2-40B4-BE49-F238E27FC236}">
                <a16:creationId xmlns:a16="http://schemas.microsoft.com/office/drawing/2014/main" xmlns="" id="{4AAEE222-8970-424D-89A7-A55365E70DD1}"/>
              </a:ext>
            </a:extLst>
          </p:cNvPr>
          <p:cNvSpPr/>
          <p:nvPr/>
        </p:nvSpPr>
        <p:spPr>
          <a:xfrm>
            <a:off x="7006116" y="3472293"/>
            <a:ext cx="1585648" cy="432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lvl="0" algn="ctr"/>
            <a:r>
              <a:rPr lang="ko-KR" altLang="en-US" sz="9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웹사이트 </a:t>
            </a:r>
            <a:r>
              <a:rPr lang="ko-KR" altLang="en-US" sz="900" b="1" spc="-60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위변조</a:t>
            </a:r>
            <a:r>
              <a:rPr lang="ko-KR" altLang="en-US" sz="9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탐지방법 및</a:t>
            </a:r>
            <a:endParaRPr lang="en-US" altLang="ko-KR" sz="900" b="1" spc="-6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/>
              <a:sym typeface="Malgun Gothic"/>
            </a:endParaRPr>
          </a:p>
          <a:p>
            <a:pPr lvl="0" algn="ctr"/>
            <a:r>
              <a:rPr lang="ko-KR" altLang="en-US" sz="9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웹사이트 </a:t>
            </a:r>
            <a:r>
              <a:rPr lang="ko-KR" altLang="en-US" sz="900" b="1" spc="-60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위변조</a:t>
            </a:r>
            <a:r>
              <a:rPr lang="ko-KR" altLang="en-US" sz="9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관리 시스템</a:t>
            </a:r>
          </a:p>
        </p:txBody>
      </p:sp>
      <p:sp>
        <p:nvSpPr>
          <p:cNvPr id="85" name="Google Shape;965;p28">
            <a:extLst>
              <a:ext uri="{FF2B5EF4-FFF2-40B4-BE49-F238E27FC236}">
                <a16:creationId xmlns:a16="http://schemas.microsoft.com/office/drawing/2014/main" xmlns="" id="{A113B4E1-949E-463F-AA29-4CCF6A4F1C84}"/>
              </a:ext>
            </a:extLst>
          </p:cNvPr>
          <p:cNvSpPr/>
          <p:nvPr/>
        </p:nvSpPr>
        <p:spPr>
          <a:xfrm>
            <a:off x="8672810" y="3472294"/>
            <a:ext cx="1585648" cy="432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lvl="0" algn="ctr"/>
            <a:r>
              <a:rPr lang="en-US" altLang="ko-KR" sz="10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DNS </a:t>
            </a:r>
            <a:r>
              <a:rPr lang="ko-KR" altLang="en-US" sz="10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서버에 근거한 </a:t>
            </a:r>
            <a:endParaRPr lang="en-US" altLang="ko-KR" sz="1000" b="1" spc="-6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/>
              <a:sym typeface="Malgun Gothic"/>
            </a:endParaRPr>
          </a:p>
          <a:p>
            <a:pPr lvl="0" algn="ctr"/>
            <a:r>
              <a:rPr lang="ko-KR" altLang="en-US" sz="10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감염원점 추적시스템을 </a:t>
            </a:r>
            <a:endParaRPr lang="en-US" altLang="ko-KR" sz="1000" b="1" spc="-6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/>
              <a:sym typeface="Malgun Gothic"/>
            </a:endParaRPr>
          </a:p>
          <a:p>
            <a:pPr lvl="0" algn="ctr"/>
            <a:r>
              <a:rPr lang="ko-KR" altLang="en-US" sz="10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위한 방법 및 장치</a:t>
            </a:r>
          </a:p>
        </p:txBody>
      </p:sp>
      <p:sp>
        <p:nvSpPr>
          <p:cNvPr id="86" name="Google Shape;965;p28">
            <a:extLst>
              <a:ext uri="{FF2B5EF4-FFF2-40B4-BE49-F238E27FC236}">
                <a16:creationId xmlns:a16="http://schemas.microsoft.com/office/drawing/2014/main" xmlns="" id="{87C14506-C2F3-415A-96C9-559D0FD88789}"/>
              </a:ext>
            </a:extLst>
          </p:cNvPr>
          <p:cNvSpPr/>
          <p:nvPr/>
        </p:nvSpPr>
        <p:spPr>
          <a:xfrm>
            <a:off x="6949715" y="5998635"/>
            <a:ext cx="1585648" cy="432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lvl="0" algn="ctr"/>
            <a:r>
              <a:rPr lang="ko-KR" altLang="en-US" sz="10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악성코드 탐지 장치 및 방법</a:t>
            </a:r>
          </a:p>
        </p:txBody>
      </p:sp>
      <p:sp>
        <p:nvSpPr>
          <p:cNvPr id="87" name="Google Shape;965;p28">
            <a:extLst>
              <a:ext uri="{FF2B5EF4-FFF2-40B4-BE49-F238E27FC236}">
                <a16:creationId xmlns:a16="http://schemas.microsoft.com/office/drawing/2014/main" xmlns="" id="{DD69592A-1570-49EE-B08B-DFD4651680AA}"/>
              </a:ext>
            </a:extLst>
          </p:cNvPr>
          <p:cNvSpPr/>
          <p:nvPr/>
        </p:nvSpPr>
        <p:spPr>
          <a:xfrm>
            <a:off x="10346583" y="3457557"/>
            <a:ext cx="1585648" cy="432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lvl="0" algn="ctr"/>
            <a:r>
              <a:rPr lang="ko-KR" altLang="en-US" sz="10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웹 공격 탐지 및</a:t>
            </a:r>
            <a:endParaRPr lang="en-US" altLang="ko-KR" sz="1000" b="1" spc="-6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/>
              <a:sym typeface="Malgun Gothic"/>
            </a:endParaRPr>
          </a:p>
          <a:p>
            <a:pPr lvl="0" algn="ctr"/>
            <a:r>
              <a:rPr lang="ko-KR" altLang="en-US" sz="10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차단 시스템 및 그 방법</a:t>
            </a:r>
            <a:r>
              <a:rPr lang="en-US" altLang="ko-KR" sz="10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​</a:t>
            </a:r>
            <a:endParaRPr lang="ko-KR" altLang="en-US" sz="1000" b="1" spc="-6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/>
              <a:sym typeface="Malgun Gothic"/>
            </a:endParaRPr>
          </a:p>
        </p:txBody>
      </p:sp>
      <p:sp>
        <p:nvSpPr>
          <p:cNvPr id="90" name="Google Shape;965;p28">
            <a:extLst>
              <a:ext uri="{FF2B5EF4-FFF2-40B4-BE49-F238E27FC236}">
                <a16:creationId xmlns:a16="http://schemas.microsoft.com/office/drawing/2014/main" xmlns="" id="{867D82C1-8881-4A48-9BBA-0372C3F696EB}"/>
              </a:ext>
            </a:extLst>
          </p:cNvPr>
          <p:cNvSpPr/>
          <p:nvPr/>
        </p:nvSpPr>
        <p:spPr>
          <a:xfrm>
            <a:off x="3597560" y="6000402"/>
            <a:ext cx="1585648" cy="432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lvl="0" algn="ctr"/>
            <a:r>
              <a:rPr lang="ko-KR" altLang="en-US" sz="9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블록체인을 이용한 </a:t>
            </a:r>
            <a:endParaRPr lang="en-US" altLang="ko-KR" sz="900" b="1" spc="-6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/>
              <a:sym typeface="Malgun Gothic"/>
            </a:endParaRPr>
          </a:p>
          <a:p>
            <a:pPr lvl="0" algn="ctr"/>
            <a:r>
              <a:rPr lang="ko-KR" altLang="en-US" sz="9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아파트 주택관리 시스템 및 방법</a:t>
            </a:r>
          </a:p>
        </p:txBody>
      </p:sp>
      <p:sp>
        <p:nvSpPr>
          <p:cNvPr id="91" name="Google Shape;965;p28">
            <a:extLst>
              <a:ext uri="{FF2B5EF4-FFF2-40B4-BE49-F238E27FC236}">
                <a16:creationId xmlns:a16="http://schemas.microsoft.com/office/drawing/2014/main" xmlns="" id="{9F3D0D84-250A-4CF5-9CD1-C28EEA452F6F}"/>
              </a:ext>
            </a:extLst>
          </p:cNvPr>
          <p:cNvSpPr/>
          <p:nvPr/>
        </p:nvSpPr>
        <p:spPr>
          <a:xfrm>
            <a:off x="5289748" y="6000402"/>
            <a:ext cx="1585648" cy="432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lvl="0" algn="ctr"/>
            <a:r>
              <a:rPr lang="ko-KR" altLang="en-US" sz="10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슬라이딩 원도우에 기반한</a:t>
            </a:r>
            <a:endParaRPr lang="en-US" altLang="ko-KR" sz="1000" b="1" spc="-6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/>
              <a:sym typeface="Malgun Gothic"/>
            </a:endParaRPr>
          </a:p>
          <a:p>
            <a:pPr lvl="0" algn="ctr"/>
            <a:r>
              <a:rPr lang="ko-KR" altLang="en-US" sz="10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웹 셸 탐지 장치 및 방법</a:t>
            </a:r>
          </a:p>
        </p:txBody>
      </p:sp>
      <p:sp>
        <p:nvSpPr>
          <p:cNvPr id="92" name="Google Shape;1002;p29">
            <a:extLst>
              <a:ext uri="{FF2B5EF4-FFF2-40B4-BE49-F238E27FC236}">
                <a16:creationId xmlns:a16="http://schemas.microsoft.com/office/drawing/2014/main" xmlns="" id="{D05221C5-5400-4FBF-B44A-3BCA7FA7FCE3}"/>
              </a:ext>
            </a:extLst>
          </p:cNvPr>
          <p:cNvSpPr/>
          <p:nvPr/>
        </p:nvSpPr>
        <p:spPr>
          <a:xfrm rot="5400000">
            <a:off x="9294506" y="3941462"/>
            <a:ext cx="267039" cy="628825"/>
          </a:xfrm>
          <a:prstGeom prst="flowChartDelay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3" name="직사각형 2">
            <a:extLst>
              <a:ext uri="{FF2B5EF4-FFF2-40B4-BE49-F238E27FC236}">
                <a16:creationId xmlns:a16="http://schemas.microsoft.com/office/drawing/2014/main" xmlns="" id="{88FCCE47-167F-42C4-97CF-1AA26AC549A7}"/>
              </a:ext>
            </a:extLst>
          </p:cNvPr>
          <p:cNvSpPr/>
          <p:nvPr/>
        </p:nvSpPr>
        <p:spPr>
          <a:xfrm>
            <a:off x="9209904" y="4116589"/>
            <a:ext cx="45397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ko-KR" altLang="en-US" sz="1050" b="1" dirty="0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특허</a:t>
            </a:r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4" name="Google Shape;1002;p29">
            <a:extLst>
              <a:ext uri="{FF2B5EF4-FFF2-40B4-BE49-F238E27FC236}">
                <a16:creationId xmlns:a16="http://schemas.microsoft.com/office/drawing/2014/main" xmlns="" id="{33B5D608-40C2-4882-8749-F5CE8C51B06B}"/>
              </a:ext>
            </a:extLst>
          </p:cNvPr>
          <p:cNvSpPr/>
          <p:nvPr/>
        </p:nvSpPr>
        <p:spPr>
          <a:xfrm rot="5400000">
            <a:off x="10969963" y="3941462"/>
            <a:ext cx="267039" cy="628825"/>
          </a:xfrm>
          <a:prstGeom prst="flowChartDelay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5" name="직사각형 179">
            <a:extLst>
              <a:ext uri="{FF2B5EF4-FFF2-40B4-BE49-F238E27FC236}">
                <a16:creationId xmlns:a16="http://schemas.microsoft.com/office/drawing/2014/main" xmlns="" id="{A0F925FF-9980-4B35-9099-120A13704EC3}"/>
              </a:ext>
            </a:extLst>
          </p:cNvPr>
          <p:cNvSpPr/>
          <p:nvPr/>
        </p:nvSpPr>
        <p:spPr>
          <a:xfrm>
            <a:off x="10885362" y="4116589"/>
            <a:ext cx="45397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ko-KR" altLang="en-US" sz="1050" b="1" dirty="0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특허</a:t>
            </a:r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6" name="Google Shape;1002;p29">
            <a:extLst>
              <a:ext uri="{FF2B5EF4-FFF2-40B4-BE49-F238E27FC236}">
                <a16:creationId xmlns:a16="http://schemas.microsoft.com/office/drawing/2014/main" xmlns="" id="{24DCC68E-57CD-4935-9295-B20E313D2DD8}"/>
              </a:ext>
            </a:extLst>
          </p:cNvPr>
          <p:cNvSpPr/>
          <p:nvPr/>
        </p:nvSpPr>
        <p:spPr>
          <a:xfrm rot="5400000">
            <a:off x="4255990" y="1372578"/>
            <a:ext cx="267039" cy="628825"/>
          </a:xfrm>
          <a:prstGeom prst="flowChartDelay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97" name="직사각형 182">
            <a:extLst>
              <a:ext uri="{FF2B5EF4-FFF2-40B4-BE49-F238E27FC236}">
                <a16:creationId xmlns:a16="http://schemas.microsoft.com/office/drawing/2014/main" xmlns="" id="{7535D149-EE97-47B3-9D3F-396C7728491C}"/>
              </a:ext>
            </a:extLst>
          </p:cNvPr>
          <p:cNvSpPr/>
          <p:nvPr/>
        </p:nvSpPr>
        <p:spPr>
          <a:xfrm>
            <a:off x="4171389" y="1547705"/>
            <a:ext cx="453971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ko-KR" altLang="en-US" sz="1050" b="1" dirty="0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특허</a:t>
            </a:r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8" name="Google Shape;1002;p29">
            <a:extLst>
              <a:ext uri="{FF2B5EF4-FFF2-40B4-BE49-F238E27FC236}">
                <a16:creationId xmlns:a16="http://schemas.microsoft.com/office/drawing/2014/main" xmlns="" id="{DF8A7285-DDDC-43C5-A810-C81B8BF856F9}"/>
              </a:ext>
            </a:extLst>
          </p:cNvPr>
          <p:cNvSpPr/>
          <p:nvPr/>
        </p:nvSpPr>
        <p:spPr>
          <a:xfrm rot="5400000">
            <a:off x="5941063" y="1372578"/>
            <a:ext cx="267039" cy="628825"/>
          </a:xfrm>
          <a:prstGeom prst="flowChartDelay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99" name="직사각형 185">
            <a:extLst>
              <a:ext uri="{FF2B5EF4-FFF2-40B4-BE49-F238E27FC236}">
                <a16:creationId xmlns:a16="http://schemas.microsoft.com/office/drawing/2014/main" xmlns="" id="{5AB747C3-3845-419E-9964-39EDD99C6454}"/>
              </a:ext>
            </a:extLst>
          </p:cNvPr>
          <p:cNvSpPr/>
          <p:nvPr/>
        </p:nvSpPr>
        <p:spPr>
          <a:xfrm>
            <a:off x="5856462" y="1547705"/>
            <a:ext cx="45397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ko-KR" altLang="en-US" sz="1050" b="1" dirty="0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특허</a:t>
            </a:r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0" name="Google Shape;1002;p29">
            <a:extLst>
              <a:ext uri="{FF2B5EF4-FFF2-40B4-BE49-F238E27FC236}">
                <a16:creationId xmlns:a16="http://schemas.microsoft.com/office/drawing/2014/main" xmlns="" id="{F46E155C-BCCF-4C13-9101-86D3D64922B2}"/>
              </a:ext>
            </a:extLst>
          </p:cNvPr>
          <p:cNvSpPr/>
          <p:nvPr/>
        </p:nvSpPr>
        <p:spPr>
          <a:xfrm rot="5400000">
            <a:off x="7645404" y="1393339"/>
            <a:ext cx="267039" cy="628825"/>
          </a:xfrm>
          <a:prstGeom prst="flowChartDelay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101" name="직사각형 188">
            <a:extLst>
              <a:ext uri="{FF2B5EF4-FFF2-40B4-BE49-F238E27FC236}">
                <a16:creationId xmlns:a16="http://schemas.microsoft.com/office/drawing/2014/main" xmlns="" id="{FC508B7F-9F79-458F-B83E-14EF43D2B7D5}"/>
              </a:ext>
            </a:extLst>
          </p:cNvPr>
          <p:cNvSpPr/>
          <p:nvPr/>
        </p:nvSpPr>
        <p:spPr>
          <a:xfrm>
            <a:off x="7560803" y="1568466"/>
            <a:ext cx="45397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ko-KR" altLang="en-US" sz="1050" b="1" dirty="0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특허</a:t>
            </a:r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2" name="Google Shape;1002;p29">
            <a:extLst>
              <a:ext uri="{FF2B5EF4-FFF2-40B4-BE49-F238E27FC236}">
                <a16:creationId xmlns:a16="http://schemas.microsoft.com/office/drawing/2014/main" xmlns="" id="{D1394799-B38F-4B32-9142-B8E025FBF19A}"/>
              </a:ext>
            </a:extLst>
          </p:cNvPr>
          <p:cNvSpPr/>
          <p:nvPr/>
        </p:nvSpPr>
        <p:spPr>
          <a:xfrm rot="5400000">
            <a:off x="9320861" y="1393339"/>
            <a:ext cx="267039" cy="628825"/>
          </a:xfrm>
          <a:prstGeom prst="flowChartDelay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103" name="직사각형 191">
            <a:extLst>
              <a:ext uri="{FF2B5EF4-FFF2-40B4-BE49-F238E27FC236}">
                <a16:creationId xmlns:a16="http://schemas.microsoft.com/office/drawing/2014/main" xmlns="" id="{013EC46F-1BFC-45FB-AF82-B142C22575F9}"/>
              </a:ext>
            </a:extLst>
          </p:cNvPr>
          <p:cNvSpPr/>
          <p:nvPr/>
        </p:nvSpPr>
        <p:spPr>
          <a:xfrm>
            <a:off x="9236260" y="1568466"/>
            <a:ext cx="45397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ko-KR" altLang="en-US" sz="1050" b="1" dirty="0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특허</a:t>
            </a:r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04" name="그룹 192">
            <a:extLst>
              <a:ext uri="{FF2B5EF4-FFF2-40B4-BE49-F238E27FC236}">
                <a16:creationId xmlns:a16="http://schemas.microsoft.com/office/drawing/2014/main" xmlns="" id="{B0F039CB-6E16-4BDE-92A3-66BD38ABF949}"/>
              </a:ext>
            </a:extLst>
          </p:cNvPr>
          <p:cNvGrpSpPr/>
          <p:nvPr/>
        </p:nvGrpSpPr>
        <p:grpSpPr>
          <a:xfrm>
            <a:off x="7427252" y="4094807"/>
            <a:ext cx="628825" cy="272805"/>
            <a:chOff x="919239" y="3036998"/>
            <a:chExt cx="691707" cy="330094"/>
          </a:xfrm>
          <a:solidFill>
            <a:schemeClr val="tx2">
              <a:lumMod val="75000"/>
            </a:schemeClr>
          </a:solidFill>
        </p:grpSpPr>
        <p:sp>
          <p:nvSpPr>
            <p:cNvPr id="116" name="Google Shape;1002;p29">
              <a:extLst>
                <a:ext uri="{FF2B5EF4-FFF2-40B4-BE49-F238E27FC236}">
                  <a16:creationId xmlns:a16="http://schemas.microsoft.com/office/drawing/2014/main" xmlns="" id="{FCD3634E-C99B-48BE-8F6A-E30180253B9F}"/>
                </a:ext>
              </a:extLst>
            </p:cNvPr>
            <p:cNvSpPr/>
            <p:nvPr/>
          </p:nvSpPr>
          <p:spPr>
            <a:xfrm rot="5400000">
              <a:off x="1103534" y="2859680"/>
              <a:ext cx="323117" cy="691707"/>
            </a:xfrm>
            <a:prstGeom prst="flowChartDelay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17" name="직사각형 194">
              <a:extLst>
                <a:ext uri="{FF2B5EF4-FFF2-40B4-BE49-F238E27FC236}">
                  <a16:creationId xmlns:a16="http://schemas.microsoft.com/office/drawing/2014/main" xmlns="" id="{CE6D39CD-404E-4FB9-943D-7A07E925AAE7}"/>
                </a:ext>
              </a:extLst>
            </p:cNvPr>
            <p:cNvSpPr/>
            <p:nvPr/>
          </p:nvSpPr>
          <p:spPr>
            <a:xfrm>
              <a:off x="1025160" y="3036998"/>
              <a:ext cx="499367" cy="3072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/>
              <a:r>
                <a:rPr lang="ko-KR" altLang="en-US" sz="1050" b="1" dirty="0">
                  <a:solidFill>
                    <a:schemeClr val="l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특허</a:t>
              </a:r>
              <a:endPara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05" name="그룹 195">
            <a:extLst>
              <a:ext uri="{FF2B5EF4-FFF2-40B4-BE49-F238E27FC236}">
                <a16:creationId xmlns:a16="http://schemas.microsoft.com/office/drawing/2014/main" xmlns="" id="{740D2F86-3CBC-4E9C-ACA4-57B5A537CB0C}"/>
              </a:ext>
            </a:extLst>
          </p:cNvPr>
          <p:cNvGrpSpPr/>
          <p:nvPr/>
        </p:nvGrpSpPr>
        <p:grpSpPr>
          <a:xfrm>
            <a:off x="10817005" y="1553729"/>
            <a:ext cx="628825" cy="272805"/>
            <a:chOff x="919239" y="3036998"/>
            <a:chExt cx="691707" cy="330094"/>
          </a:xfrm>
          <a:solidFill>
            <a:schemeClr val="tx2">
              <a:lumMod val="75000"/>
            </a:schemeClr>
          </a:solidFill>
        </p:grpSpPr>
        <p:sp>
          <p:nvSpPr>
            <p:cNvPr id="114" name="Google Shape;1002;p29">
              <a:extLst>
                <a:ext uri="{FF2B5EF4-FFF2-40B4-BE49-F238E27FC236}">
                  <a16:creationId xmlns:a16="http://schemas.microsoft.com/office/drawing/2014/main" xmlns="" id="{D0C240C5-6882-4951-B50B-3978EFF84223}"/>
                </a:ext>
              </a:extLst>
            </p:cNvPr>
            <p:cNvSpPr/>
            <p:nvPr/>
          </p:nvSpPr>
          <p:spPr>
            <a:xfrm rot="5400000">
              <a:off x="1103534" y="2859680"/>
              <a:ext cx="323117" cy="691707"/>
            </a:xfrm>
            <a:prstGeom prst="flowChartDelay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/>
            </a:p>
          </p:txBody>
        </p:sp>
        <p:sp>
          <p:nvSpPr>
            <p:cNvPr id="115" name="직사각형 197">
              <a:extLst>
                <a:ext uri="{FF2B5EF4-FFF2-40B4-BE49-F238E27FC236}">
                  <a16:creationId xmlns:a16="http://schemas.microsoft.com/office/drawing/2014/main" xmlns="" id="{FF2A6C70-BF7A-45AB-AB41-49FFDDDB1D66}"/>
                </a:ext>
              </a:extLst>
            </p:cNvPr>
            <p:cNvSpPr/>
            <p:nvPr/>
          </p:nvSpPr>
          <p:spPr>
            <a:xfrm>
              <a:off x="1025160" y="3036998"/>
              <a:ext cx="499367" cy="3072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/>
              <a:r>
                <a:rPr lang="ko-KR" altLang="en-US" sz="1050" b="1" dirty="0">
                  <a:solidFill>
                    <a:schemeClr val="l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특허</a:t>
              </a:r>
              <a:endPara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BF0C2E7A-C2BC-40BF-9F51-9AB27B0EF49A}"/>
              </a:ext>
            </a:extLst>
          </p:cNvPr>
          <p:cNvGrpSpPr/>
          <p:nvPr/>
        </p:nvGrpSpPr>
        <p:grpSpPr>
          <a:xfrm>
            <a:off x="273210" y="4073786"/>
            <a:ext cx="1585648" cy="2358615"/>
            <a:chOff x="273210" y="4073786"/>
            <a:chExt cx="1585648" cy="2358615"/>
          </a:xfrm>
        </p:grpSpPr>
        <p:sp>
          <p:nvSpPr>
            <p:cNvPr id="60" name="직사각형 139">
              <a:extLst>
                <a:ext uri="{FF2B5EF4-FFF2-40B4-BE49-F238E27FC236}">
                  <a16:creationId xmlns:a16="http://schemas.microsoft.com/office/drawing/2014/main" xmlns="" id="{D41A3940-FA3B-4406-9ADF-2D80FB3B9298}"/>
                </a:ext>
              </a:extLst>
            </p:cNvPr>
            <p:cNvSpPr/>
            <p:nvPr/>
          </p:nvSpPr>
          <p:spPr>
            <a:xfrm>
              <a:off x="379765" y="4075314"/>
              <a:ext cx="1370442" cy="1840756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50000" sy="5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61" name="그림 140">
              <a:extLst>
                <a:ext uri="{FF2B5EF4-FFF2-40B4-BE49-F238E27FC236}">
                  <a16:creationId xmlns:a16="http://schemas.microsoft.com/office/drawing/2014/main" xmlns="" id="{73D77291-9BB0-4205-BB12-60977A72683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49766" y="4176533"/>
              <a:ext cx="1227600" cy="164887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2" name="직각 삼각형 141">
              <a:extLst>
                <a:ext uri="{FF2B5EF4-FFF2-40B4-BE49-F238E27FC236}">
                  <a16:creationId xmlns:a16="http://schemas.microsoft.com/office/drawing/2014/main" xmlns="" id="{503C69A2-DA4F-4AEE-96B2-3F3CB9EF7BD1}"/>
                </a:ext>
              </a:extLst>
            </p:cNvPr>
            <p:cNvSpPr/>
            <p:nvPr/>
          </p:nvSpPr>
          <p:spPr>
            <a:xfrm rot="5400000">
              <a:off x="391484" y="4065047"/>
              <a:ext cx="269245" cy="286895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sx="90000" sy="9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3" name="직각 삼각형 142">
              <a:extLst>
                <a:ext uri="{FF2B5EF4-FFF2-40B4-BE49-F238E27FC236}">
                  <a16:creationId xmlns:a16="http://schemas.microsoft.com/office/drawing/2014/main" xmlns="" id="{A5CD0F0B-251F-46D6-AEE6-4878B59EA023}"/>
                </a:ext>
              </a:extLst>
            </p:cNvPr>
            <p:cNvSpPr/>
            <p:nvPr/>
          </p:nvSpPr>
          <p:spPr>
            <a:xfrm rot="10800000">
              <a:off x="1466463" y="4073786"/>
              <a:ext cx="286895" cy="269245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sx="90000" sy="9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4" name="직각 삼각형 143">
              <a:extLst>
                <a:ext uri="{FF2B5EF4-FFF2-40B4-BE49-F238E27FC236}">
                  <a16:creationId xmlns:a16="http://schemas.microsoft.com/office/drawing/2014/main" xmlns="" id="{9C763484-ECDC-495F-BDC2-75E7F99E6EE8}"/>
                </a:ext>
              </a:extLst>
            </p:cNvPr>
            <p:cNvSpPr/>
            <p:nvPr/>
          </p:nvSpPr>
          <p:spPr>
            <a:xfrm rot="16200000">
              <a:off x="1468041" y="5638000"/>
              <a:ext cx="269245" cy="286895"/>
            </a:xfrm>
            <a:prstGeom prst="rtTriangl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3500000" sx="90000" sy="9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5" name="직각 삼각형 144">
              <a:extLst>
                <a:ext uri="{FF2B5EF4-FFF2-40B4-BE49-F238E27FC236}">
                  <a16:creationId xmlns:a16="http://schemas.microsoft.com/office/drawing/2014/main" xmlns="" id="{C9F53904-400A-43F0-982F-E71C5C48A380}"/>
                </a:ext>
              </a:extLst>
            </p:cNvPr>
            <p:cNvSpPr/>
            <p:nvPr/>
          </p:nvSpPr>
          <p:spPr>
            <a:xfrm>
              <a:off x="382659" y="5648288"/>
              <a:ext cx="286895" cy="269245"/>
            </a:xfrm>
            <a:prstGeom prst="rtTriangl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sx="90000" sy="90000" algn="b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88" name="Google Shape;965;p28">
              <a:extLst>
                <a:ext uri="{FF2B5EF4-FFF2-40B4-BE49-F238E27FC236}">
                  <a16:creationId xmlns:a16="http://schemas.microsoft.com/office/drawing/2014/main" xmlns="" id="{C6565A7A-9578-46B9-9C07-816447D8D826}"/>
                </a:ext>
              </a:extLst>
            </p:cNvPr>
            <p:cNvSpPr/>
            <p:nvPr/>
          </p:nvSpPr>
          <p:spPr>
            <a:xfrm>
              <a:off x="273210" y="6000401"/>
              <a:ext cx="1585648" cy="432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lvl="0" algn="ctr"/>
              <a:r>
                <a:rPr lang="en-US" altLang="ko-KR" sz="900" b="1" spc="-6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URL </a:t>
              </a:r>
              <a:r>
                <a:rPr lang="ko-KR" altLang="en-US" sz="900" b="1" spc="-60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맵을</a:t>
              </a:r>
              <a:r>
                <a:rPr lang="ko-KR" altLang="en-US" sz="900" b="1" spc="-6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 이용하여 도메인을 </a:t>
              </a:r>
              <a:endParaRPr lang="en-US" altLang="ko-KR" sz="9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endParaRPr>
            </a:p>
            <a:p>
              <a:pPr lvl="0" algn="ctr"/>
              <a:r>
                <a:rPr lang="ko-KR" altLang="en-US" sz="900" b="1" spc="-6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관리하기 위한 장치 및 방법</a:t>
              </a:r>
            </a:p>
          </p:txBody>
        </p:sp>
        <p:sp>
          <p:nvSpPr>
            <p:cNvPr id="106" name="Google Shape;1002;p29">
              <a:extLst>
                <a:ext uri="{FF2B5EF4-FFF2-40B4-BE49-F238E27FC236}">
                  <a16:creationId xmlns:a16="http://schemas.microsoft.com/office/drawing/2014/main" xmlns="" id="{D64DF1CA-57E9-4BF2-A22C-E235A5CDDF38}"/>
                </a:ext>
              </a:extLst>
            </p:cNvPr>
            <p:cNvSpPr/>
            <p:nvPr/>
          </p:nvSpPr>
          <p:spPr>
            <a:xfrm rot="5400000">
              <a:off x="912498" y="3898993"/>
              <a:ext cx="267039" cy="628825"/>
            </a:xfrm>
            <a:prstGeom prst="flowChartDelay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07" name="직사각형 200">
              <a:extLst>
                <a:ext uri="{FF2B5EF4-FFF2-40B4-BE49-F238E27FC236}">
                  <a16:creationId xmlns:a16="http://schemas.microsoft.com/office/drawing/2014/main" xmlns="" id="{25673537-237A-4445-B730-E34A8A831A79}"/>
                </a:ext>
              </a:extLst>
            </p:cNvPr>
            <p:cNvSpPr/>
            <p:nvPr/>
          </p:nvSpPr>
          <p:spPr>
            <a:xfrm>
              <a:off x="827897" y="4074120"/>
              <a:ext cx="453970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/>
              <a:r>
                <a:rPr lang="ko-KR" altLang="en-US" sz="1050" b="1" dirty="0">
                  <a:solidFill>
                    <a:schemeClr val="l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특허</a:t>
              </a:r>
              <a:endPara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26E2F099-B990-489C-B38E-2D02C356FABB}"/>
              </a:ext>
            </a:extLst>
          </p:cNvPr>
          <p:cNvGrpSpPr/>
          <p:nvPr/>
        </p:nvGrpSpPr>
        <p:grpSpPr>
          <a:xfrm>
            <a:off x="1939904" y="4073786"/>
            <a:ext cx="2076189" cy="2358616"/>
            <a:chOff x="1939904" y="4073786"/>
            <a:chExt cx="2076189" cy="2358616"/>
          </a:xfrm>
        </p:grpSpPr>
        <p:sp>
          <p:nvSpPr>
            <p:cNvPr id="66" name="직사각형 145">
              <a:extLst>
                <a:ext uri="{FF2B5EF4-FFF2-40B4-BE49-F238E27FC236}">
                  <a16:creationId xmlns:a16="http://schemas.microsoft.com/office/drawing/2014/main" xmlns="" id="{E1DB70CB-FBA3-4501-BD0A-E4A2C9E48AF7}"/>
                </a:ext>
              </a:extLst>
            </p:cNvPr>
            <p:cNvSpPr/>
            <p:nvPr/>
          </p:nvSpPr>
          <p:spPr>
            <a:xfrm>
              <a:off x="2043947" y="4075314"/>
              <a:ext cx="1370442" cy="1840756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50000" sy="5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67" name="그림 146">
              <a:extLst>
                <a:ext uri="{FF2B5EF4-FFF2-40B4-BE49-F238E27FC236}">
                  <a16:creationId xmlns:a16="http://schemas.microsoft.com/office/drawing/2014/main" xmlns="" id="{BED6E3DB-5CB5-4F17-A5F2-4295E0CCAAF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22191" y="4169565"/>
              <a:ext cx="1227600" cy="165544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8" name="직각 삼각형 147">
              <a:extLst>
                <a:ext uri="{FF2B5EF4-FFF2-40B4-BE49-F238E27FC236}">
                  <a16:creationId xmlns:a16="http://schemas.microsoft.com/office/drawing/2014/main" xmlns="" id="{ECB720EB-43D5-49EB-9032-E60FB1546F17}"/>
                </a:ext>
              </a:extLst>
            </p:cNvPr>
            <p:cNvSpPr/>
            <p:nvPr/>
          </p:nvSpPr>
          <p:spPr>
            <a:xfrm rot="5400000">
              <a:off x="2055666" y="4065047"/>
              <a:ext cx="269245" cy="286895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sx="90000" sy="9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9" name="직각 삼각형 148">
              <a:extLst>
                <a:ext uri="{FF2B5EF4-FFF2-40B4-BE49-F238E27FC236}">
                  <a16:creationId xmlns:a16="http://schemas.microsoft.com/office/drawing/2014/main" xmlns="" id="{4930A94A-6994-4ECB-B149-94768E149A64}"/>
                </a:ext>
              </a:extLst>
            </p:cNvPr>
            <p:cNvSpPr/>
            <p:nvPr/>
          </p:nvSpPr>
          <p:spPr>
            <a:xfrm rot="10800000">
              <a:off x="3130645" y="4073786"/>
              <a:ext cx="286895" cy="269245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sx="90000" sy="9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0" name="직각 삼각형 149">
              <a:extLst>
                <a:ext uri="{FF2B5EF4-FFF2-40B4-BE49-F238E27FC236}">
                  <a16:creationId xmlns:a16="http://schemas.microsoft.com/office/drawing/2014/main" xmlns="" id="{13A95D6B-A5E3-4F13-A480-D3147D37FD37}"/>
                </a:ext>
              </a:extLst>
            </p:cNvPr>
            <p:cNvSpPr/>
            <p:nvPr/>
          </p:nvSpPr>
          <p:spPr>
            <a:xfrm rot="16200000">
              <a:off x="3132223" y="5638000"/>
              <a:ext cx="269245" cy="286895"/>
            </a:xfrm>
            <a:prstGeom prst="rtTriangl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3500000" sx="90000" sy="9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1" name="직각 삼각형 150">
              <a:extLst>
                <a:ext uri="{FF2B5EF4-FFF2-40B4-BE49-F238E27FC236}">
                  <a16:creationId xmlns:a16="http://schemas.microsoft.com/office/drawing/2014/main" xmlns="" id="{787876E4-2506-4AC0-8D2F-78ADB0F1D06C}"/>
                </a:ext>
              </a:extLst>
            </p:cNvPr>
            <p:cNvSpPr/>
            <p:nvPr/>
          </p:nvSpPr>
          <p:spPr>
            <a:xfrm>
              <a:off x="2046841" y="5648288"/>
              <a:ext cx="286895" cy="269245"/>
            </a:xfrm>
            <a:prstGeom prst="rtTriangl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sx="90000" sy="90000" algn="b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4" name="직각 삼각형 154">
              <a:extLst>
                <a:ext uri="{FF2B5EF4-FFF2-40B4-BE49-F238E27FC236}">
                  <a16:creationId xmlns:a16="http://schemas.microsoft.com/office/drawing/2014/main" xmlns="" id="{8EA69ECE-B282-4DCD-A6F0-079601DF859E}"/>
                </a:ext>
              </a:extLst>
            </p:cNvPr>
            <p:cNvSpPr/>
            <p:nvPr/>
          </p:nvSpPr>
          <p:spPr>
            <a:xfrm rot="5400000">
              <a:off x="3738023" y="4065047"/>
              <a:ext cx="269245" cy="286895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sx="90000" sy="9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7" name="직각 삼각형 157">
              <a:extLst>
                <a:ext uri="{FF2B5EF4-FFF2-40B4-BE49-F238E27FC236}">
                  <a16:creationId xmlns:a16="http://schemas.microsoft.com/office/drawing/2014/main" xmlns="" id="{E8B0ED34-0A76-4320-A72B-9F414D8294F1}"/>
                </a:ext>
              </a:extLst>
            </p:cNvPr>
            <p:cNvSpPr/>
            <p:nvPr/>
          </p:nvSpPr>
          <p:spPr>
            <a:xfrm>
              <a:off x="3729198" y="5648288"/>
              <a:ext cx="286895" cy="269245"/>
            </a:xfrm>
            <a:prstGeom prst="rtTriangl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sx="90000" sy="90000" algn="b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89" name="Google Shape;965;p28">
              <a:extLst>
                <a:ext uri="{FF2B5EF4-FFF2-40B4-BE49-F238E27FC236}">
                  <a16:creationId xmlns:a16="http://schemas.microsoft.com/office/drawing/2014/main" xmlns="" id="{FDDC8881-5EBD-42AF-B3E4-DCB0BFA68B86}"/>
                </a:ext>
              </a:extLst>
            </p:cNvPr>
            <p:cNvSpPr/>
            <p:nvPr/>
          </p:nvSpPr>
          <p:spPr>
            <a:xfrm>
              <a:off x="1939904" y="6000402"/>
              <a:ext cx="1585648" cy="432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lvl="0" algn="ctr"/>
              <a:r>
                <a:rPr lang="ko-KR" altLang="en-US" sz="1000" b="1" spc="-6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패킷 가상화를 이용한 </a:t>
              </a:r>
              <a:endParaRPr lang="en-US" altLang="ko-KR" sz="1000" b="1" spc="-6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endParaRPr>
            </a:p>
            <a:p>
              <a:pPr lvl="0" algn="ctr"/>
              <a:r>
                <a:rPr lang="en-US" altLang="ko-KR" sz="1000" b="1" spc="-6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IoT </a:t>
              </a:r>
              <a:r>
                <a:rPr lang="ko-KR" altLang="en-US" sz="1000" b="1" spc="-60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허니넷</a:t>
              </a:r>
              <a:r>
                <a:rPr lang="ko-KR" altLang="en-US" sz="1000" b="1" spc="-6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 시스템</a:t>
              </a:r>
            </a:p>
          </p:txBody>
        </p:sp>
        <p:sp>
          <p:nvSpPr>
            <p:cNvPr id="108" name="Google Shape;1002;p29">
              <a:extLst>
                <a:ext uri="{FF2B5EF4-FFF2-40B4-BE49-F238E27FC236}">
                  <a16:creationId xmlns:a16="http://schemas.microsoft.com/office/drawing/2014/main" xmlns="" id="{6BCF8499-4B54-48BD-A59B-CA57F5AB9303}"/>
                </a:ext>
              </a:extLst>
            </p:cNvPr>
            <p:cNvSpPr/>
            <p:nvPr/>
          </p:nvSpPr>
          <p:spPr>
            <a:xfrm rot="5400000">
              <a:off x="2587955" y="3898993"/>
              <a:ext cx="267039" cy="628825"/>
            </a:xfrm>
            <a:prstGeom prst="flowChartDelay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09" name="직사각형 203">
              <a:extLst>
                <a:ext uri="{FF2B5EF4-FFF2-40B4-BE49-F238E27FC236}">
                  <a16:creationId xmlns:a16="http://schemas.microsoft.com/office/drawing/2014/main" xmlns="" id="{47943F0E-C671-49CB-AF61-5DF69EB6E139}"/>
                </a:ext>
              </a:extLst>
            </p:cNvPr>
            <p:cNvSpPr/>
            <p:nvPr/>
          </p:nvSpPr>
          <p:spPr>
            <a:xfrm>
              <a:off x="2503354" y="4074120"/>
              <a:ext cx="453970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/>
              <a:r>
                <a:rPr lang="ko-KR" altLang="en-US" sz="1050" b="1" dirty="0">
                  <a:solidFill>
                    <a:schemeClr val="l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특허</a:t>
              </a:r>
              <a:endPara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10" name="Google Shape;1002;p29">
            <a:extLst>
              <a:ext uri="{FF2B5EF4-FFF2-40B4-BE49-F238E27FC236}">
                <a16:creationId xmlns:a16="http://schemas.microsoft.com/office/drawing/2014/main" xmlns="" id="{EC6219B5-986A-4ED9-9300-AF2D8C47C1CD}"/>
              </a:ext>
            </a:extLst>
          </p:cNvPr>
          <p:cNvSpPr/>
          <p:nvPr/>
        </p:nvSpPr>
        <p:spPr>
          <a:xfrm rot="5400000">
            <a:off x="4255990" y="3898993"/>
            <a:ext cx="267039" cy="628825"/>
          </a:xfrm>
          <a:prstGeom prst="flowChartDelay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1" name="직사각형 206">
            <a:extLst>
              <a:ext uri="{FF2B5EF4-FFF2-40B4-BE49-F238E27FC236}">
                <a16:creationId xmlns:a16="http://schemas.microsoft.com/office/drawing/2014/main" xmlns="" id="{A78DB33B-D5B1-41A2-A768-55A3EB08B883}"/>
              </a:ext>
            </a:extLst>
          </p:cNvPr>
          <p:cNvSpPr/>
          <p:nvPr/>
        </p:nvSpPr>
        <p:spPr>
          <a:xfrm>
            <a:off x="4171389" y="4074120"/>
            <a:ext cx="45397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ko-KR" altLang="en-US" sz="1050" b="1" dirty="0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특허</a:t>
            </a:r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2" name="Google Shape;1002;p29">
            <a:extLst>
              <a:ext uri="{FF2B5EF4-FFF2-40B4-BE49-F238E27FC236}">
                <a16:creationId xmlns:a16="http://schemas.microsoft.com/office/drawing/2014/main" xmlns="" id="{CBE7E560-2EC9-4B07-83C7-F18629B1B467}"/>
              </a:ext>
            </a:extLst>
          </p:cNvPr>
          <p:cNvSpPr/>
          <p:nvPr/>
        </p:nvSpPr>
        <p:spPr>
          <a:xfrm rot="5400000">
            <a:off x="5941063" y="3898993"/>
            <a:ext cx="267039" cy="628825"/>
          </a:xfrm>
          <a:prstGeom prst="flowChartDelay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3" name="직사각형 209">
            <a:extLst>
              <a:ext uri="{FF2B5EF4-FFF2-40B4-BE49-F238E27FC236}">
                <a16:creationId xmlns:a16="http://schemas.microsoft.com/office/drawing/2014/main" xmlns="" id="{E3BF7E60-A07C-4E2B-AC4F-49EE55CD12A6}"/>
              </a:ext>
            </a:extLst>
          </p:cNvPr>
          <p:cNvSpPr/>
          <p:nvPr/>
        </p:nvSpPr>
        <p:spPr>
          <a:xfrm>
            <a:off x="5856462" y="4074120"/>
            <a:ext cx="45397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ko-KR" altLang="en-US" sz="1050" b="1" dirty="0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특허</a:t>
            </a:r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8" name="Google Shape;1038;p29">
            <a:extLst>
              <a:ext uri="{FF2B5EF4-FFF2-40B4-BE49-F238E27FC236}">
                <a16:creationId xmlns:a16="http://schemas.microsoft.com/office/drawing/2014/main" xmlns="" id="{7D3A649F-D863-468D-B3A6-07EB605BDCA9}"/>
              </a:ext>
            </a:extLst>
          </p:cNvPr>
          <p:cNvSpPr/>
          <p:nvPr/>
        </p:nvSpPr>
        <p:spPr>
          <a:xfrm>
            <a:off x="335965" y="1392296"/>
            <a:ext cx="3186671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/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에프원</a:t>
            </a: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시큐리티</a:t>
            </a:r>
            <a:r>
              <a:rPr lang="ko-KR" altLang="en-US" sz="1200" dirty="0" err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는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 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  <a:sym typeface="Malgun Gothic"/>
            </a:endParaRPr>
          </a:p>
          <a:p>
            <a:pPr lvl="0"/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현재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30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개 이상의 특허를 보유하고 있습니다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. </a:t>
            </a:r>
          </a:p>
          <a:p>
            <a:pPr lvl="0"/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  <a:sym typeface="Malgun Gothic"/>
            </a:endParaRPr>
          </a:p>
          <a:p>
            <a:pPr lvl="0"/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에프원</a:t>
            </a: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시큐리티</a:t>
            </a:r>
            <a:r>
              <a:rPr lang="ko-KR" altLang="en-US" sz="1200" dirty="0" err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는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 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  <a:sym typeface="Malgun Gothic"/>
            </a:endParaRPr>
          </a:p>
          <a:p>
            <a:pPr lvl="0"/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웹 보안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,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블록체인 및 사물인터넷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(IoT)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과 같은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  <a:sym typeface="Malgun Gothic"/>
            </a:endParaRPr>
          </a:p>
          <a:p>
            <a:pPr lvl="0"/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다양한 첨단기술 연구 및 개발 분야에서 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  <a:sym typeface="Malgun Gothic"/>
            </a:endParaRPr>
          </a:p>
          <a:p>
            <a:pPr lvl="0"/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다수의 관련 특허들을 보유하고 있습니다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.</a:t>
            </a:r>
          </a:p>
          <a:p>
            <a:pPr lvl="0" latinLnBrk="0"/>
            <a:endParaRPr lang="en-US" altLang="ko-KR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  <a:sym typeface="Malgun Gothic"/>
            </a:endParaRPr>
          </a:p>
          <a:p>
            <a:pPr lvl="0" latinLnBrk="0"/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에프원</a:t>
            </a:r>
            <a:r>
              <a:rPr lang="ko-KR" altLang="en-US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시큐리티</a:t>
            </a:r>
            <a:r>
              <a:rPr lang="ko-KR" altLang="en-US" sz="1200" dirty="0" err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로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 등록된 웹 보안 관련 특허들은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인공지능 기반의 웹 공격 탐지 및 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  <a:sym typeface="Malgun Gothic"/>
            </a:endParaRPr>
          </a:p>
          <a:p>
            <a:pPr lvl="0" latinLnBrk="0"/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차단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,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웹 셸 탐지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,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웹 </a:t>
            </a:r>
            <a:r>
              <a:rPr lang="ko-KR" altLang="en-US" sz="1200" dirty="0" err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위변조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 탐지 입니다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.</a:t>
            </a:r>
          </a:p>
          <a:p>
            <a:pPr lvl="0" latinLnBrk="0"/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통합 웹 보안시스템 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UW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SS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맑은 고딕" panose="020B0503020000020004" pitchFamily="50" charset="-127"/>
                <a:cs typeface="Arial" panose="020B0604020202020204" pitchFamily="34" charset="0"/>
              </a:rPr>
              <a:t>)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 에 사용되는 첨단기술입니다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  <a:sym typeface="Malgun Gothic"/>
              </a:rPr>
              <a:t>.</a:t>
            </a:r>
            <a:endParaRPr lang="ko-KR" altLang="en-US" sz="120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  <a:sym typeface="Malgun Gothic"/>
            </a:endParaRPr>
          </a:p>
        </p:txBody>
      </p:sp>
      <p:sp>
        <p:nvSpPr>
          <p:cNvPr id="119" name="제목 1">
            <a:extLst>
              <a:ext uri="{FF2B5EF4-FFF2-40B4-BE49-F238E27FC236}">
                <a16:creationId xmlns:a16="http://schemas.microsoft.com/office/drawing/2014/main" xmlns="" id="{3924315F-755A-4C2E-8605-35CC0D5C18C6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III.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인증서</a:t>
            </a:r>
          </a:p>
        </p:txBody>
      </p:sp>
    </p:spTree>
    <p:extLst>
      <p:ext uri="{BB962C8B-B14F-4D97-AF65-F5344CB8AC3E}">
        <p14:creationId xmlns:p14="http://schemas.microsoft.com/office/powerpoint/2010/main" xmlns="" val="4082303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6.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기술이전</a:t>
            </a:r>
            <a:endParaRPr kumimoji="1" lang="ko-KR" altLang="en-US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4" name="Google Shape;1038;p29">
            <a:extLst>
              <a:ext uri="{FF2B5EF4-FFF2-40B4-BE49-F238E27FC236}">
                <a16:creationId xmlns:a16="http://schemas.microsoft.com/office/drawing/2014/main" xmlns="" id="{CCF65B6C-20A1-46F5-BCF0-07A312715361}"/>
              </a:ext>
            </a:extLst>
          </p:cNvPr>
          <p:cNvSpPr/>
          <p:nvPr/>
        </p:nvSpPr>
        <p:spPr>
          <a:xfrm>
            <a:off x="4404946" y="514557"/>
            <a:ext cx="3174023" cy="17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  <a:sym typeface="Malgun Gothic"/>
            </a:endParaRPr>
          </a:p>
        </p:txBody>
      </p:sp>
      <p:sp>
        <p:nvSpPr>
          <p:cNvPr id="115" name="제목 1">
            <a:extLst>
              <a:ext uri="{FF2B5EF4-FFF2-40B4-BE49-F238E27FC236}">
                <a16:creationId xmlns:a16="http://schemas.microsoft.com/office/drawing/2014/main" xmlns="" id="{82AAF07C-A2EB-4D75-89B8-DBABDBF5C5F3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-30" normalizeH="0" baseline="0" noProof="0" dirty="0">
                <a:ln>
                  <a:solidFill>
                    <a:srgbClr val="6D88AF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III. </a:t>
            </a:r>
            <a:r>
              <a:rPr kumimoji="1" lang="ko-KR" altLang="en-US" sz="1800" b="1" i="0" u="none" strike="noStrike" kern="1200" cap="none" spc="-30" normalizeH="0" baseline="0" noProof="0" dirty="0">
                <a:ln>
                  <a:solidFill>
                    <a:srgbClr val="6D88AF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인증서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F6381FBC-2F2D-4C46-8783-F70ACD5A040C}"/>
              </a:ext>
            </a:extLst>
          </p:cNvPr>
          <p:cNvGrpSpPr/>
          <p:nvPr/>
        </p:nvGrpSpPr>
        <p:grpSpPr>
          <a:xfrm>
            <a:off x="764007" y="1214297"/>
            <a:ext cx="10843274" cy="5457091"/>
            <a:chOff x="577395" y="1214297"/>
            <a:chExt cx="9959848" cy="5359112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xmlns="" id="{8BEF2A7C-76B9-4BCA-A1A9-3C18EAA4FE60}"/>
                </a:ext>
              </a:extLst>
            </p:cNvPr>
            <p:cNvGrpSpPr/>
            <p:nvPr/>
          </p:nvGrpSpPr>
          <p:grpSpPr>
            <a:xfrm>
              <a:off x="577395" y="1214297"/>
              <a:ext cx="9959848" cy="4975962"/>
              <a:chOff x="277162" y="1386738"/>
              <a:chExt cx="9959848" cy="4975962"/>
            </a:xfrm>
          </p:grpSpPr>
          <p:sp>
            <p:nvSpPr>
              <p:cNvPr id="120" name="Google Shape;1039;p29">
                <a:extLst>
                  <a:ext uri="{FF2B5EF4-FFF2-40B4-BE49-F238E27FC236}">
                    <a16:creationId xmlns:a16="http://schemas.microsoft.com/office/drawing/2014/main" xmlns="" id="{966AF70D-2354-4EA7-8E90-36A285FD4089}"/>
                  </a:ext>
                </a:extLst>
              </p:cNvPr>
              <p:cNvSpPr/>
              <p:nvPr/>
            </p:nvSpPr>
            <p:spPr>
              <a:xfrm>
                <a:off x="6061008" y="1386738"/>
                <a:ext cx="828091" cy="14580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900"/>
                  <a:buFont typeface="Gulim"/>
                  <a:buNone/>
                  <a:tabLst/>
                  <a:defRPr/>
                </a:pPr>
                <a:endParaRPr kumimoji="0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endParaRPr>
              </a:p>
            </p:txBody>
          </p:sp>
          <p:sp>
            <p:nvSpPr>
              <p:cNvPr id="122" name="Google Shape;965;p28">
                <a:extLst>
                  <a:ext uri="{FF2B5EF4-FFF2-40B4-BE49-F238E27FC236}">
                    <a16:creationId xmlns:a16="http://schemas.microsoft.com/office/drawing/2014/main" xmlns="" id="{3BBC00B9-CA1A-4161-BEDA-CD379276AD0A}"/>
                  </a:ext>
                </a:extLst>
              </p:cNvPr>
              <p:cNvSpPr/>
              <p:nvPr/>
            </p:nvSpPr>
            <p:spPr>
              <a:xfrm>
                <a:off x="288386" y="3442504"/>
                <a:ext cx="1585648" cy="43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0" tIns="45700" rIns="0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그래프 분석에 기반한</a:t>
                </a:r>
                <a:endParaRPr kumimoji="0" lang="en-US" altLang="ko-KR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endParaRPr>
              </a:p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공격 상관관계 분석 및</a:t>
                </a:r>
                <a:endParaRPr kumimoji="0" lang="en-US" altLang="ko-KR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endParaRPr>
              </a:p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위협탐지 모듈</a:t>
                </a:r>
              </a:p>
            </p:txBody>
          </p:sp>
          <p:sp>
            <p:nvSpPr>
              <p:cNvPr id="123" name="직사각형 80">
                <a:extLst>
                  <a:ext uri="{FF2B5EF4-FFF2-40B4-BE49-F238E27FC236}">
                    <a16:creationId xmlns:a16="http://schemas.microsoft.com/office/drawing/2014/main" xmlns="" id="{2CA1A598-0E2E-40C4-BE8E-58EC2C14F079}"/>
                  </a:ext>
                </a:extLst>
              </p:cNvPr>
              <p:cNvSpPr/>
              <p:nvPr/>
            </p:nvSpPr>
            <p:spPr>
              <a:xfrm>
                <a:off x="394941" y="1540789"/>
                <a:ext cx="1370442" cy="1840756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50000" sy="5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pic>
            <p:nvPicPr>
              <p:cNvPr id="124" name="그림 81">
                <a:extLst>
                  <a:ext uri="{FF2B5EF4-FFF2-40B4-BE49-F238E27FC236}">
                    <a16:creationId xmlns:a16="http://schemas.microsoft.com/office/drawing/2014/main" xmlns="" id="{67F129E1-FFB1-41C4-A68F-E943181CD560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64942" y="1635723"/>
                <a:ext cx="1227600" cy="166868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25" name="직각 삼각형 82">
                <a:extLst>
                  <a:ext uri="{FF2B5EF4-FFF2-40B4-BE49-F238E27FC236}">
                    <a16:creationId xmlns:a16="http://schemas.microsoft.com/office/drawing/2014/main" xmlns="" id="{3A486287-6672-4298-8D96-C7A5EF3FAF0D}"/>
                  </a:ext>
                </a:extLst>
              </p:cNvPr>
              <p:cNvSpPr/>
              <p:nvPr/>
            </p:nvSpPr>
            <p:spPr>
              <a:xfrm rot="5400000">
                <a:off x="406660" y="1530522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26" name="직각 삼각형 83">
                <a:extLst>
                  <a:ext uri="{FF2B5EF4-FFF2-40B4-BE49-F238E27FC236}">
                    <a16:creationId xmlns:a16="http://schemas.microsoft.com/office/drawing/2014/main" xmlns="" id="{CD0B0EF1-6433-49B5-8A9A-69D75669C23D}"/>
                  </a:ext>
                </a:extLst>
              </p:cNvPr>
              <p:cNvSpPr/>
              <p:nvPr/>
            </p:nvSpPr>
            <p:spPr>
              <a:xfrm rot="10800000">
                <a:off x="1481639" y="1539261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sx="90000" sy="9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27" name="직각 삼각형 84">
                <a:extLst>
                  <a:ext uri="{FF2B5EF4-FFF2-40B4-BE49-F238E27FC236}">
                    <a16:creationId xmlns:a16="http://schemas.microsoft.com/office/drawing/2014/main" xmlns="" id="{D843CE6F-6986-4200-A8DF-60B6F06A223B}"/>
                  </a:ext>
                </a:extLst>
              </p:cNvPr>
              <p:cNvSpPr/>
              <p:nvPr/>
            </p:nvSpPr>
            <p:spPr>
              <a:xfrm rot="16200000">
                <a:off x="1483217" y="3103475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3500000" sx="90000" sy="90000" algn="b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28" name="직각 삼각형 85">
                <a:extLst>
                  <a:ext uri="{FF2B5EF4-FFF2-40B4-BE49-F238E27FC236}">
                    <a16:creationId xmlns:a16="http://schemas.microsoft.com/office/drawing/2014/main" xmlns="" id="{8917981E-F82D-4E61-96B8-D6AC5F8156F9}"/>
                  </a:ext>
                </a:extLst>
              </p:cNvPr>
              <p:cNvSpPr/>
              <p:nvPr/>
            </p:nvSpPr>
            <p:spPr>
              <a:xfrm>
                <a:off x="397835" y="3113763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8900000" sx="90000" sy="90000" algn="b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29" name="직사각형 86">
                <a:extLst>
                  <a:ext uri="{FF2B5EF4-FFF2-40B4-BE49-F238E27FC236}">
                    <a16:creationId xmlns:a16="http://schemas.microsoft.com/office/drawing/2014/main" xmlns="" id="{49BFDE17-E3B0-41E4-BFED-E9ECFA476634}"/>
                  </a:ext>
                </a:extLst>
              </p:cNvPr>
              <p:cNvSpPr/>
              <p:nvPr/>
            </p:nvSpPr>
            <p:spPr>
              <a:xfrm>
                <a:off x="2059123" y="1540789"/>
                <a:ext cx="1370442" cy="1840756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50000" sy="5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pic>
            <p:nvPicPr>
              <p:cNvPr id="130" name="그림 87">
                <a:extLst>
                  <a:ext uri="{FF2B5EF4-FFF2-40B4-BE49-F238E27FC236}">
                    <a16:creationId xmlns:a16="http://schemas.microsoft.com/office/drawing/2014/main" xmlns="" id="{DA0C2DC6-30A1-4A99-8373-B7834DAAFF56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137367" y="1643567"/>
                <a:ext cx="1227600" cy="164420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31" name="직각 삼각형 88">
                <a:extLst>
                  <a:ext uri="{FF2B5EF4-FFF2-40B4-BE49-F238E27FC236}">
                    <a16:creationId xmlns:a16="http://schemas.microsoft.com/office/drawing/2014/main" xmlns="" id="{C64CF308-12DF-4A79-A83C-443DA10E5F3E}"/>
                  </a:ext>
                </a:extLst>
              </p:cNvPr>
              <p:cNvSpPr/>
              <p:nvPr/>
            </p:nvSpPr>
            <p:spPr>
              <a:xfrm rot="5400000">
                <a:off x="2070842" y="1530522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32" name="직각 삼각형 89">
                <a:extLst>
                  <a:ext uri="{FF2B5EF4-FFF2-40B4-BE49-F238E27FC236}">
                    <a16:creationId xmlns:a16="http://schemas.microsoft.com/office/drawing/2014/main" xmlns="" id="{39361F0D-5B66-4CC3-9302-242E594661A7}"/>
                  </a:ext>
                </a:extLst>
              </p:cNvPr>
              <p:cNvSpPr/>
              <p:nvPr/>
            </p:nvSpPr>
            <p:spPr>
              <a:xfrm rot="10800000">
                <a:off x="3145821" y="1539261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sx="90000" sy="9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33" name="직각 삼각형 90">
                <a:extLst>
                  <a:ext uri="{FF2B5EF4-FFF2-40B4-BE49-F238E27FC236}">
                    <a16:creationId xmlns:a16="http://schemas.microsoft.com/office/drawing/2014/main" xmlns="" id="{A346CE95-6B78-44A4-8675-F5DBFD796311}"/>
                  </a:ext>
                </a:extLst>
              </p:cNvPr>
              <p:cNvSpPr/>
              <p:nvPr/>
            </p:nvSpPr>
            <p:spPr>
              <a:xfrm rot="16200000">
                <a:off x="3147399" y="3103475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3500000" sx="90000" sy="90000" algn="b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34" name="직각 삼각형 91">
                <a:extLst>
                  <a:ext uri="{FF2B5EF4-FFF2-40B4-BE49-F238E27FC236}">
                    <a16:creationId xmlns:a16="http://schemas.microsoft.com/office/drawing/2014/main" xmlns="" id="{62188F18-D27A-4FDF-9B59-613269F9EAC8}"/>
                  </a:ext>
                </a:extLst>
              </p:cNvPr>
              <p:cNvSpPr/>
              <p:nvPr/>
            </p:nvSpPr>
            <p:spPr>
              <a:xfrm>
                <a:off x="2062017" y="3113763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8900000" sx="90000" sy="90000" algn="b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35" name="Google Shape;965;p28">
                <a:extLst>
                  <a:ext uri="{FF2B5EF4-FFF2-40B4-BE49-F238E27FC236}">
                    <a16:creationId xmlns:a16="http://schemas.microsoft.com/office/drawing/2014/main" xmlns="" id="{207F9637-452B-47A6-A506-050AB95728AA}"/>
                  </a:ext>
                </a:extLst>
              </p:cNvPr>
              <p:cNvSpPr/>
              <p:nvPr/>
            </p:nvSpPr>
            <p:spPr>
              <a:xfrm>
                <a:off x="1955080" y="3442505"/>
                <a:ext cx="1585648" cy="43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0" tIns="45700" rIns="0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서명에 근거한 알려진 </a:t>
                </a:r>
                <a:endParaRPr kumimoji="0" lang="en-US" altLang="ko-KR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endParaRPr>
              </a:p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위협 탐지 기술</a:t>
                </a:r>
              </a:p>
            </p:txBody>
          </p:sp>
          <p:sp>
            <p:nvSpPr>
              <p:cNvPr id="136" name="직사각형 93">
                <a:extLst>
                  <a:ext uri="{FF2B5EF4-FFF2-40B4-BE49-F238E27FC236}">
                    <a16:creationId xmlns:a16="http://schemas.microsoft.com/office/drawing/2014/main" xmlns="" id="{43DBA09B-915D-4168-A8A6-778F88810C83}"/>
                  </a:ext>
                </a:extLst>
              </p:cNvPr>
              <p:cNvSpPr/>
              <p:nvPr/>
            </p:nvSpPr>
            <p:spPr>
              <a:xfrm>
                <a:off x="3741480" y="1540789"/>
                <a:ext cx="1370442" cy="1840756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50000" sy="5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pic>
            <p:nvPicPr>
              <p:cNvPr id="137" name="그림 94">
                <a:extLst>
                  <a:ext uri="{FF2B5EF4-FFF2-40B4-BE49-F238E27FC236}">
                    <a16:creationId xmlns:a16="http://schemas.microsoft.com/office/drawing/2014/main" xmlns="" id="{16AC2F78-95CF-4136-9C12-A04A68AAF4B9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812551" y="1677647"/>
                <a:ext cx="1227600" cy="162186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38" name="직각 삼각형 95">
                <a:extLst>
                  <a:ext uri="{FF2B5EF4-FFF2-40B4-BE49-F238E27FC236}">
                    <a16:creationId xmlns:a16="http://schemas.microsoft.com/office/drawing/2014/main" xmlns="" id="{3D23B0AB-EF31-46C5-83B6-913A4274B3D2}"/>
                  </a:ext>
                </a:extLst>
              </p:cNvPr>
              <p:cNvSpPr/>
              <p:nvPr/>
            </p:nvSpPr>
            <p:spPr>
              <a:xfrm rot="5400000">
                <a:off x="3753199" y="1530522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39" name="직각 삼각형 96">
                <a:extLst>
                  <a:ext uri="{FF2B5EF4-FFF2-40B4-BE49-F238E27FC236}">
                    <a16:creationId xmlns:a16="http://schemas.microsoft.com/office/drawing/2014/main" xmlns="" id="{255CC934-7D8E-4281-BE8E-3AEF01610813}"/>
                  </a:ext>
                </a:extLst>
              </p:cNvPr>
              <p:cNvSpPr/>
              <p:nvPr/>
            </p:nvSpPr>
            <p:spPr>
              <a:xfrm rot="10800000">
                <a:off x="4828178" y="1539261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sx="90000" sy="9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40" name="직각 삼각형 97">
                <a:extLst>
                  <a:ext uri="{FF2B5EF4-FFF2-40B4-BE49-F238E27FC236}">
                    <a16:creationId xmlns:a16="http://schemas.microsoft.com/office/drawing/2014/main" xmlns="" id="{05C3CFFB-E63D-4188-809A-6C37459906F7}"/>
                  </a:ext>
                </a:extLst>
              </p:cNvPr>
              <p:cNvSpPr/>
              <p:nvPr/>
            </p:nvSpPr>
            <p:spPr>
              <a:xfrm rot="16200000">
                <a:off x="4829756" y="3103475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3500000" sx="90000" sy="90000" algn="b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41" name="직각 삼각형 98">
                <a:extLst>
                  <a:ext uri="{FF2B5EF4-FFF2-40B4-BE49-F238E27FC236}">
                    <a16:creationId xmlns:a16="http://schemas.microsoft.com/office/drawing/2014/main" xmlns="" id="{11F00E58-5EDC-4144-8DA2-FE25F1EED8E9}"/>
                  </a:ext>
                </a:extLst>
              </p:cNvPr>
              <p:cNvSpPr/>
              <p:nvPr/>
            </p:nvSpPr>
            <p:spPr>
              <a:xfrm>
                <a:off x="3744374" y="3113763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8900000" sx="90000" sy="90000" algn="b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42" name="직사각형 99">
                <a:extLst>
                  <a:ext uri="{FF2B5EF4-FFF2-40B4-BE49-F238E27FC236}">
                    <a16:creationId xmlns:a16="http://schemas.microsoft.com/office/drawing/2014/main" xmlns="" id="{FEF98DDC-D1F2-49CE-A5B3-42FB69F240B0}"/>
                  </a:ext>
                </a:extLst>
              </p:cNvPr>
              <p:cNvSpPr/>
              <p:nvPr/>
            </p:nvSpPr>
            <p:spPr>
              <a:xfrm>
                <a:off x="5413948" y="1540789"/>
                <a:ext cx="1370442" cy="1840756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50000" sy="5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pic>
            <p:nvPicPr>
              <p:cNvPr id="143" name="그림 100">
                <a:extLst>
                  <a:ext uri="{FF2B5EF4-FFF2-40B4-BE49-F238E27FC236}">
                    <a16:creationId xmlns:a16="http://schemas.microsoft.com/office/drawing/2014/main" xmlns="" id="{5CCF110C-F5A8-4892-AAD5-386564AA1857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457685" y="1631829"/>
                <a:ext cx="1227600" cy="166768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44" name="직각 삼각형 101">
                <a:extLst>
                  <a:ext uri="{FF2B5EF4-FFF2-40B4-BE49-F238E27FC236}">
                    <a16:creationId xmlns:a16="http://schemas.microsoft.com/office/drawing/2014/main" xmlns="" id="{3279A320-6E52-4660-B839-14425B0BBF27}"/>
                  </a:ext>
                </a:extLst>
              </p:cNvPr>
              <p:cNvSpPr/>
              <p:nvPr/>
            </p:nvSpPr>
            <p:spPr>
              <a:xfrm rot="5400000">
                <a:off x="5425667" y="1530522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45" name="직각 삼각형 102">
                <a:extLst>
                  <a:ext uri="{FF2B5EF4-FFF2-40B4-BE49-F238E27FC236}">
                    <a16:creationId xmlns:a16="http://schemas.microsoft.com/office/drawing/2014/main" xmlns="" id="{FF6E9940-15FF-4EDE-B607-FCCF64B16377}"/>
                  </a:ext>
                </a:extLst>
              </p:cNvPr>
              <p:cNvSpPr/>
              <p:nvPr/>
            </p:nvSpPr>
            <p:spPr>
              <a:xfrm rot="10800000">
                <a:off x="6500646" y="1539261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sx="90000" sy="9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46" name="직각 삼각형 103">
                <a:extLst>
                  <a:ext uri="{FF2B5EF4-FFF2-40B4-BE49-F238E27FC236}">
                    <a16:creationId xmlns:a16="http://schemas.microsoft.com/office/drawing/2014/main" xmlns="" id="{5CC0D06C-AC73-4005-B290-F9E770CA7E57}"/>
                  </a:ext>
                </a:extLst>
              </p:cNvPr>
              <p:cNvSpPr/>
              <p:nvPr/>
            </p:nvSpPr>
            <p:spPr>
              <a:xfrm rot="16200000">
                <a:off x="6502224" y="3103475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3500000" sx="90000" sy="90000" algn="b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47" name="직각 삼각형 104">
                <a:extLst>
                  <a:ext uri="{FF2B5EF4-FFF2-40B4-BE49-F238E27FC236}">
                    <a16:creationId xmlns:a16="http://schemas.microsoft.com/office/drawing/2014/main" xmlns="" id="{BCC6C366-165A-4EC2-886F-69DE46340837}"/>
                  </a:ext>
                </a:extLst>
              </p:cNvPr>
              <p:cNvSpPr/>
              <p:nvPr/>
            </p:nvSpPr>
            <p:spPr>
              <a:xfrm>
                <a:off x="5416842" y="3113763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8900000" sx="90000" sy="90000" algn="b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48" name="Google Shape;965;p28">
                <a:extLst>
                  <a:ext uri="{FF2B5EF4-FFF2-40B4-BE49-F238E27FC236}">
                    <a16:creationId xmlns:a16="http://schemas.microsoft.com/office/drawing/2014/main" xmlns="" id="{31192C35-4E37-47F2-93DD-1404AFDD29C6}"/>
                  </a:ext>
                </a:extLst>
              </p:cNvPr>
              <p:cNvSpPr/>
              <p:nvPr/>
            </p:nvSpPr>
            <p:spPr>
              <a:xfrm>
                <a:off x="3612736" y="3442505"/>
                <a:ext cx="1585648" cy="43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0" tIns="45700" rIns="0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공공 사물인터넷 </a:t>
                </a:r>
                <a:r>
                  <a:rPr kumimoji="0" lang="en-US" altLang="ko-KR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(IoT) </a:t>
                </a: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보안 위협정보의 자동화된 수집</a:t>
                </a:r>
              </a:p>
            </p:txBody>
          </p:sp>
          <p:sp>
            <p:nvSpPr>
              <p:cNvPr id="149" name="Google Shape;965;p28">
                <a:extLst>
                  <a:ext uri="{FF2B5EF4-FFF2-40B4-BE49-F238E27FC236}">
                    <a16:creationId xmlns:a16="http://schemas.microsoft.com/office/drawing/2014/main" xmlns="" id="{D5C177B6-3949-4002-ACD9-853C35BB201D}"/>
                  </a:ext>
                </a:extLst>
              </p:cNvPr>
              <p:cNvSpPr/>
              <p:nvPr/>
            </p:nvSpPr>
            <p:spPr>
              <a:xfrm>
                <a:off x="5304924" y="3442505"/>
                <a:ext cx="1585648" cy="43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0" tIns="45700" rIns="0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사물인터넷 </a:t>
                </a:r>
                <a:r>
                  <a:rPr kumimoji="0" lang="en-US" altLang="ko-KR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(IoT) </a:t>
                </a: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보안 </a:t>
                </a:r>
                <a:endParaRPr kumimoji="0" lang="en-US" altLang="ko-KR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endParaRPr>
              </a:p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취약성 정보의 수집</a:t>
                </a:r>
                <a:r>
                  <a:rPr kumimoji="0" lang="en-US" altLang="ko-KR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/</a:t>
                </a: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분석</a:t>
                </a:r>
              </a:p>
            </p:txBody>
          </p:sp>
          <p:sp>
            <p:nvSpPr>
              <p:cNvPr id="150" name="직사각형 110">
                <a:extLst>
                  <a:ext uri="{FF2B5EF4-FFF2-40B4-BE49-F238E27FC236}">
                    <a16:creationId xmlns:a16="http://schemas.microsoft.com/office/drawing/2014/main" xmlns="" id="{BDFDC61E-8097-4680-B770-9F074AB9964B}"/>
                  </a:ext>
                </a:extLst>
              </p:cNvPr>
              <p:cNvSpPr/>
              <p:nvPr/>
            </p:nvSpPr>
            <p:spPr>
              <a:xfrm>
                <a:off x="7091223" y="1516680"/>
                <a:ext cx="1370442" cy="1840756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50000" sy="5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pic>
            <p:nvPicPr>
              <p:cNvPr id="151" name="그림 111">
                <a:extLst>
                  <a:ext uri="{FF2B5EF4-FFF2-40B4-BE49-F238E27FC236}">
                    <a16:creationId xmlns:a16="http://schemas.microsoft.com/office/drawing/2014/main" xmlns="" id="{12254E16-60D9-4C0A-B415-7176680C8DE9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161224" y="1634493"/>
                <a:ext cx="1227600" cy="162292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52" name="직각 삼각형 112">
                <a:extLst>
                  <a:ext uri="{FF2B5EF4-FFF2-40B4-BE49-F238E27FC236}">
                    <a16:creationId xmlns:a16="http://schemas.microsoft.com/office/drawing/2014/main" xmlns="" id="{BEB8A6D9-09C2-43E1-A177-A0DF1E734F4C}"/>
                  </a:ext>
                </a:extLst>
              </p:cNvPr>
              <p:cNvSpPr/>
              <p:nvPr/>
            </p:nvSpPr>
            <p:spPr>
              <a:xfrm rot="5400000">
                <a:off x="7102942" y="1506413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53" name="직각 삼각형 113">
                <a:extLst>
                  <a:ext uri="{FF2B5EF4-FFF2-40B4-BE49-F238E27FC236}">
                    <a16:creationId xmlns:a16="http://schemas.microsoft.com/office/drawing/2014/main" xmlns="" id="{68E823D6-9D26-4DDA-8BAD-D01EC6120544}"/>
                  </a:ext>
                </a:extLst>
              </p:cNvPr>
              <p:cNvSpPr/>
              <p:nvPr/>
            </p:nvSpPr>
            <p:spPr>
              <a:xfrm rot="10800000">
                <a:off x="8177921" y="1515152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sx="90000" sy="9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54" name="직각 삼각형 114">
                <a:extLst>
                  <a:ext uri="{FF2B5EF4-FFF2-40B4-BE49-F238E27FC236}">
                    <a16:creationId xmlns:a16="http://schemas.microsoft.com/office/drawing/2014/main" xmlns="" id="{0C3F3BF9-BB36-4CA1-8A59-C5A286CEE70E}"/>
                  </a:ext>
                </a:extLst>
              </p:cNvPr>
              <p:cNvSpPr/>
              <p:nvPr/>
            </p:nvSpPr>
            <p:spPr>
              <a:xfrm rot="16200000">
                <a:off x="8179499" y="3079366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3500000" sx="90000" sy="90000" algn="b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55" name="직각 삼각형 115">
                <a:extLst>
                  <a:ext uri="{FF2B5EF4-FFF2-40B4-BE49-F238E27FC236}">
                    <a16:creationId xmlns:a16="http://schemas.microsoft.com/office/drawing/2014/main" xmlns="" id="{591FD009-1D5A-4792-9CCF-E683ECAA2EB8}"/>
                  </a:ext>
                </a:extLst>
              </p:cNvPr>
              <p:cNvSpPr/>
              <p:nvPr/>
            </p:nvSpPr>
            <p:spPr>
              <a:xfrm>
                <a:off x="7094117" y="3089654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8900000" sx="90000" sy="90000" algn="b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56" name="직사각형 116">
                <a:extLst>
                  <a:ext uri="{FF2B5EF4-FFF2-40B4-BE49-F238E27FC236}">
                    <a16:creationId xmlns:a16="http://schemas.microsoft.com/office/drawing/2014/main" xmlns="" id="{FC1C5B48-C940-4F9F-A39C-AB680DA9A963}"/>
                  </a:ext>
                </a:extLst>
              </p:cNvPr>
              <p:cNvSpPr/>
              <p:nvPr/>
            </p:nvSpPr>
            <p:spPr>
              <a:xfrm>
                <a:off x="8755405" y="1516680"/>
                <a:ext cx="1370442" cy="1840756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50000" sy="5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pic>
            <p:nvPicPr>
              <p:cNvPr id="157" name="그림 117">
                <a:extLst>
                  <a:ext uri="{FF2B5EF4-FFF2-40B4-BE49-F238E27FC236}">
                    <a16:creationId xmlns:a16="http://schemas.microsoft.com/office/drawing/2014/main" xmlns="" id="{81D845D3-C520-4870-BC0A-D231895C5F86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833649" y="1621442"/>
                <a:ext cx="1227600" cy="164023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58" name="직각 삼각형 118">
                <a:extLst>
                  <a:ext uri="{FF2B5EF4-FFF2-40B4-BE49-F238E27FC236}">
                    <a16:creationId xmlns:a16="http://schemas.microsoft.com/office/drawing/2014/main" xmlns="" id="{398E4D3F-E358-4735-B8A5-E18EF635D205}"/>
                  </a:ext>
                </a:extLst>
              </p:cNvPr>
              <p:cNvSpPr/>
              <p:nvPr/>
            </p:nvSpPr>
            <p:spPr>
              <a:xfrm rot="5400000">
                <a:off x="8767124" y="1506413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59" name="직각 삼각형 119">
                <a:extLst>
                  <a:ext uri="{FF2B5EF4-FFF2-40B4-BE49-F238E27FC236}">
                    <a16:creationId xmlns:a16="http://schemas.microsoft.com/office/drawing/2014/main" xmlns="" id="{0690C893-1FC4-4697-8D12-0A646FB60E87}"/>
                  </a:ext>
                </a:extLst>
              </p:cNvPr>
              <p:cNvSpPr/>
              <p:nvPr/>
            </p:nvSpPr>
            <p:spPr>
              <a:xfrm rot="10800000">
                <a:off x="9842103" y="1515152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sx="90000" sy="9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60" name="직각 삼각형 120">
                <a:extLst>
                  <a:ext uri="{FF2B5EF4-FFF2-40B4-BE49-F238E27FC236}">
                    <a16:creationId xmlns:a16="http://schemas.microsoft.com/office/drawing/2014/main" xmlns="" id="{36A54C6E-D632-4C88-8988-BB6B0C6309A3}"/>
                  </a:ext>
                </a:extLst>
              </p:cNvPr>
              <p:cNvSpPr/>
              <p:nvPr/>
            </p:nvSpPr>
            <p:spPr>
              <a:xfrm rot="16200000">
                <a:off x="9843681" y="3079366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3500000" sx="90000" sy="90000" algn="b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61" name="직각 삼각형 121">
                <a:extLst>
                  <a:ext uri="{FF2B5EF4-FFF2-40B4-BE49-F238E27FC236}">
                    <a16:creationId xmlns:a16="http://schemas.microsoft.com/office/drawing/2014/main" xmlns="" id="{DC5F0D64-DDAD-44EE-B152-3EC787F5EF8C}"/>
                  </a:ext>
                </a:extLst>
              </p:cNvPr>
              <p:cNvSpPr/>
              <p:nvPr/>
            </p:nvSpPr>
            <p:spPr>
              <a:xfrm>
                <a:off x="8758299" y="3089654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8900000" sx="90000" sy="90000" algn="b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68" name="직사각형 129">
                <a:extLst>
                  <a:ext uri="{FF2B5EF4-FFF2-40B4-BE49-F238E27FC236}">
                    <a16:creationId xmlns:a16="http://schemas.microsoft.com/office/drawing/2014/main" xmlns="" id="{B069973A-9B05-4DBA-A99A-CC76888585A6}"/>
                  </a:ext>
                </a:extLst>
              </p:cNvPr>
              <p:cNvSpPr/>
              <p:nvPr/>
            </p:nvSpPr>
            <p:spPr>
              <a:xfrm>
                <a:off x="7066497" y="4033022"/>
                <a:ext cx="1370442" cy="1840756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50000" sy="5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pic>
            <p:nvPicPr>
              <p:cNvPr id="169" name="그림 130">
                <a:extLst>
                  <a:ext uri="{FF2B5EF4-FFF2-40B4-BE49-F238E27FC236}">
                    <a16:creationId xmlns:a16="http://schemas.microsoft.com/office/drawing/2014/main" xmlns="" id="{761DB599-17AB-4903-B220-9E40FB1888D3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134749" y="4121353"/>
                <a:ext cx="1227600" cy="16731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70" name="직각 삼각형 131">
                <a:extLst>
                  <a:ext uri="{FF2B5EF4-FFF2-40B4-BE49-F238E27FC236}">
                    <a16:creationId xmlns:a16="http://schemas.microsoft.com/office/drawing/2014/main" xmlns="" id="{3397E265-F095-447A-BEC3-E5C1D8BECC20}"/>
                  </a:ext>
                </a:extLst>
              </p:cNvPr>
              <p:cNvSpPr/>
              <p:nvPr/>
            </p:nvSpPr>
            <p:spPr>
              <a:xfrm rot="5400000">
                <a:off x="7078216" y="4022755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71" name="직각 삼각형 132">
                <a:extLst>
                  <a:ext uri="{FF2B5EF4-FFF2-40B4-BE49-F238E27FC236}">
                    <a16:creationId xmlns:a16="http://schemas.microsoft.com/office/drawing/2014/main" xmlns="" id="{7D8016BB-200E-4E1C-93C9-5321C4AFFAF2}"/>
                  </a:ext>
                </a:extLst>
              </p:cNvPr>
              <p:cNvSpPr/>
              <p:nvPr/>
            </p:nvSpPr>
            <p:spPr>
              <a:xfrm rot="10800000">
                <a:off x="8153195" y="4031494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sx="90000" sy="9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72" name="직각 삼각형 133">
                <a:extLst>
                  <a:ext uri="{FF2B5EF4-FFF2-40B4-BE49-F238E27FC236}">
                    <a16:creationId xmlns:a16="http://schemas.microsoft.com/office/drawing/2014/main" xmlns="" id="{3EF3BF12-78C8-4080-B072-8F8B1F3E7CD8}"/>
                  </a:ext>
                </a:extLst>
              </p:cNvPr>
              <p:cNvSpPr/>
              <p:nvPr/>
            </p:nvSpPr>
            <p:spPr>
              <a:xfrm rot="16200000">
                <a:off x="8154773" y="5595708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3500000" sx="90000" sy="90000" algn="b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73" name="직각 삼각형 134">
                <a:extLst>
                  <a:ext uri="{FF2B5EF4-FFF2-40B4-BE49-F238E27FC236}">
                    <a16:creationId xmlns:a16="http://schemas.microsoft.com/office/drawing/2014/main" xmlns="" id="{247C094E-FBB4-4A14-AEB9-1195103BADE4}"/>
                  </a:ext>
                </a:extLst>
              </p:cNvPr>
              <p:cNvSpPr/>
              <p:nvPr/>
            </p:nvSpPr>
            <p:spPr>
              <a:xfrm>
                <a:off x="7069391" y="5605996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8900000" sx="90000" sy="90000" algn="b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74" name="직사각형 139">
                <a:extLst>
                  <a:ext uri="{FF2B5EF4-FFF2-40B4-BE49-F238E27FC236}">
                    <a16:creationId xmlns:a16="http://schemas.microsoft.com/office/drawing/2014/main" xmlns="" id="{E19A2850-3B61-4324-817D-5563B6DC08DA}"/>
                  </a:ext>
                </a:extLst>
              </p:cNvPr>
              <p:cNvSpPr/>
              <p:nvPr/>
            </p:nvSpPr>
            <p:spPr>
              <a:xfrm>
                <a:off x="383717" y="4005318"/>
                <a:ext cx="1370442" cy="1840756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50000" sy="5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pic>
            <p:nvPicPr>
              <p:cNvPr id="175" name="그림 140">
                <a:extLst>
                  <a:ext uri="{FF2B5EF4-FFF2-40B4-BE49-F238E27FC236}">
                    <a16:creationId xmlns:a16="http://schemas.microsoft.com/office/drawing/2014/main" xmlns="" id="{7F93F61F-3176-4DE9-89CD-EF080CA2E670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53718" y="4122290"/>
                <a:ext cx="1227600" cy="162461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76" name="직각 삼각형 141">
                <a:extLst>
                  <a:ext uri="{FF2B5EF4-FFF2-40B4-BE49-F238E27FC236}">
                    <a16:creationId xmlns:a16="http://schemas.microsoft.com/office/drawing/2014/main" xmlns="" id="{EA541892-793F-47F1-8477-F52C9D821B58}"/>
                  </a:ext>
                </a:extLst>
              </p:cNvPr>
              <p:cNvSpPr/>
              <p:nvPr/>
            </p:nvSpPr>
            <p:spPr>
              <a:xfrm rot="5400000">
                <a:off x="395436" y="3995051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77" name="직각 삼각형 142">
                <a:extLst>
                  <a:ext uri="{FF2B5EF4-FFF2-40B4-BE49-F238E27FC236}">
                    <a16:creationId xmlns:a16="http://schemas.microsoft.com/office/drawing/2014/main" xmlns="" id="{ED47FA33-5FAD-4A65-AF10-9CEB98AAA374}"/>
                  </a:ext>
                </a:extLst>
              </p:cNvPr>
              <p:cNvSpPr/>
              <p:nvPr/>
            </p:nvSpPr>
            <p:spPr>
              <a:xfrm rot="10800000">
                <a:off x="1470415" y="4003790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sx="90000" sy="9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78" name="직각 삼각형 143">
                <a:extLst>
                  <a:ext uri="{FF2B5EF4-FFF2-40B4-BE49-F238E27FC236}">
                    <a16:creationId xmlns:a16="http://schemas.microsoft.com/office/drawing/2014/main" xmlns="" id="{47AA830A-D200-4B25-9366-A1D5EC744D9D}"/>
                  </a:ext>
                </a:extLst>
              </p:cNvPr>
              <p:cNvSpPr/>
              <p:nvPr/>
            </p:nvSpPr>
            <p:spPr>
              <a:xfrm rot="16200000">
                <a:off x="1471993" y="5568004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3500000" sx="90000" sy="90000" algn="b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79" name="직각 삼각형 144">
                <a:extLst>
                  <a:ext uri="{FF2B5EF4-FFF2-40B4-BE49-F238E27FC236}">
                    <a16:creationId xmlns:a16="http://schemas.microsoft.com/office/drawing/2014/main" xmlns="" id="{6FF1881D-1666-43FA-A4D5-8EE7E4764EAC}"/>
                  </a:ext>
                </a:extLst>
              </p:cNvPr>
              <p:cNvSpPr/>
              <p:nvPr/>
            </p:nvSpPr>
            <p:spPr>
              <a:xfrm>
                <a:off x="386611" y="5578292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8900000" sx="90000" sy="90000" algn="b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80" name="직사각형 145">
                <a:extLst>
                  <a:ext uri="{FF2B5EF4-FFF2-40B4-BE49-F238E27FC236}">
                    <a16:creationId xmlns:a16="http://schemas.microsoft.com/office/drawing/2014/main" xmlns="" id="{DEBFA0A4-CB5D-42B9-845C-BDF4A9F3B7CF}"/>
                  </a:ext>
                </a:extLst>
              </p:cNvPr>
              <p:cNvSpPr/>
              <p:nvPr/>
            </p:nvSpPr>
            <p:spPr>
              <a:xfrm>
                <a:off x="2047899" y="4005318"/>
                <a:ext cx="1370442" cy="1840756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50000" sy="5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pic>
            <p:nvPicPr>
              <p:cNvPr id="181" name="그림 146">
                <a:extLst>
                  <a:ext uri="{FF2B5EF4-FFF2-40B4-BE49-F238E27FC236}">
                    <a16:creationId xmlns:a16="http://schemas.microsoft.com/office/drawing/2014/main" xmlns="" id="{794B4491-16F4-44D1-88F8-B4F2C5B7186E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126143" y="4112670"/>
                <a:ext cx="1227600" cy="163505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82" name="직각 삼각형 147">
                <a:extLst>
                  <a:ext uri="{FF2B5EF4-FFF2-40B4-BE49-F238E27FC236}">
                    <a16:creationId xmlns:a16="http://schemas.microsoft.com/office/drawing/2014/main" xmlns="" id="{4C7423DE-54B2-4A55-AB4A-434875C02221}"/>
                  </a:ext>
                </a:extLst>
              </p:cNvPr>
              <p:cNvSpPr/>
              <p:nvPr/>
            </p:nvSpPr>
            <p:spPr>
              <a:xfrm rot="5400000">
                <a:off x="2059618" y="3995051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83" name="직각 삼각형 148">
                <a:extLst>
                  <a:ext uri="{FF2B5EF4-FFF2-40B4-BE49-F238E27FC236}">
                    <a16:creationId xmlns:a16="http://schemas.microsoft.com/office/drawing/2014/main" xmlns="" id="{B319A338-284A-404D-80D7-CE00CDE6D7F2}"/>
                  </a:ext>
                </a:extLst>
              </p:cNvPr>
              <p:cNvSpPr/>
              <p:nvPr/>
            </p:nvSpPr>
            <p:spPr>
              <a:xfrm rot="10800000">
                <a:off x="3134597" y="4003790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sx="90000" sy="9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84" name="직각 삼각형 149">
                <a:extLst>
                  <a:ext uri="{FF2B5EF4-FFF2-40B4-BE49-F238E27FC236}">
                    <a16:creationId xmlns:a16="http://schemas.microsoft.com/office/drawing/2014/main" xmlns="" id="{B60E6ACA-4A31-4606-B533-0D8BD6E38844}"/>
                  </a:ext>
                </a:extLst>
              </p:cNvPr>
              <p:cNvSpPr/>
              <p:nvPr/>
            </p:nvSpPr>
            <p:spPr>
              <a:xfrm rot="16200000">
                <a:off x="3136175" y="5568004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3500000" sx="90000" sy="90000" algn="b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85" name="직각 삼각형 150">
                <a:extLst>
                  <a:ext uri="{FF2B5EF4-FFF2-40B4-BE49-F238E27FC236}">
                    <a16:creationId xmlns:a16="http://schemas.microsoft.com/office/drawing/2014/main" xmlns="" id="{84CB9429-DF77-4AB5-A808-57E485646E79}"/>
                  </a:ext>
                </a:extLst>
              </p:cNvPr>
              <p:cNvSpPr/>
              <p:nvPr/>
            </p:nvSpPr>
            <p:spPr>
              <a:xfrm>
                <a:off x="2050793" y="5578292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8900000" sx="90000" sy="90000" algn="b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86" name="직사각형 152">
                <a:extLst>
                  <a:ext uri="{FF2B5EF4-FFF2-40B4-BE49-F238E27FC236}">
                    <a16:creationId xmlns:a16="http://schemas.microsoft.com/office/drawing/2014/main" xmlns="" id="{C2AADEED-4090-471C-BD49-D66FF679220E}"/>
                  </a:ext>
                </a:extLst>
              </p:cNvPr>
              <p:cNvSpPr/>
              <p:nvPr/>
            </p:nvSpPr>
            <p:spPr>
              <a:xfrm>
                <a:off x="3730256" y="4005318"/>
                <a:ext cx="1370442" cy="1840756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50000" sy="5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pic>
            <p:nvPicPr>
              <p:cNvPr id="187" name="그림 153">
                <a:extLst>
                  <a:ext uri="{FF2B5EF4-FFF2-40B4-BE49-F238E27FC236}">
                    <a16:creationId xmlns:a16="http://schemas.microsoft.com/office/drawing/2014/main" xmlns="" id="{5B60E25C-D0B6-4D20-92CA-E06DA938B742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801327" y="4112670"/>
                <a:ext cx="1227600" cy="163505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88" name="직각 삼각형 154">
                <a:extLst>
                  <a:ext uri="{FF2B5EF4-FFF2-40B4-BE49-F238E27FC236}">
                    <a16:creationId xmlns:a16="http://schemas.microsoft.com/office/drawing/2014/main" xmlns="" id="{38DD9BD2-2F5E-4D86-BB9E-45C350993682}"/>
                  </a:ext>
                </a:extLst>
              </p:cNvPr>
              <p:cNvSpPr/>
              <p:nvPr/>
            </p:nvSpPr>
            <p:spPr>
              <a:xfrm rot="5400000">
                <a:off x="3741975" y="3995051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89" name="직각 삼각형 155">
                <a:extLst>
                  <a:ext uri="{FF2B5EF4-FFF2-40B4-BE49-F238E27FC236}">
                    <a16:creationId xmlns:a16="http://schemas.microsoft.com/office/drawing/2014/main" xmlns="" id="{441112C1-AF28-4933-86CD-373D2D3FA2B0}"/>
                  </a:ext>
                </a:extLst>
              </p:cNvPr>
              <p:cNvSpPr/>
              <p:nvPr/>
            </p:nvSpPr>
            <p:spPr>
              <a:xfrm rot="10800000">
                <a:off x="4816954" y="4003790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sx="90000" sy="9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0" name="직각 삼각형 156">
                <a:extLst>
                  <a:ext uri="{FF2B5EF4-FFF2-40B4-BE49-F238E27FC236}">
                    <a16:creationId xmlns:a16="http://schemas.microsoft.com/office/drawing/2014/main" xmlns="" id="{058C88A4-EA9F-4DD8-9312-5678C7473220}"/>
                  </a:ext>
                </a:extLst>
              </p:cNvPr>
              <p:cNvSpPr/>
              <p:nvPr/>
            </p:nvSpPr>
            <p:spPr>
              <a:xfrm rot="16200000">
                <a:off x="4818532" y="5568004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3500000" sx="90000" sy="90000" algn="b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1" name="직각 삼각형 157">
                <a:extLst>
                  <a:ext uri="{FF2B5EF4-FFF2-40B4-BE49-F238E27FC236}">
                    <a16:creationId xmlns:a16="http://schemas.microsoft.com/office/drawing/2014/main" xmlns="" id="{A0D1D97D-EC33-4093-B5FE-965840858B94}"/>
                  </a:ext>
                </a:extLst>
              </p:cNvPr>
              <p:cNvSpPr/>
              <p:nvPr/>
            </p:nvSpPr>
            <p:spPr>
              <a:xfrm>
                <a:off x="3733150" y="5578292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8900000" sx="90000" sy="90000" algn="b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2" name="직사각형 158">
                <a:extLst>
                  <a:ext uri="{FF2B5EF4-FFF2-40B4-BE49-F238E27FC236}">
                    <a16:creationId xmlns:a16="http://schemas.microsoft.com/office/drawing/2014/main" xmlns="" id="{A3871E74-5257-4531-901E-AB87002DFBFB}"/>
                  </a:ext>
                </a:extLst>
              </p:cNvPr>
              <p:cNvSpPr/>
              <p:nvPr/>
            </p:nvSpPr>
            <p:spPr>
              <a:xfrm>
                <a:off x="5402724" y="4005318"/>
                <a:ext cx="1370442" cy="1840756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50000" sy="5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pic>
            <p:nvPicPr>
              <p:cNvPr id="193" name="그림 159">
                <a:extLst>
                  <a:ext uri="{FF2B5EF4-FFF2-40B4-BE49-F238E27FC236}">
                    <a16:creationId xmlns:a16="http://schemas.microsoft.com/office/drawing/2014/main" xmlns="" id="{13B3D625-7A2F-4903-8382-555E8D5FC2AF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488130" y="4091399"/>
                <a:ext cx="1193292" cy="16776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94" name="직각 삼각형 160">
                <a:extLst>
                  <a:ext uri="{FF2B5EF4-FFF2-40B4-BE49-F238E27FC236}">
                    <a16:creationId xmlns:a16="http://schemas.microsoft.com/office/drawing/2014/main" xmlns="" id="{189D70A0-59A0-4806-8EA9-EAA25F4837FB}"/>
                  </a:ext>
                </a:extLst>
              </p:cNvPr>
              <p:cNvSpPr/>
              <p:nvPr/>
            </p:nvSpPr>
            <p:spPr>
              <a:xfrm rot="5400000">
                <a:off x="5414443" y="3995051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5" name="직각 삼각형 161">
                <a:extLst>
                  <a:ext uri="{FF2B5EF4-FFF2-40B4-BE49-F238E27FC236}">
                    <a16:creationId xmlns:a16="http://schemas.microsoft.com/office/drawing/2014/main" xmlns="" id="{C3EE72FE-8940-4727-86B5-CC7BE0D70CC9}"/>
                  </a:ext>
                </a:extLst>
              </p:cNvPr>
              <p:cNvSpPr/>
              <p:nvPr/>
            </p:nvSpPr>
            <p:spPr>
              <a:xfrm rot="10800000">
                <a:off x="6489422" y="4003790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sx="90000" sy="9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6" name="직각 삼각형 162">
                <a:extLst>
                  <a:ext uri="{FF2B5EF4-FFF2-40B4-BE49-F238E27FC236}">
                    <a16:creationId xmlns:a16="http://schemas.microsoft.com/office/drawing/2014/main" xmlns="" id="{42494489-99C9-435B-A392-5706B25B7BF6}"/>
                  </a:ext>
                </a:extLst>
              </p:cNvPr>
              <p:cNvSpPr/>
              <p:nvPr/>
            </p:nvSpPr>
            <p:spPr>
              <a:xfrm rot="16200000">
                <a:off x="6491000" y="5568004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3500000" sx="90000" sy="90000" algn="b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7" name="직각 삼각형 163">
                <a:extLst>
                  <a:ext uri="{FF2B5EF4-FFF2-40B4-BE49-F238E27FC236}">
                    <a16:creationId xmlns:a16="http://schemas.microsoft.com/office/drawing/2014/main" xmlns="" id="{E644E9A6-542F-4387-B867-DBE140ABB814}"/>
                  </a:ext>
                </a:extLst>
              </p:cNvPr>
              <p:cNvSpPr/>
              <p:nvPr/>
            </p:nvSpPr>
            <p:spPr>
              <a:xfrm>
                <a:off x="5405618" y="5578292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8900000" sx="90000" sy="90000" algn="b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8" name="Google Shape;965;p28">
                <a:extLst>
                  <a:ext uri="{FF2B5EF4-FFF2-40B4-BE49-F238E27FC236}">
                    <a16:creationId xmlns:a16="http://schemas.microsoft.com/office/drawing/2014/main" xmlns="" id="{09716F6A-EFB8-4B7C-B515-6AE65D37B785}"/>
                  </a:ext>
                </a:extLst>
              </p:cNvPr>
              <p:cNvSpPr/>
              <p:nvPr/>
            </p:nvSpPr>
            <p:spPr>
              <a:xfrm>
                <a:off x="6984668" y="3414357"/>
                <a:ext cx="1585648" cy="43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0" tIns="45700" rIns="0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사물인터넷 </a:t>
                </a:r>
                <a:r>
                  <a:rPr kumimoji="0" lang="en-US" altLang="ko-KR" sz="1000" b="1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(IoT) </a:t>
                </a:r>
                <a:r>
                  <a:rPr kumimoji="0" lang="ko-KR" altLang="en-US" sz="1000" b="1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기기 정보의 고속 수집기술</a:t>
                </a:r>
              </a:p>
            </p:txBody>
          </p:sp>
          <p:sp>
            <p:nvSpPr>
              <p:cNvPr id="199" name="Google Shape;965;p28">
                <a:extLst>
                  <a:ext uri="{FF2B5EF4-FFF2-40B4-BE49-F238E27FC236}">
                    <a16:creationId xmlns:a16="http://schemas.microsoft.com/office/drawing/2014/main" xmlns="" id="{7629D400-FB76-4360-A41C-1835F538F2C2}"/>
                  </a:ext>
                </a:extLst>
              </p:cNvPr>
              <p:cNvSpPr/>
              <p:nvPr/>
            </p:nvSpPr>
            <p:spPr>
              <a:xfrm>
                <a:off x="8651362" y="3414358"/>
                <a:ext cx="1585648" cy="43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0" tIns="45700" rIns="0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공격 분석을 위한 관련 위협정보의 수집 및 관리 모듈</a:t>
                </a:r>
              </a:p>
            </p:txBody>
          </p:sp>
          <p:sp>
            <p:nvSpPr>
              <p:cNvPr id="201" name="Google Shape;965;p28">
                <a:extLst>
                  <a:ext uri="{FF2B5EF4-FFF2-40B4-BE49-F238E27FC236}">
                    <a16:creationId xmlns:a16="http://schemas.microsoft.com/office/drawing/2014/main" xmlns="" id="{33131CF9-F576-405C-AD33-81EDEFEA48BB}"/>
                  </a:ext>
                </a:extLst>
              </p:cNvPr>
              <p:cNvSpPr/>
              <p:nvPr/>
            </p:nvSpPr>
            <p:spPr>
              <a:xfrm>
                <a:off x="6957473" y="5930700"/>
                <a:ext cx="1585648" cy="43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0" tIns="45700" rIns="0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악성코드의 행태에 근거한 </a:t>
                </a:r>
                <a:endParaRPr kumimoji="0" lang="en-US" altLang="ko-KR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endParaRPr>
              </a:p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변종 식별 및 고속 분류</a:t>
                </a:r>
              </a:p>
            </p:txBody>
          </p:sp>
          <p:sp>
            <p:nvSpPr>
              <p:cNvPr id="202" name="Google Shape;965;p28">
                <a:extLst>
                  <a:ext uri="{FF2B5EF4-FFF2-40B4-BE49-F238E27FC236}">
                    <a16:creationId xmlns:a16="http://schemas.microsoft.com/office/drawing/2014/main" xmlns="" id="{75AFBA60-06A7-48D0-9609-6154B798F383}"/>
                  </a:ext>
                </a:extLst>
              </p:cNvPr>
              <p:cNvSpPr/>
              <p:nvPr/>
            </p:nvSpPr>
            <p:spPr>
              <a:xfrm>
                <a:off x="277162" y="5930405"/>
                <a:ext cx="1585648" cy="43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0" tIns="45700" rIns="0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IP </a:t>
                </a: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및 도메인에 근거한</a:t>
                </a:r>
                <a:endParaRPr kumimoji="0" lang="en-US" altLang="ko-KR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endParaRPr>
              </a:p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 위협정보 수집 모듈 기술</a:t>
                </a:r>
              </a:p>
            </p:txBody>
          </p:sp>
          <p:sp>
            <p:nvSpPr>
              <p:cNvPr id="203" name="Google Shape;965;p28">
                <a:extLst>
                  <a:ext uri="{FF2B5EF4-FFF2-40B4-BE49-F238E27FC236}">
                    <a16:creationId xmlns:a16="http://schemas.microsoft.com/office/drawing/2014/main" xmlns="" id="{70F2F72B-8601-4112-A738-88000BF03A04}"/>
                  </a:ext>
                </a:extLst>
              </p:cNvPr>
              <p:cNvSpPr/>
              <p:nvPr/>
            </p:nvSpPr>
            <p:spPr>
              <a:xfrm>
                <a:off x="1943856" y="5930406"/>
                <a:ext cx="1585648" cy="43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0" tIns="45700" rIns="0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그래프에 기반한 역사적 </a:t>
                </a:r>
                <a:endParaRPr kumimoji="0" lang="en-US" altLang="ko-KR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endParaRPr>
              </a:p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위협정보 분석 모듈 기술</a:t>
                </a:r>
              </a:p>
            </p:txBody>
          </p:sp>
          <p:sp>
            <p:nvSpPr>
              <p:cNvPr id="204" name="Google Shape;965;p28">
                <a:extLst>
                  <a:ext uri="{FF2B5EF4-FFF2-40B4-BE49-F238E27FC236}">
                    <a16:creationId xmlns:a16="http://schemas.microsoft.com/office/drawing/2014/main" xmlns="" id="{33F1DE93-DBC8-48DB-91D1-62846D58FC37}"/>
                  </a:ext>
                </a:extLst>
              </p:cNvPr>
              <p:cNvSpPr/>
              <p:nvPr/>
            </p:nvSpPr>
            <p:spPr>
              <a:xfrm>
                <a:off x="3601512" y="5930406"/>
                <a:ext cx="1585648" cy="43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0" tIns="45700" rIns="0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사이버공격 상관관계 </a:t>
                </a:r>
                <a:endParaRPr kumimoji="0" lang="en-US" altLang="ko-KR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endParaRPr>
              </a:p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분석 모듈 기술</a:t>
                </a:r>
              </a:p>
            </p:txBody>
          </p:sp>
          <p:sp>
            <p:nvSpPr>
              <p:cNvPr id="205" name="Google Shape;965;p28">
                <a:extLst>
                  <a:ext uri="{FF2B5EF4-FFF2-40B4-BE49-F238E27FC236}">
                    <a16:creationId xmlns:a16="http://schemas.microsoft.com/office/drawing/2014/main" xmlns="" id="{97135D88-FFCD-473A-BCB4-50B50878110E}"/>
                  </a:ext>
                </a:extLst>
              </p:cNvPr>
              <p:cNvSpPr/>
              <p:nvPr/>
            </p:nvSpPr>
            <p:spPr>
              <a:xfrm>
                <a:off x="5293700" y="5930406"/>
                <a:ext cx="1585648" cy="43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0" tIns="45700" rIns="0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악성코드에 근거한 </a:t>
                </a:r>
                <a:endParaRPr kumimoji="0" lang="en-US" altLang="ko-KR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endParaRPr>
              </a:p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위협정보 수집 모듈</a:t>
                </a:r>
              </a:p>
            </p:txBody>
          </p:sp>
          <p:sp>
            <p:nvSpPr>
              <p:cNvPr id="206" name="Google Shape;1002;p29">
                <a:extLst>
                  <a:ext uri="{FF2B5EF4-FFF2-40B4-BE49-F238E27FC236}">
                    <a16:creationId xmlns:a16="http://schemas.microsoft.com/office/drawing/2014/main" xmlns="" id="{E8227F9A-9478-47E5-A905-5253CB5B5503}"/>
                  </a:ext>
                </a:extLst>
              </p:cNvPr>
              <p:cNvSpPr/>
              <p:nvPr/>
            </p:nvSpPr>
            <p:spPr>
              <a:xfrm rot="5400000">
                <a:off x="940933" y="1129648"/>
                <a:ext cx="267039" cy="1080119"/>
              </a:xfrm>
              <a:prstGeom prst="flowChartDelay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7" name="직사각형 2">
                <a:extLst>
                  <a:ext uri="{FF2B5EF4-FFF2-40B4-BE49-F238E27FC236}">
                    <a16:creationId xmlns:a16="http://schemas.microsoft.com/office/drawing/2014/main" xmlns="" id="{BF2C35A9-C20F-442C-8303-07425E84359E}"/>
                  </a:ext>
                </a:extLst>
              </p:cNvPr>
              <p:cNvSpPr/>
              <p:nvPr/>
            </p:nvSpPr>
            <p:spPr>
              <a:xfrm>
                <a:off x="708419" y="1530422"/>
                <a:ext cx="723275" cy="25391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기술이전</a:t>
                </a:r>
              </a:p>
            </p:txBody>
          </p:sp>
          <p:sp>
            <p:nvSpPr>
              <p:cNvPr id="208" name="Google Shape;1002;p29">
                <a:extLst>
                  <a:ext uri="{FF2B5EF4-FFF2-40B4-BE49-F238E27FC236}">
                    <a16:creationId xmlns:a16="http://schemas.microsoft.com/office/drawing/2014/main" xmlns="" id="{235ECB91-BCC0-4AFE-9E36-C8399B6A60D4}"/>
                  </a:ext>
                </a:extLst>
              </p:cNvPr>
              <p:cNvSpPr/>
              <p:nvPr/>
            </p:nvSpPr>
            <p:spPr>
              <a:xfrm rot="5400000">
                <a:off x="2603131" y="1112706"/>
                <a:ext cx="267039" cy="1114003"/>
              </a:xfrm>
              <a:prstGeom prst="flowChartDelay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9" name="직사각형 179">
                <a:extLst>
                  <a:ext uri="{FF2B5EF4-FFF2-40B4-BE49-F238E27FC236}">
                    <a16:creationId xmlns:a16="http://schemas.microsoft.com/office/drawing/2014/main" xmlns="" id="{5C56EE15-1751-440C-ABBB-64D1CD37E822}"/>
                  </a:ext>
                </a:extLst>
              </p:cNvPr>
              <p:cNvSpPr/>
              <p:nvPr/>
            </p:nvSpPr>
            <p:spPr>
              <a:xfrm>
                <a:off x="2383876" y="1530422"/>
                <a:ext cx="723275" cy="25391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기술이전</a:t>
                </a:r>
              </a:p>
            </p:txBody>
          </p:sp>
          <p:sp>
            <p:nvSpPr>
              <p:cNvPr id="210" name="Google Shape;1002;p29">
                <a:extLst>
                  <a:ext uri="{FF2B5EF4-FFF2-40B4-BE49-F238E27FC236}">
                    <a16:creationId xmlns:a16="http://schemas.microsoft.com/office/drawing/2014/main" xmlns="" id="{0FB09AB7-9798-4FE9-BCC6-89FFF156F11F}"/>
                  </a:ext>
                </a:extLst>
              </p:cNvPr>
              <p:cNvSpPr/>
              <p:nvPr/>
            </p:nvSpPr>
            <p:spPr>
              <a:xfrm rot="5400000">
                <a:off x="4271166" y="1112706"/>
                <a:ext cx="267039" cy="1114003"/>
              </a:xfrm>
              <a:prstGeom prst="flowChartDelay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1" name="직사각형 182">
                <a:extLst>
                  <a:ext uri="{FF2B5EF4-FFF2-40B4-BE49-F238E27FC236}">
                    <a16:creationId xmlns:a16="http://schemas.microsoft.com/office/drawing/2014/main" xmlns="" id="{092F0BB1-859A-413F-95FF-25A5FA7596BD}"/>
                  </a:ext>
                </a:extLst>
              </p:cNvPr>
              <p:cNvSpPr/>
              <p:nvPr/>
            </p:nvSpPr>
            <p:spPr>
              <a:xfrm>
                <a:off x="4051912" y="1530422"/>
                <a:ext cx="723275" cy="25391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기술이전</a:t>
                </a:r>
              </a:p>
            </p:txBody>
          </p:sp>
          <p:sp>
            <p:nvSpPr>
              <p:cNvPr id="212" name="Google Shape;1002;p29">
                <a:extLst>
                  <a:ext uri="{FF2B5EF4-FFF2-40B4-BE49-F238E27FC236}">
                    <a16:creationId xmlns:a16="http://schemas.microsoft.com/office/drawing/2014/main" xmlns="" id="{5DBBF654-C538-460C-9BC5-F6557FDFAD83}"/>
                  </a:ext>
                </a:extLst>
              </p:cNvPr>
              <p:cNvSpPr/>
              <p:nvPr/>
            </p:nvSpPr>
            <p:spPr>
              <a:xfrm rot="5400000">
                <a:off x="5956239" y="1112706"/>
                <a:ext cx="267039" cy="1114003"/>
              </a:xfrm>
              <a:prstGeom prst="flowChartDelay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3" name="직사각형 185">
                <a:extLst>
                  <a:ext uri="{FF2B5EF4-FFF2-40B4-BE49-F238E27FC236}">
                    <a16:creationId xmlns:a16="http://schemas.microsoft.com/office/drawing/2014/main" xmlns="" id="{E10B65A9-BEAC-4B91-877C-79452F837057}"/>
                  </a:ext>
                </a:extLst>
              </p:cNvPr>
              <p:cNvSpPr/>
              <p:nvPr/>
            </p:nvSpPr>
            <p:spPr>
              <a:xfrm>
                <a:off x="5736985" y="1530422"/>
                <a:ext cx="723275" cy="25391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기술이전</a:t>
                </a:r>
              </a:p>
            </p:txBody>
          </p:sp>
          <p:sp>
            <p:nvSpPr>
              <p:cNvPr id="214" name="Google Shape;1002;p29">
                <a:extLst>
                  <a:ext uri="{FF2B5EF4-FFF2-40B4-BE49-F238E27FC236}">
                    <a16:creationId xmlns:a16="http://schemas.microsoft.com/office/drawing/2014/main" xmlns="" id="{9D09C4B3-FC67-4310-B944-A1375A09D949}"/>
                  </a:ext>
                </a:extLst>
              </p:cNvPr>
              <p:cNvSpPr/>
              <p:nvPr/>
            </p:nvSpPr>
            <p:spPr>
              <a:xfrm rot="5400000">
                <a:off x="7623956" y="1092814"/>
                <a:ext cx="267039" cy="1114003"/>
              </a:xfrm>
              <a:prstGeom prst="flowChartDelay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5" name="직사각형 188">
                <a:extLst>
                  <a:ext uri="{FF2B5EF4-FFF2-40B4-BE49-F238E27FC236}">
                    <a16:creationId xmlns:a16="http://schemas.microsoft.com/office/drawing/2014/main" xmlns="" id="{AC8078F0-80A1-44E2-8B7D-ACF715BEDDC4}"/>
                  </a:ext>
                </a:extLst>
              </p:cNvPr>
              <p:cNvSpPr/>
              <p:nvPr/>
            </p:nvSpPr>
            <p:spPr>
              <a:xfrm>
                <a:off x="7404702" y="1510530"/>
                <a:ext cx="723275" cy="25391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기술이전</a:t>
                </a:r>
              </a:p>
            </p:txBody>
          </p:sp>
          <p:sp>
            <p:nvSpPr>
              <p:cNvPr id="216" name="Google Shape;1002;p29">
                <a:extLst>
                  <a:ext uri="{FF2B5EF4-FFF2-40B4-BE49-F238E27FC236}">
                    <a16:creationId xmlns:a16="http://schemas.microsoft.com/office/drawing/2014/main" xmlns="" id="{6D570139-981F-4BFA-8783-53FE88AF1720}"/>
                  </a:ext>
                </a:extLst>
              </p:cNvPr>
              <p:cNvSpPr/>
              <p:nvPr/>
            </p:nvSpPr>
            <p:spPr>
              <a:xfrm rot="5400000">
                <a:off x="9299413" y="1092814"/>
                <a:ext cx="267039" cy="1114003"/>
              </a:xfrm>
              <a:prstGeom prst="flowChartDelay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7" name="직사각형 191">
                <a:extLst>
                  <a:ext uri="{FF2B5EF4-FFF2-40B4-BE49-F238E27FC236}">
                    <a16:creationId xmlns:a16="http://schemas.microsoft.com/office/drawing/2014/main" xmlns="" id="{07156516-D1E2-430D-8C01-5A35C5A4BBD6}"/>
                  </a:ext>
                </a:extLst>
              </p:cNvPr>
              <p:cNvSpPr/>
              <p:nvPr/>
            </p:nvSpPr>
            <p:spPr>
              <a:xfrm>
                <a:off x="9080159" y="1510530"/>
                <a:ext cx="723275" cy="25391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기술이전</a:t>
                </a:r>
              </a:p>
            </p:txBody>
          </p:sp>
          <p:grpSp>
            <p:nvGrpSpPr>
              <p:cNvPr id="4" name="그룹 195">
                <a:extLst>
                  <a:ext uri="{FF2B5EF4-FFF2-40B4-BE49-F238E27FC236}">
                    <a16:creationId xmlns:a16="http://schemas.microsoft.com/office/drawing/2014/main" xmlns="" id="{7A0EBE6D-2351-4152-8736-5DF355478F0F}"/>
                  </a:ext>
                </a:extLst>
              </p:cNvPr>
              <p:cNvGrpSpPr/>
              <p:nvPr/>
            </p:nvGrpSpPr>
            <p:grpSpPr>
              <a:xfrm>
                <a:off x="7185306" y="4026872"/>
                <a:ext cx="1114003" cy="272805"/>
                <a:chOff x="919239" y="3036998"/>
                <a:chExt cx="691707" cy="330094"/>
              </a:xfrm>
              <a:solidFill>
                <a:schemeClr val="tx2">
                  <a:lumMod val="75000"/>
                </a:schemeClr>
              </a:solidFill>
            </p:grpSpPr>
            <p:sp>
              <p:nvSpPr>
                <p:cNvPr id="228" name="Google Shape;1002;p29">
                  <a:extLst>
                    <a:ext uri="{FF2B5EF4-FFF2-40B4-BE49-F238E27FC236}">
                      <a16:creationId xmlns:a16="http://schemas.microsoft.com/office/drawing/2014/main" xmlns="" id="{9EDF05DC-E44D-4DA4-9FBE-62DD18DE1A56}"/>
                    </a:ext>
                  </a:extLst>
                </p:cNvPr>
                <p:cNvSpPr/>
                <p:nvPr/>
              </p:nvSpPr>
              <p:spPr>
                <a:xfrm rot="5400000">
                  <a:off x="1103534" y="2859680"/>
                  <a:ext cx="323117" cy="691707"/>
                </a:xfrm>
                <a:prstGeom prst="flowChartDelay">
                  <a:avLst/>
                </a:prstGeom>
                <a:grp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29" name="직사각형 197">
                  <a:extLst>
                    <a:ext uri="{FF2B5EF4-FFF2-40B4-BE49-F238E27FC236}">
                      <a16:creationId xmlns:a16="http://schemas.microsoft.com/office/drawing/2014/main" xmlns="" id="{773347B0-9A5D-442D-B3CF-EFB2793F7EC9}"/>
                    </a:ext>
                  </a:extLst>
                </p:cNvPr>
                <p:cNvSpPr/>
                <p:nvPr/>
              </p:nvSpPr>
              <p:spPr>
                <a:xfrm>
                  <a:off x="1050294" y="3036998"/>
                  <a:ext cx="449096" cy="30723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  <a:cs typeface="Malgun Gothic"/>
                      <a:sym typeface="Malgun Gothic"/>
                    </a:rPr>
                    <a:t>기술이전</a:t>
                  </a:r>
                </a:p>
              </p:txBody>
            </p:sp>
          </p:grpSp>
          <p:sp>
            <p:nvSpPr>
              <p:cNvPr id="220" name="Google Shape;1002;p29">
                <a:extLst>
                  <a:ext uri="{FF2B5EF4-FFF2-40B4-BE49-F238E27FC236}">
                    <a16:creationId xmlns:a16="http://schemas.microsoft.com/office/drawing/2014/main" xmlns="" id="{9883BF7E-4A7D-44F6-8A94-DDF70FC7CB8B}"/>
                  </a:ext>
                </a:extLst>
              </p:cNvPr>
              <p:cNvSpPr/>
              <p:nvPr/>
            </p:nvSpPr>
            <p:spPr>
              <a:xfrm rot="5400000">
                <a:off x="916450" y="3586408"/>
                <a:ext cx="267039" cy="1114003"/>
              </a:xfrm>
              <a:prstGeom prst="flowChartDelay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1" name="직사각형 200">
                <a:extLst>
                  <a:ext uri="{FF2B5EF4-FFF2-40B4-BE49-F238E27FC236}">
                    <a16:creationId xmlns:a16="http://schemas.microsoft.com/office/drawing/2014/main" xmlns="" id="{35B00658-7542-4B4C-B20F-A7AF1444C00C}"/>
                  </a:ext>
                </a:extLst>
              </p:cNvPr>
              <p:cNvSpPr/>
              <p:nvPr/>
            </p:nvSpPr>
            <p:spPr>
              <a:xfrm>
                <a:off x="697196" y="4004124"/>
                <a:ext cx="723275" cy="25391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기술이전</a:t>
                </a:r>
              </a:p>
            </p:txBody>
          </p:sp>
          <p:sp>
            <p:nvSpPr>
              <p:cNvPr id="222" name="Google Shape;1002;p29">
                <a:extLst>
                  <a:ext uri="{FF2B5EF4-FFF2-40B4-BE49-F238E27FC236}">
                    <a16:creationId xmlns:a16="http://schemas.microsoft.com/office/drawing/2014/main" xmlns="" id="{0D2B036B-3607-4D53-92ED-D1C07B850A4A}"/>
                  </a:ext>
                </a:extLst>
              </p:cNvPr>
              <p:cNvSpPr/>
              <p:nvPr/>
            </p:nvSpPr>
            <p:spPr>
              <a:xfrm rot="5400000">
                <a:off x="2591907" y="3586408"/>
                <a:ext cx="267039" cy="1114003"/>
              </a:xfrm>
              <a:prstGeom prst="flowChartDelay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3" name="직사각형 203">
                <a:extLst>
                  <a:ext uri="{FF2B5EF4-FFF2-40B4-BE49-F238E27FC236}">
                    <a16:creationId xmlns:a16="http://schemas.microsoft.com/office/drawing/2014/main" xmlns="" id="{1A3651E3-315A-46AC-A591-61F53090C6FA}"/>
                  </a:ext>
                </a:extLst>
              </p:cNvPr>
              <p:cNvSpPr/>
              <p:nvPr/>
            </p:nvSpPr>
            <p:spPr>
              <a:xfrm>
                <a:off x="2372653" y="4004124"/>
                <a:ext cx="723275" cy="25391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기술이전</a:t>
                </a:r>
              </a:p>
            </p:txBody>
          </p:sp>
          <p:sp>
            <p:nvSpPr>
              <p:cNvPr id="224" name="Google Shape;1002;p29">
                <a:extLst>
                  <a:ext uri="{FF2B5EF4-FFF2-40B4-BE49-F238E27FC236}">
                    <a16:creationId xmlns:a16="http://schemas.microsoft.com/office/drawing/2014/main" xmlns="" id="{9C1EC38C-89B5-43D0-8E5B-4BE2EBCD628D}"/>
                  </a:ext>
                </a:extLst>
              </p:cNvPr>
              <p:cNvSpPr/>
              <p:nvPr/>
            </p:nvSpPr>
            <p:spPr>
              <a:xfrm rot="5400000">
                <a:off x="4259942" y="3586408"/>
                <a:ext cx="267039" cy="1114003"/>
              </a:xfrm>
              <a:prstGeom prst="flowChartDelay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5" name="직사각형 206">
                <a:extLst>
                  <a:ext uri="{FF2B5EF4-FFF2-40B4-BE49-F238E27FC236}">
                    <a16:creationId xmlns:a16="http://schemas.microsoft.com/office/drawing/2014/main" xmlns="" id="{BEAFA9C7-F26F-495E-B503-AC8421B968D1}"/>
                  </a:ext>
                </a:extLst>
              </p:cNvPr>
              <p:cNvSpPr/>
              <p:nvPr/>
            </p:nvSpPr>
            <p:spPr>
              <a:xfrm>
                <a:off x="4040688" y="4004124"/>
                <a:ext cx="723275" cy="25391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기술이전</a:t>
                </a:r>
              </a:p>
            </p:txBody>
          </p:sp>
          <p:sp>
            <p:nvSpPr>
              <p:cNvPr id="226" name="Google Shape;1002;p29">
                <a:extLst>
                  <a:ext uri="{FF2B5EF4-FFF2-40B4-BE49-F238E27FC236}">
                    <a16:creationId xmlns:a16="http://schemas.microsoft.com/office/drawing/2014/main" xmlns="" id="{8B1B5430-6859-40A9-8190-BDF1DA4D14C7}"/>
                  </a:ext>
                </a:extLst>
              </p:cNvPr>
              <p:cNvSpPr/>
              <p:nvPr/>
            </p:nvSpPr>
            <p:spPr>
              <a:xfrm rot="5400000">
                <a:off x="5971331" y="3586408"/>
                <a:ext cx="267039" cy="1114003"/>
              </a:xfrm>
              <a:prstGeom prst="flowChartDelay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7" name="직사각형 209">
                <a:extLst>
                  <a:ext uri="{FF2B5EF4-FFF2-40B4-BE49-F238E27FC236}">
                    <a16:creationId xmlns:a16="http://schemas.microsoft.com/office/drawing/2014/main" xmlns="" id="{918D7CE0-03F4-4123-AC47-64C65E0B5543}"/>
                  </a:ext>
                </a:extLst>
              </p:cNvPr>
              <p:cNvSpPr/>
              <p:nvPr/>
            </p:nvSpPr>
            <p:spPr>
              <a:xfrm>
                <a:off x="5725761" y="4004124"/>
                <a:ext cx="723275" cy="25391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기술이전</a:t>
                </a:r>
              </a:p>
            </p:txBody>
          </p:sp>
          <p:sp>
            <p:nvSpPr>
              <p:cNvPr id="41" name="직사각형 2">
                <a:extLst>
                  <a:ext uri="{FF2B5EF4-FFF2-40B4-BE49-F238E27FC236}">
                    <a16:creationId xmlns:a16="http://schemas.microsoft.com/office/drawing/2014/main" xmlns="" id="{B43A5267-614E-A181-CE3A-C37242D28678}"/>
                  </a:ext>
                </a:extLst>
              </p:cNvPr>
              <p:cNvSpPr/>
              <p:nvPr/>
            </p:nvSpPr>
            <p:spPr>
              <a:xfrm>
                <a:off x="9283735" y="4045321"/>
                <a:ext cx="723275" cy="25391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기술이전</a:t>
                </a:r>
              </a:p>
            </p:txBody>
          </p:sp>
        </p:grp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xmlns="" id="{C562E4AE-EA88-468F-AA82-393FA61DACCF}"/>
                </a:ext>
              </a:extLst>
            </p:cNvPr>
            <p:cNvGrpSpPr/>
            <p:nvPr/>
          </p:nvGrpSpPr>
          <p:grpSpPr>
            <a:xfrm>
              <a:off x="8940341" y="3854431"/>
              <a:ext cx="1585648" cy="2718978"/>
              <a:chOff x="10309018" y="1510530"/>
              <a:chExt cx="1585648" cy="2718978"/>
            </a:xfrm>
          </p:grpSpPr>
          <p:sp>
            <p:nvSpPr>
              <p:cNvPr id="162" name="직사각형 123">
                <a:extLst>
                  <a:ext uri="{FF2B5EF4-FFF2-40B4-BE49-F238E27FC236}">
                    <a16:creationId xmlns:a16="http://schemas.microsoft.com/office/drawing/2014/main" xmlns="" id="{32DCB4B9-5BE7-4F30-82CF-A1A1D0A9F356}"/>
                  </a:ext>
                </a:extLst>
              </p:cNvPr>
              <p:cNvSpPr/>
              <p:nvPr/>
            </p:nvSpPr>
            <p:spPr>
              <a:xfrm>
                <a:off x="10437762" y="1516680"/>
                <a:ext cx="1370442" cy="1840756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50000" sy="5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pic>
            <p:nvPicPr>
              <p:cNvPr id="163" name="그림 124">
                <a:extLst>
                  <a:ext uri="{FF2B5EF4-FFF2-40B4-BE49-F238E27FC236}">
                    <a16:creationId xmlns:a16="http://schemas.microsoft.com/office/drawing/2014/main" xmlns="" id="{7D947667-4D95-4F3A-9EC9-6CC4923E02D4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0508833" y="1605011"/>
                <a:ext cx="1227600" cy="16731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64" name="직각 삼각형 125">
                <a:extLst>
                  <a:ext uri="{FF2B5EF4-FFF2-40B4-BE49-F238E27FC236}">
                    <a16:creationId xmlns:a16="http://schemas.microsoft.com/office/drawing/2014/main" xmlns="" id="{8E151E03-78CD-44EC-B50E-99DA5F039ADD}"/>
                  </a:ext>
                </a:extLst>
              </p:cNvPr>
              <p:cNvSpPr/>
              <p:nvPr/>
            </p:nvSpPr>
            <p:spPr>
              <a:xfrm rot="5400000">
                <a:off x="10449481" y="1506413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65" name="직각 삼각형 126">
                <a:extLst>
                  <a:ext uri="{FF2B5EF4-FFF2-40B4-BE49-F238E27FC236}">
                    <a16:creationId xmlns:a16="http://schemas.microsoft.com/office/drawing/2014/main" xmlns="" id="{B02EDA3C-C15C-42AA-B4E2-C064EA82C959}"/>
                  </a:ext>
                </a:extLst>
              </p:cNvPr>
              <p:cNvSpPr/>
              <p:nvPr/>
            </p:nvSpPr>
            <p:spPr>
              <a:xfrm rot="10800000">
                <a:off x="11524460" y="1515152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sx="90000" sy="9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66" name="직각 삼각형 127">
                <a:extLst>
                  <a:ext uri="{FF2B5EF4-FFF2-40B4-BE49-F238E27FC236}">
                    <a16:creationId xmlns:a16="http://schemas.microsoft.com/office/drawing/2014/main" xmlns="" id="{DE8949E0-FFE4-462C-87F1-1E23C7FB0CEA}"/>
                  </a:ext>
                </a:extLst>
              </p:cNvPr>
              <p:cNvSpPr/>
              <p:nvPr/>
            </p:nvSpPr>
            <p:spPr>
              <a:xfrm rot="16200000">
                <a:off x="11526038" y="3079366"/>
                <a:ext cx="269245" cy="28689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3500000" sx="90000" sy="90000" algn="b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67" name="직각 삼각형 128">
                <a:extLst>
                  <a:ext uri="{FF2B5EF4-FFF2-40B4-BE49-F238E27FC236}">
                    <a16:creationId xmlns:a16="http://schemas.microsoft.com/office/drawing/2014/main" xmlns="" id="{D46F042F-972E-43D2-A7FB-1646F94CA651}"/>
                  </a:ext>
                </a:extLst>
              </p:cNvPr>
              <p:cNvSpPr/>
              <p:nvPr/>
            </p:nvSpPr>
            <p:spPr>
              <a:xfrm>
                <a:off x="10440656" y="3089654"/>
                <a:ext cx="286895" cy="269245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8900000" sx="90000" sy="90000" algn="b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0" name="Google Shape;965;p28">
                <a:extLst>
                  <a:ext uri="{FF2B5EF4-FFF2-40B4-BE49-F238E27FC236}">
                    <a16:creationId xmlns:a16="http://schemas.microsoft.com/office/drawing/2014/main" xmlns="" id="{A9890CA6-0F39-4A8A-89FD-AFBC4C877920}"/>
                  </a:ext>
                </a:extLst>
              </p:cNvPr>
              <p:cNvSpPr/>
              <p:nvPr/>
            </p:nvSpPr>
            <p:spPr>
              <a:xfrm>
                <a:off x="10309018" y="3414358"/>
                <a:ext cx="1585648" cy="43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0" tIns="45700" rIns="0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다양한 특성정보에 </a:t>
                </a:r>
                <a:endParaRPr kumimoji="0" lang="en-US" altLang="ko-KR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endParaRPr>
              </a:p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기반한 선택적 악성코드 </a:t>
                </a:r>
                <a:endParaRPr kumimoji="0" lang="en-US" altLang="ko-KR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endParaRPr>
              </a:p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Malgun Gothic"/>
                    <a:sym typeface="Malgun Gothic"/>
                  </a:rPr>
                  <a:t>프로파일링 모듈</a:t>
                </a:r>
              </a:p>
            </p:txBody>
          </p:sp>
          <p:grpSp>
            <p:nvGrpSpPr>
              <p:cNvPr id="3" name="그룹 192">
                <a:extLst>
                  <a:ext uri="{FF2B5EF4-FFF2-40B4-BE49-F238E27FC236}">
                    <a16:creationId xmlns:a16="http://schemas.microsoft.com/office/drawing/2014/main" xmlns="" id="{20D1D47A-8E5C-482C-A83F-236C54D43961}"/>
                  </a:ext>
                </a:extLst>
              </p:cNvPr>
              <p:cNvGrpSpPr/>
              <p:nvPr/>
            </p:nvGrpSpPr>
            <p:grpSpPr>
              <a:xfrm>
                <a:off x="10543966" y="1510530"/>
                <a:ext cx="1114003" cy="272805"/>
                <a:chOff x="919239" y="3036998"/>
                <a:chExt cx="691707" cy="330094"/>
              </a:xfrm>
              <a:solidFill>
                <a:schemeClr val="tx2">
                  <a:lumMod val="75000"/>
                </a:schemeClr>
              </a:solidFill>
            </p:grpSpPr>
            <p:sp>
              <p:nvSpPr>
                <p:cNvPr id="230" name="Google Shape;1002;p29">
                  <a:extLst>
                    <a:ext uri="{FF2B5EF4-FFF2-40B4-BE49-F238E27FC236}">
                      <a16:creationId xmlns:a16="http://schemas.microsoft.com/office/drawing/2014/main" xmlns="" id="{A1697F2A-45FA-42C0-9EED-6DA97B4EB85A}"/>
                    </a:ext>
                  </a:extLst>
                </p:cNvPr>
                <p:cNvSpPr/>
                <p:nvPr/>
              </p:nvSpPr>
              <p:spPr>
                <a:xfrm rot="5400000">
                  <a:off x="1103534" y="2859680"/>
                  <a:ext cx="323117" cy="691707"/>
                </a:xfrm>
                <a:prstGeom prst="flowChartDelay">
                  <a:avLst/>
                </a:prstGeom>
                <a:grp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31" name="직사각형 194">
                  <a:extLst>
                    <a:ext uri="{FF2B5EF4-FFF2-40B4-BE49-F238E27FC236}">
                      <a16:creationId xmlns:a16="http://schemas.microsoft.com/office/drawing/2014/main" xmlns="" id="{F9AED879-F743-4EF9-BB49-6AEC22AD8AAB}"/>
                    </a:ext>
                  </a:extLst>
                </p:cNvPr>
                <p:cNvSpPr/>
                <p:nvPr/>
              </p:nvSpPr>
              <p:spPr>
                <a:xfrm>
                  <a:off x="1050294" y="3036998"/>
                  <a:ext cx="449096" cy="30723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  <a:cs typeface="Malgun Gothic"/>
                      <a:sym typeface="Malgun Gothic"/>
                    </a:rPr>
                    <a:t>기술이전</a:t>
                  </a:r>
                </a:p>
              </p:txBody>
            </p: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684C994B-3C61-B420-FAD2-5DED4DFB9359}"/>
                  </a:ext>
                </a:extLst>
              </p:cNvPr>
              <p:cNvSpPr txBox="1"/>
              <p:nvPr/>
            </p:nvSpPr>
            <p:spPr>
              <a:xfrm>
                <a:off x="10946415" y="3983287"/>
                <a:ext cx="6178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수  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686155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7.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수상</a:t>
            </a:r>
            <a:endParaRPr kumimoji="1" lang="ko-KR" altLang="en-US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4" name="Google Shape;1038;p29">
            <a:extLst>
              <a:ext uri="{FF2B5EF4-FFF2-40B4-BE49-F238E27FC236}">
                <a16:creationId xmlns:a16="http://schemas.microsoft.com/office/drawing/2014/main" xmlns="" id="{CCF65B6C-20A1-46F5-BCF0-07A312715361}"/>
              </a:ext>
            </a:extLst>
          </p:cNvPr>
          <p:cNvSpPr/>
          <p:nvPr/>
        </p:nvSpPr>
        <p:spPr>
          <a:xfrm>
            <a:off x="4404946" y="514557"/>
            <a:ext cx="3174023" cy="17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  <a:sym typeface="Malgun Gothic"/>
            </a:endParaRPr>
          </a:p>
        </p:txBody>
      </p:sp>
      <p:sp>
        <p:nvSpPr>
          <p:cNvPr id="115" name="제목 1">
            <a:extLst>
              <a:ext uri="{FF2B5EF4-FFF2-40B4-BE49-F238E27FC236}">
                <a16:creationId xmlns:a16="http://schemas.microsoft.com/office/drawing/2014/main" xmlns="" id="{82AAF07C-A2EB-4D75-89B8-DBABDBF5C5F3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-30" normalizeH="0" baseline="0" noProof="0" dirty="0">
                <a:ln>
                  <a:solidFill>
                    <a:srgbClr val="6D88AF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III. </a:t>
            </a:r>
            <a:r>
              <a:rPr kumimoji="1" lang="ko-KR" altLang="en-US" sz="1800" b="1" i="0" u="none" strike="noStrike" kern="1200" cap="none" spc="-30" normalizeH="0" baseline="0" noProof="0" dirty="0">
                <a:ln>
                  <a:solidFill>
                    <a:srgbClr val="6D88AF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인증서</a:t>
            </a: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xmlns="" id="{2DA82106-1BCB-35B7-2D17-076E1CABCBFE}"/>
              </a:ext>
            </a:extLst>
          </p:cNvPr>
          <p:cNvGrpSpPr/>
          <p:nvPr/>
        </p:nvGrpSpPr>
        <p:grpSpPr>
          <a:xfrm>
            <a:off x="5164949" y="1985699"/>
            <a:ext cx="2283195" cy="3371553"/>
            <a:chOff x="3958984" y="2142839"/>
            <a:chExt cx="2283195" cy="3371553"/>
          </a:xfrm>
        </p:grpSpPr>
        <p:sp>
          <p:nvSpPr>
            <p:cNvPr id="51" name="직사각형 86">
              <a:extLst>
                <a:ext uri="{FF2B5EF4-FFF2-40B4-BE49-F238E27FC236}">
                  <a16:creationId xmlns:a16="http://schemas.microsoft.com/office/drawing/2014/main" xmlns="" id="{F8BA62DB-A92B-B289-A101-DE55396A2A32}"/>
                </a:ext>
              </a:extLst>
            </p:cNvPr>
            <p:cNvSpPr/>
            <p:nvPr/>
          </p:nvSpPr>
          <p:spPr>
            <a:xfrm>
              <a:off x="4108797" y="2149473"/>
              <a:ext cx="1973317" cy="2654134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50000" sy="5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직각 삼각형 89">
              <a:extLst>
                <a:ext uri="{FF2B5EF4-FFF2-40B4-BE49-F238E27FC236}">
                  <a16:creationId xmlns:a16="http://schemas.microsoft.com/office/drawing/2014/main" xmlns="" id="{1D4F71C7-5E12-0B57-A395-AE990BFD5604}"/>
                </a:ext>
              </a:extLst>
            </p:cNvPr>
            <p:cNvSpPr/>
            <p:nvPr/>
          </p:nvSpPr>
          <p:spPr>
            <a:xfrm rot="10800000">
              <a:off x="5673547" y="2147270"/>
              <a:ext cx="413104" cy="388217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sx="90000" sy="9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Google Shape;965;p28">
              <a:extLst>
                <a:ext uri="{FF2B5EF4-FFF2-40B4-BE49-F238E27FC236}">
                  <a16:creationId xmlns:a16="http://schemas.microsoft.com/office/drawing/2014/main" xmlns="" id="{A7E8A0C9-B8C9-0BBF-B6DA-3B8E885C2BEB}"/>
                </a:ext>
              </a:extLst>
            </p:cNvPr>
            <p:cNvSpPr/>
            <p:nvPr/>
          </p:nvSpPr>
          <p:spPr>
            <a:xfrm>
              <a:off x="3958984" y="4891503"/>
              <a:ext cx="2283195" cy="62288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국가산업 발전에 기여</a:t>
              </a:r>
              <a:r>
                <a:rPr kumimoji="0" lang="en-US" altLang="ko-KR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/>
              </a:r>
              <a:br>
                <a:rPr kumimoji="0" lang="en-US" altLang="ko-KR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</a:br>
              <a:r>
                <a:rPr kumimoji="0" lang="en-US" altLang="ko-KR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2019 </a:t>
              </a:r>
              <a:r>
                <a:rPr kumimoji="0" lang="ko-KR" altLang="en-US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중소벤처기업 </a:t>
              </a:r>
              <a:r>
                <a:rPr kumimoji="0" lang="ko-KR" altLang="en-US" sz="1000" b="1" i="0" u="none" strike="noStrike" kern="1200" cap="none" spc="-6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장관상</a:t>
              </a:r>
              <a:endParaRPr kumimoji="0" lang="ko-KR" altLang="en-US" sz="10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endParaRPr>
            </a:p>
          </p:txBody>
        </p:sp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xmlns="" id="{4F52ED92-C0AD-28BC-342E-C097FBE55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11940" y="2373984"/>
              <a:ext cx="1771851" cy="2334536"/>
            </a:xfrm>
            <a:prstGeom prst="rect">
              <a:avLst/>
            </a:prstGeom>
          </p:spPr>
        </p:pic>
        <p:sp>
          <p:nvSpPr>
            <p:cNvPr id="55" name="직각 삼각형 88">
              <a:extLst>
                <a:ext uri="{FF2B5EF4-FFF2-40B4-BE49-F238E27FC236}">
                  <a16:creationId xmlns:a16="http://schemas.microsoft.com/office/drawing/2014/main" xmlns="" id="{8F458292-7687-1A03-4347-7A4298356B7F}"/>
                </a:ext>
              </a:extLst>
            </p:cNvPr>
            <p:cNvSpPr/>
            <p:nvPr/>
          </p:nvSpPr>
          <p:spPr>
            <a:xfrm rot="5400000">
              <a:off x="4125407" y="2134950"/>
              <a:ext cx="388217" cy="413104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sx="90000" sy="9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6" name="직각 삼각형 91">
              <a:extLst>
                <a:ext uri="{FF2B5EF4-FFF2-40B4-BE49-F238E27FC236}">
                  <a16:creationId xmlns:a16="http://schemas.microsoft.com/office/drawing/2014/main" xmlns="" id="{9E7E90F9-605C-42E5-2AE2-24517492B7A9}"/>
                </a:ext>
              </a:extLst>
            </p:cNvPr>
            <p:cNvSpPr/>
            <p:nvPr/>
          </p:nvSpPr>
          <p:spPr>
            <a:xfrm>
              <a:off x="4112964" y="4417500"/>
              <a:ext cx="413104" cy="388217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sx="90000" sy="90000" algn="b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7" name="직각 삼각형 90">
              <a:extLst>
                <a:ext uri="{FF2B5EF4-FFF2-40B4-BE49-F238E27FC236}">
                  <a16:creationId xmlns:a16="http://schemas.microsoft.com/office/drawing/2014/main" xmlns="" id="{73BE13AE-BF8E-1ACB-444C-CE9C8D330F3B}"/>
                </a:ext>
              </a:extLst>
            </p:cNvPr>
            <p:cNvSpPr/>
            <p:nvPr/>
          </p:nvSpPr>
          <p:spPr>
            <a:xfrm rot="16200000">
              <a:off x="5675556" y="4402947"/>
              <a:ext cx="388217" cy="413104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3500000" sx="90000" sy="9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8" name="Google Shape;1002;p29">
              <a:extLst>
                <a:ext uri="{FF2B5EF4-FFF2-40B4-BE49-F238E27FC236}">
                  <a16:creationId xmlns:a16="http://schemas.microsoft.com/office/drawing/2014/main" xmlns="" id="{63CDC56A-25F6-88ED-97A1-EA1D291545B0}"/>
                </a:ext>
              </a:extLst>
            </p:cNvPr>
            <p:cNvSpPr/>
            <p:nvPr/>
          </p:nvSpPr>
          <p:spPr>
            <a:xfrm rot="5400000">
              <a:off x="4891859" y="1533323"/>
              <a:ext cx="385036" cy="1604068"/>
            </a:xfrm>
            <a:prstGeom prst="flowChartDelay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684C994B-3C61-B420-FAD2-5DED4DFB9359}"/>
                </a:ext>
              </a:extLst>
            </p:cNvPr>
            <p:cNvSpPr txBox="1"/>
            <p:nvPr/>
          </p:nvSpPr>
          <p:spPr>
            <a:xfrm>
              <a:off x="4836952" y="2172856"/>
              <a:ext cx="889698" cy="355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수  상</a:t>
              </a: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xmlns="" id="{8AF45DBE-BF14-1A2F-5105-89598A1D535F}"/>
              </a:ext>
            </a:extLst>
          </p:cNvPr>
          <p:cNvGrpSpPr/>
          <p:nvPr/>
        </p:nvGrpSpPr>
        <p:grpSpPr>
          <a:xfrm>
            <a:off x="2803332" y="1985699"/>
            <a:ext cx="2283195" cy="3371553"/>
            <a:chOff x="3958984" y="2142839"/>
            <a:chExt cx="2283195" cy="3371553"/>
          </a:xfrm>
        </p:grpSpPr>
        <p:sp>
          <p:nvSpPr>
            <p:cNvPr id="28" name="직사각형 86">
              <a:extLst>
                <a:ext uri="{FF2B5EF4-FFF2-40B4-BE49-F238E27FC236}">
                  <a16:creationId xmlns:a16="http://schemas.microsoft.com/office/drawing/2014/main" xmlns="" id="{1B9EBCC4-C68C-03AA-9F4C-E72555508945}"/>
                </a:ext>
              </a:extLst>
            </p:cNvPr>
            <p:cNvSpPr/>
            <p:nvPr/>
          </p:nvSpPr>
          <p:spPr>
            <a:xfrm>
              <a:off x="4108797" y="2149473"/>
              <a:ext cx="1973317" cy="2654134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50000" sy="5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9" name="직각 삼각형 89">
              <a:extLst>
                <a:ext uri="{FF2B5EF4-FFF2-40B4-BE49-F238E27FC236}">
                  <a16:creationId xmlns:a16="http://schemas.microsoft.com/office/drawing/2014/main" xmlns="" id="{7BBE6AB1-3686-6734-8428-27CF3CE58ED7}"/>
                </a:ext>
              </a:extLst>
            </p:cNvPr>
            <p:cNvSpPr/>
            <p:nvPr/>
          </p:nvSpPr>
          <p:spPr>
            <a:xfrm rot="10800000">
              <a:off x="5673547" y="2147270"/>
              <a:ext cx="413104" cy="388217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sx="90000" sy="9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0" name="Google Shape;965;p28">
              <a:extLst>
                <a:ext uri="{FF2B5EF4-FFF2-40B4-BE49-F238E27FC236}">
                  <a16:creationId xmlns:a16="http://schemas.microsoft.com/office/drawing/2014/main" xmlns="" id="{1797C0D8-E6A1-3DCF-B1EF-ED7E74BE7DB4}"/>
                </a:ext>
              </a:extLst>
            </p:cNvPr>
            <p:cNvSpPr/>
            <p:nvPr/>
          </p:nvSpPr>
          <p:spPr>
            <a:xfrm>
              <a:off x="3958984" y="4891503"/>
              <a:ext cx="2283195" cy="62288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000" b="1" spc="-60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정보보호산업 발전을 위한 공적으로</a:t>
              </a:r>
              <a:r>
                <a:rPr lang="en-US" altLang="ko-KR" sz="1000" b="1" spc="-60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000" b="1" spc="-60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2018 </a:t>
              </a:r>
              <a:r>
                <a:rPr lang="ko-KR" altLang="en-US" sz="1000" b="1" spc="-60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코리아 리더 대상 수상</a:t>
              </a:r>
              <a:endParaRPr lang="en-US" altLang="ko-KR" sz="1000" b="1" spc="-6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endParaRPr>
            </a:p>
          </p:txBody>
        </p:sp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xmlns="" id="{23FCCB2A-10EF-77F5-765C-B442A95EA9EC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4214615" y="2373984"/>
              <a:ext cx="1771200" cy="2334536"/>
            </a:xfrm>
            <a:prstGeom prst="rect">
              <a:avLst/>
            </a:prstGeom>
          </p:spPr>
        </p:pic>
        <p:sp>
          <p:nvSpPr>
            <p:cNvPr id="32" name="직각 삼각형 88">
              <a:extLst>
                <a:ext uri="{FF2B5EF4-FFF2-40B4-BE49-F238E27FC236}">
                  <a16:creationId xmlns:a16="http://schemas.microsoft.com/office/drawing/2014/main" xmlns="" id="{6741E9CA-24DB-3D7F-22C6-778180976EC4}"/>
                </a:ext>
              </a:extLst>
            </p:cNvPr>
            <p:cNvSpPr/>
            <p:nvPr/>
          </p:nvSpPr>
          <p:spPr>
            <a:xfrm rot="5400000">
              <a:off x="4125407" y="2134950"/>
              <a:ext cx="388217" cy="413104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sx="90000" sy="9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3" name="직각 삼각형 91">
              <a:extLst>
                <a:ext uri="{FF2B5EF4-FFF2-40B4-BE49-F238E27FC236}">
                  <a16:creationId xmlns:a16="http://schemas.microsoft.com/office/drawing/2014/main" xmlns="" id="{5A13D505-7730-589B-90DB-BECC37852811}"/>
                </a:ext>
              </a:extLst>
            </p:cNvPr>
            <p:cNvSpPr/>
            <p:nvPr/>
          </p:nvSpPr>
          <p:spPr>
            <a:xfrm>
              <a:off x="4112964" y="4417500"/>
              <a:ext cx="413104" cy="388217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sx="90000" sy="90000" algn="b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4" name="직각 삼각형 90">
              <a:extLst>
                <a:ext uri="{FF2B5EF4-FFF2-40B4-BE49-F238E27FC236}">
                  <a16:creationId xmlns:a16="http://schemas.microsoft.com/office/drawing/2014/main" xmlns="" id="{BDB28C10-42A8-DEED-F33D-ADBC9960E3E6}"/>
                </a:ext>
              </a:extLst>
            </p:cNvPr>
            <p:cNvSpPr/>
            <p:nvPr/>
          </p:nvSpPr>
          <p:spPr>
            <a:xfrm rot="16200000">
              <a:off x="5675556" y="4402947"/>
              <a:ext cx="388217" cy="413104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3500000" sx="90000" sy="9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Google Shape;1002;p29">
              <a:extLst>
                <a:ext uri="{FF2B5EF4-FFF2-40B4-BE49-F238E27FC236}">
                  <a16:creationId xmlns:a16="http://schemas.microsoft.com/office/drawing/2014/main" xmlns="" id="{144104EF-A1E5-4E75-B139-E5785E163041}"/>
                </a:ext>
              </a:extLst>
            </p:cNvPr>
            <p:cNvSpPr/>
            <p:nvPr/>
          </p:nvSpPr>
          <p:spPr>
            <a:xfrm rot="5400000">
              <a:off x="4891859" y="1533323"/>
              <a:ext cx="385036" cy="1604068"/>
            </a:xfrm>
            <a:prstGeom prst="flowChartDelay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10F9E1B6-DFBE-CD6E-6AF7-A591B320B8CD}"/>
                </a:ext>
              </a:extLst>
            </p:cNvPr>
            <p:cNvSpPr txBox="1"/>
            <p:nvPr/>
          </p:nvSpPr>
          <p:spPr>
            <a:xfrm>
              <a:off x="4836952" y="2172856"/>
              <a:ext cx="889698" cy="355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수  상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xmlns="" id="{6F7FB2D3-B26F-05DD-7A2D-ACC56CBE58FC}"/>
              </a:ext>
            </a:extLst>
          </p:cNvPr>
          <p:cNvGrpSpPr/>
          <p:nvPr/>
        </p:nvGrpSpPr>
        <p:grpSpPr>
          <a:xfrm>
            <a:off x="441715" y="1985700"/>
            <a:ext cx="2283195" cy="3371553"/>
            <a:chOff x="3958984" y="2142839"/>
            <a:chExt cx="2283195" cy="3371553"/>
          </a:xfrm>
        </p:grpSpPr>
        <p:sp>
          <p:nvSpPr>
            <p:cNvPr id="38" name="직사각형 86">
              <a:extLst>
                <a:ext uri="{FF2B5EF4-FFF2-40B4-BE49-F238E27FC236}">
                  <a16:creationId xmlns:a16="http://schemas.microsoft.com/office/drawing/2014/main" xmlns="" id="{5173D232-FC42-98E0-161D-33232BF56ADF}"/>
                </a:ext>
              </a:extLst>
            </p:cNvPr>
            <p:cNvSpPr/>
            <p:nvPr/>
          </p:nvSpPr>
          <p:spPr>
            <a:xfrm>
              <a:off x="4108797" y="2149473"/>
              <a:ext cx="1973317" cy="2654134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50000" sy="5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9" name="직각 삼각형 89">
              <a:extLst>
                <a:ext uri="{FF2B5EF4-FFF2-40B4-BE49-F238E27FC236}">
                  <a16:creationId xmlns:a16="http://schemas.microsoft.com/office/drawing/2014/main" xmlns="" id="{34800CB2-4F67-08D3-249E-91DEB80EDA26}"/>
                </a:ext>
              </a:extLst>
            </p:cNvPr>
            <p:cNvSpPr/>
            <p:nvPr/>
          </p:nvSpPr>
          <p:spPr>
            <a:xfrm rot="10800000">
              <a:off x="5673547" y="2147270"/>
              <a:ext cx="413104" cy="388217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sx="90000" sy="9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Google Shape;965;p28">
              <a:extLst>
                <a:ext uri="{FF2B5EF4-FFF2-40B4-BE49-F238E27FC236}">
                  <a16:creationId xmlns:a16="http://schemas.microsoft.com/office/drawing/2014/main" xmlns="" id="{700BB42D-3CE6-385E-47B7-2A9DFF89DFFD}"/>
                </a:ext>
              </a:extLst>
            </p:cNvPr>
            <p:cNvSpPr/>
            <p:nvPr/>
          </p:nvSpPr>
          <p:spPr>
            <a:xfrm>
              <a:off x="3958984" y="4891503"/>
              <a:ext cx="2283195" cy="62288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국내 정보보호 산업발전에 기여</a:t>
              </a:r>
              <a:r>
                <a:rPr kumimoji="0" lang="en-US" altLang="ko-KR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/>
              </a:r>
              <a:br>
                <a:rPr kumimoji="0" lang="en-US" altLang="ko-KR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</a:br>
              <a:r>
                <a:rPr kumimoji="0" lang="ko-KR" altLang="en-US" sz="1000" b="1" i="0" u="none" strike="noStrike" kern="1200" cap="none" spc="-6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시큐어</a:t>
              </a:r>
              <a:r>
                <a:rPr kumimoji="0" lang="ko-KR" altLang="en-US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 코리아 대상</a:t>
              </a:r>
              <a:endParaRPr kumimoji="0" lang="en-US" altLang="ko-KR" sz="10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endParaRPr>
            </a:p>
          </p:txBody>
        </p:sp>
        <p:pic>
          <p:nvPicPr>
            <p:cNvPr id="60" name="그림 59">
              <a:extLst>
                <a:ext uri="{FF2B5EF4-FFF2-40B4-BE49-F238E27FC236}">
                  <a16:creationId xmlns:a16="http://schemas.microsoft.com/office/drawing/2014/main" xmlns="" id="{B0BEB756-F4DA-94DC-5F74-1179F4BD01FB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4200412" y="2357229"/>
              <a:ext cx="1771200" cy="2336400"/>
            </a:xfrm>
            <a:prstGeom prst="rect">
              <a:avLst/>
            </a:prstGeom>
          </p:spPr>
        </p:pic>
        <p:sp>
          <p:nvSpPr>
            <p:cNvPr id="61" name="직각 삼각형 88">
              <a:extLst>
                <a:ext uri="{FF2B5EF4-FFF2-40B4-BE49-F238E27FC236}">
                  <a16:creationId xmlns:a16="http://schemas.microsoft.com/office/drawing/2014/main" xmlns="" id="{32B2FAA7-CA80-1A8B-9112-6832044EFC21}"/>
                </a:ext>
              </a:extLst>
            </p:cNvPr>
            <p:cNvSpPr/>
            <p:nvPr/>
          </p:nvSpPr>
          <p:spPr>
            <a:xfrm rot="5400000">
              <a:off x="4125407" y="2134950"/>
              <a:ext cx="388217" cy="413104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sx="90000" sy="9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2" name="직각 삼각형 91">
              <a:extLst>
                <a:ext uri="{FF2B5EF4-FFF2-40B4-BE49-F238E27FC236}">
                  <a16:creationId xmlns:a16="http://schemas.microsoft.com/office/drawing/2014/main" xmlns="" id="{06CE61F6-307B-0E9F-6995-C20CCD9F3167}"/>
                </a:ext>
              </a:extLst>
            </p:cNvPr>
            <p:cNvSpPr/>
            <p:nvPr/>
          </p:nvSpPr>
          <p:spPr>
            <a:xfrm>
              <a:off x="4112964" y="4417500"/>
              <a:ext cx="413104" cy="388217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sx="90000" sy="90000" algn="b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3" name="직각 삼각형 90">
              <a:extLst>
                <a:ext uri="{FF2B5EF4-FFF2-40B4-BE49-F238E27FC236}">
                  <a16:creationId xmlns:a16="http://schemas.microsoft.com/office/drawing/2014/main" xmlns="" id="{465D0BEF-5378-C8D7-396A-A8CA1CF4B9B0}"/>
                </a:ext>
              </a:extLst>
            </p:cNvPr>
            <p:cNvSpPr/>
            <p:nvPr/>
          </p:nvSpPr>
          <p:spPr>
            <a:xfrm rot="16200000">
              <a:off x="5675556" y="4402947"/>
              <a:ext cx="388217" cy="413104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3500000" sx="90000" sy="9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4" name="Google Shape;1002;p29">
              <a:extLst>
                <a:ext uri="{FF2B5EF4-FFF2-40B4-BE49-F238E27FC236}">
                  <a16:creationId xmlns:a16="http://schemas.microsoft.com/office/drawing/2014/main" xmlns="" id="{DA61298D-9975-0D5E-61F2-FF1B4CB07228}"/>
                </a:ext>
              </a:extLst>
            </p:cNvPr>
            <p:cNvSpPr/>
            <p:nvPr/>
          </p:nvSpPr>
          <p:spPr>
            <a:xfrm rot="5400000">
              <a:off x="4891859" y="1533323"/>
              <a:ext cx="385036" cy="1604068"/>
            </a:xfrm>
            <a:prstGeom prst="flowChartDelay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72D4760C-A9B5-2207-5364-FF736B0CBEBD}"/>
                </a:ext>
              </a:extLst>
            </p:cNvPr>
            <p:cNvSpPr txBox="1"/>
            <p:nvPr/>
          </p:nvSpPr>
          <p:spPr>
            <a:xfrm>
              <a:off x="4836952" y="2172856"/>
              <a:ext cx="889698" cy="355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수  상</a:t>
              </a: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0AB75FF4-3632-2E4F-F397-330AEFE1BB8B}"/>
              </a:ext>
            </a:extLst>
          </p:cNvPr>
          <p:cNvGrpSpPr/>
          <p:nvPr/>
        </p:nvGrpSpPr>
        <p:grpSpPr>
          <a:xfrm>
            <a:off x="7526566" y="1953740"/>
            <a:ext cx="2283195" cy="3367122"/>
            <a:chOff x="1599182" y="2147270"/>
            <a:chExt cx="2283195" cy="3367122"/>
          </a:xfrm>
        </p:grpSpPr>
        <p:sp>
          <p:nvSpPr>
            <p:cNvPr id="4" name="직사각형 2">
              <a:extLst>
                <a:ext uri="{FF2B5EF4-FFF2-40B4-BE49-F238E27FC236}">
                  <a16:creationId xmlns:a16="http://schemas.microsoft.com/office/drawing/2014/main" xmlns="" id="{DCE5B2AD-5539-B378-CD75-92EA4AA5FCDF}"/>
                </a:ext>
              </a:extLst>
            </p:cNvPr>
            <p:cNvSpPr/>
            <p:nvPr/>
          </p:nvSpPr>
          <p:spPr>
            <a:xfrm>
              <a:off x="2332547" y="2169287"/>
              <a:ext cx="1041453" cy="3661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기술이전</a:t>
              </a:r>
            </a:p>
          </p:txBody>
        </p:sp>
        <p:sp>
          <p:nvSpPr>
            <p:cNvPr id="5" name="직사각형 86">
              <a:extLst>
                <a:ext uri="{FF2B5EF4-FFF2-40B4-BE49-F238E27FC236}">
                  <a16:creationId xmlns:a16="http://schemas.microsoft.com/office/drawing/2014/main" xmlns="" id="{F8410D1D-D866-2F19-B527-79151FEF3A02}"/>
                </a:ext>
              </a:extLst>
            </p:cNvPr>
            <p:cNvSpPr/>
            <p:nvPr/>
          </p:nvSpPr>
          <p:spPr>
            <a:xfrm>
              <a:off x="1748995" y="2149473"/>
              <a:ext cx="1973317" cy="2654134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50000" sy="5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" name="Google Shape;965;p28">
              <a:extLst>
                <a:ext uri="{FF2B5EF4-FFF2-40B4-BE49-F238E27FC236}">
                  <a16:creationId xmlns:a16="http://schemas.microsoft.com/office/drawing/2014/main" xmlns="" id="{91D45E56-E883-9112-3345-10D05595B579}"/>
                </a:ext>
              </a:extLst>
            </p:cNvPr>
            <p:cNvSpPr/>
            <p:nvPr/>
          </p:nvSpPr>
          <p:spPr>
            <a:xfrm>
              <a:off x="1599182" y="4891503"/>
              <a:ext cx="2283195" cy="62288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정보보호 데이터 바우처</a:t>
              </a:r>
              <a:endParaRPr kumimoji="0" lang="en-US" altLang="ko-KR" sz="10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지원사업 최우수상</a:t>
              </a:r>
            </a:p>
          </p:txBody>
        </p:sp>
        <p:pic>
          <p:nvPicPr>
            <p:cNvPr id="7" name="그림 6">
              <a:extLst>
                <a:ext uri="{FF2B5EF4-FFF2-40B4-BE49-F238E27FC236}">
                  <a16:creationId xmlns:a16="http://schemas.microsoft.com/office/drawing/2014/main" xmlns="" id="{D10CAA99-8C05-7E21-59F8-FE92475C9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2561" y="2370118"/>
              <a:ext cx="1732221" cy="2342482"/>
            </a:xfrm>
            <a:prstGeom prst="rect">
              <a:avLst/>
            </a:prstGeom>
          </p:spPr>
        </p:pic>
        <p:sp>
          <p:nvSpPr>
            <p:cNvPr id="8" name="직각 삼각형 91">
              <a:extLst>
                <a:ext uri="{FF2B5EF4-FFF2-40B4-BE49-F238E27FC236}">
                  <a16:creationId xmlns:a16="http://schemas.microsoft.com/office/drawing/2014/main" xmlns="" id="{6316F4D0-696D-0BB0-649F-6657336B966E}"/>
                </a:ext>
              </a:extLst>
            </p:cNvPr>
            <p:cNvSpPr/>
            <p:nvPr/>
          </p:nvSpPr>
          <p:spPr>
            <a:xfrm>
              <a:off x="1753162" y="4417500"/>
              <a:ext cx="413104" cy="388217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sx="90000" sy="90000" algn="b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" name="직각 삼각형 90">
              <a:extLst>
                <a:ext uri="{FF2B5EF4-FFF2-40B4-BE49-F238E27FC236}">
                  <a16:creationId xmlns:a16="http://schemas.microsoft.com/office/drawing/2014/main" xmlns="" id="{62A167E9-67B6-BCEC-8ECC-EE93AB63A6C9}"/>
                </a:ext>
              </a:extLst>
            </p:cNvPr>
            <p:cNvSpPr/>
            <p:nvPr/>
          </p:nvSpPr>
          <p:spPr>
            <a:xfrm rot="16200000">
              <a:off x="3315754" y="4402947"/>
              <a:ext cx="388217" cy="413104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3500000" sx="90000" sy="9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" name="직각 삼각형 88">
              <a:extLst>
                <a:ext uri="{FF2B5EF4-FFF2-40B4-BE49-F238E27FC236}">
                  <a16:creationId xmlns:a16="http://schemas.microsoft.com/office/drawing/2014/main" xmlns="" id="{8F199319-7359-4F1C-7BB2-0C215F0E438E}"/>
                </a:ext>
              </a:extLst>
            </p:cNvPr>
            <p:cNvSpPr/>
            <p:nvPr/>
          </p:nvSpPr>
          <p:spPr>
            <a:xfrm rot="5400000">
              <a:off x="1765606" y="2134950"/>
              <a:ext cx="388217" cy="413104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sx="90000" sy="9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" name="직각 삼각형 89">
              <a:extLst>
                <a:ext uri="{FF2B5EF4-FFF2-40B4-BE49-F238E27FC236}">
                  <a16:creationId xmlns:a16="http://schemas.microsoft.com/office/drawing/2014/main" xmlns="" id="{CCDFBD61-0133-D986-016B-7A8B905D0165}"/>
                </a:ext>
              </a:extLst>
            </p:cNvPr>
            <p:cNvSpPr/>
            <p:nvPr/>
          </p:nvSpPr>
          <p:spPr>
            <a:xfrm rot="10800000">
              <a:off x="3313746" y="2147270"/>
              <a:ext cx="413104" cy="388217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sx="90000" sy="9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" name="Google Shape;1002;p29">
              <a:extLst>
                <a:ext uri="{FF2B5EF4-FFF2-40B4-BE49-F238E27FC236}">
                  <a16:creationId xmlns:a16="http://schemas.microsoft.com/office/drawing/2014/main" xmlns="" id="{24102B05-29D5-C505-BA55-4C6AE7B86FD8}"/>
                </a:ext>
              </a:extLst>
            </p:cNvPr>
            <p:cNvSpPr/>
            <p:nvPr/>
          </p:nvSpPr>
          <p:spPr>
            <a:xfrm rot="5400000">
              <a:off x="2549714" y="1539762"/>
              <a:ext cx="385036" cy="1604068"/>
            </a:xfrm>
            <a:prstGeom prst="flowChartDelay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A422E96-4AE5-F502-8F7A-6737CB2DC344}"/>
                </a:ext>
              </a:extLst>
            </p:cNvPr>
            <p:cNvSpPr txBox="1"/>
            <p:nvPr/>
          </p:nvSpPr>
          <p:spPr>
            <a:xfrm>
              <a:off x="2482812" y="2173442"/>
              <a:ext cx="889698" cy="355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수  상</a:t>
              </a:r>
            </a:p>
          </p:txBody>
        </p: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xmlns="" id="{F1A7C6B1-D312-726F-A2B6-3D1AA49EC9D7}"/>
              </a:ext>
            </a:extLst>
          </p:cNvPr>
          <p:cNvGrpSpPr/>
          <p:nvPr/>
        </p:nvGrpSpPr>
        <p:grpSpPr>
          <a:xfrm>
            <a:off x="9888182" y="1953740"/>
            <a:ext cx="2283195" cy="3367122"/>
            <a:chOff x="9888182" y="1953740"/>
            <a:chExt cx="2283195" cy="3367122"/>
          </a:xfrm>
        </p:grpSpPr>
        <p:sp>
          <p:nvSpPr>
            <p:cNvPr id="70" name="직사각형 86">
              <a:extLst>
                <a:ext uri="{FF2B5EF4-FFF2-40B4-BE49-F238E27FC236}">
                  <a16:creationId xmlns:a16="http://schemas.microsoft.com/office/drawing/2014/main" xmlns="" id="{1AB5F06F-79C8-8D7D-4379-2695AC14ADE6}"/>
                </a:ext>
              </a:extLst>
            </p:cNvPr>
            <p:cNvSpPr/>
            <p:nvPr/>
          </p:nvSpPr>
          <p:spPr>
            <a:xfrm>
              <a:off x="10037995" y="1955943"/>
              <a:ext cx="1973317" cy="2654134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50000" sy="5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9" name="직사각형 2">
              <a:extLst>
                <a:ext uri="{FF2B5EF4-FFF2-40B4-BE49-F238E27FC236}">
                  <a16:creationId xmlns:a16="http://schemas.microsoft.com/office/drawing/2014/main" xmlns="" id="{C8A35EF7-D710-8EF3-C65F-CD2184BBCF9C}"/>
                </a:ext>
              </a:extLst>
            </p:cNvPr>
            <p:cNvSpPr/>
            <p:nvPr/>
          </p:nvSpPr>
          <p:spPr>
            <a:xfrm>
              <a:off x="10621547" y="1975757"/>
              <a:ext cx="1041453" cy="3661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기술이전</a:t>
              </a:r>
            </a:p>
          </p:txBody>
        </p:sp>
        <p:sp>
          <p:nvSpPr>
            <p:cNvPr id="71" name="Google Shape;965;p28">
              <a:extLst>
                <a:ext uri="{FF2B5EF4-FFF2-40B4-BE49-F238E27FC236}">
                  <a16:creationId xmlns:a16="http://schemas.microsoft.com/office/drawing/2014/main" xmlns="" id="{156C201B-3C34-5361-F622-3510BCEA1491}"/>
                </a:ext>
              </a:extLst>
            </p:cNvPr>
            <p:cNvSpPr/>
            <p:nvPr/>
          </p:nvSpPr>
          <p:spPr>
            <a:xfrm>
              <a:off x="9888182" y="4697973"/>
              <a:ext cx="2283195" cy="62288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2023</a:t>
              </a:r>
              <a:r>
                <a:rPr kumimoji="0" lang="ko-KR" altLang="en-US" sz="1000" b="1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"/>
                  <a:sym typeface="Malgun Gothic"/>
                </a:rPr>
                <a:t>년 상반기 정보보호제품 혁신대상</a:t>
              </a:r>
            </a:p>
          </p:txBody>
        </p:sp>
        <p:sp>
          <p:nvSpPr>
            <p:cNvPr id="74" name="직각 삼각형 90">
              <a:extLst>
                <a:ext uri="{FF2B5EF4-FFF2-40B4-BE49-F238E27FC236}">
                  <a16:creationId xmlns:a16="http://schemas.microsoft.com/office/drawing/2014/main" xmlns="" id="{1D25A404-863C-7DBE-E94F-9960A992BC54}"/>
                </a:ext>
              </a:extLst>
            </p:cNvPr>
            <p:cNvSpPr/>
            <p:nvPr/>
          </p:nvSpPr>
          <p:spPr>
            <a:xfrm rot="16200000">
              <a:off x="11604754" y="4209417"/>
              <a:ext cx="388217" cy="413104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3500000" sx="90000" sy="9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grpSp>
          <p:nvGrpSpPr>
            <p:cNvPr id="79" name="그룹 78">
              <a:extLst>
                <a:ext uri="{FF2B5EF4-FFF2-40B4-BE49-F238E27FC236}">
                  <a16:creationId xmlns:a16="http://schemas.microsoft.com/office/drawing/2014/main" xmlns="" id="{FAD16FC2-D26C-84FF-3197-C458E85A22A2}"/>
                </a:ext>
              </a:extLst>
            </p:cNvPr>
            <p:cNvGrpSpPr/>
            <p:nvPr/>
          </p:nvGrpSpPr>
          <p:grpSpPr>
            <a:xfrm>
              <a:off x="10042162" y="1953863"/>
              <a:ext cx="1878444" cy="2658324"/>
              <a:chOff x="10042162" y="1953863"/>
              <a:chExt cx="1878444" cy="2658324"/>
            </a:xfrm>
          </p:grpSpPr>
          <p:pic>
            <p:nvPicPr>
              <p:cNvPr id="15" name="그림 14">
                <a:extLst>
                  <a:ext uri="{FF2B5EF4-FFF2-40B4-BE49-F238E27FC236}">
                    <a16:creationId xmlns:a16="http://schemas.microsoft.com/office/drawing/2014/main" xmlns="" id="{1850176B-8246-2925-FA14-02EA5BF4FA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0128699" y="2109085"/>
                <a:ext cx="1791907" cy="2406835"/>
              </a:xfrm>
              <a:prstGeom prst="rect">
                <a:avLst/>
              </a:prstGeom>
            </p:spPr>
          </p:pic>
          <p:sp>
            <p:nvSpPr>
              <p:cNvPr id="73" name="직각 삼각형 91">
                <a:extLst>
                  <a:ext uri="{FF2B5EF4-FFF2-40B4-BE49-F238E27FC236}">
                    <a16:creationId xmlns:a16="http://schemas.microsoft.com/office/drawing/2014/main" xmlns="" id="{38019BE7-0DC5-82C8-B2BE-98D6A19AD18F}"/>
                  </a:ext>
                </a:extLst>
              </p:cNvPr>
              <p:cNvSpPr/>
              <p:nvPr/>
            </p:nvSpPr>
            <p:spPr>
              <a:xfrm>
                <a:off x="10042162" y="4223970"/>
                <a:ext cx="413104" cy="388217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8900000" sx="90000" sy="90000" algn="b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5" name="직각 삼각형 88">
                <a:extLst>
                  <a:ext uri="{FF2B5EF4-FFF2-40B4-BE49-F238E27FC236}">
                    <a16:creationId xmlns:a16="http://schemas.microsoft.com/office/drawing/2014/main" xmlns="" id="{15EA6FD8-50A1-6A39-090C-069843C8B6FD}"/>
                  </a:ext>
                </a:extLst>
              </p:cNvPr>
              <p:cNvSpPr/>
              <p:nvPr/>
            </p:nvSpPr>
            <p:spPr>
              <a:xfrm rot="5400000">
                <a:off x="10054606" y="1941420"/>
                <a:ext cx="388217" cy="413104"/>
              </a:xfrm>
              <a:prstGeom prst="rtTriangl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sp>
          <p:nvSpPr>
            <p:cNvPr id="76" name="직각 삼각형 89">
              <a:extLst>
                <a:ext uri="{FF2B5EF4-FFF2-40B4-BE49-F238E27FC236}">
                  <a16:creationId xmlns:a16="http://schemas.microsoft.com/office/drawing/2014/main" xmlns="" id="{00897A20-3BC0-EE64-2B0F-1BAB5AEE7A7A}"/>
                </a:ext>
              </a:extLst>
            </p:cNvPr>
            <p:cNvSpPr/>
            <p:nvPr/>
          </p:nvSpPr>
          <p:spPr>
            <a:xfrm rot="10800000">
              <a:off x="11602746" y="1953740"/>
              <a:ext cx="413104" cy="388217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sx="90000" sy="9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7" name="Google Shape;1002;p29">
              <a:extLst>
                <a:ext uri="{FF2B5EF4-FFF2-40B4-BE49-F238E27FC236}">
                  <a16:creationId xmlns:a16="http://schemas.microsoft.com/office/drawing/2014/main" xmlns="" id="{83A55DE4-A5AC-6160-0A6C-65C832B08FB7}"/>
                </a:ext>
              </a:extLst>
            </p:cNvPr>
            <p:cNvSpPr/>
            <p:nvPr/>
          </p:nvSpPr>
          <p:spPr>
            <a:xfrm rot="5400000">
              <a:off x="10838714" y="1346232"/>
              <a:ext cx="385036" cy="1604068"/>
            </a:xfrm>
            <a:prstGeom prst="flowChartDelay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EA233B7B-7EE8-2ED2-1995-1C03AA0E68EC}"/>
                </a:ext>
              </a:extLst>
            </p:cNvPr>
            <p:cNvSpPr txBox="1"/>
            <p:nvPr/>
          </p:nvSpPr>
          <p:spPr>
            <a:xfrm>
              <a:off x="10771812" y="1979912"/>
              <a:ext cx="889698" cy="355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수  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122705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E1028C-D7FC-49A4-B412-43997B091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08" y="364672"/>
            <a:ext cx="11269785" cy="701676"/>
          </a:xfrm>
        </p:spPr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IV.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주요사업실적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4E04CFFC-FEDE-4FEF-83B6-872F64207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586988"/>
            <a:ext cx="529589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200000"/>
              </a:lnSpc>
              <a:defRPr/>
            </a:pP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정보보안 컨설팅</a:t>
            </a: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fontAlgn="ctr">
              <a:lnSpc>
                <a:spcPct val="200000"/>
              </a:lnSpc>
              <a:defRPr/>
            </a:pP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정보보안 솔루션</a:t>
            </a:r>
            <a:endParaRPr lang="en-US" altLang="ko-KR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ctr">
              <a:lnSpc>
                <a:spcPct val="200000"/>
              </a:lnSpc>
              <a:defRPr/>
            </a:pP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전문 프로젝트 서비스</a:t>
            </a:r>
            <a:endParaRPr lang="en-US" altLang="ko-KR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ctr">
              <a:lnSpc>
                <a:spcPct val="200000"/>
              </a:lnSpc>
              <a:defRPr/>
            </a:pP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최신 기술개발</a:t>
            </a:r>
            <a:endParaRPr lang="en-US" altLang="ko-KR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ctr">
              <a:lnSpc>
                <a:spcPct val="200000"/>
              </a:lnSpc>
              <a:defRPr/>
            </a:pP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5. </a:t>
            </a:r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해외사업</a:t>
            </a:r>
            <a:endParaRPr lang="en-US" altLang="ko-KR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4672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9EDFBFBB-E8ED-4493-9E9A-2DC555397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738" y="387064"/>
            <a:ext cx="9156700" cy="701676"/>
          </a:xfrm>
        </p:spPr>
        <p:txBody>
          <a:bodyPr/>
          <a:lstStyle/>
          <a:p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ea typeface="맑은 고딕" panose="020B0503020000020004" pitchFamily="50" charset="-127"/>
                <a:cs typeface="+mn-cs"/>
              </a:rPr>
              <a:t>목차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xmlns="" id="{7C2CB3F1-1CDC-47E3-8D50-5B3E9CEE8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6773" y="1088741"/>
            <a:ext cx="334253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200000"/>
              </a:lnSpc>
              <a:defRPr/>
            </a:pPr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I. 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회사 개요</a:t>
            </a:r>
            <a:endParaRPr lang="en-US" altLang="ko-KR" sz="2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  <a:p>
            <a:pPr fontAlgn="ctr">
              <a:lnSpc>
                <a:spcPct val="200000"/>
              </a:lnSpc>
              <a:defRPr/>
            </a:pPr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II. 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사업분야</a:t>
            </a:r>
            <a:endParaRPr lang="en-US" altLang="ko-KR" sz="2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  <a:p>
            <a:pPr fontAlgn="ctr">
              <a:lnSpc>
                <a:spcPct val="200000"/>
              </a:lnSpc>
              <a:defRPr/>
            </a:pPr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III. 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허가</a:t>
            </a:r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/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인증서</a:t>
            </a:r>
            <a:endParaRPr lang="en-US" altLang="ko-KR" sz="2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  <a:p>
            <a:pPr fontAlgn="ctr">
              <a:lnSpc>
                <a:spcPct val="200000"/>
              </a:lnSpc>
              <a:defRPr/>
            </a:pPr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IV. 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주요사업 실적</a:t>
            </a:r>
            <a:endParaRPr lang="en-US" altLang="ko-KR" sz="2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8610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그룹 470">
            <a:extLst>
              <a:ext uri="{FF2B5EF4-FFF2-40B4-BE49-F238E27FC236}">
                <a16:creationId xmlns:a16="http://schemas.microsoft.com/office/drawing/2014/main" xmlns="" id="{71B1D60D-816C-4CB6-83CC-F3F815C2518A}"/>
              </a:ext>
            </a:extLst>
          </p:cNvPr>
          <p:cNvGrpSpPr/>
          <p:nvPr/>
        </p:nvGrpSpPr>
        <p:grpSpPr>
          <a:xfrm>
            <a:off x="8623736" y="2199253"/>
            <a:ext cx="756000" cy="324000"/>
            <a:chOff x="7510734" y="4130989"/>
            <a:chExt cx="756000" cy="324000"/>
          </a:xfrm>
        </p:grpSpPr>
        <p:grpSp>
          <p:nvGrpSpPr>
            <p:cNvPr id="472" name="그룹 36">
              <a:extLst>
                <a:ext uri="{FF2B5EF4-FFF2-40B4-BE49-F238E27FC236}">
                  <a16:creationId xmlns:a16="http://schemas.microsoft.com/office/drawing/2014/main" xmlns="" id="{B17DCBBD-621D-4A1D-9622-6D9D9FC388A9}"/>
                </a:ext>
              </a:extLst>
            </p:cNvPr>
            <p:cNvGrpSpPr/>
            <p:nvPr/>
          </p:nvGrpSpPr>
          <p:grpSpPr>
            <a:xfrm>
              <a:off x="7510734" y="4130989"/>
              <a:ext cx="756000" cy="324000"/>
              <a:chOff x="4314589" y="5636531"/>
              <a:chExt cx="756000" cy="324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75" name="사각형: 둥근 모서리 556">
                <a:extLst>
                  <a:ext uri="{FF2B5EF4-FFF2-40B4-BE49-F238E27FC236}">
                    <a16:creationId xmlns:a16="http://schemas.microsoft.com/office/drawing/2014/main" xmlns="" id="{625E0230-3A11-4078-86A8-371697708BFC}"/>
                  </a:ext>
                </a:extLst>
              </p:cNvPr>
              <p:cNvSpPr/>
              <p:nvPr/>
            </p:nvSpPr>
            <p:spPr>
              <a:xfrm>
                <a:off x="4314589" y="5636531"/>
                <a:ext cx="756000" cy="324000"/>
              </a:xfrm>
              <a:prstGeom prst="roundRect">
                <a:avLst>
                  <a:gd name="adj" fmla="val 8573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476" name="그림 628">
                <a:extLst>
                  <a:ext uri="{FF2B5EF4-FFF2-40B4-BE49-F238E27FC236}">
                    <a16:creationId xmlns:a16="http://schemas.microsoft.com/office/drawing/2014/main" xmlns="" id="{37AED74D-5C98-40F6-9435-FBD4ACF89F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332589" y="5661475"/>
                <a:ext cx="720000" cy="274112"/>
              </a:xfrm>
              <a:prstGeom prst="rect">
                <a:avLst/>
              </a:prstGeom>
            </p:spPr>
          </p:pic>
        </p:grpSp>
        <p:pic>
          <p:nvPicPr>
            <p:cNvPr id="473" name="그림 472">
              <a:extLst>
                <a:ext uri="{FF2B5EF4-FFF2-40B4-BE49-F238E27FC236}">
                  <a16:creationId xmlns:a16="http://schemas.microsoft.com/office/drawing/2014/main" xmlns="" id="{7C47BD60-0452-43D2-A547-E7CECB82B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5283" y="4189537"/>
              <a:ext cx="632451" cy="252980"/>
            </a:xfrm>
            <a:prstGeom prst="rect">
              <a:avLst/>
            </a:prstGeom>
          </p:spPr>
        </p:pic>
        <p:pic>
          <p:nvPicPr>
            <p:cNvPr id="474" name="그림 473">
              <a:extLst>
                <a:ext uri="{FF2B5EF4-FFF2-40B4-BE49-F238E27FC236}">
                  <a16:creationId xmlns:a16="http://schemas.microsoft.com/office/drawing/2014/main" xmlns="" id="{E7DD4608-1585-4DF9-90BA-791B0AF28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1089" y="4153332"/>
              <a:ext cx="609653" cy="243861"/>
            </a:xfrm>
            <a:prstGeom prst="rect">
              <a:avLst/>
            </a:prstGeom>
          </p:spPr>
        </p:pic>
      </p:grpSp>
      <p:grpSp>
        <p:nvGrpSpPr>
          <p:cNvPr id="477" name="그룹 476">
            <a:extLst>
              <a:ext uri="{FF2B5EF4-FFF2-40B4-BE49-F238E27FC236}">
                <a16:creationId xmlns:a16="http://schemas.microsoft.com/office/drawing/2014/main" xmlns="" id="{E6D2787A-7DA7-4527-8819-63768D5FECB5}"/>
              </a:ext>
            </a:extLst>
          </p:cNvPr>
          <p:cNvGrpSpPr/>
          <p:nvPr/>
        </p:nvGrpSpPr>
        <p:grpSpPr>
          <a:xfrm>
            <a:off x="6329305" y="2566303"/>
            <a:ext cx="756000" cy="324000"/>
            <a:chOff x="7510734" y="4130989"/>
            <a:chExt cx="756000" cy="324000"/>
          </a:xfrm>
        </p:grpSpPr>
        <p:grpSp>
          <p:nvGrpSpPr>
            <p:cNvPr id="478" name="그룹 36">
              <a:extLst>
                <a:ext uri="{FF2B5EF4-FFF2-40B4-BE49-F238E27FC236}">
                  <a16:creationId xmlns:a16="http://schemas.microsoft.com/office/drawing/2014/main" xmlns="" id="{2C8FAA71-0361-4EFF-A38D-78156700B2DD}"/>
                </a:ext>
              </a:extLst>
            </p:cNvPr>
            <p:cNvGrpSpPr/>
            <p:nvPr/>
          </p:nvGrpSpPr>
          <p:grpSpPr>
            <a:xfrm>
              <a:off x="7510734" y="4130989"/>
              <a:ext cx="756000" cy="324000"/>
              <a:chOff x="4314589" y="5636531"/>
              <a:chExt cx="756000" cy="324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81" name="사각형: 둥근 모서리 556">
                <a:extLst>
                  <a:ext uri="{FF2B5EF4-FFF2-40B4-BE49-F238E27FC236}">
                    <a16:creationId xmlns:a16="http://schemas.microsoft.com/office/drawing/2014/main" xmlns="" id="{442A404D-E697-4BE4-855C-F79B55503E3F}"/>
                  </a:ext>
                </a:extLst>
              </p:cNvPr>
              <p:cNvSpPr/>
              <p:nvPr/>
            </p:nvSpPr>
            <p:spPr>
              <a:xfrm>
                <a:off x="4314589" y="5636531"/>
                <a:ext cx="756000" cy="324000"/>
              </a:xfrm>
              <a:prstGeom prst="roundRect">
                <a:avLst>
                  <a:gd name="adj" fmla="val 8573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482" name="그림 628">
                <a:extLst>
                  <a:ext uri="{FF2B5EF4-FFF2-40B4-BE49-F238E27FC236}">
                    <a16:creationId xmlns:a16="http://schemas.microsoft.com/office/drawing/2014/main" xmlns="" id="{E223E02D-14E0-4CF5-8614-AE65F4A975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332589" y="5661475"/>
                <a:ext cx="720000" cy="274112"/>
              </a:xfrm>
              <a:prstGeom prst="rect">
                <a:avLst/>
              </a:prstGeom>
            </p:spPr>
          </p:pic>
        </p:grpSp>
        <p:pic>
          <p:nvPicPr>
            <p:cNvPr id="479" name="그림 478">
              <a:extLst>
                <a:ext uri="{FF2B5EF4-FFF2-40B4-BE49-F238E27FC236}">
                  <a16:creationId xmlns:a16="http://schemas.microsoft.com/office/drawing/2014/main" xmlns="" id="{755AB435-2264-4D9D-A2F4-493D95FF2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5283" y="4189537"/>
              <a:ext cx="632451" cy="252980"/>
            </a:xfrm>
            <a:prstGeom prst="rect">
              <a:avLst/>
            </a:prstGeom>
          </p:spPr>
        </p:pic>
        <p:pic>
          <p:nvPicPr>
            <p:cNvPr id="480" name="그림 479">
              <a:extLst>
                <a:ext uri="{FF2B5EF4-FFF2-40B4-BE49-F238E27FC236}">
                  <a16:creationId xmlns:a16="http://schemas.microsoft.com/office/drawing/2014/main" xmlns="" id="{850ED38B-48B2-4A92-BAEE-F870A199C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1089" y="4153332"/>
              <a:ext cx="609653" cy="243861"/>
            </a:xfrm>
            <a:prstGeom prst="rect">
              <a:avLst/>
            </a:prstGeom>
          </p:spPr>
        </p:pic>
      </p:grpSp>
      <p:grpSp>
        <p:nvGrpSpPr>
          <p:cNvPr id="435" name="그룹 434">
            <a:extLst>
              <a:ext uri="{FF2B5EF4-FFF2-40B4-BE49-F238E27FC236}">
                <a16:creationId xmlns:a16="http://schemas.microsoft.com/office/drawing/2014/main" xmlns="" id="{AC6F8CCC-84C2-453B-95C5-0EF220DD3D2E}"/>
              </a:ext>
            </a:extLst>
          </p:cNvPr>
          <p:cNvGrpSpPr/>
          <p:nvPr/>
        </p:nvGrpSpPr>
        <p:grpSpPr>
          <a:xfrm>
            <a:off x="6450025" y="2467583"/>
            <a:ext cx="508783" cy="84693"/>
            <a:chOff x="7510734" y="4130989"/>
            <a:chExt cx="756000" cy="324000"/>
          </a:xfrm>
        </p:grpSpPr>
        <p:grpSp>
          <p:nvGrpSpPr>
            <p:cNvPr id="436" name="그룹 36">
              <a:extLst>
                <a:ext uri="{FF2B5EF4-FFF2-40B4-BE49-F238E27FC236}">
                  <a16:creationId xmlns:a16="http://schemas.microsoft.com/office/drawing/2014/main" xmlns="" id="{DDDE5571-B142-4AB4-9917-7DEB701A967E}"/>
                </a:ext>
              </a:extLst>
            </p:cNvPr>
            <p:cNvGrpSpPr/>
            <p:nvPr/>
          </p:nvGrpSpPr>
          <p:grpSpPr>
            <a:xfrm>
              <a:off x="7510734" y="4130989"/>
              <a:ext cx="756000" cy="324000"/>
              <a:chOff x="4314589" y="5636531"/>
              <a:chExt cx="756000" cy="324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39" name="사각형: 둥근 모서리 556">
                <a:extLst>
                  <a:ext uri="{FF2B5EF4-FFF2-40B4-BE49-F238E27FC236}">
                    <a16:creationId xmlns:a16="http://schemas.microsoft.com/office/drawing/2014/main" xmlns="" id="{1F768E52-D371-41B5-9B59-B765A536C9A2}"/>
                  </a:ext>
                </a:extLst>
              </p:cNvPr>
              <p:cNvSpPr/>
              <p:nvPr/>
            </p:nvSpPr>
            <p:spPr>
              <a:xfrm>
                <a:off x="4314589" y="5636531"/>
                <a:ext cx="756000" cy="324000"/>
              </a:xfrm>
              <a:prstGeom prst="roundRect">
                <a:avLst>
                  <a:gd name="adj" fmla="val 8573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440" name="그림 628">
                <a:extLst>
                  <a:ext uri="{FF2B5EF4-FFF2-40B4-BE49-F238E27FC236}">
                    <a16:creationId xmlns:a16="http://schemas.microsoft.com/office/drawing/2014/main" xmlns="" id="{EE8EF119-6B86-43D1-9C43-3DAF7F5878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332589" y="5661475"/>
                <a:ext cx="720000" cy="274112"/>
              </a:xfrm>
              <a:prstGeom prst="rect">
                <a:avLst/>
              </a:prstGeom>
            </p:spPr>
          </p:pic>
        </p:grpSp>
        <p:pic>
          <p:nvPicPr>
            <p:cNvPr id="437" name="그림 436">
              <a:extLst>
                <a:ext uri="{FF2B5EF4-FFF2-40B4-BE49-F238E27FC236}">
                  <a16:creationId xmlns:a16="http://schemas.microsoft.com/office/drawing/2014/main" xmlns="" id="{ECA2B082-C735-4AFE-9195-5C906524E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5283" y="4189537"/>
              <a:ext cx="632451" cy="252980"/>
            </a:xfrm>
            <a:prstGeom prst="rect">
              <a:avLst/>
            </a:prstGeom>
          </p:spPr>
        </p:pic>
        <p:pic>
          <p:nvPicPr>
            <p:cNvPr id="438" name="그림 437">
              <a:extLst>
                <a:ext uri="{FF2B5EF4-FFF2-40B4-BE49-F238E27FC236}">
                  <a16:creationId xmlns:a16="http://schemas.microsoft.com/office/drawing/2014/main" xmlns="" id="{E43F159C-D640-4345-AA16-A4E8A6E5B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1089" y="4153332"/>
              <a:ext cx="609653" cy="243861"/>
            </a:xfrm>
            <a:prstGeom prst="rect">
              <a:avLst/>
            </a:prstGeom>
          </p:spPr>
        </p:pic>
      </p:grpSp>
      <p:grpSp>
        <p:nvGrpSpPr>
          <p:cNvPr id="459" name="그룹 458">
            <a:extLst>
              <a:ext uri="{FF2B5EF4-FFF2-40B4-BE49-F238E27FC236}">
                <a16:creationId xmlns:a16="http://schemas.microsoft.com/office/drawing/2014/main" xmlns="" id="{9039F409-2BA6-4064-8247-5B467C12A366}"/>
              </a:ext>
            </a:extLst>
          </p:cNvPr>
          <p:cNvGrpSpPr/>
          <p:nvPr/>
        </p:nvGrpSpPr>
        <p:grpSpPr>
          <a:xfrm>
            <a:off x="6290024" y="3651402"/>
            <a:ext cx="756000" cy="324000"/>
            <a:chOff x="6152296" y="4287220"/>
            <a:chExt cx="756000" cy="324000"/>
          </a:xfrm>
        </p:grpSpPr>
        <p:grpSp>
          <p:nvGrpSpPr>
            <p:cNvPr id="453" name="그룹 452">
              <a:extLst>
                <a:ext uri="{FF2B5EF4-FFF2-40B4-BE49-F238E27FC236}">
                  <a16:creationId xmlns:a16="http://schemas.microsoft.com/office/drawing/2014/main" xmlns="" id="{02554C6A-4C4A-496C-A89E-A390AAF3FAAF}"/>
                </a:ext>
              </a:extLst>
            </p:cNvPr>
            <p:cNvGrpSpPr/>
            <p:nvPr/>
          </p:nvGrpSpPr>
          <p:grpSpPr>
            <a:xfrm>
              <a:off x="6152296" y="4287220"/>
              <a:ext cx="756000" cy="324000"/>
              <a:chOff x="7510734" y="4130989"/>
              <a:chExt cx="756000" cy="324000"/>
            </a:xfrm>
          </p:grpSpPr>
          <p:grpSp>
            <p:nvGrpSpPr>
              <p:cNvPr id="454" name="그룹 36">
                <a:extLst>
                  <a:ext uri="{FF2B5EF4-FFF2-40B4-BE49-F238E27FC236}">
                    <a16:creationId xmlns:a16="http://schemas.microsoft.com/office/drawing/2014/main" xmlns="" id="{A3414D14-58EF-4110-AFB2-7E8C9CC47A7C}"/>
                  </a:ext>
                </a:extLst>
              </p:cNvPr>
              <p:cNvGrpSpPr/>
              <p:nvPr/>
            </p:nvGrpSpPr>
            <p:grpSpPr>
              <a:xfrm>
                <a:off x="7510734" y="4130989"/>
                <a:ext cx="756000" cy="324000"/>
                <a:chOff x="4314589" y="5636531"/>
                <a:chExt cx="756000" cy="324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57" name="사각형: 둥근 모서리 556">
                  <a:extLst>
                    <a:ext uri="{FF2B5EF4-FFF2-40B4-BE49-F238E27FC236}">
                      <a16:creationId xmlns:a16="http://schemas.microsoft.com/office/drawing/2014/main" xmlns="" id="{DEA494A6-00CE-48DA-BE17-632E0E4FB37F}"/>
                    </a:ext>
                  </a:extLst>
                </p:cNvPr>
                <p:cNvSpPr/>
                <p:nvPr/>
              </p:nvSpPr>
              <p:spPr>
                <a:xfrm>
                  <a:off x="4314589" y="5636531"/>
                  <a:ext cx="756000" cy="324000"/>
                </a:xfrm>
                <a:prstGeom prst="roundRect">
                  <a:avLst>
                    <a:gd name="adj" fmla="val 8573"/>
                  </a:avLst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pic>
              <p:nvPicPr>
                <p:cNvPr id="458" name="그림 628">
                  <a:extLst>
                    <a:ext uri="{FF2B5EF4-FFF2-40B4-BE49-F238E27FC236}">
                      <a16:creationId xmlns:a16="http://schemas.microsoft.com/office/drawing/2014/main" xmlns="" id="{AA6EB690-ECFA-4566-A5BF-DA4007D7A0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2589" y="5661475"/>
                  <a:ext cx="720000" cy="274112"/>
                </a:xfrm>
                <a:prstGeom prst="rect">
                  <a:avLst/>
                </a:prstGeom>
              </p:spPr>
            </p:pic>
          </p:grpSp>
          <p:pic>
            <p:nvPicPr>
              <p:cNvPr id="455" name="그림 454">
                <a:extLst>
                  <a:ext uri="{FF2B5EF4-FFF2-40B4-BE49-F238E27FC236}">
                    <a16:creationId xmlns:a16="http://schemas.microsoft.com/office/drawing/2014/main" xmlns="" id="{76D2DFBC-38EC-4233-971F-5493B3DFD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25283" y="4189537"/>
                <a:ext cx="632451" cy="252980"/>
              </a:xfrm>
              <a:prstGeom prst="rect">
                <a:avLst/>
              </a:prstGeom>
            </p:spPr>
          </p:pic>
          <p:pic>
            <p:nvPicPr>
              <p:cNvPr id="456" name="그림 455">
                <a:extLst>
                  <a:ext uri="{FF2B5EF4-FFF2-40B4-BE49-F238E27FC236}">
                    <a16:creationId xmlns:a16="http://schemas.microsoft.com/office/drawing/2014/main" xmlns="" id="{BA428F96-AB63-4FAE-85C1-891D01D004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541089" y="4153332"/>
                <a:ext cx="609653" cy="243861"/>
              </a:xfrm>
              <a:prstGeom prst="rect">
                <a:avLst/>
              </a:prstGeom>
            </p:spPr>
          </p:pic>
        </p:grpSp>
        <p:pic>
          <p:nvPicPr>
            <p:cNvPr id="434" name="그림 433">
              <a:extLst>
                <a:ext uri="{FF2B5EF4-FFF2-40B4-BE49-F238E27FC236}">
                  <a16:creationId xmlns:a16="http://schemas.microsoft.com/office/drawing/2014/main" xmlns="" id="{5752F9F9-03B9-490D-A8F0-7ED35E961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6874" y="4304015"/>
              <a:ext cx="722422" cy="274112"/>
            </a:xfrm>
            <a:prstGeom prst="rect">
              <a:avLst/>
            </a:prstGeom>
          </p:spPr>
        </p:pic>
      </p:grpSp>
      <p:grpSp>
        <p:nvGrpSpPr>
          <p:cNvPr id="431" name="그룹 430">
            <a:extLst>
              <a:ext uri="{FF2B5EF4-FFF2-40B4-BE49-F238E27FC236}">
                <a16:creationId xmlns:a16="http://schemas.microsoft.com/office/drawing/2014/main" xmlns="" id="{B24B6C65-85DA-4B1A-A363-6F046455D6C9}"/>
              </a:ext>
            </a:extLst>
          </p:cNvPr>
          <p:cNvGrpSpPr/>
          <p:nvPr/>
        </p:nvGrpSpPr>
        <p:grpSpPr>
          <a:xfrm>
            <a:off x="3941156" y="3264770"/>
            <a:ext cx="756000" cy="324000"/>
            <a:chOff x="5612160" y="4171176"/>
            <a:chExt cx="756000" cy="324000"/>
          </a:xfrm>
        </p:grpSpPr>
        <p:grpSp>
          <p:nvGrpSpPr>
            <p:cNvPr id="409" name="그룹 408">
              <a:extLst>
                <a:ext uri="{FF2B5EF4-FFF2-40B4-BE49-F238E27FC236}">
                  <a16:creationId xmlns:a16="http://schemas.microsoft.com/office/drawing/2014/main" xmlns="" id="{509FD829-0F70-4869-857F-AFD0546C18AB}"/>
                </a:ext>
              </a:extLst>
            </p:cNvPr>
            <p:cNvGrpSpPr/>
            <p:nvPr/>
          </p:nvGrpSpPr>
          <p:grpSpPr>
            <a:xfrm>
              <a:off x="5612160" y="4171176"/>
              <a:ext cx="756000" cy="324000"/>
              <a:chOff x="7510734" y="4130989"/>
              <a:chExt cx="756000" cy="324000"/>
            </a:xfrm>
          </p:grpSpPr>
          <p:grpSp>
            <p:nvGrpSpPr>
              <p:cNvPr id="410" name="그룹 36">
                <a:extLst>
                  <a:ext uri="{FF2B5EF4-FFF2-40B4-BE49-F238E27FC236}">
                    <a16:creationId xmlns:a16="http://schemas.microsoft.com/office/drawing/2014/main" xmlns="" id="{081477D9-C2DC-4C1F-A589-CB539167D92C}"/>
                  </a:ext>
                </a:extLst>
              </p:cNvPr>
              <p:cNvGrpSpPr/>
              <p:nvPr/>
            </p:nvGrpSpPr>
            <p:grpSpPr>
              <a:xfrm>
                <a:off x="7510734" y="4130989"/>
                <a:ext cx="756000" cy="324000"/>
                <a:chOff x="4314589" y="5636531"/>
                <a:chExt cx="756000" cy="324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13" name="사각형: 둥근 모서리 556">
                  <a:extLst>
                    <a:ext uri="{FF2B5EF4-FFF2-40B4-BE49-F238E27FC236}">
                      <a16:creationId xmlns:a16="http://schemas.microsoft.com/office/drawing/2014/main" xmlns="" id="{C852D993-E4FA-4BBA-9789-0F9CB326912E}"/>
                    </a:ext>
                  </a:extLst>
                </p:cNvPr>
                <p:cNvSpPr/>
                <p:nvPr/>
              </p:nvSpPr>
              <p:spPr>
                <a:xfrm>
                  <a:off x="4314589" y="5636531"/>
                  <a:ext cx="756000" cy="324000"/>
                </a:xfrm>
                <a:prstGeom prst="roundRect">
                  <a:avLst>
                    <a:gd name="adj" fmla="val 8573"/>
                  </a:avLst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pic>
              <p:nvPicPr>
                <p:cNvPr id="414" name="그림 628">
                  <a:extLst>
                    <a:ext uri="{FF2B5EF4-FFF2-40B4-BE49-F238E27FC236}">
                      <a16:creationId xmlns:a16="http://schemas.microsoft.com/office/drawing/2014/main" xmlns="" id="{9FDCA6D2-4AB3-4A86-ABBE-E9BDFBE222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2589" y="5661475"/>
                  <a:ext cx="720000" cy="274112"/>
                </a:xfrm>
                <a:prstGeom prst="rect">
                  <a:avLst/>
                </a:prstGeom>
              </p:spPr>
            </p:pic>
          </p:grpSp>
          <p:pic>
            <p:nvPicPr>
              <p:cNvPr id="411" name="그림 410">
                <a:extLst>
                  <a:ext uri="{FF2B5EF4-FFF2-40B4-BE49-F238E27FC236}">
                    <a16:creationId xmlns:a16="http://schemas.microsoft.com/office/drawing/2014/main" xmlns="" id="{18E1D910-96FA-4DBD-85E8-1022F1B07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25283" y="4189537"/>
                <a:ext cx="632451" cy="252980"/>
              </a:xfrm>
              <a:prstGeom prst="rect">
                <a:avLst/>
              </a:prstGeom>
            </p:spPr>
          </p:pic>
          <p:pic>
            <p:nvPicPr>
              <p:cNvPr id="412" name="그림 411">
                <a:extLst>
                  <a:ext uri="{FF2B5EF4-FFF2-40B4-BE49-F238E27FC236}">
                    <a16:creationId xmlns:a16="http://schemas.microsoft.com/office/drawing/2014/main" xmlns="" id="{CC3ADA76-4B10-408D-957D-59CBF6D3CE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541089" y="4153332"/>
                <a:ext cx="609653" cy="243861"/>
              </a:xfrm>
              <a:prstGeom prst="rect">
                <a:avLst/>
              </a:prstGeom>
            </p:spPr>
          </p:pic>
        </p:grpSp>
        <p:pic>
          <p:nvPicPr>
            <p:cNvPr id="430" name="그림 429">
              <a:extLst>
                <a:ext uri="{FF2B5EF4-FFF2-40B4-BE49-F238E27FC236}">
                  <a16:creationId xmlns:a16="http://schemas.microsoft.com/office/drawing/2014/main" xmlns="" id="{BD93C731-D194-4A84-8E37-69076CD9F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0547" y="4181633"/>
              <a:ext cx="694269" cy="308637"/>
            </a:xfrm>
            <a:prstGeom prst="rect">
              <a:avLst/>
            </a:prstGeom>
          </p:spPr>
        </p:pic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1108" y="495300"/>
            <a:ext cx="11269785" cy="701676"/>
          </a:xfrm>
        </p:spPr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1.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정보보안 컨설팅</a:t>
            </a:r>
            <a:endParaRPr kumimoji="1" lang="ko-KR" altLang="en-US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직사각형 203">
            <a:extLst>
              <a:ext uri="{FF2B5EF4-FFF2-40B4-BE49-F238E27FC236}">
                <a16:creationId xmlns:a16="http://schemas.microsoft.com/office/drawing/2014/main" xmlns="" id="{D010F573-396C-4918-B65F-3FF18EAFD1E5}"/>
              </a:ext>
            </a:extLst>
          </p:cNvPr>
          <p:cNvSpPr/>
          <p:nvPr/>
        </p:nvSpPr>
        <p:spPr>
          <a:xfrm>
            <a:off x="284131" y="1475175"/>
            <a:ext cx="678645" cy="3236797"/>
          </a:xfrm>
          <a:prstGeom prst="rect">
            <a:avLst/>
          </a:prstGeom>
          <a:pattFill prst="dkUpDiag">
            <a:fgClr>
              <a:schemeClr val="tx2"/>
            </a:fgClr>
            <a:bgClr>
              <a:schemeClr val="tx1"/>
            </a:bgClr>
          </a:pattFill>
          <a:ln w="6350">
            <a:solidFill>
              <a:schemeClr val="bg2">
                <a:lumMod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36000" rIns="0" bIns="3600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정보보안 </a:t>
            </a:r>
            <a:endParaRPr kumimoji="1" lang="en-US" altLang="ko-KR" sz="9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컨설팅</a:t>
            </a:r>
            <a:endParaRPr kumimoji="1" lang="en-US" altLang="ko-KR" sz="9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" name="직사각형 206">
            <a:extLst>
              <a:ext uri="{FF2B5EF4-FFF2-40B4-BE49-F238E27FC236}">
                <a16:creationId xmlns:a16="http://schemas.microsoft.com/office/drawing/2014/main" xmlns="" id="{236C497C-6C5B-4366-81E4-CB9BDB127D78}"/>
              </a:ext>
            </a:extLst>
          </p:cNvPr>
          <p:cNvSpPr/>
          <p:nvPr/>
        </p:nvSpPr>
        <p:spPr>
          <a:xfrm>
            <a:off x="1641930" y="1196976"/>
            <a:ext cx="2304000" cy="252000"/>
          </a:xfrm>
          <a:prstGeom prst="rect">
            <a:avLst/>
          </a:prstGeom>
          <a:pattFill prst="dkUpDiag">
            <a:fgClr>
              <a:schemeClr val="tx1">
                <a:lumMod val="65000"/>
                <a:lumOff val="35000"/>
              </a:schemeClr>
            </a:fgClr>
            <a:bgClr>
              <a:schemeClr val="tx1"/>
            </a:bgClr>
          </a:pattFill>
          <a:ln w="6350">
            <a:solidFill>
              <a:schemeClr val="bg2">
                <a:lumMod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rIns="3600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00" b="1" spc="-2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금융</a:t>
            </a:r>
            <a:endParaRPr kumimoji="1" lang="en-US" altLang="ko-KR" sz="1000" b="1" spc="-2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직사각형 209">
            <a:extLst>
              <a:ext uri="{FF2B5EF4-FFF2-40B4-BE49-F238E27FC236}">
                <a16:creationId xmlns:a16="http://schemas.microsoft.com/office/drawing/2014/main" xmlns="" id="{538AC314-FCCE-4D17-9AF4-15213E9339D6}"/>
              </a:ext>
            </a:extLst>
          </p:cNvPr>
          <p:cNvSpPr/>
          <p:nvPr/>
        </p:nvSpPr>
        <p:spPr>
          <a:xfrm>
            <a:off x="3972157" y="1196976"/>
            <a:ext cx="2304000" cy="252000"/>
          </a:xfrm>
          <a:prstGeom prst="rect">
            <a:avLst/>
          </a:prstGeom>
          <a:pattFill prst="dkUpDiag">
            <a:fgClr>
              <a:schemeClr val="tx1">
                <a:lumMod val="65000"/>
                <a:lumOff val="35000"/>
              </a:schemeClr>
            </a:fgClr>
            <a:bgClr>
              <a:schemeClr val="tx1"/>
            </a:bgClr>
          </a:pattFill>
          <a:ln w="6350">
            <a:solidFill>
              <a:schemeClr val="bg2">
                <a:lumMod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rIns="3600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00" b="1" spc="-2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정부기관</a:t>
            </a:r>
            <a:r>
              <a:rPr kumimoji="1" lang="en-US" altLang="ko-KR" sz="1000" b="1" spc="-2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sz="1000" b="1" spc="-2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대학교</a:t>
            </a:r>
            <a:endParaRPr kumimoji="1" lang="en-US" altLang="ko-KR" sz="1000" b="1" spc="-2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직사각형 213">
            <a:extLst>
              <a:ext uri="{FF2B5EF4-FFF2-40B4-BE49-F238E27FC236}">
                <a16:creationId xmlns:a16="http://schemas.microsoft.com/office/drawing/2014/main" xmlns="" id="{341AA6FF-C910-4019-9200-19AC35DFC4AB}"/>
              </a:ext>
            </a:extLst>
          </p:cNvPr>
          <p:cNvSpPr/>
          <p:nvPr/>
        </p:nvSpPr>
        <p:spPr>
          <a:xfrm>
            <a:off x="989002" y="1475176"/>
            <a:ext cx="616989" cy="1044000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bg2">
                <a:lumMod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36000" rIns="0" bIns="3600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통합 보안</a:t>
            </a:r>
            <a:endParaRPr kumimoji="1" lang="en-US" altLang="ko-KR" sz="800" b="1" dirty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246">
            <a:extLst>
              <a:ext uri="{FF2B5EF4-FFF2-40B4-BE49-F238E27FC236}">
                <a16:creationId xmlns:a16="http://schemas.microsoft.com/office/drawing/2014/main" xmlns="" id="{CB30C963-07B3-48D2-A950-F14192A4C5F8}"/>
              </a:ext>
            </a:extLst>
          </p:cNvPr>
          <p:cNvSpPr/>
          <p:nvPr/>
        </p:nvSpPr>
        <p:spPr>
          <a:xfrm>
            <a:off x="284131" y="4764376"/>
            <a:ext cx="678645" cy="1404000"/>
          </a:xfrm>
          <a:prstGeom prst="rect">
            <a:avLst/>
          </a:prstGeom>
          <a:pattFill prst="dkUpDiag">
            <a:fgClr>
              <a:schemeClr val="tx2"/>
            </a:fgClr>
            <a:bgClr>
              <a:schemeClr val="tx1"/>
            </a:bgClr>
          </a:pattFill>
          <a:ln w="6350">
            <a:solidFill>
              <a:schemeClr val="bg2">
                <a:lumMod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36000" rIns="0" bIns="3600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ISO/IEC,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K-ISMS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인증 컨설팅</a:t>
            </a:r>
            <a:endParaRPr kumimoji="1" lang="en-US" altLang="ko-KR" sz="9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직사각형 247">
            <a:extLst>
              <a:ext uri="{FF2B5EF4-FFF2-40B4-BE49-F238E27FC236}">
                <a16:creationId xmlns:a16="http://schemas.microsoft.com/office/drawing/2014/main" xmlns="" id="{29AFA555-A3B0-414D-B37B-A1F63AB3592B}"/>
              </a:ext>
            </a:extLst>
          </p:cNvPr>
          <p:cNvSpPr/>
          <p:nvPr/>
        </p:nvSpPr>
        <p:spPr>
          <a:xfrm>
            <a:off x="989002" y="4764376"/>
            <a:ext cx="616989" cy="1404000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bg2">
                <a:lumMod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36000" rIns="0" bIns="3600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ISMS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PIMS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ISO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27001</a:t>
            </a:r>
          </a:p>
        </p:txBody>
      </p:sp>
      <p:sp>
        <p:nvSpPr>
          <p:cNvPr id="10" name="직사각형 248">
            <a:extLst>
              <a:ext uri="{FF2B5EF4-FFF2-40B4-BE49-F238E27FC236}">
                <a16:creationId xmlns:a16="http://schemas.microsoft.com/office/drawing/2014/main" xmlns="" id="{FAF21FC4-8DFD-4B7B-9A11-CE962FD3404D}"/>
              </a:ext>
            </a:extLst>
          </p:cNvPr>
          <p:cNvSpPr/>
          <p:nvPr/>
        </p:nvSpPr>
        <p:spPr>
          <a:xfrm>
            <a:off x="284132" y="6220605"/>
            <a:ext cx="1321860" cy="324000"/>
          </a:xfrm>
          <a:prstGeom prst="rect">
            <a:avLst/>
          </a:prstGeom>
          <a:pattFill prst="dkUpDiag">
            <a:fgClr>
              <a:schemeClr val="tx2"/>
            </a:fgClr>
            <a:bgClr>
              <a:schemeClr val="tx1"/>
            </a:bgClr>
          </a:pattFill>
          <a:ln w="6350">
            <a:solidFill>
              <a:schemeClr val="bg2">
                <a:lumMod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36000" rIns="0" bIns="3600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기타</a:t>
            </a:r>
            <a:endParaRPr kumimoji="1" lang="en-US" altLang="ko-KR" sz="9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9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교육</a:t>
            </a:r>
            <a:r>
              <a:rPr kumimoji="1" lang="en-US" altLang="ko-KR" sz="9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sz="9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자문 등</a:t>
            </a:r>
            <a:r>
              <a:rPr kumimoji="1" lang="en-US" altLang="ko-KR" sz="9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11" name="직사각형 251">
            <a:extLst>
              <a:ext uri="{FF2B5EF4-FFF2-40B4-BE49-F238E27FC236}">
                <a16:creationId xmlns:a16="http://schemas.microsoft.com/office/drawing/2014/main" xmlns="" id="{5FD3ED5F-B035-4B6E-BA05-C920154C06FC}"/>
              </a:ext>
            </a:extLst>
          </p:cNvPr>
          <p:cNvSpPr/>
          <p:nvPr/>
        </p:nvSpPr>
        <p:spPr>
          <a:xfrm>
            <a:off x="989002" y="2571576"/>
            <a:ext cx="616989" cy="1044000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bg2">
                <a:lumMod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36000" rIns="0" bIns="3600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취약성 평가</a:t>
            </a:r>
            <a:endParaRPr kumimoji="1" lang="en-US" altLang="ko-KR" sz="800" b="1" dirty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직사각형 254">
            <a:extLst>
              <a:ext uri="{FF2B5EF4-FFF2-40B4-BE49-F238E27FC236}">
                <a16:creationId xmlns:a16="http://schemas.microsoft.com/office/drawing/2014/main" xmlns="" id="{8A897131-0249-4720-B4C9-3614675709E2}"/>
              </a:ext>
            </a:extLst>
          </p:cNvPr>
          <p:cNvSpPr/>
          <p:nvPr/>
        </p:nvSpPr>
        <p:spPr>
          <a:xfrm>
            <a:off x="989002" y="3667976"/>
            <a:ext cx="616989" cy="1044000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bg2">
                <a:lumMod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36000" rIns="0" bIns="3600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모의 해킹 테스트</a:t>
            </a:r>
            <a:endParaRPr kumimoji="1" lang="en-US" altLang="ko-KR" sz="800" b="1" dirty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3" name="직선 연결선 7">
            <a:extLst>
              <a:ext uri="{FF2B5EF4-FFF2-40B4-BE49-F238E27FC236}">
                <a16:creationId xmlns:a16="http://schemas.microsoft.com/office/drawing/2014/main" xmlns="" id="{A578C529-5688-4F40-B326-973E221C8806}"/>
              </a:ext>
            </a:extLst>
          </p:cNvPr>
          <p:cNvCxnSpPr/>
          <p:nvPr/>
        </p:nvCxnSpPr>
        <p:spPr>
          <a:xfrm>
            <a:off x="1641930" y="2545376"/>
            <a:ext cx="2304256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257">
            <a:extLst>
              <a:ext uri="{FF2B5EF4-FFF2-40B4-BE49-F238E27FC236}">
                <a16:creationId xmlns:a16="http://schemas.microsoft.com/office/drawing/2014/main" xmlns="" id="{5A314D2C-705D-4CDE-B349-725CC59CDC71}"/>
              </a:ext>
            </a:extLst>
          </p:cNvPr>
          <p:cNvCxnSpPr/>
          <p:nvPr/>
        </p:nvCxnSpPr>
        <p:spPr>
          <a:xfrm>
            <a:off x="3972157" y="2545376"/>
            <a:ext cx="2304256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260">
            <a:extLst>
              <a:ext uri="{FF2B5EF4-FFF2-40B4-BE49-F238E27FC236}">
                <a16:creationId xmlns:a16="http://schemas.microsoft.com/office/drawing/2014/main" xmlns="" id="{F05A97A0-CD8E-4029-95E9-BAF06749618E}"/>
              </a:ext>
            </a:extLst>
          </p:cNvPr>
          <p:cNvCxnSpPr/>
          <p:nvPr/>
        </p:nvCxnSpPr>
        <p:spPr>
          <a:xfrm>
            <a:off x="1641930" y="3641776"/>
            <a:ext cx="2304256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263">
            <a:extLst>
              <a:ext uri="{FF2B5EF4-FFF2-40B4-BE49-F238E27FC236}">
                <a16:creationId xmlns:a16="http://schemas.microsoft.com/office/drawing/2014/main" xmlns="" id="{A3535073-26C4-408C-B974-64AAF64AFBAD}"/>
              </a:ext>
            </a:extLst>
          </p:cNvPr>
          <p:cNvCxnSpPr/>
          <p:nvPr/>
        </p:nvCxnSpPr>
        <p:spPr>
          <a:xfrm>
            <a:off x="3972157" y="3641776"/>
            <a:ext cx="2304256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266">
            <a:extLst>
              <a:ext uri="{FF2B5EF4-FFF2-40B4-BE49-F238E27FC236}">
                <a16:creationId xmlns:a16="http://schemas.microsoft.com/office/drawing/2014/main" xmlns="" id="{758D77F8-3021-4761-8DC2-DDC74D19D64B}"/>
              </a:ext>
            </a:extLst>
          </p:cNvPr>
          <p:cNvCxnSpPr/>
          <p:nvPr/>
        </p:nvCxnSpPr>
        <p:spPr>
          <a:xfrm>
            <a:off x="1641930" y="4738176"/>
            <a:ext cx="2304256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269">
            <a:extLst>
              <a:ext uri="{FF2B5EF4-FFF2-40B4-BE49-F238E27FC236}">
                <a16:creationId xmlns:a16="http://schemas.microsoft.com/office/drawing/2014/main" xmlns="" id="{47A15EA8-157B-4D23-A066-D58D0DB3FF63}"/>
              </a:ext>
            </a:extLst>
          </p:cNvPr>
          <p:cNvCxnSpPr/>
          <p:nvPr/>
        </p:nvCxnSpPr>
        <p:spPr>
          <a:xfrm>
            <a:off x="3972157" y="4738176"/>
            <a:ext cx="2304256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275">
            <a:extLst>
              <a:ext uri="{FF2B5EF4-FFF2-40B4-BE49-F238E27FC236}">
                <a16:creationId xmlns:a16="http://schemas.microsoft.com/office/drawing/2014/main" xmlns="" id="{AA509587-92BB-460D-89C9-B87579A0F6C2}"/>
              </a:ext>
            </a:extLst>
          </p:cNvPr>
          <p:cNvCxnSpPr/>
          <p:nvPr/>
        </p:nvCxnSpPr>
        <p:spPr>
          <a:xfrm>
            <a:off x="1641930" y="6194403"/>
            <a:ext cx="2304256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282">
            <a:extLst>
              <a:ext uri="{FF2B5EF4-FFF2-40B4-BE49-F238E27FC236}">
                <a16:creationId xmlns:a16="http://schemas.microsoft.com/office/drawing/2014/main" xmlns="" id="{4C9BF3C3-6F95-472C-A96A-5E2366724096}"/>
              </a:ext>
            </a:extLst>
          </p:cNvPr>
          <p:cNvCxnSpPr/>
          <p:nvPr/>
        </p:nvCxnSpPr>
        <p:spPr>
          <a:xfrm>
            <a:off x="3972157" y="6194403"/>
            <a:ext cx="2304256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그룹 17">
            <a:extLst>
              <a:ext uri="{FF2B5EF4-FFF2-40B4-BE49-F238E27FC236}">
                <a16:creationId xmlns:a16="http://schemas.microsoft.com/office/drawing/2014/main" xmlns="" id="{E09C6457-2154-4F8C-9F4E-55413D0195BA}"/>
              </a:ext>
            </a:extLst>
          </p:cNvPr>
          <p:cNvGrpSpPr/>
          <p:nvPr/>
        </p:nvGrpSpPr>
        <p:grpSpPr>
          <a:xfrm>
            <a:off x="1641930" y="4764376"/>
            <a:ext cx="756000" cy="324000"/>
            <a:chOff x="1210362" y="5636531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2" name="사각형: 둥근 모서리 585">
              <a:extLst>
                <a:ext uri="{FF2B5EF4-FFF2-40B4-BE49-F238E27FC236}">
                  <a16:creationId xmlns:a16="http://schemas.microsoft.com/office/drawing/2014/main" xmlns="" id="{447982CC-54ED-4F87-9CEA-7F8C4F76441E}"/>
                </a:ext>
              </a:extLst>
            </p:cNvPr>
            <p:cNvSpPr/>
            <p:nvPr/>
          </p:nvSpPr>
          <p:spPr>
            <a:xfrm>
              <a:off x="1210362" y="563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3" name="Picture 12" descr="bc card ciì ëí ì´ë¯¸ì§ ê²ìê²°ê³¼">
              <a:extLst>
                <a:ext uri="{FF2B5EF4-FFF2-40B4-BE49-F238E27FC236}">
                  <a16:creationId xmlns:a16="http://schemas.microsoft.com/office/drawing/2014/main" xmlns="" id="{3929CAEB-3461-48AA-93AB-2C6A67FF19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11" t="32873" r="6402" b="33776"/>
            <a:stretch/>
          </p:blipFill>
          <p:spPr bwMode="auto">
            <a:xfrm>
              <a:off x="1228362" y="5707250"/>
              <a:ext cx="720000" cy="182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그룹 18">
            <a:extLst>
              <a:ext uri="{FF2B5EF4-FFF2-40B4-BE49-F238E27FC236}">
                <a16:creationId xmlns:a16="http://schemas.microsoft.com/office/drawing/2014/main" xmlns="" id="{E090E4CD-5E3C-461F-A012-635C9C76BFB7}"/>
              </a:ext>
            </a:extLst>
          </p:cNvPr>
          <p:cNvGrpSpPr/>
          <p:nvPr/>
        </p:nvGrpSpPr>
        <p:grpSpPr>
          <a:xfrm>
            <a:off x="2415930" y="4764376"/>
            <a:ext cx="756000" cy="324000"/>
            <a:chOff x="1984362" y="5636531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5" name="사각형: 둥근 모서리 586">
              <a:extLst>
                <a:ext uri="{FF2B5EF4-FFF2-40B4-BE49-F238E27FC236}">
                  <a16:creationId xmlns:a16="http://schemas.microsoft.com/office/drawing/2014/main" xmlns="" id="{94360094-F9B8-4BAC-B7A8-4D5B92AA57BB}"/>
                </a:ext>
              </a:extLst>
            </p:cNvPr>
            <p:cNvSpPr/>
            <p:nvPr/>
          </p:nvSpPr>
          <p:spPr>
            <a:xfrm>
              <a:off x="1984362" y="563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6" name="그림 623">
              <a:extLst>
                <a:ext uri="{FF2B5EF4-FFF2-40B4-BE49-F238E27FC236}">
                  <a16:creationId xmlns:a16="http://schemas.microsoft.com/office/drawing/2014/main" xmlns="" id="{586A3840-3BD3-4DF7-9AED-5938FAF66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02362" y="5712173"/>
              <a:ext cx="720000" cy="172717"/>
            </a:xfrm>
            <a:prstGeom prst="rect">
              <a:avLst/>
            </a:prstGeom>
          </p:spPr>
        </p:pic>
      </p:grpSp>
      <p:grpSp>
        <p:nvGrpSpPr>
          <p:cNvPr id="27" name="그룹 33">
            <a:extLst>
              <a:ext uri="{FF2B5EF4-FFF2-40B4-BE49-F238E27FC236}">
                <a16:creationId xmlns:a16="http://schemas.microsoft.com/office/drawing/2014/main" xmlns="" id="{2123CDA9-5071-4D3A-B07D-1F5D4B50EECB}"/>
              </a:ext>
            </a:extLst>
          </p:cNvPr>
          <p:cNvGrpSpPr/>
          <p:nvPr/>
        </p:nvGrpSpPr>
        <p:grpSpPr>
          <a:xfrm>
            <a:off x="1641930" y="5124376"/>
            <a:ext cx="756000" cy="324000"/>
            <a:chOff x="1210362" y="5996531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8" name="사각형: 둥근 모서리 588">
              <a:extLst>
                <a:ext uri="{FF2B5EF4-FFF2-40B4-BE49-F238E27FC236}">
                  <a16:creationId xmlns:a16="http://schemas.microsoft.com/office/drawing/2014/main" xmlns="" id="{31C3C865-B3D2-4035-B0BA-5D17F872538D}"/>
                </a:ext>
              </a:extLst>
            </p:cNvPr>
            <p:cNvSpPr/>
            <p:nvPr/>
          </p:nvSpPr>
          <p:spPr>
            <a:xfrm>
              <a:off x="1210362" y="599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9" name="그림 625">
              <a:extLst>
                <a:ext uri="{FF2B5EF4-FFF2-40B4-BE49-F238E27FC236}">
                  <a16:creationId xmlns:a16="http://schemas.microsoft.com/office/drawing/2014/main" xmlns="" id="{120F143D-3B76-4FEB-A85A-D08E6677B0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315" b="24907"/>
            <a:stretch/>
          </p:blipFill>
          <p:spPr>
            <a:xfrm>
              <a:off x="1228362" y="6064884"/>
              <a:ext cx="720000" cy="187294"/>
            </a:xfrm>
            <a:prstGeom prst="rect">
              <a:avLst/>
            </a:prstGeom>
          </p:spPr>
        </p:pic>
      </p:grpSp>
      <p:grpSp>
        <p:nvGrpSpPr>
          <p:cNvPr id="30" name="그룹 32">
            <a:extLst>
              <a:ext uri="{FF2B5EF4-FFF2-40B4-BE49-F238E27FC236}">
                <a16:creationId xmlns:a16="http://schemas.microsoft.com/office/drawing/2014/main" xmlns="" id="{FF7761CC-AC3B-42A4-B85D-962C239E7445}"/>
              </a:ext>
            </a:extLst>
          </p:cNvPr>
          <p:cNvGrpSpPr/>
          <p:nvPr/>
        </p:nvGrpSpPr>
        <p:grpSpPr>
          <a:xfrm>
            <a:off x="3189930" y="4764376"/>
            <a:ext cx="756000" cy="324000"/>
            <a:chOff x="2758362" y="5636531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1" name="사각형: 둥근 모서리 587">
              <a:extLst>
                <a:ext uri="{FF2B5EF4-FFF2-40B4-BE49-F238E27FC236}">
                  <a16:creationId xmlns:a16="http://schemas.microsoft.com/office/drawing/2014/main" xmlns="" id="{18BD0CD5-0517-43A7-8C8D-5A3CB392C3EF}"/>
                </a:ext>
              </a:extLst>
            </p:cNvPr>
            <p:cNvSpPr/>
            <p:nvPr/>
          </p:nvSpPr>
          <p:spPr>
            <a:xfrm>
              <a:off x="2758362" y="563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32" name="그림 626">
              <a:extLst>
                <a:ext uri="{FF2B5EF4-FFF2-40B4-BE49-F238E27FC236}">
                  <a16:creationId xmlns:a16="http://schemas.microsoft.com/office/drawing/2014/main" xmlns="" id="{D270B239-EDFF-469C-AD20-F4CA5AAA1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" b="11524"/>
            <a:stretch/>
          </p:blipFill>
          <p:spPr>
            <a:xfrm>
              <a:off x="2776362" y="5708285"/>
              <a:ext cx="720000" cy="180492"/>
            </a:xfrm>
            <a:prstGeom prst="rect">
              <a:avLst/>
            </a:prstGeom>
          </p:spPr>
        </p:pic>
      </p:grpSp>
      <p:grpSp>
        <p:nvGrpSpPr>
          <p:cNvPr id="33" name="그룹 34">
            <a:extLst>
              <a:ext uri="{FF2B5EF4-FFF2-40B4-BE49-F238E27FC236}">
                <a16:creationId xmlns:a16="http://schemas.microsoft.com/office/drawing/2014/main" xmlns="" id="{D1B399BF-24F3-4BB9-8BF8-30DE44BD01CE}"/>
              </a:ext>
            </a:extLst>
          </p:cNvPr>
          <p:cNvGrpSpPr/>
          <p:nvPr/>
        </p:nvGrpSpPr>
        <p:grpSpPr>
          <a:xfrm>
            <a:off x="3972157" y="4764376"/>
            <a:ext cx="756000" cy="324000"/>
            <a:chOff x="3540589" y="5636531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사각형: 둥근 모서리 555">
              <a:extLst>
                <a:ext uri="{FF2B5EF4-FFF2-40B4-BE49-F238E27FC236}">
                  <a16:creationId xmlns:a16="http://schemas.microsoft.com/office/drawing/2014/main" xmlns="" id="{98320219-8F9F-4A13-9BAD-6F067A3E3225}"/>
                </a:ext>
              </a:extLst>
            </p:cNvPr>
            <p:cNvSpPr/>
            <p:nvPr/>
          </p:nvSpPr>
          <p:spPr>
            <a:xfrm>
              <a:off x="3540589" y="563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35" name="Picture 34" descr="ê´ë ¨ ì´ë¯¸ì§">
              <a:extLst>
                <a:ext uri="{FF2B5EF4-FFF2-40B4-BE49-F238E27FC236}">
                  <a16:creationId xmlns:a16="http://schemas.microsoft.com/office/drawing/2014/main" xmlns="" id="{554D6180-F9FA-4696-ADFD-894CA7378D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629" t="20559" r="9413" b="21697"/>
            <a:stretch/>
          </p:blipFill>
          <p:spPr bwMode="auto">
            <a:xfrm>
              <a:off x="3558589" y="5703535"/>
              <a:ext cx="720000" cy="189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그룹 36">
            <a:extLst>
              <a:ext uri="{FF2B5EF4-FFF2-40B4-BE49-F238E27FC236}">
                <a16:creationId xmlns:a16="http://schemas.microsoft.com/office/drawing/2014/main" xmlns="" id="{A2D56FD2-0135-4899-A3F2-09E27A57890D}"/>
              </a:ext>
            </a:extLst>
          </p:cNvPr>
          <p:cNvGrpSpPr/>
          <p:nvPr/>
        </p:nvGrpSpPr>
        <p:grpSpPr>
          <a:xfrm>
            <a:off x="4746157" y="4764376"/>
            <a:ext cx="756000" cy="324000"/>
            <a:chOff x="4314589" y="5636531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7" name="사각형: 둥근 모서리 556">
              <a:extLst>
                <a:ext uri="{FF2B5EF4-FFF2-40B4-BE49-F238E27FC236}">
                  <a16:creationId xmlns:a16="http://schemas.microsoft.com/office/drawing/2014/main" xmlns="" id="{523E6766-7377-424C-9392-8376F0AC6CC0}"/>
                </a:ext>
              </a:extLst>
            </p:cNvPr>
            <p:cNvSpPr/>
            <p:nvPr/>
          </p:nvSpPr>
          <p:spPr>
            <a:xfrm>
              <a:off x="4314589" y="563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38" name="그림 628">
              <a:extLst>
                <a:ext uri="{FF2B5EF4-FFF2-40B4-BE49-F238E27FC236}">
                  <a16:creationId xmlns:a16="http://schemas.microsoft.com/office/drawing/2014/main" xmlns="" id="{73E9E9C6-F52F-4D8C-97A3-96F138D6A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32589" y="5661475"/>
              <a:ext cx="720000" cy="274112"/>
            </a:xfrm>
            <a:prstGeom prst="rect">
              <a:avLst/>
            </a:prstGeom>
          </p:spPr>
        </p:pic>
      </p:grpSp>
      <p:grpSp>
        <p:nvGrpSpPr>
          <p:cNvPr id="39" name="그룹 57">
            <a:extLst>
              <a:ext uri="{FF2B5EF4-FFF2-40B4-BE49-F238E27FC236}">
                <a16:creationId xmlns:a16="http://schemas.microsoft.com/office/drawing/2014/main" xmlns="" id="{1E968CFE-6CC8-4E72-BC0B-788CE6A20BF5}"/>
              </a:ext>
            </a:extLst>
          </p:cNvPr>
          <p:cNvGrpSpPr/>
          <p:nvPr/>
        </p:nvGrpSpPr>
        <p:grpSpPr>
          <a:xfrm>
            <a:off x="1641930" y="1475176"/>
            <a:ext cx="756000" cy="324000"/>
            <a:chOff x="1210362" y="2347331"/>
            <a:chExt cx="756000" cy="324000"/>
          </a:xfrm>
        </p:grpSpPr>
        <p:sp>
          <p:nvSpPr>
            <p:cNvPr id="40" name="사각형: 둥근 모서리 284">
              <a:extLst>
                <a:ext uri="{FF2B5EF4-FFF2-40B4-BE49-F238E27FC236}">
                  <a16:creationId xmlns:a16="http://schemas.microsoft.com/office/drawing/2014/main" xmlns="" id="{B60EF6C9-2DF7-4D35-9CE0-8C7237D2EDB1}"/>
                </a:ext>
              </a:extLst>
            </p:cNvPr>
            <p:cNvSpPr/>
            <p:nvPr/>
          </p:nvSpPr>
          <p:spPr>
            <a:xfrm>
              <a:off x="1210362" y="234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41" name="그림 647">
              <a:extLst>
                <a:ext uri="{FF2B5EF4-FFF2-40B4-BE49-F238E27FC236}">
                  <a16:creationId xmlns:a16="http://schemas.microsoft.com/office/drawing/2014/main" xmlns="" id="{0CE5CF34-540C-4DCF-8FA5-7486935F8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28362" y="2411681"/>
              <a:ext cx="720000" cy="195300"/>
            </a:xfrm>
            <a:prstGeom prst="rect">
              <a:avLst/>
            </a:prstGeom>
          </p:spPr>
        </p:pic>
      </p:grpSp>
      <p:grpSp>
        <p:nvGrpSpPr>
          <p:cNvPr id="42" name="그룹 58">
            <a:extLst>
              <a:ext uri="{FF2B5EF4-FFF2-40B4-BE49-F238E27FC236}">
                <a16:creationId xmlns:a16="http://schemas.microsoft.com/office/drawing/2014/main" xmlns="" id="{783E2D87-73D6-4CB3-88BC-59B652EA7629}"/>
              </a:ext>
            </a:extLst>
          </p:cNvPr>
          <p:cNvGrpSpPr/>
          <p:nvPr/>
        </p:nvGrpSpPr>
        <p:grpSpPr>
          <a:xfrm>
            <a:off x="2415930" y="1475176"/>
            <a:ext cx="756000" cy="324000"/>
            <a:chOff x="1984362" y="2347331"/>
            <a:chExt cx="756000" cy="324000"/>
          </a:xfrm>
        </p:grpSpPr>
        <p:sp>
          <p:nvSpPr>
            <p:cNvPr id="43" name="사각형: 둥근 모서리 287">
              <a:extLst>
                <a:ext uri="{FF2B5EF4-FFF2-40B4-BE49-F238E27FC236}">
                  <a16:creationId xmlns:a16="http://schemas.microsoft.com/office/drawing/2014/main" xmlns="" id="{A94DA9D7-8515-4E5A-AE07-E4678E22D200}"/>
                </a:ext>
              </a:extLst>
            </p:cNvPr>
            <p:cNvSpPr/>
            <p:nvPr/>
          </p:nvSpPr>
          <p:spPr>
            <a:xfrm>
              <a:off x="1984362" y="234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44" name="그림 648">
              <a:extLst>
                <a:ext uri="{FF2B5EF4-FFF2-40B4-BE49-F238E27FC236}">
                  <a16:creationId xmlns:a16="http://schemas.microsoft.com/office/drawing/2014/main" xmlns="" id="{15DC4A26-ABB7-40CB-AE24-AC8D593FA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02362" y="2432326"/>
              <a:ext cx="720000" cy="154011"/>
            </a:xfrm>
            <a:prstGeom prst="rect">
              <a:avLst/>
            </a:prstGeom>
          </p:spPr>
        </p:pic>
      </p:grpSp>
      <p:grpSp>
        <p:nvGrpSpPr>
          <p:cNvPr id="45" name="그룹 59">
            <a:extLst>
              <a:ext uri="{FF2B5EF4-FFF2-40B4-BE49-F238E27FC236}">
                <a16:creationId xmlns:a16="http://schemas.microsoft.com/office/drawing/2014/main" xmlns="" id="{AB7593F2-82DC-4C2D-9506-45869CB02237}"/>
              </a:ext>
            </a:extLst>
          </p:cNvPr>
          <p:cNvGrpSpPr/>
          <p:nvPr/>
        </p:nvGrpSpPr>
        <p:grpSpPr>
          <a:xfrm>
            <a:off x="3189930" y="1475176"/>
            <a:ext cx="756000" cy="324000"/>
            <a:chOff x="2758362" y="2347331"/>
            <a:chExt cx="756000" cy="324000"/>
          </a:xfrm>
        </p:grpSpPr>
        <p:sp>
          <p:nvSpPr>
            <p:cNvPr id="46" name="사각형: 둥근 모서리 290">
              <a:extLst>
                <a:ext uri="{FF2B5EF4-FFF2-40B4-BE49-F238E27FC236}">
                  <a16:creationId xmlns:a16="http://schemas.microsoft.com/office/drawing/2014/main" xmlns="" id="{A204B155-1599-4194-B49D-D386FE2E14F5}"/>
                </a:ext>
              </a:extLst>
            </p:cNvPr>
            <p:cNvSpPr/>
            <p:nvPr/>
          </p:nvSpPr>
          <p:spPr>
            <a:xfrm>
              <a:off x="2758362" y="234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47" name="그림 649">
              <a:extLst>
                <a:ext uri="{FF2B5EF4-FFF2-40B4-BE49-F238E27FC236}">
                  <a16:creationId xmlns:a16="http://schemas.microsoft.com/office/drawing/2014/main" xmlns="" id="{418DE25E-8D54-48D6-AD86-CAED739E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76362" y="2453743"/>
              <a:ext cx="720000" cy="111177"/>
            </a:xfrm>
            <a:prstGeom prst="rect">
              <a:avLst/>
            </a:prstGeom>
          </p:spPr>
        </p:pic>
      </p:grpSp>
      <p:grpSp>
        <p:nvGrpSpPr>
          <p:cNvPr id="48" name="그룹 69">
            <a:extLst>
              <a:ext uri="{FF2B5EF4-FFF2-40B4-BE49-F238E27FC236}">
                <a16:creationId xmlns:a16="http://schemas.microsoft.com/office/drawing/2014/main" xmlns="" id="{10D2AB41-28BA-495B-AFE1-142CD3BA68FB}"/>
              </a:ext>
            </a:extLst>
          </p:cNvPr>
          <p:cNvGrpSpPr/>
          <p:nvPr/>
        </p:nvGrpSpPr>
        <p:grpSpPr>
          <a:xfrm>
            <a:off x="1641930" y="1835176"/>
            <a:ext cx="756000" cy="324000"/>
            <a:chOff x="1210362" y="2707331"/>
            <a:chExt cx="756000" cy="324000"/>
          </a:xfrm>
        </p:grpSpPr>
        <p:sp>
          <p:nvSpPr>
            <p:cNvPr id="49" name="사각형: 둥근 모서리 294">
              <a:extLst>
                <a:ext uri="{FF2B5EF4-FFF2-40B4-BE49-F238E27FC236}">
                  <a16:creationId xmlns:a16="http://schemas.microsoft.com/office/drawing/2014/main" xmlns="" id="{8CCDBB99-6817-48AC-8BEA-196AEBF9F693}"/>
                </a:ext>
              </a:extLst>
            </p:cNvPr>
            <p:cNvSpPr/>
            <p:nvPr/>
          </p:nvSpPr>
          <p:spPr>
            <a:xfrm>
              <a:off x="1210362" y="270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50" name="그림 650">
              <a:extLst>
                <a:ext uri="{FF2B5EF4-FFF2-40B4-BE49-F238E27FC236}">
                  <a16:creationId xmlns:a16="http://schemas.microsoft.com/office/drawing/2014/main" xmlns="" id="{F9811146-000D-4EA0-AC77-05D894E8C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28362" y="2750142"/>
              <a:ext cx="720000" cy="238379"/>
            </a:xfrm>
            <a:prstGeom prst="rect">
              <a:avLst/>
            </a:prstGeom>
          </p:spPr>
        </p:pic>
      </p:grpSp>
      <p:grpSp>
        <p:nvGrpSpPr>
          <p:cNvPr id="51" name="그룹 71">
            <a:extLst>
              <a:ext uri="{FF2B5EF4-FFF2-40B4-BE49-F238E27FC236}">
                <a16:creationId xmlns:a16="http://schemas.microsoft.com/office/drawing/2014/main" xmlns="" id="{2F80BE6F-3AE4-4270-B216-676BAF5F0F75}"/>
              </a:ext>
            </a:extLst>
          </p:cNvPr>
          <p:cNvGrpSpPr/>
          <p:nvPr/>
        </p:nvGrpSpPr>
        <p:grpSpPr>
          <a:xfrm>
            <a:off x="3189930" y="1835176"/>
            <a:ext cx="756000" cy="324000"/>
            <a:chOff x="2758362" y="2707331"/>
            <a:chExt cx="756000" cy="324000"/>
          </a:xfrm>
        </p:grpSpPr>
        <p:sp>
          <p:nvSpPr>
            <p:cNvPr id="52" name="사각형: 둥근 모서리 296">
              <a:extLst>
                <a:ext uri="{FF2B5EF4-FFF2-40B4-BE49-F238E27FC236}">
                  <a16:creationId xmlns:a16="http://schemas.microsoft.com/office/drawing/2014/main" xmlns="" id="{2041EA35-CB2B-4D47-AB75-DC1547C029C7}"/>
                </a:ext>
              </a:extLst>
            </p:cNvPr>
            <p:cNvSpPr/>
            <p:nvPr/>
          </p:nvSpPr>
          <p:spPr>
            <a:xfrm>
              <a:off x="2758362" y="270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53" name="Picture 12" descr="ìëªë³´ííí ciì ëí ì´ë¯¸ì§ ê²ìê²°ê³¼">
              <a:extLst>
                <a:ext uri="{FF2B5EF4-FFF2-40B4-BE49-F238E27FC236}">
                  <a16:creationId xmlns:a16="http://schemas.microsoft.com/office/drawing/2014/main" xmlns="" id="{05958E01-336F-4589-AF92-8D10B67BBE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6362" y="2792294"/>
              <a:ext cx="720000" cy="154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그룹 72">
            <a:extLst>
              <a:ext uri="{FF2B5EF4-FFF2-40B4-BE49-F238E27FC236}">
                <a16:creationId xmlns:a16="http://schemas.microsoft.com/office/drawing/2014/main" xmlns="" id="{73E95EDD-BFFC-4B52-A5F9-85AF99A31E0B}"/>
              </a:ext>
            </a:extLst>
          </p:cNvPr>
          <p:cNvGrpSpPr/>
          <p:nvPr/>
        </p:nvGrpSpPr>
        <p:grpSpPr>
          <a:xfrm>
            <a:off x="1641930" y="2195176"/>
            <a:ext cx="756000" cy="324000"/>
            <a:chOff x="1210362" y="3067331"/>
            <a:chExt cx="756000" cy="324000"/>
          </a:xfrm>
        </p:grpSpPr>
        <p:sp>
          <p:nvSpPr>
            <p:cNvPr id="55" name="사각형: 둥근 모서리 297">
              <a:extLst>
                <a:ext uri="{FF2B5EF4-FFF2-40B4-BE49-F238E27FC236}">
                  <a16:creationId xmlns:a16="http://schemas.microsoft.com/office/drawing/2014/main" xmlns="" id="{B80026ED-5744-4275-8D5E-3F7E88870AE2}"/>
                </a:ext>
              </a:extLst>
            </p:cNvPr>
            <p:cNvSpPr/>
            <p:nvPr/>
          </p:nvSpPr>
          <p:spPr>
            <a:xfrm>
              <a:off x="1210362" y="306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56" name="Picture 4" descr="ê´ë ¨ ì´ë¯¸ì§">
              <a:extLst>
                <a:ext uri="{FF2B5EF4-FFF2-40B4-BE49-F238E27FC236}">
                  <a16:creationId xmlns:a16="http://schemas.microsoft.com/office/drawing/2014/main" xmlns="" id="{7F845BC7-51E2-4D91-BAE1-840027C189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7410" b="26590"/>
            <a:stretch/>
          </p:blipFill>
          <p:spPr bwMode="auto">
            <a:xfrm>
              <a:off x="1228362" y="3176503"/>
              <a:ext cx="720000" cy="105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그룹 70">
            <a:extLst>
              <a:ext uri="{FF2B5EF4-FFF2-40B4-BE49-F238E27FC236}">
                <a16:creationId xmlns:a16="http://schemas.microsoft.com/office/drawing/2014/main" xmlns="" id="{6D58830C-3BED-41EC-970C-F2CA2ACB3AB5}"/>
              </a:ext>
            </a:extLst>
          </p:cNvPr>
          <p:cNvGrpSpPr/>
          <p:nvPr/>
        </p:nvGrpSpPr>
        <p:grpSpPr>
          <a:xfrm>
            <a:off x="2415930" y="1835176"/>
            <a:ext cx="756000" cy="324000"/>
            <a:chOff x="1984362" y="2707331"/>
            <a:chExt cx="756000" cy="324000"/>
          </a:xfrm>
        </p:grpSpPr>
        <p:sp>
          <p:nvSpPr>
            <p:cNvPr id="58" name="사각형: 둥근 모서리 295">
              <a:extLst>
                <a:ext uri="{FF2B5EF4-FFF2-40B4-BE49-F238E27FC236}">
                  <a16:creationId xmlns:a16="http://schemas.microsoft.com/office/drawing/2014/main" xmlns="" id="{D659196A-506F-45FC-A782-DB95DB339D46}"/>
                </a:ext>
              </a:extLst>
            </p:cNvPr>
            <p:cNvSpPr/>
            <p:nvPr/>
          </p:nvSpPr>
          <p:spPr>
            <a:xfrm>
              <a:off x="1984362" y="270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59" name="그림 653">
              <a:extLst>
                <a:ext uri="{FF2B5EF4-FFF2-40B4-BE49-F238E27FC236}">
                  <a16:creationId xmlns:a16="http://schemas.microsoft.com/office/drawing/2014/main" xmlns="" id="{A0BD58A7-A719-491D-871C-D5EBCCFC0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7210" r="13844" b="27502"/>
            <a:stretch/>
          </p:blipFill>
          <p:spPr>
            <a:xfrm>
              <a:off x="2002362" y="2815030"/>
              <a:ext cx="720000" cy="108603"/>
            </a:xfrm>
            <a:prstGeom prst="rect">
              <a:avLst/>
            </a:prstGeom>
          </p:spPr>
        </p:pic>
      </p:grpSp>
      <p:grpSp>
        <p:nvGrpSpPr>
          <p:cNvPr id="60" name="그룹 73">
            <a:extLst>
              <a:ext uri="{FF2B5EF4-FFF2-40B4-BE49-F238E27FC236}">
                <a16:creationId xmlns:a16="http://schemas.microsoft.com/office/drawing/2014/main" xmlns="" id="{C2CF3799-183E-4E4B-A1EF-33E0713754E4}"/>
              </a:ext>
            </a:extLst>
          </p:cNvPr>
          <p:cNvGrpSpPr/>
          <p:nvPr/>
        </p:nvGrpSpPr>
        <p:grpSpPr>
          <a:xfrm>
            <a:off x="3972157" y="1475176"/>
            <a:ext cx="756000" cy="324000"/>
            <a:chOff x="3540589" y="2347331"/>
            <a:chExt cx="756000" cy="324000"/>
          </a:xfrm>
        </p:grpSpPr>
        <p:sp>
          <p:nvSpPr>
            <p:cNvPr id="61" name="사각형: 둥근 모서리 301">
              <a:extLst>
                <a:ext uri="{FF2B5EF4-FFF2-40B4-BE49-F238E27FC236}">
                  <a16:creationId xmlns:a16="http://schemas.microsoft.com/office/drawing/2014/main" xmlns="" id="{999B5C8B-FE20-47EA-9F41-D575F05BFCBA}"/>
                </a:ext>
              </a:extLst>
            </p:cNvPr>
            <p:cNvSpPr/>
            <p:nvPr/>
          </p:nvSpPr>
          <p:spPr>
            <a:xfrm>
              <a:off x="3540589" y="234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62" name="Picture 10" descr="íêµ­ëì´ì´ê³µì¬ ciì ëí ì´ë¯¸ì§ ê²ìê²°ê³¼">
              <a:extLst>
                <a:ext uri="{FF2B5EF4-FFF2-40B4-BE49-F238E27FC236}">
                  <a16:creationId xmlns:a16="http://schemas.microsoft.com/office/drawing/2014/main" xmlns="" id="{D56764C2-60B8-4BF0-9206-4F3320DB6A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4954" b="31502"/>
            <a:stretch/>
          </p:blipFill>
          <p:spPr bwMode="auto">
            <a:xfrm>
              <a:off x="3558589" y="2428906"/>
              <a:ext cx="720000" cy="16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그룹 74">
            <a:extLst>
              <a:ext uri="{FF2B5EF4-FFF2-40B4-BE49-F238E27FC236}">
                <a16:creationId xmlns:a16="http://schemas.microsoft.com/office/drawing/2014/main" xmlns="" id="{78874191-2EAC-4CCD-B5AA-544E799FAD41}"/>
              </a:ext>
            </a:extLst>
          </p:cNvPr>
          <p:cNvGrpSpPr/>
          <p:nvPr/>
        </p:nvGrpSpPr>
        <p:grpSpPr>
          <a:xfrm>
            <a:off x="4746157" y="1475176"/>
            <a:ext cx="756000" cy="324000"/>
            <a:chOff x="4314589" y="2347331"/>
            <a:chExt cx="756000" cy="324000"/>
          </a:xfrm>
        </p:grpSpPr>
        <p:sp>
          <p:nvSpPr>
            <p:cNvPr id="64" name="사각형: 둥근 모서리 303">
              <a:extLst>
                <a:ext uri="{FF2B5EF4-FFF2-40B4-BE49-F238E27FC236}">
                  <a16:creationId xmlns:a16="http://schemas.microsoft.com/office/drawing/2014/main" xmlns="" id="{3CACE8D2-DB4C-4FE0-AC64-C9C9C2F3E73A}"/>
                </a:ext>
              </a:extLst>
            </p:cNvPr>
            <p:cNvSpPr/>
            <p:nvPr/>
          </p:nvSpPr>
          <p:spPr>
            <a:xfrm>
              <a:off x="4314589" y="234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65" name="Picture 6" descr="íêµ­ì°í¸ì¬ìì§í¥ì ciì ëí ì´ë¯¸ì§ ê²ìê²°ê³¼">
              <a:extLst>
                <a:ext uri="{FF2B5EF4-FFF2-40B4-BE49-F238E27FC236}">
                  <a16:creationId xmlns:a16="http://schemas.microsoft.com/office/drawing/2014/main" xmlns="" id="{8C4F4570-D223-4EBD-A159-4C79D03870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589" y="2389694"/>
              <a:ext cx="720000" cy="239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그룹 75">
            <a:extLst>
              <a:ext uri="{FF2B5EF4-FFF2-40B4-BE49-F238E27FC236}">
                <a16:creationId xmlns:a16="http://schemas.microsoft.com/office/drawing/2014/main" xmlns="" id="{6661C42E-B8B6-4CDD-927A-8CB883FB6FEC}"/>
              </a:ext>
            </a:extLst>
          </p:cNvPr>
          <p:cNvGrpSpPr/>
          <p:nvPr/>
        </p:nvGrpSpPr>
        <p:grpSpPr>
          <a:xfrm>
            <a:off x="5520157" y="1475176"/>
            <a:ext cx="756000" cy="324000"/>
            <a:chOff x="5088589" y="2347331"/>
            <a:chExt cx="756000" cy="324000"/>
          </a:xfrm>
        </p:grpSpPr>
        <p:sp>
          <p:nvSpPr>
            <p:cNvPr id="67" name="사각형: 둥근 모서리 304">
              <a:extLst>
                <a:ext uri="{FF2B5EF4-FFF2-40B4-BE49-F238E27FC236}">
                  <a16:creationId xmlns:a16="http://schemas.microsoft.com/office/drawing/2014/main" xmlns="" id="{E80E155A-269E-4F57-8071-E276BEB437A1}"/>
                </a:ext>
              </a:extLst>
            </p:cNvPr>
            <p:cNvSpPr/>
            <p:nvPr/>
          </p:nvSpPr>
          <p:spPr>
            <a:xfrm>
              <a:off x="5088589" y="234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68" name="Picture 14" descr="ê´ë ¨ ì´ë¯¸ì§">
              <a:extLst>
                <a:ext uri="{FF2B5EF4-FFF2-40B4-BE49-F238E27FC236}">
                  <a16:creationId xmlns:a16="http://schemas.microsoft.com/office/drawing/2014/main" xmlns="" id="{9FE1E35A-F612-45F2-BAE5-A3036700D0F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589" y="2410331"/>
              <a:ext cx="720000" cy="19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" name="그룹 77">
            <a:extLst>
              <a:ext uri="{FF2B5EF4-FFF2-40B4-BE49-F238E27FC236}">
                <a16:creationId xmlns:a16="http://schemas.microsoft.com/office/drawing/2014/main" xmlns="" id="{3271CABA-3779-46B3-8294-197982127CE9}"/>
              </a:ext>
            </a:extLst>
          </p:cNvPr>
          <p:cNvGrpSpPr/>
          <p:nvPr/>
        </p:nvGrpSpPr>
        <p:grpSpPr>
          <a:xfrm>
            <a:off x="3972157" y="1835176"/>
            <a:ext cx="756000" cy="324000"/>
            <a:chOff x="3540589" y="2707331"/>
            <a:chExt cx="756000" cy="324000"/>
          </a:xfrm>
        </p:grpSpPr>
        <p:sp>
          <p:nvSpPr>
            <p:cNvPr id="70" name="사각형: 둥근 모서리 306">
              <a:extLst>
                <a:ext uri="{FF2B5EF4-FFF2-40B4-BE49-F238E27FC236}">
                  <a16:creationId xmlns:a16="http://schemas.microsoft.com/office/drawing/2014/main" xmlns="" id="{A45621F5-03FB-44CB-9629-0FAE3E0D5F3D}"/>
                </a:ext>
              </a:extLst>
            </p:cNvPr>
            <p:cNvSpPr/>
            <p:nvPr/>
          </p:nvSpPr>
          <p:spPr>
            <a:xfrm>
              <a:off x="3540589" y="270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71" name="Picture 18" descr="ëìë¯¸ëëíêµ ciì ëí ì´ë¯¸ì§ ê²ìê²°ê³¼">
              <a:extLst>
                <a:ext uri="{FF2B5EF4-FFF2-40B4-BE49-F238E27FC236}">
                  <a16:creationId xmlns:a16="http://schemas.microsoft.com/office/drawing/2014/main" xmlns="" id="{D648A0DA-C3EC-438A-AAA6-DF292F43AA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8589" y="2799449"/>
              <a:ext cx="720000" cy="139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그룹 78">
            <a:extLst>
              <a:ext uri="{FF2B5EF4-FFF2-40B4-BE49-F238E27FC236}">
                <a16:creationId xmlns:a16="http://schemas.microsoft.com/office/drawing/2014/main" xmlns="" id="{4E1E7565-E4E9-4295-8895-169BADAA2FBC}"/>
              </a:ext>
            </a:extLst>
          </p:cNvPr>
          <p:cNvGrpSpPr/>
          <p:nvPr/>
        </p:nvGrpSpPr>
        <p:grpSpPr>
          <a:xfrm>
            <a:off x="4746157" y="1835176"/>
            <a:ext cx="756000" cy="324000"/>
            <a:chOff x="4314589" y="2707331"/>
            <a:chExt cx="756000" cy="324000"/>
          </a:xfrm>
        </p:grpSpPr>
        <p:sp>
          <p:nvSpPr>
            <p:cNvPr id="73" name="사각형: 둥근 모서리 307">
              <a:extLst>
                <a:ext uri="{FF2B5EF4-FFF2-40B4-BE49-F238E27FC236}">
                  <a16:creationId xmlns:a16="http://schemas.microsoft.com/office/drawing/2014/main" xmlns="" id="{C06E0E63-CB4F-4797-8EE5-605B2D1B59CA}"/>
                </a:ext>
              </a:extLst>
            </p:cNvPr>
            <p:cNvSpPr/>
            <p:nvPr/>
          </p:nvSpPr>
          <p:spPr>
            <a:xfrm>
              <a:off x="4314589" y="270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74" name="Picture 10" descr="ê´ë ¨ ì´ë¯¸ì§">
              <a:extLst>
                <a:ext uri="{FF2B5EF4-FFF2-40B4-BE49-F238E27FC236}">
                  <a16:creationId xmlns:a16="http://schemas.microsoft.com/office/drawing/2014/main" xmlns="" id="{BA31EA06-395D-4369-B87D-1870C20DC2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591" t="35767" r="4245" b="31433"/>
            <a:stretch/>
          </p:blipFill>
          <p:spPr bwMode="auto">
            <a:xfrm>
              <a:off x="4332589" y="2800846"/>
              <a:ext cx="720000" cy="136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그룹 80">
            <a:extLst>
              <a:ext uri="{FF2B5EF4-FFF2-40B4-BE49-F238E27FC236}">
                <a16:creationId xmlns:a16="http://schemas.microsoft.com/office/drawing/2014/main" xmlns="" id="{7F1BA1B6-990D-4C05-8F8E-B18EFD55EA45}"/>
              </a:ext>
            </a:extLst>
          </p:cNvPr>
          <p:cNvGrpSpPr/>
          <p:nvPr/>
        </p:nvGrpSpPr>
        <p:grpSpPr>
          <a:xfrm>
            <a:off x="5520157" y="1835176"/>
            <a:ext cx="756000" cy="324000"/>
            <a:chOff x="5088589" y="2707331"/>
            <a:chExt cx="756000" cy="324000"/>
          </a:xfrm>
        </p:grpSpPr>
        <p:sp>
          <p:nvSpPr>
            <p:cNvPr id="76" name="사각형: 둥근 모서리 309">
              <a:extLst>
                <a:ext uri="{FF2B5EF4-FFF2-40B4-BE49-F238E27FC236}">
                  <a16:creationId xmlns:a16="http://schemas.microsoft.com/office/drawing/2014/main" xmlns="" id="{157D76BC-5999-46FF-B0B2-A70D549F3FB5}"/>
                </a:ext>
              </a:extLst>
            </p:cNvPr>
            <p:cNvSpPr/>
            <p:nvPr/>
          </p:nvSpPr>
          <p:spPr>
            <a:xfrm>
              <a:off x="5088589" y="270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77" name="Picture 8" descr="ê´ë ¨ ì´ë¯¸ì§">
              <a:extLst>
                <a:ext uri="{FF2B5EF4-FFF2-40B4-BE49-F238E27FC236}">
                  <a16:creationId xmlns:a16="http://schemas.microsoft.com/office/drawing/2014/main" xmlns="" id="{474E48AB-075F-4F7D-9F7E-7A023FAB92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15" t="42569" r="7250" b="42668"/>
            <a:stretch/>
          </p:blipFill>
          <p:spPr bwMode="auto">
            <a:xfrm>
              <a:off x="5106589" y="2806312"/>
              <a:ext cx="720000" cy="126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" name="그룹 81">
            <a:extLst>
              <a:ext uri="{FF2B5EF4-FFF2-40B4-BE49-F238E27FC236}">
                <a16:creationId xmlns:a16="http://schemas.microsoft.com/office/drawing/2014/main" xmlns="" id="{BE0FD6B2-B78D-47EC-9B11-2A9F1DFF49C3}"/>
              </a:ext>
            </a:extLst>
          </p:cNvPr>
          <p:cNvGrpSpPr/>
          <p:nvPr/>
        </p:nvGrpSpPr>
        <p:grpSpPr>
          <a:xfrm>
            <a:off x="3972157" y="2195176"/>
            <a:ext cx="756000" cy="324000"/>
            <a:chOff x="3540589" y="3067331"/>
            <a:chExt cx="756000" cy="324000"/>
          </a:xfrm>
        </p:grpSpPr>
        <p:sp>
          <p:nvSpPr>
            <p:cNvPr id="79" name="사각형: 둥근 모서리 310">
              <a:extLst>
                <a:ext uri="{FF2B5EF4-FFF2-40B4-BE49-F238E27FC236}">
                  <a16:creationId xmlns:a16="http://schemas.microsoft.com/office/drawing/2014/main" xmlns="" id="{C9DC9171-F7AC-42FB-BC10-73468DD5CCE1}"/>
                </a:ext>
              </a:extLst>
            </p:cNvPr>
            <p:cNvSpPr/>
            <p:nvPr/>
          </p:nvSpPr>
          <p:spPr>
            <a:xfrm>
              <a:off x="3540589" y="306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80" name="Picture 8" descr="íêµ­ì¸í°ë·ì§í¥ì ciì ëí ì´ë¯¸ì§ ê²ìê²°ê³¼">
              <a:extLst>
                <a:ext uri="{FF2B5EF4-FFF2-40B4-BE49-F238E27FC236}">
                  <a16:creationId xmlns:a16="http://schemas.microsoft.com/office/drawing/2014/main" xmlns="" id="{F42EFEBF-1757-4E5A-ACB4-E2B4CA0277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3094" b="14144"/>
            <a:stretch/>
          </p:blipFill>
          <p:spPr bwMode="auto">
            <a:xfrm>
              <a:off x="3558589" y="3133284"/>
              <a:ext cx="720000" cy="19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" name="그룹 82">
            <a:extLst>
              <a:ext uri="{FF2B5EF4-FFF2-40B4-BE49-F238E27FC236}">
                <a16:creationId xmlns:a16="http://schemas.microsoft.com/office/drawing/2014/main" xmlns="" id="{C9D8A66B-0FC8-45CA-A88F-B0EB987730AC}"/>
              </a:ext>
            </a:extLst>
          </p:cNvPr>
          <p:cNvGrpSpPr/>
          <p:nvPr/>
        </p:nvGrpSpPr>
        <p:grpSpPr>
          <a:xfrm>
            <a:off x="4746157" y="2195176"/>
            <a:ext cx="756000" cy="324000"/>
            <a:chOff x="4314589" y="3067331"/>
            <a:chExt cx="756000" cy="324000"/>
          </a:xfrm>
        </p:grpSpPr>
        <p:sp>
          <p:nvSpPr>
            <p:cNvPr id="82" name="사각형: 둥근 모서리 311">
              <a:extLst>
                <a:ext uri="{FF2B5EF4-FFF2-40B4-BE49-F238E27FC236}">
                  <a16:creationId xmlns:a16="http://schemas.microsoft.com/office/drawing/2014/main" xmlns="" id="{2476A2AA-BB55-4FD8-8EF3-9CD669CD4C45}"/>
                </a:ext>
              </a:extLst>
            </p:cNvPr>
            <p:cNvSpPr/>
            <p:nvPr/>
          </p:nvSpPr>
          <p:spPr>
            <a:xfrm>
              <a:off x="4314589" y="306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83" name="그림 661">
              <a:extLst>
                <a:ext uri="{FF2B5EF4-FFF2-40B4-BE49-F238E27FC236}">
                  <a16:creationId xmlns:a16="http://schemas.microsoft.com/office/drawing/2014/main" xmlns="" id="{A5E3A5CB-644A-451D-83F0-6315DA2EB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32589" y="3123304"/>
              <a:ext cx="720000" cy="212055"/>
            </a:xfrm>
            <a:prstGeom prst="rect">
              <a:avLst/>
            </a:prstGeom>
          </p:spPr>
        </p:pic>
      </p:grpSp>
      <p:grpSp>
        <p:nvGrpSpPr>
          <p:cNvPr id="84" name="그룹 95">
            <a:extLst>
              <a:ext uri="{FF2B5EF4-FFF2-40B4-BE49-F238E27FC236}">
                <a16:creationId xmlns:a16="http://schemas.microsoft.com/office/drawing/2014/main" xmlns="" id="{9E68A0C7-8443-45ED-AD5D-BF0CC127783D}"/>
              </a:ext>
            </a:extLst>
          </p:cNvPr>
          <p:cNvGrpSpPr/>
          <p:nvPr/>
        </p:nvGrpSpPr>
        <p:grpSpPr>
          <a:xfrm>
            <a:off x="1641930" y="2931576"/>
            <a:ext cx="756000" cy="324000"/>
            <a:chOff x="1210362" y="3803731"/>
            <a:chExt cx="756000" cy="324000"/>
          </a:xfrm>
        </p:grpSpPr>
        <p:sp>
          <p:nvSpPr>
            <p:cNvPr id="85" name="사각형: 둥근 모서리 407">
              <a:extLst>
                <a:ext uri="{FF2B5EF4-FFF2-40B4-BE49-F238E27FC236}">
                  <a16:creationId xmlns:a16="http://schemas.microsoft.com/office/drawing/2014/main" xmlns="" id="{A420B4D9-583D-42AA-9F47-8D6C1607FF41}"/>
                </a:ext>
              </a:extLst>
            </p:cNvPr>
            <p:cNvSpPr/>
            <p:nvPr/>
          </p:nvSpPr>
          <p:spPr>
            <a:xfrm>
              <a:off x="1210362" y="38037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86" name="Picture 10" descr="ê´ë ¨ ì´ë¯¸ì§">
              <a:extLst>
                <a:ext uri="{FF2B5EF4-FFF2-40B4-BE49-F238E27FC236}">
                  <a16:creationId xmlns:a16="http://schemas.microsoft.com/office/drawing/2014/main" xmlns="" id="{16B1863B-A173-4938-A231-6633A6BCC2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825" t="34529" r="5933" b="35036"/>
            <a:stretch/>
          </p:blipFill>
          <p:spPr bwMode="auto">
            <a:xfrm>
              <a:off x="1228362" y="3877895"/>
              <a:ext cx="720000" cy="17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7" name="그룹 96">
            <a:extLst>
              <a:ext uri="{FF2B5EF4-FFF2-40B4-BE49-F238E27FC236}">
                <a16:creationId xmlns:a16="http://schemas.microsoft.com/office/drawing/2014/main" xmlns="" id="{0007C861-15A0-42EA-AB63-05AC9BBC30E3}"/>
              </a:ext>
            </a:extLst>
          </p:cNvPr>
          <p:cNvGrpSpPr/>
          <p:nvPr/>
        </p:nvGrpSpPr>
        <p:grpSpPr>
          <a:xfrm>
            <a:off x="2415930" y="2931576"/>
            <a:ext cx="756000" cy="324000"/>
            <a:chOff x="1984362" y="3803731"/>
            <a:chExt cx="756000" cy="324000"/>
          </a:xfrm>
        </p:grpSpPr>
        <p:sp>
          <p:nvSpPr>
            <p:cNvPr id="88" name="사각형: 둥근 모서리 417">
              <a:extLst>
                <a:ext uri="{FF2B5EF4-FFF2-40B4-BE49-F238E27FC236}">
                  <a16:creationId xmlns:a16="http://schemas.microsoft.com/office/drawing/2014/main" xmlns="" id="{7EF38E23-ACBF-4035-B8A2-A7D1A8F5AD0B}"/>
                </a:ext>
              </a:extLst>
            </p:cNvPr>
            <p:cNvSpPr/>
            <p:nvPr/>
          </p:nvSpPr>
          <p:spPr>
            <a:xfrm>
              <a:off x="1984362" y="38037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89" name="그림 672">
              <a:extLst>
                <a:ext uri="{FF2B5EF4-FFF2-40B4-BE49-F238E27FC236}">
                  <a16:creationId xmlns:a16="http://schemas.microsoft.com/office/drawing/2014/main" xmlns="" id="{3111FD23-731B-44A5-8412-6C02AA3B7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/>
            <a:srcRect l="22226" t="11559" r="72087" b="81596"/>
            <a:stretch/>
          </p:blipFill>
          <p:spPr>
            <a:xfrm>
              <a:off x="2002362" y="3843858"/>
              <a:ext cx="720000" cy="243746"/>
            </a:xfrm>
            <a:prstGeom prst="rect">
              <a:avLst/>
            </a:prstGeom>
          </p:spPr>
        </p:pic>
      </p:grpSp>
      <p:grpSp>
        <p:nvGrpSpPr>
          <p:cNvPr id="90" name="그룹 92">
            <a:extLst>
              <a:ext uri="{FF2B5EF4-FFF2-40B4-BE49-F238E27FC236}">
                <a16:creationId xmlns:a16="http://schemas.microsoft.com/office/drawing/2014/main" xmlns="" id="{34334986-05D2-4BDF-9985-79EBE74BBADC}"/>
              </a:ext>
            </a:extLst>
          </p:cNvPr>
          <p:cNvGrpSpPr/>
          <p:nvPr/>
        </p:nvGrpSpPr>
        <p:grpSpPr>
          <a:xfrm>
            <a:off x="1641930" y="2571576"/>
            <a:ext cx="756000" cy="324000"/>
            <a:chOff x="1210362" y="3443731"/>
            <a:chExt cx="756000" cy="324000"/>
          </a:xfrm>
        </p:grpSpPr>
        <p:sp>
          <p:nvSpPr>
            <p:cNvPr id="91" name="사각형: 둥근 모서리 404">
              <a:extLst>
                <a:ext uri="{FF2B5EF4-FFF2-40B4-BE49-F238E27FC236}">
                  <a16:creationId xmlns:a16="http://schemas.microsoft.com/office/drawing/2014/main" xmlns="" id="{6CACF70F-58B4-4F7F-8F00-6A5722E4172C}"/>
                </a:ext>
              </a:extLst>
            </p:cNvPr>
            <p:cNvSpPr/>
            <p:nvPr/>
          </p:nvSpPr>
          <p:spPr>
            <a:xfrm>
              <a:off x="1210362" y="34437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92" name="Picture 2" descr="bnp íë¦¬ë° ìí´ë³´í ciì ëí ì´ë¯¸ì§ ê²ìê²°ê³¼">
              <a:extLst>
                <a:ext uri="{FF2B5EF4-FFF2-40B4-BE49-F238E27FC236}">
                  <a16:creationId xmlns:a16="http://schemas.microsoft.com/office/drawing/2014/main" xmlns="" id="{C841F14A-29C6-4C56-93E1-3C1061A617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6949" r="43491" b="23688"/>
            <a:stretch/>
          </p:blipFill>
          <p:spPr bwMode="auto">
            <a:xfrm>
              <a:off x="1228362" y="3531543"/>
              <a:ext cx="720000" cy="148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3" name="그룹 93">
            <a:extLst>
              <a:ext uri="{FF2B5EF4-FFF2-40B4-BE49-F238E27FC236}">
                <a16:creationId xmlns:a16="http://schemas.microsoft.com/office/drawing/2014/main" xmlns="" id="{EA3A97E3-7F6B-49D1-ACAA-16564E7DC978}"/>
              </a:ext>
            </a:extLst>
          </p:cNvPr>
          <p:cNvGrpSpPr/>
          <p:nvPr/>
        </p:nvGrpSpPr>
        <p:grpSpPr>
          <a:xfrm>
            <a:off x="2415930" y="2571576"/>
            <a:ext cx="756000" cy="324000"/>
            <a:chOff x="1984362" y="3443731"/>
            <a:chExt cx="756000" cy="324000"/>
          </a:xfrm>
        </p:grpSpPr>
        <p:sp>
          <p:nvSpPr>
            <p:cNvPr id="94" name="사각형: 둥근 모서리 405">
              <a:extLst>
                <a:ext uri="{FF2B5EF4-FFF2-40B4-BE49-F238E27FC236}">
                  <a16:creationId xmlns:a16="http://schemas.microsoft.com/office/drawing/2014/main" xmlns="" id="{6CEB1E83-BA8B-4074-90AC-F0AC66ED1E8B}"/>
                </a:ext>
              </a:extLst>
            </p:cNvPr>
            <p:cNvSpPr/>
            <p:nvPr/>
          </p:nvSpPr>
          <p:spPr>
            <a:xfrm>
              <a:off x="1984362" y="34437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95" name="Picture 6" descr="nh ëí ìí´ë³´í ciì ëí ì´ë¯¸ì§ ê²ìê²°ê³¼">
              <a:extLst>
                <a:ext uri="{FF2B5EF4-FFF2-40B4-BE49-F238E27FC236}">
                  <a16:creationId xmlns:a16="http://schemas.microsoft.com/office/drawing/2014/main" xmlns="" id="{E2A6CF6B-4114-4918-972D-F38C122945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3120" b="29545"/>
            <a:stretch/>
          </p:blipFill>
          <p:spPr bwMode="auto">
            <a:xfrm>
              <a:off x="2002362" y="3516420"/>
              <a:ext cx="720000" cy="178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6" name="그룹 94">
            <a:extLst>
              <a:ext uri="{FF2B5EF4-FFF2-40B4-BE49-F238E27FC236}">
                <a16:creationId xmlns:a16="http://schemas.microsoft.com/office/drawing/2014/main" xmlns="" id="{A994B531-35EC-4003-B464-48767EBBCB4A}"/>
              </a:ext>
            </a:extLst>
          </p:cNvPr>
          <p:cNvGrpSpPr/>
          <p:nvPr/>
        </p:nvGrpSpPr>
        <p:grpSpPr>
          <a:xfrm>
            <a:off x="3189930" y="2571576"/>
            <a:ext cx="756000" cy="324000"/>
            <a:chOff x="2758362" y="3443731"/>
            <a:chExt cx="756000" cy="324000"/>
          </a:xfrm>
        </p:grpSpPr>
        <p:sp>
          <p:nvSpPr>
            <p:cNvPr id="97" name="사각형: 둥근 모서리 406">
              <a:extLst>
                <a:ext uri="{FF2B5EF4-FFF2-40B4-BE49-F238E27FC236}">
                  <a16:creationId xmlns:a16="http://schemas.microsoft.com/office/drawing/2014/main" xmlns="" id="{44736CB1-4D41-4099-8834-B4CA0B2D6F87}"/>
                </a:ext>
              </a:extLst>
            </p:cNvPr>
            <p:cNvSpPr/>
            <p:nvPr/>
          </p:nvSpPr>
          <p:spPr>
            <a:xfrm>
              <a:off x="2758362" y="34437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98" name="Picture 20" descr="ê´ë ¨ ì´ë¯¸ì§">
              <a:extLst>
                <a:ext uri="{FF2B5EF4-FFF2-40B4-BE49-F238E27FC236}">
                  <a16:creationId xmlns:a16="http://schemas.microsoft.com/office/drawing/2014/main" xmlns="" id="{B7FBBEB5-091A-4532-8506-5A2CC0E11F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888" t="18357" r="11339" b="22321"/>
            <a:stretch/>
          </p:blipFill>
          <p:spPr bwMode="auto">
            <a:xfrm>
              <a:off x="2776362" y="3510588"/>
              <a:ext cx="720000" cy="190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9" name="그룹 97">
            <a:extLst>
              <a:ext uri="{FF2B5EF4-FFF2-40B4-BE49-F238E27FC236}">
                <a16:creationId xmlns:a16="http://schemas.microsoft.com/office/drawing/2014/main" xmlns="" id="{666794A6-A6E8-4435-8922-91A39C425EB5}"/>
              </a:ext>
            </a:extLst>
          </p:cNvPr>
          <p:cNvGrpSpPr/>
          <p:nvPr/>
        </p:nvGrpSpPr>
        <p:grpSpPr>
          <a:xfrm>
            <a:off x="3189930" y="2931576"/>
            <a:ext cx="756000" cy="324000"/>
            <a:chOff x="2758362" y="3803731"/>
            <a:chExt cx="756000" cy="324000"/>
          </a:xfrm>
        </p:grpSpPr>
        <p:sp>
          <p:nvSpPr>
            <p:cNvPr id="100" name="사각형: 둥근 모서리 418">
              <a:extLst>
                <a:ext uri="{FF2B5EF4-FFF2-40B4-BE49-F238E27FC236}">
                  <a16:creationId xmlns:a16="http://schemas.microsoft.com/office/drawing/2014/main" xmlns="" id="{48274317-59AB-4165-A374-D3F7F0C06232}"/>
                </a:ext>
              </a:extLst>
            </p:cNvPr>
            <p:cNvSpPr/>
            <p:nvPr/>
          </p:nvSpPr>
          <p:spPr>
            <a:xfrm>
              <a:off x="2758362" y="38037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01" name="그림 676">
              <a:extLst>
                <a:ext uri="{FF2B5EF4-FFF2-40B4-BE49-F238E27FC236}">
                  <a16:creationId xmlns:a16="http://schemas.microsoft.com/office/drawing/2014/main" xmlns="" id="{5C91BB1C-4596-47CF-B53C-E6AFEA530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" b="11524"/>
            <a:stretch/>
          </p:blipFill>
          <p:spPr>
            <a:xfrm>
              <a:off x="2776362" y="3875485"/>
              <a:ext cx="720000" cy="180492"/>
            </a:xfrm>
            <a:prstGeom prst="rect">
              <a:avLst/>
            </a:prstGeom>
          </p:spPr>
        </p:pic>
      </p:grpSp>
      <p:grpSp>
        <p:nvGrpSpPr>
          <p:cNvPr id="102" name="그룹 99">
            <a:extLst>
              <a:ext uri="{FF2B5EF4-FFF2-40B4-BE49-F238E27FC236}">
                <a16:creationId xmlns:a16="http://schemas.microsoft.com/office/drawing/2014/main" xmlns="" id="{99DFE7FE-610D-4085-A5E9-573F8DDBA0F8}"/>
              </a:ext>
            </a:extLst>
          </p:cNvPr>
          <p:cNvGrpSpPr/>
          <p:nvPr/>
        </p:nvGrpSpPr>
        <p:grpSpPr>
          <a:xfrm>
            <a:off x="4746157" y="2571576"/>
            <a:ext cx="756000" cy="324000"/>
            <a:chOff x="4314589" y="3443731"/>
            <a:chExt cx="756000" cy="324000"/>
          </a:xfrm>
        </p:grpSpPr>
        <p:sp>
          <p:nvSpPr>
            <p:cNvPr id="103" name="사각형: 둥근 모서리 356">
              <a:extLst>
                <a:ext uri="{FF2B5EF4-FFF2-40B4-BE49-F238E27FC236}">
                  <a16:creationId xmlns:a16="http://schemas.microsoft.com/office/drawing/2014/main" xmlns="" id="{26507255-5BBD-48C5-9C4B-5330CE765787}"/>
                </a:ext>
              </a:extLst>
            </p:cNvPr>
            <p:cNvSpPr/>
            <p:nvPr/>
          </p:nvSpPr>
          <p:spPr>
            <a:xfrm>
              <a:off x="4314589" y="34437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04" name="Picture 2" descr="íêµ­ëíêµ êµì¡íìí ciì ëí ì´ë¯¸ì§ ê²ìê²°ê³¼">
              <a:extLst>
                <a:ext uri="{FF2B5EF4-FFF2-40B4-BE49-F238E27FC236}">
                  <a16:creationId xmlns:a16="http://schemas.microsoft.com/office/drawing/2014/main" xmlns="" id="{5E4BA4FA-6BBD-4A18-97C7-FA06B9C189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589" y="3526817"/>
              <a:ext cx="720000" cy="157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" name="그룹 100">
            <a:extLst>
              <a:ext uri="{FF2B5EF4-FFF2-40B4-BE49-F238E27FC236}">
                <a16:creationId xmlns:a16="http://schemas.microsoft.com/office/drawing/2014/main" xmlns="" id="{5A1C9547-E1E4-4F7B-BC5A-E2CA07661463}"/>
              </a:ext>
            </a:extLst>
          </p:cNvPr>
          <p:cNvGrpSpPr/>
          <p:nvPr/>
        </p:nvGrpSpPr>
        <p:grpSpPr>
          <a:xfrm>
            <a:off x="5520157" y="2571576"/>
            <a:ext cx="756000" cy="324000"/>
            <a:chOff x="5088589" y="3443731"/>
            <a:chExt cx="756000" cy="324000"/>
          </a:xfrm>
        </p:grpSpPr>
        <p:sp>
          <p:nvSpPr>
            <p:cNvPr id="106" name="사각형: 둥근 모서리 357">
              <a:extLst>
                <a:ext uri="{FF2B5EF4-FFF2-40B4-BE49-F238E27FC236}">
                  <a16:creationId xmlns:a16="http://schemas.microsoft.com/office/drawing/2014/main" xmlns="" id="{6D877F29-8865-4FE3-83EE-7BD7B74562E6}"/>
                </a:ext>
              </a:extLst>
            </p:cNvPr>
            <p:cNvSpPr/>
            <p:nvPr/>
          </p:nvSpPr>
          <p:spPr>
            <a:xfrm>
              <a:off x="5088589" y="34437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07" name="Picture 24" descr="ê°ìë ciì ëí ì´ë¯¸ì§ ê²ìê²°ê³¼">
              <a:extLst>
                <a:ext uri="{FF2B5EF4-FFF2-40B4-BE49-F238E27FC236}">
                  <a16:creationId xmlns:a16="http://schemas.microsoft.com/office/drawing/2014/main" xmlns="" id="{ABF8497E-0150-49DB-B381-01E878A679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906" t="16540" r="6272" b="10979"/>
            <a:stretch/>
          </p:blipFill>
          <p:spPr bwMode="auto">
            <a:xfrm>
              <a:off x="5106589" y="3495948"/>
              <a:ext cx="720000" cy="219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8" name="그룹 98">
            <a:extLst>
              <a:ext uri="{FF2B5EF4-FFF2-40B4-BE49-F238E27FC236}">
                <a16:creationId xmlns:a16="http://schemas.microsoft.com/office/drawing/2014/main" xmlns="" id="{DBA71555-255B-4A9E-AB6D-22B9A7E512F8}"/>
              </a:ext>
            </a:extLst>
          </p:cNvPr>
          <p:cNvGrpSpPr/>
          <p:nvPr/>
        </p:nvGrpSpPr>
        <p:grpSpPr>
          <a:xfrm>
            <a:off x="3972157" y="2571576"/>
            <a:ext cx="756000" cy="324000"/>
            <a:chOff x="3540589" y="3443731"/>
            <a:chExt cx="756000" cy="324000"/>
          </a:xfrm>
        </p:grpSpPr>
        <p:sp>
          <p:nvSpPr>
            <p:cNvPr id="109" name="사각형: 둥근 모서리 355">
              <a:extLst>
                <a:ext uri="{FF2B5EF4-FFF2-40B4-BE49-F238E27FC236}">
                  <a16:creationId xmlns:a16="http://schemas.microsoft.com/office/drawing/2014/main" xmlns="" id="{00C8E1E8-2EDE-40D0-92B1-F296A8DB0D46}"/>
                </a:ext>
              </a:extLst>
            </p:cNvPr>
            <p:cNvSpPr/>
            <p:nvPr/>
          </p:nvSpPr>
          <p:spPr>
            <a:xfrm>
              <a:off x="3540589" y="34437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10" name="그림 679">
              <a:extLst>
                <a:ext uri="{FF2B5EF4-FFF2-40B4-BE49-F238E27FC236}">
                  <a16:creationId xmlns:a16="http://schemas.microsoft.com/office/drawing/2014/main" xmlns="" id="{1A2E518B-96F5-4566-9D56-5B97FD697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58589" y="3468675"/>
              <a:ext cx="720000" cy="274112"/>
            </a:xfrm>
            <a:prstGeom prst="rect">
              <a:avLst/>
            </a:prstGeom>
          </p:spPr>
        </p:pic>
      </p:grpSp>
      <p:grpSp>
        <p:nvGrpSpPr>
          <p:cNvPr id="111" name="그룹 106">
            <a:extLst>
              <a:ext uri="{FF2B5EF4-FFF2-40B4-BE49-F238E27FC236}">
                <a16:creationId xmlns:a16="http://schemas.microsoft.com/office/drawing/2014/main" xmlns="" id="{05A4B7EF-13EF-4EBC-990E-27421EA1C7BE}"/>
              </a:ext>
            </a:extLst>
          </p:cNvPr>
          <p:cNvGrpSpPr/>
          <p:nvPr/>
        </p:nvGrpSpPr>
        <p:grpSpPr>
          <a:xfrm>
            <a:off x="1641930" y="3667976"/>
            <a:ext cx="756000" cy="324000"/>
            <a:chOff x="1210362" y="4540131"/>
            <a:chExt cx="756000" cy="324000"/>
          </a:xfrm>
        </p:grpSpPr>
        <p:sp>
          <p:nvSpPr>
            <p:cNvPr id="112" name="사각형: 둥근 모서리 506">
              <a:extLst>
                <a:ext uri="{FF2B5EF4-FFF2-40B4-BE49-F238E27FC236}">
                  <a16:creationId xmlns:a16="http://schemas.microsoft.com/office/drawing/2014/main" xmlns="" id="{64492BA9-5D5F-445C-9299-2EB03AFD2ACC}"/>
                </a:ext>
              </a:extLst>
            </p:cNvPr>
            <p:cNvSpPr/>
            <p:nvPr/>
          </p:nvSpPr>
          <p:spPr>
            <a:xfrm>
              <a:off x="1210362" y="45401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13" name="그림 685">
              <a:extLst>
                <a:ext uri="{FF2B5EF4-FFF2-40B4-BE49-F238E27FC236}">
                  <a16:creationId xmlns:a16="http://schemas.microsoft.com/office/drawing/2014/main" xmlns="" id="{3E806989-8299-4129-A4CF-CBD10D1B5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28362" y="4612664"/>
              <a:ext cx="720000" cy="178934"/>
            </a:xfrm>
            <a:prstGeom prst="rect">
              <a:avLst/>
            </a:prstGeom>
          </p:spPr>
        </p:pic>
      </p:grpSp>
      <p:grpSp>
        <p:nvGrpSpPr>
          <p:cNvPr id="114" name="그룹 107">
            <a:extLst>
              <a:ext uri="{FF2B5EF4-FFF2-40B4-BE49-F238E27FC236}">
                <a16:creationId xmlns:a16="http://schemas.microsoft.com/office/drawing/2014/main" xmlns="" id="{BB18A34E-B511-4C29-8EFC-81175E214A6F}"/>
              </a:ext>
            </a:extLst>
          </p:cNvPr>
          <p:cNvGrpSpPr/>
          <p:nvPr/>
        </p:nvGrpSpPr>
        <p:grpSpPr>
          <a:xfrm>
            <a:off x="2415930" y="3667976"/>
            <a:ext cx="756000" cy="324000"/>
            <a:chOff x="1984362" y="4540131"/>
            <a:chExt cx="756000" cy="324000"/>
          </a:xfrm>
        </p:grpSpPr>
        <p:sp>
          <p:nvSpPr>
            <p:cNvPr id="115" name="사각형: 둥근 모서리 534">
              <a:extLst>
                <a:ext uri="{FF2B5EF4-FFF2-40B4-BE49-F238E27FC236}">
                  <a16:creationId xmlns:a16="http://schemas.microsoft.com/office/drawing/2014/main" xmlns="" id="{F38045C5-A19D-48C7-BFFC-7A3EFEC9FE48}"/>
                </a:ext>
              </a:extLst>
            </p:cNvPr>
            <p:cNvSpPr/>
            <p:nvPr/>
          </p:nvSpPr>
          <p:spPr>
            <a:xfrm>
              <a:off x="1984362" y="45401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16" name="그림 686">
              <a:extLst>
                <a:ext uri="{FF2B5EF4-FFF2-40B4-BE49-F238E27FC236}">
                  <a16:creationId xmlns:a16="http://schemas.microsoft.com/office/drawing/2014/main" xmlns="" id="{18E57BAD-ADAC-4B4D-B46F-7B4D67246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2714" b="33768"/>
            <a:stretch/>
          </p:blipFill>
          <p:spPr>
            <a:xfrm>
              <a:off x="2002362" y="4578757"/>
              <a:ext cx="720000" cy="246748"/>
            </a:xfrm>
            <a:prstGeom prst="rect">
              <a:avLst/>
            </a:prstGeom>
          </p:spPr>
        </p:pic>
      </p:grpSp>
      <p:grpSp>
        <p:nvGrpSpPr>
          <p:cNvPr id="117" name="그룹 108">
            <a:extLst>
              <a:ext uri="{FF2B5EF4-FFF2-40B4-BE49-F238E27FC236}">
                <a16:creationId xmlns:a16="http://schemas.microsoft.com/office/drawing/2014/main" xmlns="" id="{BF276097-D5B3-4A22-BFA4-F9FF7F2AB672}"/>
              </a:ext>
            </a:extLst>
          </p:cNvPr>
          <p:cNvGrpSpPr/>
          <p:nvPr/>
        </p:nvGrpSpPr>
        <p:grpSpPr>
          <a:xfrm>
            <a:off x="3189930" y="3667976"/>
            <a:ext cx="756000" cy="324000"/>
            <a:chOff x="2758362" y="4540131"/>
            <a:chExt cx="756000" cy="324000"/>
          </a:xfrm>
        </p:grpSpPr>
        <p:sp>
          <p:nvSpPr>
            <p:cNvPr id="118" name="사각형: 둥근 모서리 537">
              <a:extLst>
                <a:ext uri="{FF2B5EF4-FFF2-40B4-BE49-F238E27FC236}">
                  <a16:creationId xmlns:a16="http://schemas.microsoft.com/office/drawing/2014/main" xmlns="" id="{5C61176C-5F04-46AB-A351-CD3FD57D166E}"/>
                </a:ext>
              </a:extLst>
            </p:cNvPr>
            <p:cNvSpPr/>
            <p:nvPr/>
          </p:nvSpPr>
          <p:spPr>
            <a:xfrm>
              <a:off x="2758362" y="45401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19" name="그림 687">
              <a:extLst>
                <a:ext uri="{FF2B5EF4-FFF2-40B4-BE49-F238E27FC236}">
                  <a16:creationId xmlns:a16="http://schemas.microsoft.com/office/drawing/2014/main" xmlns="" id="{8FC866D7-79F4-488E-A71E-6A44C7FF6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776362" y="4610691"/>
              <a:ext cx="720000" cy="182880"/>
            </a:xfrm>
            <a:prstGeom prst="rect">
              <a:avLst/>
            </a:prstGeom>
          </p:spPr>
        </p:pic>
      </p:grpSp>
      <p:grpSp>
        <p:nvGrpSpPr>
          <p:cNvPr id="120" name="그룹 109">
            <a:extLst>
              <a:ext uri="{FF2B5EF4-FFF2-40B4-BE49-F238E27FC236}">
                <a16:creationId xmlns:a16="http://schemas.microsoft.com/office/drawing/2014/main" xmlns="" id="{36F3A47F-BDFA-4E9A-9F48-0A956EED7ED7}"/>
              </a:ext>
            </a:extLst>
          </p:cNvPr>
          <p:cNvGrpSpPr/>
          <p:nvPr/>
        </p:nvGrpSpPr>
        <p:grpSpPr>
          <a:xfrm>
            <a:off x="1641930" y="4027976"/>
            <a:ext cx="756000" cy="324000"/>
            <a:chOff x="1210362" y="4900131"/>
            <a:chExt cx="756000" cy="324000"/>
          </a:xfrm>
        </p:grpSpPr>
        <p:sp>
          <p:nvSpPr>
            <p:cNvPr id="121" name="사각형: 둥근 모서리 539">
              <a:extLst>
                <a:ext uri="{FF2B5EF4-FFF2-40B4-BE49-F238E27FC236}">
                  <a16:creationId xmlns:a16="http://schemas.microsoft.com/office/drawing/2014/main" xmlns="" id="{A7B37A3A-80A7-4AB4-A7B0-DD71C1556FFA}"/>
                </a:ext>
              </a:extLst>
            </p:cNvPr>
            <p:cNvSpPr/>
            <p:nvPr/>
          </p:nvSpPr>
          <p:spPr>
            <a:xfrm>
              <a:off x="1210362" y="49001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22" name="그림 688">
              <a:extLst>
                <a:ext uri="{FF2B5EF4-FFF2-40B4-BE49-F238E27FC236}">
                  <a16:creationId xmlns:a16="http://schemas.microsoft.com/office/drawing/2014/main" xmlns="" id="{90381741-A6CC-485A-88B4-5BDEEC97F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28362" y="4979236"/>
              <a:ext cx="720000" cy="165790"/>
            </a:xfrm>
            <a:prstGeom prst="rect">
              <a:avLst/>
            </a:prstGeom>
          </p:spPr>
        </p:pic>
      </p:grpSp>
      <p:grpSp>
        <p:nvGrpSpPr>
          <p:cNvPr id="123" name="그룹 110">
            <a:extLst>
              <a:ext uri="{FF2B5EF4-FFF2-40B4-BE49-F238E27FC236}">
                <a16:creationId xmlns:a16="http://schemas.microsoft.com/office/drawing/2014/main" xmlns="" id="{0A935FD7-4B03-4609-BA3E-B2A04C3897AC}"/>
              </a:ext>
            </a:extLst>
          </p:cNvPr>
          <p:cNvGrpSpPr/>
          <p:nvPr/>
        </p:nvGrpSpPr>
        <p:grpSpPr>
          <a:xfrm>
            <a:off x="2415930" y="4027976"/>
            <a:ext cx="756000" cy="324000"/>
            <a:chOff x="1984362" y="4900131"/>
            <a:chExt cx="756000" cy="324000"/>
          </a:xfrm>
        </p:grpSpPr>
        <p:sp>
          <p:nvSpPr>
            <p:cNvPr id="124" name="사각형: 둥근 모서리 545">
              <a:extLst>
                <a:ext uri="{FF2B5EF4-FFF2-40B4-BE49-F238E27FC236}">
                  <a16:creationId xmlns:a16="http://schemas.microsoft.com/office/drawing/2014/main" xmlns="" id="{14AA1277-48CC-4CBC-937D-10FCDF3D2901}"/>
                </a:ext>
              </a:extLst>
            </p:cNvPr>
            <p:cNvSpPr/>
            <p:nvPr/>
          </p:nvSpPr>
          <p:spPr>
            <a:xfrm>
              <a:off x="1984362" y="49001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25" name="그림 689">
              <a:extLst>
                <a:ext uri="{FF2B5EF4-FFF2-40B4-BE49-F238E27FC236}">
                  <a16:creationId xmlns:a16="http://schemas.microsoft.com/office/drawing/2014/main" xmlns="" id="{32FB8111-466C-4306-9D53-4975B78E5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02362" y="4955387"/>
              <a:ext cx="720000" cy="213489"/>
            </a:xfrm>
            <a:prstGeom prst="rect">
              <a:avLst/>
            </a:prstGeom>
          </p:spPr>
        </p:pic>
      </p:grpSp>
      <p:grpSp>
        <p:nvGrpSpPr>
          <p:cNvPr id="126" name="그룹 113">
            <a:extLst>
              <a:ext uri="{FF2B5EF4-FFF2-40B4-BE49-F238E27FC236}">
                <a16:creationId xmlns:a16="http://schemas.microsoft.com/office/drawing/2014/main" xmlns="" id="{0B6716C5-C516-4C25-8F4B-076DD9ED3634}"/>
              </a:ext>
            </a:extLst>
          </p:cNvPr>
          <p:cNvGrpSpPr/>
          <p:nvPr/>
        </p:nvGrpSpPr>
        <p:grpSpPr>
          <a:xfrm>
            <a:off x="2415930" y="4387976"/>
            <a:ext cx="756000" cy="324000"/>
            <a:chOff x="1984362" y="5260131"/>
            <a:chExt cx="756000" cy="324000"/>
          </a:xfrm>
        </p:grpSpPr>
        <p:sp>
          <p:nvSpPr>
            <p:cNvPr id="127" name="사각형: 둥근 모서리 552">
              <a:extLst>
                <a:ext uri="{FF2B5EF4-FFF2-40B4-BE49-F238E27FC236}">
                  <a16:creationId xmlns:a16="http://schemas.microsoft.com/office/drawing/2014/main" xmlns="" id="{B5239B0A-5525-4B69-BDF8-4BD597EC7DB2}"/>
                </a:ext>
              </a:extLst>
            </p:cNvPr>
            <p:cNvSpPr/>
            <p:nvPr/>
          </p:nvSpPr>
          <p:spPr>
            <a:xfrm>
              <a:off x="1984362" y="52601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28" name="Picture 18" descr="ê´ë ¨ ì´ë¯¸ì§">
              <a:extLst>
                <a:ext uri="{FF2B5EF4-FFF2-40B4-BE49-F238E27FC236}">
                  <a16:creationId xmlns:a16="http://schemas.microsoft.com/office/drawing/2014/main" xmlns="" id="{F7071E7A-CA7D-4937-B47B-6245BD6D84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943" t="22070" r="18786" b="14740"/>
            <a:stretch/>
          </p:blipFill>
          <p:spPr bwMode="auto">
            <a:xfrm>
              <a:off x="2206319" y="5269131"/>
              <a:ext cx="312086" cy="3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9" name="그룹 111">
            <a:extLst>
              <a:ext uri="{FF2B5EF4-FFF2-40B4-BE49-F238E27FC236}">
                <a16:creationId xmlns:a16="http://schemas.microsoft.com/office/drawing/2014/main" xmlns="" id="{CCB0BF23-91BD-44FA-BBB4-FBE0BD760FAF}"/>
              </a:ext>
            </a:extLst>
          </p:cNvPr>
          <p:cNvGrpSpPr/>
          <p:nvPr/>
        </p:nvGrpSpPr>
        <p:grpSpPr>
          <a:xfrm>
            <a:off x="3189930" y="4027976"/>
            <a:ext cx="756000" cy="324000"/>
            <a:chOff x="2758362" y="4900131"/>
            <a:chExt cx="756000" cy="324000"/>
          </a:xfrm>
        </p:grpSpPr>
        <p:sp>
          <p:nvSpPr>
            <p:cNvPr id="130" name="사각형: 둥근 모서리 547">
              <a:extLst>
                <a:ext uri="{FF2B5EF4-FFF2-40B4-BE49-F238E27FC236}">
                  <a16:creationId xmlns:a16="http://schemas.microsoft.com/office/drawing/2014/main" xmlns="" id="{34E08F8E-0E4E-429D-807E-4D5D40C948DF}"/>
                </a:ext>
              </a:extLst>
            </p:cNvPr>
            <p:cNvSpPr/>
            <p:nvPr/>
          </p:nvSpPr>
          <p:spPr>
            <a:xfrm>
              <a:off x="2758362" y="49001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31" name="Picture 22" descr="sm ì ì©ì ë³´ì ëí ì´ë¯¸ì§ ê²ìê²°ê³¼">
              <a:extLst>
                <a:ext uri="{FF2B5EF4-FFF2-40B4-BE49-F238E27FC236}">
                  <a16:creationId xmlns:a16="http://schemas.microsoft.com/office/drawing/2014/main" xmlns="" id="{39DB488E-99D9-4862-AB6E-6BCD39727B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9644" b="35066"/>
            <a:stretch/>
          </p:blipFill>
          <p:spPr bwMode="auto">
            <a:xfrm>
              <a:off x="2776362" y="4935086"/>
              <a:ext cx="720000" cy="254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2" name="그룹 112">
            <a:extLst>
              <a:ext uri="{FF2B5EF4-FFF2-40B4-BE49-F238E27FC236}">
                <a16:creationId xmlns:a16="http://schemas.microsoft.com/office/drawing/2014/main" xmlns="" id="{98D4A77C-C7E2-4B21-AF5C-2F4F46B4A2F5}"/>
              </a:ext>
            </a:extLst>
          </p:cNvPr>
          <p:cNvGrpSpPr/>
          <p:nvPr/>
        </p:nvGrpSpPr>
        <p:grpSpPr>
          <a:xfrm>
            <a:off x="1641930" y="4387976"/>
            <a:ext cx="756000" cy="324000"/>
            <a:chOff x="1210362" y="5260131"/>
            <a:chExt cx="756000" cy="324000"/>
          </a:xfrm>
        </p:grpSpPr>
        <p:sp>
          <p:nvSpPr>
            <p:cNvPr id="133" name="사각형: 둥근 모서리 551">
              <a:extLst>
                <a:ext uri="{FF2B5EF4-FFF2-40B4-BE49-F238E27FC236}">
                  <a16:creationId xmlns:a16="http://schemas.microsoft.com/office/drawing/2014/main" xmlns="" id="{5A58B04C-0241-4668-BB67-119768817BC6}"/>
                </a:ext>
              </a:extLst>
            </p:cNvPr>
            <p:cNvSpPr/>
            <p:nvPr/>
          </p:nvSpPr>
          <p:spPr>
            <a:xfrm>
              <a:off x="1210362" y="52601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34" name="그림 692">
              <a:extLst>
                <a:ext uri="{FF2B5EF4-FFF2-40B4-BE49-F238E27FC236}">
                  <a16:creationId xmlns:a16="http://schemas.microsoft.com/office/drawing/2014/main" xmlns="" id="{7E098836-B1E3-4D20-B4BA-F1E079E431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" b="11524"/>
            <a:stretch/>
          </p:blipFill>
          <p:spPr>
            <a:xfrm>
              <a:off x="1228362" y="5331885"/>
              <a:ext cx="720000" cy="180492"/>
            </a:xfrm>
            <a:prstGeom prst="rect">
              <a:avLst/>
            </a:prstGeom>
          </p:spPr>
        </p:pic>
      </p:grpSp>
      <p:grpSp>
        <p:nvGrpSpPr>
          <p:cNvPr id="135" name="그룹 114">
            <a:extLst>
              <a:ext uri="{FF2B5EF4-FFF2-40B4-BE49-F238E27FC236}">
                <a16:creationId xmlns:a16="http://schemas.microsoft.com/office/drawing/2014/main" xmlns="" id="{DD551EDC-1C08-4106-BAAF-F6127F624739}"/>
              </a:ext>
            </a:extLst>
          </p:cNvPr>
          <p:cNvGrpSpPr/>
          <p:nvPr/>
        </p:nvGrpSpPr>
        <p:grpSpPr>
          <a:xfrm>
            <a:off x="3972157" y="3667976"/>
            <a:ext cx="756000" cy="324000"/>
            <a:chOff x="3540589" y="4540131"/>
            <a:chExt cx="756000" cy="324000"/>
          </a:xfrm>
        </p:grpSpPr>
        <p:sp>
          <p:nvSpPr>
            <p:cNvPr id="136" name="사각형: 둥근 모서리 424">
              <a:extLst>
                <a:ext uri="{FF2B5EF4-FFF2-40B4-BE49-F238E27FC236}">
                  <a16:creationId xmlns:a16="http://schemas.microsoft.com/office/drawing/2014/main" xmlns="" id="{F37A1A49-28A4-4738-B988-BFA328A164C2}"/>
                </a:ext>
              </a:extLst>
            </p:cNvPr>
            <p:cNvSpPr/>
            <p:nvPr/>
          </p:nvSpPr>
          <p:spPr>
            <a:xfrm>
              <a:off x="3540589" y="45401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37" name="Picture 28" descr="ê´ë ¨ ì´ë¯¸ì§">
              <a:extLst>
                <a:ext uri="{FF2B5EF4-FFF2-40B4-BE49-F238E27FC236}">
                  <a16:creationId xmlns:a16="http://schemas.microsoft.com/office/drawing/2014/main" xmlns="" id="{B6DEA7E3-B229-432D-9790-F3E8E1F317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4388" b="17903"/>
            <a:stretch/>
          </p:blipFill>
          <p:spPr bwMode="auto">
            <a:xfrm>
              <a:off x="3558589" y="4607206"/>
              <a:ext cx="720000" cy="189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8" name="그룹 115">
            <a:extLst>
              <a:ext uri="{FF2B5EF4-FFF2-40B4-BE49-F238E27FC236}">
                <a16:creationId xmlns:a16="http://schemas.microsoft.com/office/drawing/2014/main" xmlns="" id="{4EAB4A1F-694C-4F9D-B076-68520505D742}"/>
              </a:ext>
            </a:extLst>
          </p:cNvPr>
          <p:cNvGrpSpPr/>
          <p:nvPr/>
        </p:nvGrpSpPr>
        <p:grpSpPr>
          <a:xfrm>
            <a:off x="4746157" y="3667976"/>
            <a:ext cx="756000" cy="324000"/>
            <a:chOff x="4314589" y="4540131"/>
            <a:chExt cx="756000" cy="324000"/>
          </a:xfrm>
        </p:grpSpPr>
        <p:sp>
          <p:nvSpPr>
            <p:cNvPr id="139" name="사각형: 둥근 모서리 425">
              <a:extLst>
                <a:ext uri="{FF2B5EF4-FFF2-40B4-BE49-F238E27FC236}">
                  <a16:creationId xmlns:a16="http://schemas.microsoft.com/office/drawing/2014/main" xmlns="" id="{3FA5D106-8F82-4B95-A1B6-C21223E969ED}"/>
                </a:ext>
              </a:extLst>
            </p:cNvPr>
            <p:cNvSpPr/>
            <p:nvPr/>
          </p:nvSpPr>
          <p:spPr>
            <a:xfrm>
              <a:off x="4314589" y="45401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40" name="Picture 16" descr="ê´ë ¨ ì´ë¯¸ì§">
              <a:extLst>
                <a:ext uri="{FF2B5EF4-FFF2-40B4-BE49-F238E27FC236}">
                  <a16:creationId xmlns:a16="http://schemas.microsoft.com/office/drawing/2014/main" xmlns="" id="{1039D747-7B7F-4921-A13D-521D0A6DB4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94" t="55624" r="16165" b="30320"/>
            <a:stretch/>
          </p:blipFill>
          <p:spPr bwMode="auto">
            <a:xfrm>
              <a:off x="4332589" y="4576515"/>
              <a:ext cx="720000" cy="25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1" name="그룹 116">
            <a:extLst>
              <a:ext uri="{FF2B5EF4-FFF2-40B4-BE49-F238E27FC236}">
                <a16:creationId xmlns:a16="http://schemas.microsoft.com/office/drawing/2014/main" xmlns="" id="{051D83B9-5B05-42DE-A27A-3B669F0033FF}"/>
              </a:ext>
            </a:extLst>
          </p:cNvPr>
          <p:cNvGrpSpPr/>
          <p:nvPr/>
        </p:nvGrpSpPr>
        <p:grpSpPr>
          <a:xfrm>
            <a:off x="5520157" y="3667976"/>
            <a:ext cx="756000" cy="324000"/>
            <a:chOff x="5088589" y="4540131"/>
            <a:chExt cx="756000" cy="324000"/>
          </a:xfrm>
        </p:grpSpPr>
        <p:sp>
          <p:nvSpPr>
            <p:cNvPr id="142" name="사각형: 둥근 모서리 427">
              <a:extLst>
                <a:ext uri="{FF2B5EF4-FFF2-40B4-BE49-F238E27FC236}">
                  <a16:creationId xmlns:a16="http://schemas.microsoft.com/office/drawing/2014/main" xmlns="" id="{F94E1EFE-223C-4B76-BAC8-AE91C25A594E}"/>
                </a:ext>
              </a:extLst>
            </p:cNvPr>
            <p:cNvSpPr/>
            <p:nvPr/>
          </p:nvSpPr>
          <p:spPr>
            <a:xfrm>
              <a:off x="5088589" y="45401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43" name="Picture 20" descr="ê´ë ¨ ì´ë¯¸ì§">
              <a:extLst>
                <a:ext uri="{FF2B5EF4-FFF2-40B4-BE49-F238E27FC236}">
                  <a16:creationId xmlns:a16="http://schemas.microsoft.com/office/drawing/2014/main" xmlns="" id="{57E70216-68B0-48DE-8208-42B7A218E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589" y="4604040"/>
              <a:ext cx="720000" cy="196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4" name="그룹 117">
            <a:extLst>
              <a:ext uri="{FF2B5EF4-FFF2-40B4-BE49-F238E27FC236}">
                <a16:creationId xmlns:a16="http://schemas.microsoft.com/office/drawing/2014/main" xmlns="" id="{1623BBE4-7ECD-4EAF-B904-23B70017D912}"/>
              </a:ext>
            </a:extLst>
          </p:cNvPr>
          <p:cNvGrpSpPr/>
          <p:nvPr/>
        </p:nvGrpSpPr>
        <p:grpSpPr>
          <a:xfrm>
            <a:off x="3972157" y="4027976"/>
            <a:ext cx="756000" cy="324000"/>
            <a:chOff x="3540589" y="4900131"/>
            <a:chExt cx="756000" cy="324000"/>
          </a:xfrm>
        </p:grpSpPr>
        <p:sp>
          <p:nvSpPr>
            <p:cNvPr id="145" name="사각형: 둥근 모서리 428">
              <a:extLst>
                <a:ext uri="{FF2B5EF4-FFF2-40B4-BE49-F238E27FC236}">
                  <a16:creationId xmlns:a16="http://schemas.microsoft.com/office/drawing/2014/main" xmlns="" id="{3F47C50F-721D-4166-942B-31F9A86AB0F4}"/>
                </a:ext>
              </a:extLst>
            </p:cNvPr>
            <p:cNvSpPr/>
            <p:nvPr/>
          </p:nvSpPr>
          <p:spPr>
            <a:xfrm>
              <a:off x="3540589" y="49001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46" name="Picture 40" descr="toto ciì ëí ì´ë¯¸ì§ ê²ìê²°ê³¼">
              <a:extLst>
                <a:ext uri="{FF2B5EF4-FFF2-40B4-BE49-F238E27FC236}">
                  <a16:creationId xmlns:a16="http://schemas.microsoft.com/office/drawing/2014/main" xmlns="" id="{76A446EA-B59B-4CF5-AE00-F136ED356F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1342"/>
            <a:stretch/>
          </p:blipFill>
          <p:spPr bwMode="auto">
            <a:xfrm>
              <a:off x="3655965" y="4909131"/>
              <a:ext cx="525248" cy="3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7" name="그룹 118">
            <a:extLst>
              <a:ext uri="{FF2B5EF4-FFF2-40B4-BE49-F238E27FC236}">
                <a16:creationId xmlns:a16="http://schemas.microsoft.com/office/drawing/2014/main" xmlns="" id="{4852DF4D-1152-4B74-8CD0-CF9F6AC3BCA9}"/>
              </a:ext>
            </a:extLst>
          </p:cNvPr>
          <p:cNvGrpSpPr/>
          <p:nvPr/>
        </p:nvGrpSpPr>
        <p:grpSpPr>
          <a:xfrm>
            <a:off x="4746157" y="4027976"/>
            <a:ext cx="756000" cy="324000"/>
            <a:chOff x="4314589" y="4900131"/>
            <a:chExt cx="756000" cy="324000"/>
          </a:xfrm>
        </p:grpSpPr>
        <p:sp>
          <p:nvSpPr>
            <p:cNvPr id="148" name="사각형: 둥근 모서리 429">
              <a:extLst>
                <a:ext uri="{FF2B5EF4-FFF2-40B4-BE49-F238E27FC236}">
                  <a16:creationId xmlns:a16="http://schemas.microsoft.com/office/drawing/2014/main" xmlns="" id="{DBB0CED3-CC15-4678-8B5B-ED1CDE60693A}"/>
                </a:ext>
              </a:extLst>
            </p:cNvPr>
            <p:cNvSpPr/>
            <p:nvPr/>
          </p:nvSpPr>
          <p:spPr>
            <a:xfrm>
              <a:off x="4314589" y="49001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49" name="Picture 26" descr="ê´ë ¨ ì´ë¯¸ì§">
              <a:extLst>
                <a:ext uri="{FF2B5EF4-FFF2-40B4-BE49-F238E27FC236}">
                  <a16:creationId xmlns:a16="http://schemas.microsoft.com/office/drawing/2014/main" xmlns="" id="{F0ED8AEF-5A51-4374-8797-1E73457A55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3794" b="12438"/>
            <a:stretch/>
          </p:blipFill>
          <p:spPr bwMode="auto">
            <a:xfrm>
              <a:off x="4332589" y="4957468"/>
              <a:ext cx="720000" cy="20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0" name="직사각형 212">
            <a:extLst>
              <a:ext uri="{FF2B5EF4-FFF2-40B4-BE49-F238E27FC236}">
                <a16:creationId xmlns:a16="http://schemas.microsoft.com/office/drawing/2014/main" xmlns="" id="{27B76482-9E5B-4EF3-966C-56437BD30325}"/>
              </a:ext>
            </a:extLst>
          </p:cNvPr>
          <p:cNvSpPr/>
          <p:nvPr/>
        </p:nvSpPr>
        <p:spPr>
          <a:xfrm>
            <a:off x="6297916" y="1196976"/>
            <a:ext cx="2304000" cy="252000"/>
          </a:xfrm>
          <a:prstGeom prst="rect">
            <a:avLst/>
          </a:prstGeom>
          <a:pattFill prst="dkUpDiag">
            <a:fgClr>
              <a:schemeClr val="tx1">
                <a:lumMod val="65000"/>
                <a:lumOff val="35000"/>
              </a:schemeClr>
            </a:fgClr>
            <a:bgClr>
              <a:schemeClr val="tx1"/>
            </a:bgClr>
          </a:pattFill>
          <a:ln w="6350">
            <a:solidFill>
              <a:schemeClr val="bg2">
                <a:lumMod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rIns="3600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00" b="1" spc="-2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인터넷 정보기술</a:t>
            </a:r>
            <a:r>
              <a:rPr kumimoji="1" lang="en-US" altLang="ko-KR" sz="1000" b="1" spc="-2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sz="1000" b="1" spc="-2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기타</a:t>
            </a:r>
            <a:endParaRPr kumimoji="1" lang="en-US" altLang="ko-KR" sz="1000" b="1" spc="-2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51" name="직선 연결선 259">
            <a:extLst>
              <a:ext uri="{FF2B5EF4-FFF2-40B4-BE49-F238E27FC236}">
                <a16:creationId xmlns:a16="http://schemas.microsoft.com/office/drawing/2014/main" xmlns="" id="{879906DD-8551-47E6-A2E9-9EB2590547CC}"/>
              </a:ext>
            </a:extLst>
          </p:cNvPr>
          <p:cNvCxnSpPr/>
          <p:nvPr/>
        </p:nvCxnSpPr>
        <p:spPr>
          <a:xfrm>
            <a:off x="6297916" y="2545376"/>
            <a:ext cx="2304256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직선 연결선 265">
            <a:extLst>
              <a:ext uri="{FF2B5EF4-FFF2-40B4-BE49-F238E27FC236}">
                <a16:creationId xmlns:a16="http://schemas.microsoft.com/office/drawing/2014/main" xmlns="" id="{CA067707-F53A-4B56-9A6C-4C650943EA49}"/>
              </a:ext>
            </a:extLst>
          </p:cNvPr>
          <p:cNvCxnSpPr/>
          <p:nvPr/>
        </p:nvCxnSpPr>
        <p:spPr>
          <a:xfrm>
            <a:off x="6297916" y="3641776"/>
            <a:ext cx="2304256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직선 연결선 271">
            <a:extLst>
              <a:ext uri="{FF2B5EF4-FFF2-40B4-BE49-F238E27FC236}">
                <a16:creationId xmlns:a16="http://schemas.microsoft.com/office/drawing/2014/main" xmlns="" id="{C9A5614B-C15C-4D12-B554-BA910FDF75D8}"/>
              </a:ext>
            </a:extLst>
          </p:cNvPr>
          <p:cNvCxnSpPr/>
          <p:nvPr/>
        </p:nvCxnSpPr>
        <p:spPr>
          <a:xfrm>
            <a:off x="6297916" y="4738176"/>
            <a:ext cx="2304256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직선 연결선 272">
            <a:extLst>
              <a:ext uri="{FF2B5EF4-FFF2-40B4-BE49-F238E27FC236}">
                <a16:creationId xmlns:a16="http://schemas.microsoft.com/office/drawing/2014/main" xmlns="" id="{43F741D2-B8FD-44FD-B387-B1BB8AFFAC91}"/>
              </a:ext>
            </a:extLst>
          </p:cNvPr>
          <p:cNvCxnSpPr/>
          <p:nvPr/>
        </p:nvCxnSpPr>
        <p:spPr>
          <a:xfrm>
            <a:off x="6297916" y="6194403"/>
            <a:ext cx="2304256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5" name="그룹 16">
            <a:extLst>
              <a:ext uri="{FF2B5EF4-FFF2-40B4-BE49-F238E27FC236}">
                <a16:creationId xmlns:a16="http://schemas.microsoft.com/office/drawing/2014/main" xmlns="" id="{6DF1827C-4C30-457A-87B3-D149AB8EE5AF}"/>
              </a:ext>
            </a:extLst>
          </p:cNvPr>
          <p:cNvGrpSpPr/>
          <p:nvPr/>
        </p:nvGrpSpPr>
        <p:grpSpPr>
          <a:xfrm>
            <a:off x="7071916" y="6220605"/>
            <a:ext cx="756000" cy="324000"/>
            <a:chOff x="8201042" y="7092760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6" name="사각형: 둥근 모서리 612">
              <a:extLst>
                <a:ext uri="{FF2B5EF4-FFF2-40B4-BE49-F238E27FC236}">
                  <a16:creationId xmlns:a16="http://schemas.microsoft.com/office/drawing/2014/main" xmlns="" id="{3C2EA313-B023-4655-8F4D-655D1D4AFDBF}"/>
                </a:ext>
              </a:extLst>
            </p:cNvPr>
            <p:cNvSpPr/>
            <p:nvPr/>
          </p:nvSpPr>
          <p:spPr>
            <a:xfrm>
              <a:off x="8201042" y="7092760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57" name="Picture 34" descr="ê´ë ¨ ì´ë¯¸ì§">
              <a:extLst>
                <a:ext uri="{FF2B5EF4-FFF2-40B4-BE49-F238E27FC236}">
                  <a16:creationId xmlns:a16="http://schemas.microsoft.com/office/drawing/2014/main" xmlns="" id="{E3EF6E97-A2F5-42D8-A753-5499F9AF4D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9042" y="7136560"/>
              <a:ext cx="720000" cy="23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8" name="그룹 51">
            <a:extLst>
              <a:ext uri="{FF2B5EF4-FFF2-40B4-BE49-F238E27FC236}">
                <a16:creationId xmlns:a16="http://schemas.microsoft.com/office/drawing/2014/main" xmlns="" id="{DBC63710-B744-45E9-88B3-228825B3E7D2}"/>
              </a:ext>
            </a:extLst>
          </p:cNvPr>
          <p:cNvGrpSpPr/>
          <p:nvPr/>
        </p:nvGrpSpPr>
        <p:grpSpPr>
          <a:xfrm>
            <a:off x="6297916" y="4764376"/>
            <a:ext cx="756000" cy="324000"/>
            <a:chOff x="8201042" y="5636531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9" name="사각형: 둥근 모서리 575">
              <a:extLst>
                <a:ext uri="{FF2B5EF4-FFF2-40B4-BE49-F238E27FC236}">
                  <a16:creationId xmlns:a16="http://schemas.microsoft.com/office/drawing/2014/main" xmlns="" id="{3E389255-1963-49EF-8A3F-DB23EF821F47}"/>
                </a:ext>
              </a:extLst>
            </p:cNvPr>
            <p:cNvSpPr/>
            <p:nvPr/>
          </p:nvSpPr>
          <p:spPr>
            <a:xfrm>
              <a:off x="8201042" y="563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60" name="Picture 26" descr="ê´ë ¨ ì´ë¯¸ì§">
              <a:extLst>
                <a:ext uri="{FF2B5EF4-FFF2-40B4-BE49-F238E27FC236}">
                  <a16:creationId xmlns:a16="http://schemas.microsoft.com/office/drawing/2014/main" xmlns="" id="{A336F70A-A58D-48B1-A1DC-A34B297ACE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4855" b="26207"/>
            <a:stretch/>
          </p:blipFill>
          <p:spPr bwMode="auto">
            <a:xfrm>
              <a:off x="8266402" y="5645531"/>
              <a:ext cx="625280" cy="3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1" name="그룹 54">
            <a:extLst>
              <a:ext uri="{FF2B5EF4-FFF2-40B4-BE49-F238E27FC236}">
                <a16:creationId xmlns:a16="http://schemas.microsoft.com/office/drawing/2014/main" xmlns="" id="{56233807-9AE8-4873-A86F-CF5934801181}"/>
              </a:ext>
            </a:extLst>
          </p:cNvPr>
          <p:cNvGrpSpPr/>
          <p:nvPr/>
        </p:nvGrpSpPr>
        <p:grpSpPr>
          <a:xfrm>
            <a:off x="7845916" y="4764376"/>
            <a:ext cx="756000" cy="324000"/>
            <a:chOff x="9749042" y="5636531"/>
            <a:chExt cx="756000" cy="324000"/>
          </a:xfrm>
        </p:grpSpPr>
        <p:sp>
          <p:nvSpPr>
            <p:cNvPr id="162" name="사각형: 둥근 모서리 577">
              <a:extLst>
                <a:ext uri="{FF2B5EF4-FFF2-40B4-BE49-F238E27FC236}">
                  <a16:creationId xmlns:a16="http://schemas.microsoft.com/office/drawing/2014/main" xmlns="" id="{A7298480-6136-46F3-801F-6553DCB59C56}"/>
                </a:ext>
              </a:extLst>
            </p:cNvPr>
            <p:cNvSpPr/>
            <p:nvPr/>
          </p:nvSpPr>
          <p:spPr>
            <a:xfrm>
              <a:off x="9749042" y="563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63" name="Picture 38" descr="ybmì´íì ciì ëí ì´ë¯¸ì§ ê²ìê²°ê³¼">
              <a:extLst>
                <a:ext uri="{FF2B5EF4-FFF2-40B4-BE49-F238E27FC236}">
                  <a16:creationId xmlns:a16="http://schemas.microsoft.com/office/drawing/2014/main" xmlns="" id="{EDF254FA-AC45-429A-8650-367D9723E6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1906" b="30829"/>
            <a:stretch/>
          </p:blipFill>
          <p:spPr bwMode="auto">
            <a:xfrm>
              <a:off x="9767042" y="5700375"/>
              <a:ext cx="720000" cy="196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4" name="그룹 55">
            <a:extLst>
              <a:ext uri="{FF2B5EF4-FFF2-40B4-BE49-F238E27FC236}">
                <a16:creationId xmlns:a16="http://schemas.microsoft.com/office/drawing/2014/main" xmlns="" id="{471A0736-653E-4E9B-97DA-698FC0DBC5AC}"/>
              </a:ext>
            </a:extLst>
          </p:cNvPr>
          <p:cNvGrpSpPr/>
          <p:nvPr/>
        </p:nvGrpSpPr>
        <p:grpSpPr>
          <a:xfrm>
            <a:off x="7071916" y="4764376"/>
            <a:ext cx="756000" cy="324000"/>
            <a:chOff x="8201042" y="5996531"/>
            <a:chExt cx="756000" cy="324000"/>
          </a:xfrm>
        </p:grpSpPr>
        <p:sp>
          <p:nvSpPr>
            <p:cNvPr id="165" name="사각형: 둥근 모서리 578">
              <a:extLst>
                <a:ext uri="{FF2B5EF4-FFF2-40B4-BE49-F238E27FC236}">
                  <a16:creationId xmlns:a16="http://schemas.microsoft.com/office/drawing/2014/main" xmlns="" id="{4FABA1A0-B9EB-4A74-83FF-C7211F834549}"/>
                </a:ext>
              </a:extLst>
            </p:cNvPr>
            <p:cNvSpPr/>
            <p:nvPr/>
          </p:nvSpPr>
          <p:spPr>
            <a:xfrm>
              <a:off x="8201042" y="599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66" name="Picture 32" descr="ë©ì´í¬ë¹ ciì ëí ì´ë¯¸ì§ ê²ìê²°ê³¼">
              <a:extLst>
                <a:ext uri="{FF2B5EF4-FFF2-40B4-BE49-F238E27FC236}">
                  <a16:creationId xmlns:a16="http://schemas.microsoft.com/office/drawing/2014/main" xmlns="" id="{CE0A36A4-CC58-4F38-B0C4-686E693F07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688" t="15101" r="16894" b="10607"/>
            <a:stretch/>
          </p:blipFill>
          <p:spPr bwMode="auto">
            <a:xfrm>
              <a:off x="8367302" y="6005531"/>
              <a:ext cx="423481" cy="3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7" name="그룹 56">
            <a:extLst>
              <a:ext uri="{FF2B5EF4-FFF2-40B4-BE49-F238E27FC236}">
                <a16:creationId xmlns:a16="http://schemas.microsoft.com/office/drawing/2014/main" xmlns="" id="{99E8CF76-5F72-4512-ABD7-326EB902CC1C}"/>
              </a:ext>
            </a:extLst>
          </p:cNvPr>
          <p:cNvGrpSpPr/>
          <p:nvPr/>
        </p:nvGrpSpPr>
        <p:grpSpPr>
          <a:xfrm>
            <a:off x="7071916" y="5124376"/>
            <a:ext cx="756000" cy="324000"/>
            <a:chOff x="8975042" y="5996531"/>
            <a:chExt cx="756000" cy="324000"/>
          </a:xfrm>
        </p:grpSpPr>
        <p:sp>
          <p:nvSpPr>
            <p:cNvPr id="168" name="사각형: 둥근 모서리 579">
              <a:extLst>
                <a:ext uri="{FF2B5EF4-FFF2-40B4-BE49-F238E27FC236}">
                  <a16:creationId xmlns:a16="http://schemas.microsoft.com/office/drawing/2014/main" xmlns="" id="{57483A6C-7BA4-4A79-AB54-465E959E232D}"/>
                </a:ext>
              </a:extLst>
            </p:cNvPr>
            <p:cNvSpPr/>
            <p:nvPr/>
          </p:nvSpPr>
          <p:spPr>
            <a:xfrm>
              <a:off x="8975042" y="599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69" name="그림 645">
              <a:extLst>
                <a:ext uri="{FF2B5EF4-FFF2-40B4-BE49-F238E27FC236}">
                  <a16:creationId xmlns:a16="http://schemas.microsoft.com/office/drawing/2014/main" xmlns="" id="{476EC638-2910-4E83-BE9C-D50AF90B8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839" t="69043" r="58232" b="19532"/>
            <a:stretch/>
          </p:blipFill>
          <p:spPr>
            <a:xfrm>
              <a:off x="8993042" y="6068531"/>
              <a:ext cx="720000" cy="180000"/>
            </a:xfrm>
            <a:prstGeom prst="rect">
              <a:avLst/>
            </a:prstGeom>
          </p:spPr>
        </p:pic>
      </p:grpSp>
      <p:grpSp>
        <p:nvGrpSpPr>
          <p:cNvPr id="170" name="그룹 52">
            <a:extLst>
              <a:ext uri="{FF2B5EF4-FFF2-40B4-BE49-F238E27FC236}">
                <a16:creationId xmlns:a16="http://schemas.microsoft.com/office/drawing/2014/main" xmlns="" id="{AA7D8C8E-A330-4B8C-9297-28F478ACE411}"/>
              </a:ext>
            </a:extLst>
          </p:cNvPr>
          <p:cNvGrpSpPr/>
          <p:nvPr/>
        </p:nvGrpSpPr>
        <p:grpSpPr>
          <a:xfrm>
            <a:off x="6297916" y="5124376"/>
            <a:ext cx="756000" cy="324000"/>
            <a:chOff x="8975042" y="5636531"/>
            <a:chExt cx="756000" cy="324000"/>
          </a:xfrm>
        </p:grpSpPr>
        <p:sp>
          <p:nvSpPr>
            <p:cNvPr id="171" name="사각형: 둥근 모서리 576">
              <a:extLst>
                <a:ext uri="{FF2B5EF4-FFF2-40B4-BE49-F238E27FC236}">
                  <a16:creationId xmlns:a16="http://schemas.microsoft.com/office/drawing/2014/main" xmlns="" id="{D2C22B9E-E503-4BB0-899B-E452847318E6}"/>
                </a:ext>
              </a:extLst>
            </p:cNvPr>
            <p:cNvSpPr/>
            <p:nvPr/>
          </p:nvSpPr>
          <p:spPr>
            <a:xfrm>
              <a:off x="8975042" y="563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72" name="Picture 30" descr="ê´ë ¨ ì´ë¯¸ì§">
              <a:extLst>
                <a:ext uri="{FF2B5EF4-FFF2-40B4-BE49-F238E27FC236}">
                  <a16:creationId xmlns:a16="http://schemas.microsoft.com/office/drawing/2014/main" xmlns="" id="{03976C39-6EB8-4080-88A7-D7C53E03AB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519" t="7033" r="11263" b="57479"/>
            <a:stretch/>
          </p:blipFill>
          <p:spPr bwMode="auto">
            <a:xfrm>
              <a:off x="8993042" y="5674442"/>
              <a:ext cx="720000" cy="248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3" name="그룹 87">
            <a:extLst>
              <a:ext uri="{FF2B5EF4-FFF2-40B4-BE49-F238E27FC236}">
                <a16:creationId xmlns:a16="http://schemas.microsoft.com/office/drawing/2014/main" xmlns="" id="{33B43FD0-7DF4-4FF3-ADFD-54F839FF12BF}"/>
              </a:ext>
            </a:extLst>
          </p:cNvPr>
          <p:cNvGrpSpPr/>
          <p:nvPr/>
        </p:nvGrpSpPr>
        <p:grpSpPr>
          <a:xfrm>
            <a:off x="7071916" y="1475176"/>
            <a:ext cx="756000" cy="324000"/>
            <a:chOff x="8201042" y="2347331"/>
            <a:chExt cx="756000" cy="324000"/>
          </a:xfrm>
        </p:grpSpPr>
        <p:sp>
          <p:nvSpPr>
            <p:cNvPr id="174" name="사각형: 둥근 모서리 327">
              <a:extLst>
                <a:ext uri="{FF2B5EF4-FFF2-40B4-BE49-F238E27FC236}">
                  <a16:creationId xmlns:a16="http://schemas.microsoft.com/office/drawing/2014/main" xmlns="" id="{C6FAB950-0424-4E20-AAA3-5288AE5BE38D}"/>
                </a:ext>
              </a:extLst>
            </p:cNvPr>
            <p:cNvSpPr/>
            <p:nvPr/>
          </p:nvSpPr>
          <p:spPr>
            <a:xfrm>
              <a:off x="8201042" y="234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75" name="Picture 16" descr="cj hello ciì ëí ì´ë¯¸ì§ ê²ìê²°ê³¼">
              <a:extLst>
                <a:ext uri="{FF2B5EF4-FFF2-40B4-BE49-F238E27FC236}">
                  <a16:creationId xmlns:a16="http://schemas.microsoft.com/office/drawing/2014/main" xmlns="" id="{C2252001-CB64-4B1F-A8E3-83487B548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0548" y="2356331"/>
              <a:ext cx="556988" cy="3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6" name="그룹 88">
            <a:extLst>
              <a:ext uri="{FF2B5EF4-FFF2-40B4-BE49-F238E27FC236}">
                <a16:creationId xmlns:a16="http://schemas.microsoft.com/office/drawing/2014/main" xmlns="" id="{9DAD968F-6CD1-461F-841B-B8BE61511666}"/>
              </a:ext>
            </a:extLst>
          </p:cNvPr>
          <p:cNvGrpSpPr/>
          <p:nvPr/>
        </p:nvGrpSpPr>
        <p:grpSpPr>
          <a:xfrm>
            <a:off x="6297916" y="1475176"/>
            <a:ext cx="756000" cy="324000"/>
            <a:chOff x="8975042" y="2347331"/>
            <a:chExt cx="756000" cy="324000"/>
          </a:xfrm>
        </p:grpSpPr>
        <p:sp>
          <p:nvSpPr>
            <p:cNvPr id="177" name="사각형: 둥근 모서리 328">
              <a:extLst>
                <a:ext uri="{FF2B5EF4-FFF2-40B4-BE49-F238E27FC236}">
                  <a16:creationId xmlns:a16="http://schemas.microsoft.com/office/drawing/2014/main" xmlns="" id="{2997CB5B-19BF-4077-A379-47EC2C559DA8}"/>
                </a:ext>
              </a:extLst>
            </p:cNvPr>
            <p:cNvSpPr/>
            <p:nvPr/>
          </p:nvSpPr>
          <p:spPr>
            <a:xfrm>
              <a:off x="8975042" y="234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78" name="Picture 36" descr="sk ë¸ë¡ëë°´ë ciì ëí ì´ë¯¸ì§ ê²ìê²°ê³¼">
              <a:extLst>
                <a:ext uri="{FF2B5EF4-FFF2-40B4-BE49-F238E27FC236}">
                  <a16:creationId xmlns:a16="http://schemas.microsoft.com/office/drawing/2014/main" xmlns="" id="{EB150C9E-6972-4CCF-BBAC-71C99DFF75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181" t="19467" r="14101" b="20861"/>
            <a:stretch/>
          </p:blipFill>
          <p:spPr bwMode="auto">
            <a:xfrm>
              <a:off x="8993042" y="2371586"/>
              <a:ext cx="720000" cy="275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9" name="그룹 89">
            <a:extLst>
              <a:ext uri="{FF2B5EF4-FFF2-40B4-BE49-F238E27FC236}">
                <a16:creationId xmlns:a16="http://schemas.microsoft.com/office/drawing/2014/main" xmlns="" id="{BB9C6953-FF28-4FE1-8A10-F58C6949BEFE}"/>
              </a:ext>
            </a:extLst>
          </p:cNvPr>
          <p:cNvGrpSpPr/>
          <p:nvPr/>
        </p:nvGrpSpPr>
        <p:grpSpPr>
          <a:xfrm>
            <a:off x="6297916" y="2195176"/>
            <a:ext cx="756000" cy="324000"/>
            <a:chOff x="9749042" y="2347331"/>
            <a:chExt cx="756000" cy="324000"/>
          </a:xfrm>
        </p:grpSpPr>
        <p:sp>
          <p:nvSpPr>
            <p:cNvPr id="180" name="사각형: 둥근 모서리 330">
              <a:extLst>
                <a:ext uri="{FF2B5EF4-FFF2-40B4-BE49-F238E27FC236}">
                  <a16:creationId xmlns:a16="http://schemas.microsoft.com/office/drawing/2014/main" xmlns="" id="{AFF3FD91-455E-45B9-882F-1CFF38B0CE2C}"/>
                </a:ext>
              </a:extLst>
            </p:cNvPr>
            <p:cNvSpPr/>
            <p:nvPr/>
          </p:nvSpPr>
          <p:spPr>
            <a:xfrm>
              <a:off x="9749042" y="234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81" name="Picture 28" descr="ê´ë ¨ ì´ë¯¸ì§">
              <a:extLst>
                <a:ext uri="{FF2B5EF4-FFF2-40B4-BE49-F238E27FC236}">
                  <a16:creationId xmlns:a16="http://schemas.microsoft.com/office/drawing/2014/main" xmlns="" id="{338FDE01-D816-4D79-9164-8D0A68FE29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1957" b="33305"/>
            <a:stretch/>
          </p:blipFill>
          <p:spPr bwMode="auto">
            <a:xfrm>
              <a:off x="9767042" y="2423119"/>
              <a:ext cx="720000" cy="17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2" name="그룹 90">
            <a:extLst>
              <a:ext uri="{FF2B5EF4-FFF2-40B4-BE49-F238E27FC236}">
                <a16:creationId xmlns:a16="http://schemas.microsoft.com/office/drawing/2014/main" xmlns="" id="{A921A03B-9760-4373-B675-C260F81FB9D5}"/>
              </a:ext>
            </a:extLst>
          </p:cNvPr>
          <p:cNvGrpSpPr/>
          <p:nvPr/>
        </p:nvGrpSpPr>
        <p:grpSpPr>
          <a:xfrm>
            <a:off x="6297916" y="1844176"/>
            <a:ext cx="756000" cy="324000"/>
            <a:chOff x="8201042" y="2707331"/>
            <a:chExt cx="756000" cy="324000"/>
          </a:xfrm>
        </p:grpSpPr>
        <p:sp>
          <p:nvSpPr>
            <p:cNvPr id="183" name="사각형: 둥근 모서리 331">
              <a:extLst>
                <a:ext uri="{FF2B5EF4-FFF2-40B4-BE49-F238E27FC236}">
                  <a16:creationId xmlns:a16="http://schemas.microsoft.com/office/drawing/2014/main" xmlns="" id="{2C2BD521-B705-4B38-B4E3-161671BFA4F6}"/>
                </a:ext>
              </a:extLst>
            </p:cNvPr>
            <p:cNvSpPr/>
            <p:nvPr/>
          </p:nvSpPr>
          <p:spPr>
            <a:xfrm>
              <a:off x="8201042" y="270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84" name="Picture 24" descr="kt ciì ëí ì´ë¯¸ì§ ê²ìê²°ê³¼">
              <a:extLst>
                <a:ext uri="{FF2B5EF4-FFF2-40B4-BE49-F238E27FC236}">
                  <a16:creationId xmlns:a16="http://schemas.microsoft.com/office/drawing/2014/main" xmlns="" id="{33683828-34EC-4EAE-BF51-9FD0B1846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659" y="2716331"/>
              <a:ext cx="482766" cy="3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5" name="그룹 91">
            <a:extLst>
              <a:ext uri="{FF2B5EF4-FFF2-40B4-BE49-F238E27FC236}">
                <a16:creationId xmlns:a16="http://schemas.microsoft.com/office/drawing/2014/main" xmlns="" id="{4F30B23F-9987-4563-B6C3-03A84255CE0F}"/>
              </a:ext>
            </a:extLst>
          </p:cNvPr>
          <p:cNvGrpSpPr/>
          <p:nvPr/>
        </p:nvGrpSpPr>
        <p:grpSpPr>
          <a:xfrm>
            <a:off x="7071916" y="1835176"/>
            <a:ext cx="756000" cy="324000"/>
            <a:chOff x="8975042" y="2707331"/>
            <a:chExt cx="756000" cy="324000"/>
          </a:xfrm>
        </p:grpSpPr>
        <p:sp>
          <p:nvSpPr>
            <p:cNvPr id="186" name="사각형: 둥근 모서리 333">
              <a:extLst>
                <a:ext uri="{FF2B5EF4-FFF2-40B4-BE49-F238E27FC236}">
                  <a16:creationId xmlns:a16="http://schemas.microsoft.com/office/drawing/2014/main" xmlns="" id="{139425FC-516C-4B9D-A63E-CAC40EAB4690}"/>
                </a:ext>
              </a:extLst>
            </p:cNvPr>
            <p:cNvSpPr/>
            <p:nvPr/>
          </p:nvSpPr>
          <p:spPr>
            <a:xfrm>
              <a:off x="8975042" y="270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87" name="그림 670">
              <a:extLst>
                <a:ext uri="{FF2B5EF4-FFF2-40B4-BE49-F238E27FC236}">
                  <a16:creationId xmlns:a16="http://schemas.microsoft.com/office/drawing/2014/main" xmlns="" id="{D3F65A39-D1EA-4BB9-8767-47E8DE47F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/>
            <a:srcRect l="14733" t="48145" r="77606" b="43685"/>
            <a:stretch/>
          </p:blipFill>
          <p:spPr>
            <a:xfrm>
              <a:off x="8993042" y="2761362"/>
              <a:ext cx="720000" cy="215939"/>
            </a:xfrm>
            <a:prstGeom prst="rect">
              <a:avLst/>
            </a:prstGeom>
          </p:spPr>
        </p:pic>
      </p:grpSp>
      <p:grpSp>
        <p:nvGrpSpPr>
          <p:cNvPr id="188" name="그룹 103">
            <a:extLst>
              <a:ext uri="{FF2B5EF4-FFF2-40B4-BE49-F238E27FC236}">
                <a16:creationId xmlns:a16="http://schemas.microsoft.com/office/drawing/2014/main" xmlns="" id="{2A167A6E-7A96-479B-AEBF-2FC59FC7E941}"/>
              </a:ext>
            </a:extLst>
          </p:cNvPr>
          <p:cNvGrpSpPr/>
          <p:nvPr/>
        </p:nvGrpSpPr>
        <p:grpSpPr>
          <a:xfrm>
            <a:off x="7071916" y="2931576"/>
            <a:ext cx="756000" cy="324000"/>
            <a:chOff x="8201042" y="3443731"/>
            <a:chExt cx="756000" cy="324000"/>
          </a:xfrm>
        </p:grpSpPr>
        <p:sp>
          <p:nvSpPr>
            <p:cNvPr id="189" name="사각형: 둥근 모서리 384">
              <a:extLst>
                <a:ext uri="{FF2B5EF4-FFF2-40B4-BE49-F238E27FC236}">
                  <a16:creationId xmlns:a16="http://schemas.microsoft.com/office/drawing/2014/main" xmlns="" id="{AE81B01B-A998-4A14-B0F7-55B02362EA58}"/>
                </a:ext>
              </a:extLst>
            </p:cNvPr>
            <p:cNvSpPr/>
            <p:nvPr/>
          </p:nvSpPr>
          <p:spPr>
            <a:xfrm>
              <a:off x="8201042" y="34437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90" name="Picture 4" descr="ê´ë ¨ ì´ë¯¸ì§">
              <a:extLst>
                <a:ext uri="{FF2B5EF4-FFF2-40B4-BE49-F238E27FC236}">
                  <a16:creationId xmlns:a16="http://schemas.microsoft.com/office/drawing/2014/main" xmlns="" id="{885C00A7-C846-46DB-B143-3361698CA6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312" y="3452731"/>
              <a:ext cx="569461" cy="3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1" name="그룹 104">
            <a:extLst>
              <a:ext uri="{FF2B5EF4-FFF2-40B4-BE49-F238E27FC236}">
                <a16:creationId xmlns:a16="http://schemas.microsoft.com/office/drawing/2014/main" xmlns="" id="{1E6C3E3B-C9D9-4F1D-82C7-DAA085E92E8A}"/>
              </a:ext>
            </a:extLst>
          </p:cNvPr>
          <p:cNvGrpSpPr/>
          <p:nvPr/>
        </p:nvGrpSpPr>
        <p:grpSpPr>
          <a:xfrm>
            <a:off x="7071916" y="2571576"/>
            <a:ext cx="756000" cy="324000"/>
            <a:chOff x="8975042" y="3443731"/>
            <a:chExt cx="756000" cy="324000"/>
          </a:xfrm>
        </p:grpSpPr>
        <p:sp>
          <p:nvSpPr>
            <p:cNvPr id="192" name="사각형: 둥근 모서리 387">
              <a:extLst>
                <a:ext uri="{FF2B5EF4-FFF2-40B4-BE49-F238E27FC236}">
                  <a16:creationId xmlns:a16="http://schemas.microsoft.com/office/drawing/2014/main" xmlns="" id="{5E60C3F4-C31E-4F99-9D15-C18F4ADD664B}"/>
                </a:ext>
              </a:extLst>
            </p:cNvPr>
            <p:cNvSpPr/>
            <p:nvPr/>
          </p:nvSpPr>
          <p:spPr>
            <a:xfrm>
              <a:off x="8975042" y="34437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93" name="그림 683">
              <a:extLst>
                <a:ext uri="{FF2B5EF4-FFF2-40B4-BE49-F238E27FC236}">
                  <a16:creationId xmlns:a16="http://schemas.microsoft.com/office/drawing/2014/main" xmlns="" id="{B29A2481-D9BE-49FA-8199-91A7F019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098042" y="3452731"/>
              <a:ext cx="510000" cy="306000"/>
            </a:xfrm>
            <a:prstGeom prst="rect">
              <a:avLst/>
            </a:prstGeom>
          </p:spPr>
        </p:pic>
      </p:grpSp>
      <p:grpSp>
        <p:nvGrpSpPr>
          <p:cNvPr id="194" name="그룹 105">
            <a:extLst>
              <a:ext uri="{FF2B5EF4-FFF2-40B4-BE49-F238E27FC236}">
                <a16:creationId xmlns:a16="http://schemas.microsoft.com/office/drawing/2014/main" xmlns="" id="{66E3414E-C61D-4B72-B4B8-51550D3D3087}"/>
              </a:ext>
            </a:extLst>
          </p:cNvPr>
          <p:cNvGrpSpPr/>
          <p:nvPr/>
        </p:nvGrpSpPr>
        <p:grpSpPr>
          <a:xfrm>
            <a:off x="7845916" y="2571576"/>
            <a:ext cx="756000" cy="324000"/>
            <a:chOff x="9749042" y="3443731"/>
            <a:chExt cx="756000" cy="324000"/>
          </a:xfrm>
        </p:grpSpPr>
        <p:sp>
          <p:nvSpPr>
            <p:cNvPr id="195" name="사각형: 둥근 모서리 388">
              <a:extLst>
                <a:ext uri="{FF2B5EF4-FFF2-40B4-BE49-F238E27FC236}">
                  <a16:creationId xmlns:a16="http://schemas.microsoft.com/office/drawing/2014/main" xmlns="" id="{319D42BE-DF2C-487C-8255-83D0646ECA4C}"/>
                </a:ext>
              </a:extLst>
            </p:cNvPr>
            <p:cNvSpPr/>
            <p:nvPr/>
          </p:nvSpPr>
          <p:spPr>
            <a:xfrm>
              <a:off x="9749042" y="34437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96" name="Picture 20" descr="ksnet ciì ëí ì´ë¯¸ì§ ê²ìê²°ê³¼">
              <a:extLst>
                <a:ext uri="{FF2B5EF4-FFF2-40B4-BE49-F238E27FC236}">
                  <a16:creationId xmlns:a16="http://schemas.microsoft.com/office/drawing/2014/main" xmlns="" id="{0BF4F190-0130-4F9D-BC54-4FA9288458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7121" b="29297"/>
            <a:stretch/>
          </p:blipFill>
          <p:spPr bwMode="auto">
            <a:xfrm>
              <a:off x="9767042" y="3488400"/>
              <a:ext cx="720000" cy="234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7" name="그룹 122">
            <a:extLst>
              <a:ext uri="{FF2B5EF4-FFF2-40B4-BE49-F238E27FC236}">
                <a16:creationId xmlns:a16="http://schemas.microsoft.com/office/drawing/2014/main" xmlns="" id="{06682A75-2192-4D79-ADC0-A7808C4C2534}"/>
              </a:ext>
            </a:extLst>
          </p:cNvPr>
          <p:cNvGrpSpPr/>
          <p:nvPr/>
        </p:nvGrpSpPr>
        <p:grpSpPr>
          <a:xfrm>
            <a:off x="7071916" y="3667976"/>
            <a:ext cx="756000" cy="324000"/>
            <a:chOff x="8201042" y="4540131"/>
            <a:chExt cx="756000" cy="324000"/>
          </a:xfrm>
        </p:grpSpPr>
        <p:sp>
          <p:nvSpPr>
            <p:cNvPr id="198" name="사각형: 둥근 모서리 445">
              <a:extLst>
                <a:ext uri="{FF2B5EF4-FFF2-40B4-BE49-F238E27FC236}">
                  <a16:creationId xmlns:a16="http://schemas.microsoft.com/office/drawing/2014/main" xmlns="" id="{C465E2E0-41ED-4224-9382-7B902FB02908}"/>
                </a:ext>
              </a:extLst>
            </p:cNvPr>
            <p:cNvSpPr/>
            <p:nvPr/>
          </p:nvSpPr>
          <p:spPr>
            <a:xfrm>
              <a:off x="8201042" y="45401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99" name="그림 705">
              <a:extLst>
                <a:ext uri="{FF2B5EF4-FFF2-40B4-BE49-F238E27FC236}">
                  <a16:creationId xmlns:a16="http://schemas.microsoft.com/office/drawing/2014/main" xmlns="" id="{F9503DA7-34E9-4C31-90B6-486A23572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219042" y="4630131"/>
              <a:ext cx="720000" cy="144000"/>
            </a:xfrm>
            <a:prstGeom prst="rect">
              <a:avLst/>
            </a:prstGeom>
          </p:spPr>
        </p:pic>
      </p:grpSp>
      <p:sp>
        <p:nvSpPr>
          <p:cNvPr id="200" name="직사각형 210">
            <a:extLst>
              <a:ext uri="{FF2B5EF4-FFF2-40B4-BE49-F238E27FC236}">
                <a16:creationId xmlns:a16="http://schemas.microsoft.com/office/drawing/2014/main" xmlns="" id="{31041C12-A775-46EC-9677-CF14A1F8D81A}"/>
              </a:ext>
            </a:extLst>
          </p:cNvPr>
          <p:cNvSpPr/>
          <p:nvPr/>
        </p:nvSpPr>
        <p:spPr>
          <a:xfrm>
            <a:off x="8623932" y="1196976"/>
            <a:ext cx="2304000" cy="252000"/>
          </a:xfrm>
          <a:prstGeom prst="rect">
            <a:avLst/>
          </a:prstGeom>
          <a:pattFill prst="dkUpDiag">
            <a:fgClr>
              <a:schemeClr val="tx1">
                <a:lumMod val="65000"/>
                <a:lumOff val="35000"/>
              </a:schemeClr>
            </a:fgClr>
            <a:bgClr>
              <a:schemeClr val="tx1"/>
            </a:bgClr>
          </a:pattFill>
          <a:ln w="6350">
            <a:solidFill>
              <a:schemeClr val="bg2">
                <a:lumMod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rIns="3600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00" b="1" spc="-2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제조</a:t>
            </a:r>
            <a:r>
              <a:rPr kumimoji="1" lang="en-US" altLang="ko-KR" sz="1000" b="1" spc="-2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sz="1000" b="1" spc="-2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유통</a:t>
            </a:r>
            <a:endParaRPr kumimoji="1" lang="en-US" altLang="ko-KR" sz="1000" b="1" spc="-2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01" name="직선 연결선 258">
            <a:extLst>
              <a:ext uri="{FF2B5EF4-FFF2-40B4-BE49-F238E27FC236}">
                <a16:creationId xmlns:a16="http://schemas.microsoft.com/office/drawing/2014/main" xmlns="" id="{EF450D4C-77E4-43E7-A708-5B99F17679A3}"/>
              </a:ext>
            </a:extLst>
          </p:cNvPr>
          <p:cNvCxnSpPr>
            <a:cxnSpLocks/>
          </p:cNvCxnSpPr>
          <p:nvPr/>
        </p:nvCxnSpPr>
        <p:spPr>
          <a:xfrm>
            <a:off x="8623932" y="2545376"/>
            <a:ext cx="3373660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직선 연결선 262">
            <a:extLst>
              <a:ext uri="{FF2B5EF4-FFF2-40B4-BE49-F238E27FC236}">
                <a16:creationId xmlns:a16="http://schemas.microsoft.com/office/drawing/2014/main" xmlns="" id="{E14363BC-EF72-4701-8F75-88B682DFEEE7}"/>
              </a:ext>
            </a:extLst>
          </p:cNvPr>
          <p:cNvCxnSpPr>
            <a:cxnSpLocks/>
          </p:cNvCxnSpPr>
          <p:nvPr/>
        </p:nvCxnSpPr>
        <p:spPr>
          <a:xfrm>
            <a:off x="8623932" y="3641776"/>
            <a:ext cx="3373660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직선 연결선 270">
            <a:extLst>
              <a:ext uri="{FF2B5EF4-FFF2-40B4-BE49-F238E27FC236}">
                <a16:creationId xmlns:a16="http://schemas.microsoft.com/office/drawing/2014/main" xmlns="" id="{193C566C-483D-4C4E-A896-AAC6FD27630A}"/>
              </a:ext>
            </a:extLst>
          </p:cNvPr>
          <p:cNvCxnSpPr>
            <a:cxnSpLocks/>
          </p:cNvCxnSpPr>
          <p:nvPr/>
        </p:nvCxnSpPr>
        <p:spPr>
          <a:xfrm>
            <a:off x="8623932" y="4738176"/>
            <a:ext cx="3373660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직선 연결선 283">
            <a:extLst>
              <a:ext uri="{FF2B5EF4-FFF2-40B4-BE49-F238E27FC236}">
                <a16:creationId xmlns:a16="http://schemas.microsoft.com/office/drawing/2014/main" xmlns="" id="{16DFF268-1716-4520-8EB8-D7D658E81C81}"/>
              </a:ext>
            </a:extLst>
          </p:cNvPr>
          <p:cNvCxnSpPr/>
          <p:nvPr/>
        </p:nvCxnSpPr>
        <p:spPr>
          <a:xfrm>
            <a:off x="8623932" y="6194403"/>
            <a:ext cx="2304256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" name="그룹 9">
            <a:extLst>
              <a:ext uri="{FF2B5EF4-FFF2-40B4-BE49-F238E27FC236}">
                <a16:creationId xmlns:a16="http://schemas.microsoft.com/office/drawing/2014/main" xmlns="" id="{318DD3C1-8FDC-4136-9F65-F53786512A84}"/>
              </a:ext>
            </a:extLst>
          </p:cNvPr>
          <p:cNvGrpSpPr/>
          <p:nvPr/>
        </p:nvGrpSpPr>
        <p:grpSpPr>
          <a:xfrm>
            <a:off x="8623932" y="6220605"/>
            <a:ext cx="756000" cy="324000"/>
            <a:chOff x="5870816" y="7092760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6" name="사각형: 둥근 모서리 609">
              <a:extLst>
                <a:ext uri="{FF2B5EF4-FFF2-40B4-BE49-F238E27FC236}">
                  <a16:creationId xmlns:a16="http://schemas.microsoft.com/office/drawing/2014/main" xmlns="" id="{DD1938AA-C74D-41C0-AF57-D715BF37454C}"/>
                </a:ext>
              </a:extLst>
            </p:cNvPr>
            <p:cNvSpPr/>
            <p:nvPr/>
          </p:nvSpPr>
          <p:spPr>
            <a:xfrm>
              <a:off x="5870816" y="7092760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07" name="Picture 36" descr="ííë¬ì¤ ciì ëí ì´ë¯¸ì§ ê²ìê²°ê³¼">
              <a:extLst>
                <a:ext uri="{FF2B5EF4-FFF2-40B4-BE49-F238E27FC236}">
                  <a16:creationId xmlns:a16="http://schemas.microsoft.com/office/drawing/2014/main" xmlns="" id="{288CEC4D-6181-4A0D-950F-2175DFC079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816" y="7171060"/>
              <a:ext cx="720000" cy="167400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8" name="그룹 10">
            <a:extLst>
              <a:ext uri="{FF2B5EF4-FFF2-40B4-BE49-F238E27FC236}">
                <a16:creationId xmlns:a16="http://schemas.microsoft.com/office/drawing/2014/main" xmlns="" id="{9E467798-FF0E-4862-A428-D1CA8BA22595}"/>
              </a:ext>
            </a:extLst>
          </p:cNvPr>
          <p:cNvGrpSpPr/>
          <p:nvPr/>
        </p:nvGrpSpPr>
        <p:grpSpPr>
          <a:xfrm>
            <a:off x="9397932" y="6220605"/>
            <a:ext cx="756000" cy="324000"/>
            <a:chOff x="6644816" y="7092760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9" name="사각형: 둥근 모서리 610">
              <a:extLst>
                <a:ext uri="{FF2B5EF4-FFF2-40B4-BE49-F238E27FC236}">
                  <a16:creationId xmlns:a16="http://schemas.microsoft.com/office/drawing/2014/main" xmlns="" id="{ACFE7479-7580-4C34-8A39-5CB5B3F9BA7D}"/>
                </a:ext>
              </a:extLst>
            </p:cNvPr>
            <p:cNvSpPr/>
            <p:nvPr/>
          </p:nvSpPr>
          <p:spPr>
            <a:xfrm>
              <a:off x="6644816" y="7092760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10" name="Picture 38" descr="hyundai powertech ciì ëí ì´ë¯¸ì§ ê²ìê²°ê³¼">
              <a:extLst>
                <a:ext uri="{FF2B5EF4-FFF2-40B4-BE49-F238E27FC236}">
                  <a16:creationId xmlns:a16="http://schemas.microsoft.com/office/drawing/2014/main" xmlns="" id="{559C9E8E-7F51-4650-9C71-EF3E0F9EA7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019" t="8920" r="3255" b="3527"/>
            <a:stretch/>
          </p:blipFill>
          <p:spPr bwMode="auto">
            <a:xfrm>
              <a:off x="6662816" y="7147688"/>
              <a:ext cx="720000" cy="214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1" name="그룹 12">
            <a:extLst>
              <a:ext uri="{FF2B5EF4-FFF2-40B4-BE49-F238E27FC236}">
                <a16:creationId xmlns:a16="http://schemas.microsoft.com/office/drawing/2014/main" xmlns="" id="{D7DDDE3A-AAAD-479A-B120-04C7A4BC546C}"/>
              </a:ext>
            </a:extLst>
          </p:cNvPr>
          <p:cNvGrpSpPr/>
          <p:nvPr/>
        </p:nvGrpSpPr>
        <p:grpSpPr>
          <a:xfrm>
            <a:off x="10180866" y="6228983"/>
            <a:ext cx="756000" cy="324000"/>
            <a:chOff x="7427750" y="7101138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12" name="사각형: 둥근 모서리 611">
              <a:extLst>
                <a:ext uri="{FF2B5EF4-FFF2-40B4-BE49-F238E27FC236}">
                  <a16:creationId xmlns:a16="http://schemas.microsoft.com/office/drawing/2014/main" xmlns="" id="{D33AE71B-DF27-4A62-9162-395098DCBF3B}"/>
                </a:ext>
              </a:extLst>
            </p:cNvPr>
            <p:cNvSpPr/>
            <p:nvPr/>
          </p:nvSpPr>
          <p:spPr>
            <a:xfrm>
              <a:off x="7427750" y="7101138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13" name="Picture 6" descr="ê³ ìíí¬ëë¬ì§ ciì ëí ì´ë¯¸ì§ ê²ìê²°ê³¼">
              <a:extLst>
                <a:ext uri="{FF2B5EF4-FFF2-40B4-BE49-F238E27FC236}">
                  <a16:creationId xmlns:a16="http://schemas.microsoft.com/office/drawing/2014/main" xmlns="" id="{E5D9F0CC-E3E6-4B9D-9198-AE25F9E1B0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038" b="12646"/>
            <a:stretch/>
          </p:blipFill>
          <p:spPr bwMode="auto">
            <a:xfrm>
              <a:off x="7481620" y="7110138"/>
              <a:ext cx="648261" cy="3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4" name="그룹 37">
            <a:extLst>
              <a:ext uri="{FF2B5EF4-FFF2-40B4-BE49-F238E27FC236}">
                <a16:creationId xmlns:a16="http://schemas.microsoft.com/office/drawing/2014/main" xmlns="" id="{A69FF1CE-FEEE-47FA-BC23-F596FF77D1C1}"/>
              </a:ext>
            </a:extLst>
          </p:cNvPr>
          <p:cNvGrpSpPr/>
          <p:nvPr/>
        </p:nvGrpSpPr>
        <p:grpSpPr>
          <a:xfrm>
            <a:off x="8623932" y="4764376"/>
            <a:ext cx="756000" cy="324000"/>
            <a:chOff x="5870816" y="5636531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15" name="사각형: 둥근 모서리 565">
              <a:extLst>
                <a:ext uri="{FF2B5EF4-FFF2-40B4-BE49-F238E27FC236}">
                  <a16:creationId xmlns:a16="http://schemas.microsoft.com/office/drawing/2014/main" xmlns="" id="{BDD223A5-64DC-4EC4-9E3B-B08328C7FD51}"/>
                </a:ext>
              </a:extLst>
            </p:cNvPr>
            <p:cNvSpPr/>
            <p:nvPr/>
          </p:nvSpPr>
          <p:spPr>
            <a:xfrm>
              <a:off x="5870816" y="563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16" name="Picture 22" descr="ê´ë ¨ ì´ë¯¸ì§">
              <a:extLst>
                <a:ext uri="{FF2B5EF4-FFF2-40B4-BE49-F238E27FC236}">
                  <a16:creationId xmlns:a16="http://schemas.microsoft.com/office/drawing/2014/main" xmlns="" id="{10FDCC7E-059A-428B-B7F1-E0D885FDDE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022" t="40038" r="19273" b="44702"/>
            <a:stretch/>
          </p:blipFill>
          <p:spPr bwMode="auto">
            <a:xfrm>
              <a:off x="5888816" y="5736514"/>
              <a:ext cx="720000" cy="124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7" name="그룹 38">
            <a:extLst>
              <a:ext uri="{FF2B5EF4-FFF2-40B4-BE49-F238E27FC236}">
                <a16:creationId xmlns:a16="http://schemas.microsoft.com/office/drawing/2014/main" xmlns="" id="{D231FA4D-4594-4FBB-BFF3-E427798675AC}"/>
              </a:ext>
            </a:extLst>
          </p:cNvPr>
          <p:cNvGrpSpPr/>
          <p:nvPr/>
        </p:nvGrpSpPr>
        <p:grpSpPr>
          <a:xfrm>
            <a:off x="9397932" y="4764376"/>
            <a:ext cx="756000" cy="324000"/>
            <a:chOff x="6644816" y="5636531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18" name="사각형: 둥근 모서리 566">
              <a:extLst>
                <a:ext uri="{FF2B5EF4-FFF2-40B4-BE49-F238E27FC236}">
                  <a16:creationId xmlns:a16="http://schemas.microsoft.com/office/drawing/2014/main" xmlns="" id="{F880C82E-A2DE-49AD-B51D-D5181D37DD01}"/>
                </a:ext>
              </a:extLst>
            </p:cNvPr>
            <p:cNvSpPr/>
            <p:nvPr/>
          </p:nvSpPr>
          <p:spPr>
            <a:xfrm>
              <a:off x="6644816" y="563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19" name="Picture 32" descr="ìë°ë ciì ëí ì´ë¯¸ì§ ê²ìê²°ê³¼">
              <a:extLst>
                <a:ext uri="{FF2B5EF4-FFF2-40B4-BE49-F238E27FC236}">
                  <a16:creationId xmlns:a16="http://schemas.microsoft.com/office/drawing/2014/main" xmlns="" id="{5A1AF0DA-62BC-4DFF-A45A-9E37E010E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816" y="5645531"/>
              <a:ext cx="306000" cy="3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0" name="그룹 40">
            <a:extLst>
              <a:ext uri="{FF2B5EF4-FFF2-40B4-BE49-F238E27FC236}">
                <a16:creationId xmlns:a16="http://schemas.microsoft.com/office/drawing/2014/main" xmlns="" id="{E564FE3D-4FC0-4954-91DD-A4C5CFED9576}"/>
              </a:ext>
            </a:extLst>
          </p:cNvPr>
          <p:cNvGrpSpPr/>
          <p:nvPr/>
        </p:nvGrpSpPr>
        <p:grpSpPr>
          <a:xfrm>
            <a:off x="10171932" y="4764376"/>
            <a:ext cx="756000" cy="324000"/>
            <a:chOff x="7418816" y="5636531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21" name="사각형: 둥근 모서리 567">
              <a:extLst>
                <a:ext uri="{FF2B5EF4-FFF2-40B4-BE49-F238E27FC236}">
                  <a16:creationId xmlns:a16="http://schemas.microsoft.com/office/drawing/2014/main" xmlns="" id="{1BAE8517-B407-4B12-817D-369688A8C50B}"/>
                </a:ext>
              </a:extLst>
            </p:cNvPr>
            <p:cNvSpPr/>
            <p:nvPr/>
          </p:nvSpPr>
          <p:spPr>
            <a:xfrm>
              <a:off x="7418816" y="563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22" name="Picture 4" descr="ì´ëì¤íë¦¬ ciì ëí ì´ë¯¸ì§ ê²ìê²°ê³¼">
              <a:extLst>
                <a:ext uri="{FF2B5EF4-FFF2-40B4-BE49-F238E27FC236}">
                  <a16:creationId xmlns:a16="http://schemas.microsoft.com/office/drawing/2014/main" xmlns="" id="{54672CDD-B163-4A6F-814A-23FB1ACAC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6816" y="5676398"/>
              <a:ext cx="720000" cy="244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3" name="그룹 47">
            <a:extLst>
              <a:ext uri="{FF2B5EF4-FFF2-40B4-BE49-F238E27FC236}">
                <a16:creationId xmlns:a16="http://schemas.microsoft.com/office/drawing/2014/main" xmlns="" id="{8B574230-6FCC-4227-9379-925F711449E1}"/>
              </a:ext>
            </a:extLst>
          </p:cNvPr>
          <p:cNvGrpSpPr/>
          <p:nvPr/>
        </p:nvGrpSpPr>
        <p:grpSpPr>
          <a:xfrm>
            <a:off x="8623932" y="5832476"/>
            <a:ext cx="756000" cy="324000"/>
            <a:chOff x="5870816" y="6704631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24" name="사각형: 둥근 모서리 597">
              <a:extLst>
                <a:ext uri="{FF2B5EF4-FFF2-40B4-BE49-F238E27FC236}">
                  <a16:creationId xmlns:a16="http://schemas.microsoft.com/office/drawing/2014/main" xmlns="" id="{CB7AA2D8-CC0D-4264-BE99-0788670D6C2A}"/>
                </a:ext>
              </a:extLst>
            </p:cNvPr>
            <p:cNvSpPr/>
            <p:nvPr/>
          </p:nvSpPr>
          <p:spPr>
            <a:xfrm>
              <a:off x="5870816" y="67046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25" name="Picture 6" descr="ê³ ìíí¬ëë¬ì§ ciì ëí ì´ë¯¸ì§ ê²ìê²°ê³¼">
              <a:extLst>
                <a:ext uri="{FF2B5EF4-FFF2-40B4-BE49-F238E27FC236}">
                  <a16:creationId xmlns:a16="http://schemas.microsoft.com/office/drawing/2014/main" xmlns="" id="{CC70EC2F-D91E-41A3-BFED-EEC2FA9272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038" b="12646"/>
            <a:stretch/>
          </p:blipFill>
          <p:spPr bwMode="auto">
            <a:xfrm>
              <a:off x="5924689" y="6713631"/>
              <a:ext cx="648255" cy="3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6" name="그룹 41">
            <a:extLst>
              <a:ext uri="{FF2B5EF4-FFF2-40B4-BE49-F238E27FC236}">
                <a16:creationId xmlns:a16="http://schemas.microsoft.com/office/drawing/2014/main" xmlns="" id="{2B080634-ACFA-4C0C-BDAA-22BB16810B85}"/>
              </a:ext>
            </a:extLst>
          </p:cNvPr>
          <p:cNvGrpSpPr/>
          <p:nvPr/>
        </p:nvGrpSpPr>
        <p:grpSpPr>
          <a:xfrm>
            <a:off x="8623932" y="5124376"/>
            <a:ext cx="756000" cy="324000"/>
            <a:chOff x="5870816" y="5996531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27" name="사각형: 둥근 모서리 568">
              <a:extLst>
                <a:ext uri="{FF2B5EF4-FFF2-40B4-BE49-F238E27FC236}">
                  <a16:creationId xmlns:a16="http://schemas.microsoft.com/office/drawing/2014/main" xmlns="" id="{AFB329B4-0523-4CEA-B1B8-09E3BE2E624A}"/>
                </a:ext>
              </a:extLst>
            </p:cNvPr>
            <p:cNvSpPr/>
            <p:nvPr/>
          </p:nvSpPr>
          <p:spPr>
            <a:xfrm>
              <a:off x="5870816" y="599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28" name="Picture 34" descr="ê´ë ¨ ì´ë¯¸ì§">
              <a:extLst>
                <a:ext uri="{FF2B5EF4-FFF2-40B4-BE49-F238E27FC236}">
                  <a16:creationId xmlns:a16="http://schemas.microsoft.com/office/drawing/2014/main" xmlns="" id="{CFD70CFD-1812-4C9C-92D5-BDD07D1C84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54" t="16721" r="2954" b="7391"/>
            <a:stretch/>
          </p:blipFill>
          <p:spPr bwMode="auto">
            <a:xfrm>
              <a:off x="5888816" y="6040665"/>
              <a:ext cx="720000" cy="235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9" name="그룹 49">
            <a:extLst>
              <a:ext uri="{FF2B5EF4-FFF2-40B4-BE49-F238E27FC236}">
                <a16:creationId xmlns:a16="http://schemas.microsoft.com/office/drawing/2014/main" xmlns="" id="{1234B2AE-0DBE-41E1-BF96-577B4FA7662B}"/>
              </a:ext>
            </a:extLst>
          </p:cNvPr>
          <p:cNvGrpSpPr/>
          <p:nvPr/>
        </p:nvGrpSpPr>
        <p:grpSpPr>
          <a:xfrm>
            <a:off x="10171932" y="5844376"/>
            <a:ext cx="756000" cy="324000"/>
            <a:chOff x="7418816" y="6716531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30" name="사각형: 둥근 모서리 599">
              <a:extLst>
                <a:ext uri="{FF2B5EF4-FFF2-40B4-BE49-F238E27FC236}">
                  <a16:creationId xmlns:a16="http://schemas.microsoft.com/office/drawing/2014/main" xmlns="" id="{56808151-5DBF-485C-9D0D-03B73F23C83A}"/>
                </a:ext>
              </a:extLst>
            </p:cNvPr>
            <p:cNvSpPr/>
            <p:nvPr/>
          </p:nvSpPr>
          <p:spPr>
            <a:xfrm>
              <a:off x="7418816" y="671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31" name="Picture 18" descr="dayli marketplace ciì ëí ì´ë¯¸ì§ ê²ìê²°ê³¼">
              <a:extLst>
                <a:ext uri="{FF2B5EF4-FFF2-40B4-BE49-F238E27FC236}">
                  <a16:creationId xmlns:a16="http://schemas.microsoft.com/office/drawing/2014/main" xmlns="" id="{3CEAF39E-5500-45E0-82F5-1B3FCBC78E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705" t="11432" r="13939" b="73358"/>
            <a:stretch/>
          </p:blipFill>
          <p:spPr bwMode="auto">
            <a:xfrm>
              <a:off x="7436816" y="6792201"/>
              <a:ext cx="720000" cy="172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2" name="그룹 42">
            <a:extLst>
              <a:ext uri="{FF2B5EF4-FFF2-40B4-BE49-F238E27FC236}">
                <a16:creationId xmlns:a16="http://schemas.microsoft.com/office/drawing/2014/main" xmlns="" id="{17A1EA5A-1D3E-41B5-BF35-A9ED0BBC5DA7}"/>
              </a:ext>
            </a:extLst>
          </p:cNvPr>
          <p:cNvGrpSpPr/>
          <p:nvPr/>
        </p:nvGrpSpPr>
        <p:grpSpPr>
          <a:xfrm>
            <a:off x="9397932" y="5124376"/>
            <a:ext cx="756000" cy="324000"/>
            <a:chOff x="6644816" y="5996531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33" name="사각형: 둥근 모서리 569">
              <a:extLst>
                <a:ext uri="{FF2B5EF4-FFF2-40B4-BE49-F238E27FC236}">
                  <a16:creationId xmlns:a16="http://schemas.microsoft.com/office/drawing/2014/main" xmlns="" id="{EC67546D-C891-4F7D-97B4-F7EC7780500D}"/>
                </a:ext>
              </a:extLst>
            </p:cNvPr>
            <p:cNvSpPr/>
            <p:nvPr/>
          </p:nvSpPr>
          <p:spPr>
            <a:xfrm>
              <a:off x="6644816" y="599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34" name="그림 635">
              <a:extLst>
                <a:ext uri="{FF2B5EF4-FFF2-40B4-BE49-F238E27FC236}">
                  <a16:creationId xmlns:a16="http://schemas.microsoft.com/office/drawing/2014/main" xmlns="" id="{FB58D0E8-5EDB-42EA-AA33-EE901F508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662816" y="6112195"/>
              <a:ext cx="720000" cy="92673"/>
            </a:xfrm>
            <a:prstGeom prst="rect">
              <a:avLst/>
            </a:prstGeom>
          </p:spPr>
        </p:pic>
      </p:grpSp>
      <p:grpSp>
        <p:nvGrpSpPr>
          <p:cNvPr id="235" name="그룹 43">
            <a:extLst>
              <a:ext uri="{FF2B5EF4-FFF2-40B4-BE49-F238E27FC236}">
                <a16:creationId xmlns:a16="http://schemas.microsoft.com/office/drawing/2014/main" xmlns="" id="{3F52FD41-6E2E-4305-8A7C-5328042D9A77}"/>
              </a:ext>
            </a:extLst>
          </p:cNvPr>
          <p:cNvGrpSpPr/>
          <p:nvPr/>
        </p:nvGrpSpPr>
        <p:grpSpPr>
          <a:xfrm>
            <a:off x="9397932" y="5828510"/>
            <a:ext cx="756000" cy="324000"/>
            <a:chOff x="7418816" y="5996531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36" name="사각형: 둥근 모서리 570">
              <a:extLst>
                <a:ext uri="{FF2B5EF4-FFF2-40B4-BE49-F238E27FC236}">
                  <a16:creationId xmlns:a16="http://schemas.microsoft.com/office/drawing/2014/main" xmlns="" id="{AFF4542F-8020-4BB1-9335-7DA3DC9395F5}"/>
                </a:ext>
              </a:extLst>
            </p:cNvPr>
            <p:cNvSpPr/>
            <p:nvPr/>
          </p:nvSpPr>
          <p:spPr>
            <a:xfrm>
              <a:off x="7418816" y="599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37" name="Picture 12" descr="ì¤ì¼ì´ëª° ciì ëí ì´ë¯¸ì§ ê²ìê²°ê³¼">
              <a:extLst>
                <a:ext uri="{FF2B5EF4-FFF2-40B4-BE49-F238E27FC236}">
                  <a16:creationId xmlns:a16="http://schemas.microsoft.com/office/drawing/2014/main" xmlns="" id="{1BB95F98-8E3A-46FE-8913-C3B9788EFD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7772" b="37317"/>
            <a:stretch/>
          </p:blipFill>
          <p:spPr bwMode="auto">
            <a:xfrm>
              <a:off x="7436816" y="6068850"/>
              <a:ext cx="720000" cy="179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8" name="그룹 48">
            <a:extLst>
              <a:ext uri="{FF2B5EF4-FFF2-40B4-BE49-F238E27FC236}">
                <a16:creationId xmlns:a16="http://schemas.microsoft.com/office/drawing/2014/main" xmlns="" id="{2B2E57B9-E8B0-4AA7-93BC-E96ED0922392}"/>
              </a:ext>
            </a:extLst>
          </p:cNvPr>
          <p:cNvGrpSpPr/>
          <p:nvPr/>
        </p:nvGrpSpPr>
        <p:grpSpPr>
          <a:xfrm>
            <a:off x="10171932" y="5124376"/>
            <a:ext cx="756000" cy="324000"/>
            <a:chOff x="6644816" y="6716531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39" name="사각형: 둥근 모서리 598">
              <a:extLst>
                <a:ext uri="{FF2B5EF4-FFF2-40B4-BE49-F238E27FC236}">
                  <a16:creationId xmlns:a16="http://schemas.microsoft.com/office/drawing/2014/main" xmlns="" id="{26F7B395-385E-471E-9EE2-4FA3D2A85A9A}"/>
                </a:ext>
              </a:extLst>
            </p:cNvPr>
            <p:cNvSpPr/>
            <p:nvPr/>
          </p:nvSpPr>
          <p:spPr>
            <a:xfrm>
              <a:off x="6644816" y="671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40" name="Picture 38" descr="hyundai powertech ciì ëí ì´ë¯¸ì§ ê²ìê²°ê³¼">
              <a:extLst>
                <a:ext uri="{FF2B5EF4-FFF2-40B4-BE49-F238E27FC236}">
                  <a16:creationId xmlns:a16="http://schemas.microsoft.com/office/drawing/2014/main" xmlns="" id="{2D97A43B-3E12-4C61-B5BC-88493DE155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019" t="8920" r="3255" b="3527"/>
            <a:stretch/>
          </p:blipFill>
          <p:spPr bwMode="auto">
            <a:xfrm>
              <a:off x="6662816" y="6771458"/>
              <a:ext cx="720000" cy="214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1" name="그룹 44">
            <a:extLst>
              <a:ext uri="{FF2B5EF4-FFF2-40B4-BE49-F238E27FC236}">
                <a16:creationId xmlns:a16="http://schemas.microsoft.com/office/drawing/2014/main" xmlns="" id="{769158BD-2E3B-410F-A740-B42CF208D43D}"/>
              </a:ext>
            </a:extLst>
          </p:cNvPr>
          <p:cNvGrpSpPr/>
          <p:nvPr/>
        </p:nvGrpSpPr>
        <p:grpSpPr>
          <a:xfrm>
            <a:off x="8623932" y="5484376"/>
            <a:ext cx="756000" cy="324000"/>
            <a:chOff x="5870816" y="6356531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2" name="사각형: 둥근 모서리 571">
              <a:extLst>
                <a:ext uri="{FF2B5EF4-FFF2-40B4-BE49-F238E27FC236}">
                  <a16:creationId xmlns:a16="http://schemas.microsoft.com/office/drawing/2014/main" xmlns="" id="{7D9B860F-EED5-43A3-AB66-72229B927289}"/>
                </a:ext>
              </a:extLst>
            </p:cNvPr>
            <p:cNvSpPr/>
            <p:nvPr/>
          </p:nvSpPr>
          <p:spPr>
            <a:xfrm>
              <a:off x="5870816" y="635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43" name="Picture 24" descr="boom style ciì ëí ì´ë¯¸ì§ ê²ìê²°ê³¼">
              <a:extLst>
                <a:ext uri="{FF2B5EF4-FFF2-40B4-BE49-F238E27FC236}">
                  <a16:creationId xmlns:a16="http://schemas.microsoft.com/office/drawing/2014/main" xmlns="" id="{9E8A2693-D3F5-43BC-810F-D54C6FC25E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890" b="36203"/>
            <a:stretch/>
          </p:blipFill>
          <p:spPr bwMode="auto">
            <a:xfrm>
              <a:off x="5888816" y="6374865"/>
              <a:ext cx="720000" cy="287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4" name="그룹 45">
            <a:extLst>
              <a:ext uri="{FF2B5EF4-FFF2-40B4-BE49-F238E27FC236}">
                <a16:creationId xmlns:a16="http://schemas.microsoft.com/office/drawing/2014/main" xmlns="" id="{E2EAFFC8-FF0F-4C1A-9380-C7EDF1BD518B}"/>
              </a:ext>
            </a:extLst>
          </p:cNvPr>
          <p:cNvGrpSpPr/>
          <p:nvPr/>
        </p:nvGrpSpPr>
        <p:grpSpPr>
          <a:xfrm>
            <a:off x="9397932" y="5484376"/>
            <a:ext cx="756000" cy="324625"/>
            <a:chOff x="6644816" y="6356531"/>
            <a:chExt cx="756000" cy="3246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5" name="사각형: 둥근 모서리 572">
              <a:extLst>
                <a:ext uri="{FF2B5EF4-FFF2-40B4-BE49-F238E27FC236}">
                  <a16:creationId xmlns:a16="http://schemas.microsoft.com/office/drawing/2014/main" xmlns="" id="{B4930373-9C80-4916-8C65-FCD251217D43}"/>
                </a:ext>
              </a:extLst>
            </p:cNvPr>
            <p:cNvSpPr/>
            <p:nvPr/>
          </p:nvSpPr>
          <p:spPr>
            <a:xfrm>
              <a:off x="6644816" y="635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46" name="Picture 30" descr="d&amp;b by dabagirl ciì ëí ì´ë¯¸ì§ ê²ìê²°ê³¼">
              <a:extLst>
                <a:ext uri="{FF2B5EF4-FFF2-40B4-BE49-F238E27FC236}">
                  <a16:creationId xmlns:a16="http://schemas.microsoft.com/office/drawing/2014/main" xmlns="" id="{A0038E42-9C15-4621-834C-36C605920C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7408" b="16221"/>
            <a:stretch/>
          </p:blipFill>
          <p:spPr bwMode="auto">
            <a:xfrm>
              <a:off x="6792297" y="6375156"/>
              <a:ext cx="461038" cy="3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7" name="그룹 46">
            <a:extLst>
              <a:ext uri="{FF2B5EF4-FFF2-40B4-BE49-F238E27FC236}">
                <a16:creationId xmlns:a16="http://schemas.microsoft.com/office/drawing/2014/main" xmlns="" id="{FB1C3363-E8FA-4F47-BB1D-33E3FB1D9905}"/>
              </a:ext>
            </a:extLst>
          </p:cNvPr>
          <p:cNvGrpSpPr/>
          <p:nvPr/>
        </p:nvGrpSpPr>
        <p:grpSpPr>
          <a:xfrm>
            <a:off x="10171932" y="5484376"/>
            <a:ext cx="756000" cy="324000"/>
            <a:chOff x="7418816" y="6356531"/>
            <a:chExt cx="756000" cy="324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8" name="사각형: 둥근 모서리 573">
              <a:extLst>
                <a:ext uri="{FF2B5EF4-FFF2-40B4-BE49-F238E27FC236}">
                  <a16:creationId xmlns:a16="http://schemas.microsoft.com/office/drawing/2014/main" xmlns="" id="{581156C3-B35F-48A4-B847-7EB889D4718C}"/>
                </a:ext>
              </a:extLst>
            </p:cNvPr>
            <p:cNvSpPr/>
            <p:nvPr/>
          </p:nvSpPr>
          <p:spPr>
            <a:xfrm>
              <a:off x="7418816" y="63565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49" name="Picture 28" descr="ê´ë ¨ ì´ë¯¸ì§">
              <a:extLst>
                <a:ext uri="{FF2B5EF4-FFF2-40B4-BE49-F238E27FC236}">
                  <a16:creationId xmlns:a16="http://schemas.microsoft.com/office/drawing/2014/main" xmlns="" id="{6CC8BA76-2978-4F35-9184-84AFEF42CC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61" t="37532" r="9034" b="32042"/>
            <a:stretch/>
          </p:blipFill>
          <p:spPr bwMode="auto">
            <a:xfrm>
              <a:off x="7436816" y="6421618"/>
              <a:ext cx="720000" cy="19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0" name="그룹 83">
            <a:extLst>
              <a:ext uri="{FF2B5EF4-FFF2-40B4-BE49-F238E27FC236}">
                <a16:creationId xmlns:a16="http://schemas.microsoft.com/office/drawing/2014/main" xmlns="" id="{D5E94DB1-BF2D-421A-BFE4-57769603626C}"/>
              </a:ext>
            </a:extLst>
          </p:cNvPr>
          <p:cNvGrpSpPr/>
          <p:nvPr/>
        </p:nvGrpSpPr>
        <p:grpSpPr>
          <a:xfrm>
            <a:off x="8623932" y="1475176"/>
            <a:ext cx="756000" cy="324000"/>
            <a:chOff x="5870816" y="2347331"/>
            <a:chExt cx="756000" cy="324000"/>
          </a:xfrm>
        </p:grpSpPr>
        <p:sp>
          <p:nvSpPr>
            <p:cNvPr id="251" name="사각형: 둥근 모서리 314">
              <a:extLst>
                <a:ext uri="{FF2B5EF4-FFF2-40B4-BE49-F238E27FC236}">
                  <a16:creationId xmlns:a16="http://schemas.microsoft.com/office/drawing/2014/main" xmlns="" id="{E60F6721-F5FA-44F4-9B72-A7B0C417FFF9}"/>
                </a:ext>
              </a:extLst>
            </p:cNvPr>
            <p:cNvSpPr/>
            <p:nvPr/>
          </p:nvSpPr>
          <p:spPr>
            <a:xfrm>
              <a:off x="5870816" y="234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52" name="Picture 8" descr="s oil ciì ëí ì´ë¯¸ì§ ê²ìê²°ê³¼">
              <a:extLst>
                <a:ext uri="{FF2B5EF4-FFF2-40B4-BE49-F238E27FC236}">
                  <a16:creationId xmlns:a16="http://schemas.microsoft.com/office/drawing/2014/main" xmlns="" id="{C9B97FD3-C47C-4D4B-954B-406CBA7DC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816" y="2386314"/>
              <a:ext cx="720000" cy="246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3" name="그룹 84">
            <a:extLst>
              <a:ext uri="{FF2B5EF4-FFF2-40B4-BE49-F238E27FC236}">
                <a16:creationId xmlns:a16="http://schemas.microsoft.com/office/drawing/2014/main" xmlns="" id="{8D5B704F-9DC7-4B79-A9AF-ED2D41E18B03}"/>
              </a:ext>
            </a:extLst>
          </p:cNvPr>
          <p:cNvGrpSpPr/>
          <p:nvPr/>
        </p:nvGrpSpPr>
        <p:grpSpPr>
          <a:xfrm>
            <a:off x="9397932" y="1475176"/>
            <a:ext cx="756000" cy="324000"/>
            <a:chOff x="6644816" y="2347331"/>
            <a:chExt cx="756000" cy="324000"/>
          </a:xfrm>
        </p:grpSpPr>
        <p:sp>
          <p:nvSpPr>
            <p:cNvPr id="254" name="사각형: 둥근 모서리 315">
              <a:extLst>
                <a:ext uri="{FF2B5EF4-FFF2-40B4-BE49-F238E27FC236}">
                  <a16:creationId xmlns:a16="http://schemas.microsoft.com/office/drawing/2014/main" xmlns="" id="{5FFF5870-59C1-4ED1-A262-3600A6670E3C}"/>
                </a:ext>
              </a:extLst>
            </p:cNvPr>
            <p:cNvSpPr/>
            <p:nvPr/>
          </p:nvSpPr>
          <p:spPr>
            <a:xfrm>
              <a:off x="6644816" y="234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55" name="Picture 14" descr="íì¤ì¼í ciì ëí ì´ë¯¸ì§ ê²ìê²°ê³¼">
              <a:extLst>
                <a:ext uri="{FF2B5EF4-FFF2-40B4-BE49-F238E27FC236}">
                  <a16:creationId xmlns:a16="http://schemas.microsoft.com/office/drawing/2014/main" xmlns="" id="{E63F6CE6-B8A7-41CA-967C-1012401CC7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739" t="14782" r="13910" b="12570"/>
            <a:stretch/>
          </p:blipFill>
          <p:spPr bwMode="auto">
            <a:xfrm>
              <a:off x="6662816" y="2357713"/>
              <a:ext cx="720000" cy="303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6" name="그룹 85">
            <a:extLst>
              <a:ext uri="{FF2B5EF4-FFF2-40B4-BE49-F238E27FC236}">
                <a16:creationId xmlns:a16="http://schemas.microsoft.com/office/drawing/2014/main" xmlns="" id="{DFF9546D-F354-4C11-93BB-CA3A0EF4EC95}"/>
              </a:ext>
            </a:extLst>
          </p:cNvPr>
          <p:cNvGrpSpPr/>
          <p:nvPr/>
        </p:nvGrpSpPr>
        <p:grpSpPr>
          <a:xfrm>
            <a:off x="10171932" y="1475176"/>
            <a:ext cx="756000" cy="324000"/>
            <a:chOff x="7418816" y="2347331"/>
            <a:chExt cx="756000" cy="324000"/>
          </a:xfrm>
        </p:grpSpPr>
        <p:sp>
          <p:nvSpPr>
            <p:cNvPr id="257" name="사각형: 둥근 모서리 316">
              <a:extLst>
                <a:ext uri="{FF2B5EF4-FFF2-40B4-BE49-F238E27FC236}">
                  <a16:creationId xmlns:a16="http://schemas.microsoft.com/office/drawing/2014/main" xmlns="" id="{4EE57DA2-AA7B-42C4-94AD-6F01DA50454A}"/>
                </a:ext>
              </a:extLst>
            </p:cNvPr>
            <p:cNvSpPr/>
            <p:nvPr/>
          </p:nvSpPr>
          <p:spPr>
            <a:xfrm>
              <a:off x="7418816" y="234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58" name="Picture 38" descr="hyundai powertech ciì ëí ì´ë¯¸ì§ ê²ìê²°ê³¼">
              <a:extLst>
                <a:ext uri="{FF2B5EF4-FFF2-40B4-BE49-F238E27FC236}">
                  <a16:creationId xmlns:a16="http://schemas.microsoft.com/office/drawing/2014/main" xmlns="" id="{FC8B4E8B-D985-4010-A409-484EDC87E6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019" t="8920" r="3255" b="3527"/>
            <a:stretch/>
          </p:blipFill>
          <p:spPr bwMode="auto">
            <a:xfrm>
              <a:off x="7436816" y="2402258"/>
              <a:ext cx="720000" cy="214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9" name="그룹 86">
            <a:extLst>
              <a:ext uri="{FF2B5EF4-FFF2-40B4-BE49-F238E27FC236}">
                <a16:creationId xmlns:a16="http://schemas.microsoft.com/office/drawing/2014/main" xmlns="" id="{0FAC469B-F677-4F62-B90A-7BBDB8E7E832}"/>
              </a:ext>
            </a:extLst>
          </p:cNvPr>
          <p:cNvGrpSpPr/>
          <p:nvPr/>
        </p:nvGrpSpPr>
        <p:grpSpPr>
          <a:xfrm>
            <a:off x="8623932" y="1835176"/>
            <a:ext cx="756000" cy="324000"/>
            <a:chOff x="5870816" y="2707331"/>
            <a:chExt cx="756000" cy="324000"/>
          </a:xfrm>
        </p:grpSpPr>
        <p:sp>
          <p:nvSpPr>
            <p:cNvPr id="260" name="사각형: 둥근 모서리 318">
              <a:extLst>
                <a:ext uri="{FF2B5EF4-FFF2-40B4-BE49-F238E27FC236}">
                  <a16:creationId xmlns:a16="http://schemas.microsoft.com/office/drawing/2014/main" xmlns="" id="{B168AFCB-CC01-409E-A3AC-994F2A61594D}"/>
                </a:ext>
              </a:extLst>
            </p:cNvPr>
            <p:cNvSpPr/>
            <p:nvPr/>
          </p:nvSpPr>
          <p:spPr>
            <a:xfrm>
              <a:off x="5870816" y="27073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61" name="그림 665">
              <a:extLst>
                <a:ext uri="{FF2B5EF4-FFF2-40B4-BE49-F238E27FC236}">
                  <a16:creationId xmlns:a16="http://schemas.microsoft.com/office/drawing/2014/main" xmlns="" id="{EC44F8D8-E575-40F3-BFD5-AE7A0DBAF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80032" y="2716331"/>
              <a:ext cx="537568" cy="306000"/>
            </a:xfrm>
            <a:prstGeom prst="rect">
              <a:avLst/>
            </a:prstGeom>
          </p:spPr>
        </p:pic>
      </p:grpSp>
      <p:grpSp>
        <p:nvGrpSpPr>
          <p:cNvPr id="262" name="그룹 101">
            <a:extLst>
              <a:ext uri="{FF2B5EF4-FFF2-40B4-BE49-F238E27FC236}">
                <a16:creationId xmlns:a16="http://schemas.microsoft.com/office/drawing/2014/main" xmlns="" id="{0A1378DC-C5D9-4C93-8E31-6CA21A664023}"/>
              </a:ext>
            </a:extLst>
          </p:cNvPr>
          <p:cNvGrpSpPr/>
          <p:nvPr/>
        </p:nvGrpSpPr>
        <p:grpSpPr>
          <a:xfrm>
            <a:off x="8623932" y="2571576"/>
            <a:ext cx="756000" cy="324000"/>
            <a:chOff x="5870816" y="3443731"/>
            <a:chExt cx="756000" cy="324000"/>
          </a:xfrm>
        </p:grpSpPr>
        <p:sp>
          <p:nvSpPr>
            <p:cNvPr id="263" name="사각형: 둥근 모서리 369">
              <a:extLst>
                <a:ext uri="{FF2B5EF4-FFF2-40B4-BE49-F238E27FC236}">
                  <a16:creationId xmlns:a16="http://schemas.microsoft.com/office/drawing/2014/main" xmlns="" id="{C4DB5882-C097-43F7-BB45-6086202C1639}"/>
                </a:ext>
              </a:extLst>
            </p:cNvPr>
            <p:cNvSpPr/>
            <p:nvPr/>
          </p:nvSpPr>
          <p:spPr>
            <a:xfrm>
              <a:off x="5870816" y="34437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64" name="Picture 26" descr="cjì¤ì¼í ciì ëí ì´ë¯¸ì§ ê²ìê²°ê³¼">
              <a:extLst>
                <a:ext uri="{FF2B5EF4-FFF2-40B4-BE49-F238E27FC236}">
                  <a16:creationId xmlns:a16="http://schemas.microsoft.com/office/drawing/2014/main" xmlns="" id="{A675E873-5FAF-4F08-9D39-C8C7B437E3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0534" b="17706"/>
            <a:stretch/>
          </p:blipFill>
          <p:spPr bwMode="auto">
            <a:xfrm>
              <a:off x="5910385" y="3452731"/>
              <a:ext cx="676862" cy="3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5" name="그룹 102">
            <a:extLst>
              <a:ext uri="{FF2B5EF4-FFF2-40B4-BE49-F238E27FC236}">
                <a16:creationId xmlns:a16="http://schemas.microsoft.com/office/drawing/2014/main" xmlns="" id="{FB34000C-342F-4035-A2D0-2520F23987EA}"/>
              </a:ext>
            </a:extLst>
          </p:cNvPr>
          <p:cNvGrpSpPr/>
          <p:nvPr/>
        </p:nvGrpSpPr>
        <p:grpSpPr>
          <a:xfrm>
            <a:off x="9397932" y="2571576"/>
            <a:ext cx="756000" cy="324000"/>
            <a:chOff x="6644816" y="3443731"/>
            <a:chExt cx="756000" cy="324000"/>
          </a:xfrm>
        </p:grpSpPr>
        <p:sp>
          <p:nvSpPr>
            <p:cNvPr id="266" name="사각형: 둥근 모서리 371">
              <a:extLst>
                <a:ext uri="{FF2B5EF4-FFF2-40B4-BE49-F238E27FC236}">
                  <a16:creationId xmlns:a16="http://schemas.microsoft.com/office/drawing/2014/main" xmlns="" id="{D6F5DCB5-D5F6-481F-9036-EB8FF3FC1761}"/>
                </a:ext>
              </a:extLst>
            </p:cNvPr>
            <p:cNvSpPr/>
            <p:nvPr/>
          </p:nvSpPr>
          <p:spPr>
            <a:xfrm>
              <a:off x="6644816" y="34437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67" name="Picture 10" descr="ê´ë ¨ ì´ë¯¸ì§">
              <a:extLst>
                <a:ext uri="{FF2B5EF4-FFF2-40B4-BE49-F238E27FC236}">
                  <a16:creationId xmlns:a16="http://schemas.microsoft.com/office/drawing/2014/main" xmlns="" id="{7C6FBDBA-5198-4A3B-BCE9-D43D3D6C81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2997" b="36776"/>
            <a:stretch/>
          </p:blipFill>
          <p:spPr bwMode="auto">
            <a:xfrm>
              <a:off x="6662816" y="3496915"/>
              <a:ext cx="720000" cy="217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8" name="그룹 120">
            <a:extLst>
              <a:ext uri="{FF2B5EF4-FFF2-40B4-BE49-F238E27FC236}">
                <a16:creationId xmlns:a16="http://schemas.microsoft.com/office/drawing/2014/main" xmlns="" id="{E52E705D-8B1B-449D-9A33-81C5D3C43E37}"/>
              </a:ext>
            </a:extLst>
          </p:cNvPr>
          <p:cNvGrpSpPr/>
          <p:nvPr/>
        </p:nvGrpSpPr>
        <p:grpSpPr>
          <a:xfrm>
            <a:off x="9397932" y="3667976"/>
            <a:ext cx="756000" cy="324000"/>
            <a:chOff x="6644816" y="4540131"/>
            <a:chExt cx="756000" cy="324000"/>
          </a:xfrm>
        </p:grpSpPr>
        <p:sp>
          <p:nvSpPr>
            <p:cNvPr id="269" name="사각형: 둥근 모서리 436">
              <a:extLst>
                <a:ext uri="{FF2B5EF4-FFF2-40B4-BE49-F238E27FC236}">
                  <a16:creationId xmlns:a16="http://schemas.microsoft.com/office/drawing/2014/main" xmlns="" id="{8DED6295-F84A-40E4-BAA0-62F6353A44FF}"/>
                </a:ext>
              </a:extLst>
            </p:cNvPr>
            <p:cNvSpPr/>
            <p:nvPr/>
          </p:nvSpPr>
          <p:spPr>
            <a:xfrm>
              <a:off x="6644816" y="45401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70" name="Picture 22" descr="ê´ë ¨ ì´ë¯¸ì§">
              <a:extLst>
                <a:ext uri="{FF2B5EF4-FFF2-40B4-BE49-F238E27FC236}">
                  <a16:creationId xmlns:a16="http://schemas.microsoft.com/office/drawing/2014/main" xmlns="" id="{77F016C7-1283-4B7E-BC5C-17C6246764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022" t="40038" r="19273" b="44702"/>
            <a:stretch/>
          </p:blipFill>
          <p:spPr bwMode="auto">
            <a:xfrm>
              <a:off x="6662816" y="4640114"/>
              <a:ext cx="720000" cy="124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1" name="그룹 119">
            <a:extLst>
              <a:ext uri="{FF2B5EF4-FFF2-40B4-BE49-F238E27FC236}">
                <a16:creationId xmlns:a16="http://schemas.microsoft.com/office/drawing/2014/main" xmlns="" id="{839198A5-A756-4556-964D-BC9807E23F5A}"/>
              </a:ext>
            </a:extLst>
          </p:cNvPr>
          <p:cNvGrpSpPr/>
          <p:nvPr/>
        </p:nvGrpSpPr>
        <p:grpSpPr>
          <a:xfrm>
            <a:off x="8623932" y="3667976"/>
            <a:ext cx="756000" cy="324000"/>
            <a:chOff x="5870816" y="4540131"/>
            <a:chExt cx="756000" cy="324000"/>
          </a:xfrm>
        </p:grpSpPr>
        <p:sp>
          <p:nvSpPr>
            <p:cNvPr id="272" name="사각형: 둥근 모서리 435">
              <a:extLst>
                <a:ext uri="{FF2B5EF4-FFF2-40B4-BE49-F238E27FC236}">
                  <a16:creationId xmlns:a16="http://schemas.microsoft.com/office/drawing/2014/main" xmlns="" id="{0C2CC07C-2F0A-495C-B18D-DC33367478C0}"/>
                </a:ext>
              </a:extLst>
            </p:cNvPr>
            <p:cNvSpPr/>
            <p:nvPr/>
          </p:nvSpPr>
          <p:spPr>
            <a:xfrm>
              <a:off x="5870816" y="45401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73" name="Picture 26" descr="cjì¤ì¼í ciì ëí ì´ë¯¸ì§ ê²ìê²°ê³¼">
              <a:extLst>
                <a:ext uri="{FF2B5EF4-FFF2-40B4-BE49-F238E27FC236}">
                  <a16:creationId xmlns:a16="http://schemas.microsoft.com/office/drawing/2014/main" xmlns="" id="{4BE77EFC-E7A2-46EA-88DC-15C655E75A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0534" b="17706"/>
            <a:stretch/>
          </p:blipFill>
          <p:spPr bwMode="auto">
            <a:xfrm>
              <a:off x="5910385" y="4549131"/>
              <a:ext cx="676862" cy="3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4" name="그룹 121">
            <a:extLst>
              <a:ext uri="{FF2B5EF4-FFF2-40B4-BE49-F238E27FC236}">
                <a16:creationId xmlns:a16="http://schemas.microsoft.com/office/drawing/2014/main" xmlns="" id="{0B72BC5A-5848-496E-BA95-35F5884376CB}"/>
              </a:ext>
            </a:extLst>
          </p:cNvPr>
          <p:cNvGrpSpPr/>
          <p:nvPr/>
        </p:nvGrpSpPr>
        <p:grpSpPr>
          <a:xfrm>
            <a:off x="10171932" y="3667976"/>
            <a:ext cx="756000" cy="324000"/>
            <a:chOff x="7418816" y="4540131"/>
            <a:chExt cx="756000" cy="324000"/>
          </a:xfrm>
        </p:grpSpPr>
        <p:sp>
          <p:nvSpPr>
            <p:cNvPr id="275" name="사각형: 둥근 모서리 437">
              <a:extLst>
                <a:ext uri="{FF2B5EF4-FFF2-40B4-BE49-F238E27FC236}">
                  <a16:creationId xmlns:a16="http://schemas.microsoft.com/office/drawing/2014/main" xmlns="" id="{8FDDFDBB-DA0A-4856-A0C3-18FD479FA19D}"/>
                </a:ext>
              </a:extLst>
            </p:cNvPr>
            <p:cNvSpPr/>
            <p:nvPr/>
          </p:nvSpPr>
          <p:spPr>
            <a:xfrm>
              <a:off x="7418816" y="45401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76" name="Picture 6" descr="ê³ ìíí¬ëë¬ì§ ciì ëí ì´ë¯¸ì§ ê²ìê²°ê³¼">
              <a:extLst>
                <a:ext uri="{FF2B5EF4-FFF2-40B4-BE49-F238E27FC236}">
                  <a16:creationId xmlns:a16="http://schemas.microsoft.com/office/drawing/2014/main" xmlns="" id="{6F5B6FD9-39ED-4460-9E39-3FCE5E53B9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038" b="12646"/>
            <a:stretch/>
          </p:blipFill>
          <p:spPr bwMode="auto">
            <a:xfrm>
              <a:off x="7472689" y="4549131"/>
              <a:ext cx="648255" cy="3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7" name="직사각형 123">
            <a:extLst>
              <a:ext uri="{FF2B5EF4-FFF2-40B4-BE49-F238E27FC236}">
                <a16:creationId xmlns:a16="http://schemas.microsoft.com/office/drawing/2014/main" xmlns="" id="{352CA3EC-BE8B-4F78-944A-15927C2EA75B}"/>
              </a:ext>
            </a:extLst>
          </p:cNvPr>
          <p:cNvSpPr/>
          <p:nvPr/>
        </p:nvSpPr>
        <p:spPr>
          <a:xfrm>
            <a:off x="1615702" y="1475175"/>
            <a:ext cx="5446504" cy="3973201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8" name="말풍선: 사각형 124">
            <a:extLst>
              <a:ext uri="{FF2B5EF4-FFF2-40B4-BE49-F238E27FC236}">
                <a16:creationId xmlns:a16="http://schemas.microsoft.com/office/drawing/2014/main" xmlns="" id="{E6214F5A-EB44-4548-8611-DE668428F1C7}"/>
              </a:ext>
            </a:extLst>
          </p:cNvPr>
          <p:cNvSpPr/>
          <p:nvPr/>
        </p:nvSpPr>
        <p:spPr>
          <a:xfrm rot="10800000" flipV="1">
            <a:off x="2536266" y="5529951"/>
            <a:ext cx="3968101" cy="381345"/>
          </a:xfrm>
          <a:prstGeom prst="wedgeRectCallout">
            <a:avLst>
              <a:gd name="adj1" fmla="val 28442"/>
              <a:gd name="adj2" fmla="val -86097"/>
            </a:avLst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ko-KR" altLang="en-US" sz="12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주요 정보</a:t>
            </a:r>
            <a:r>
              <a:rPr lang="en-US" altLang="ko-KR" sz="12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통신 및 전자금융 인프라에 대한 참조</a:t>
            </a:r>
          </a:p>
        </p:txBody>
      </p:sp>
      <p:sp>
        <p:nvSpPr>
          <p:cNvPr id="279" name="직사각형 210">
            <a:extLst>
              <a:ext uri="{FF2B5EF4-FFF2-40B4-BE49-F238E27FC236}">
                <a16:creationId xmlns:a16="http://schemas.microsoft.com/office/drawing/2014/main" xmlns="" id="{BCFABD71-E1D8-42B7-9854-72A191526862}"/>
              </a:ext>
            </a:extLst>
          </p:cNvPr>
          <p:cNvSpPr/>
          <p:nvPr/>
        </p:nvSpPr>
        <p:spPr>
          <a:xfrm>
            <a:off x="10949947" y="1196976"/>
            <a:ext cx="1047645" cy="252000"/>
          </a:xfrm>
          <a:prstGeom prst="rect">
            <a:avLst/>
          </a:prstGeom>
          <a:pattFill prst="dkUpDiag">
            <a:fgClr>
              <a:schemeClr val="tx1">
                <a:lumMod val="65000"/>
                <a:lumOff val="35000"/>
              </a:schemeClr>
            </a:fgClr>
            <a:bgClr>
              <a:schemeClr val="tx1"/>
            </a:bgClr>
          </a:pattFill>
          <a:ln w="6350">
            <a:solidFill>
              <a:schemeClr val="bg2">
                <a:lumMod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rIns="3600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00" b="1" spc="-2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해외</a:t>
            </a:r>
            <a:endParaRPr kumimoji="1" lang="en-US" altLang="ko-KR" sz="1000" b="1" spc="-2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84" name="図 283">
            <a:extLst>
              <a:ext uri="{FF2B5EF4-FFF2-40B4-BE49-F238E27FC236}">
                <a16:creationId xmlns:a16="http://schemas.microsoft.com/office/drawing/2014/main" xmlns="" id="{34B2F81C-5479-4B4C-8409-2BE2E00C3416}"/>
              </a:ext>
            </a:extLst>
          </p:cNvPr>
          <p:cNvPicPr>
            <a:picLocks noChangeAspect="1"/>
          </p:cNvPicPr>
          <p:nvPr/>
        </p:nvPicPr>
        <p:blipFill>
          <a:blip r:embed="rId78" cstate="print"/>
          <a:stretch>
            <a:fillRect/>
          </a:stretch>
        </p:blipFill>
        <p:spPr>
          <a:xfrm>
            <a:off x="11046361" y="4804243"/>
            <a:ext cx="817979" cy="253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" name="図 285">
            <a:extLst>
              <a:ext uri="{FF2B5EF4-FFF2-40B4-BE49-F238E27FC236}">
                <a16:creationId xmlns:a16="http://schemas.microsoft.com/office/drawing/2014/main" xmlns="" id="{7879F28D-093E-423D-9F69-97FC95B75AFF}"/>
              </a:ext>
            </a:extLst>
          </p:cNvPr>
          <p:cNvPicPr>
            <a:picLocks noChangeAspect="1"/>
          </p:cNvPicPr>
          <p:nvPr/>
        </p:nvPicPr>
        <p:blipFill>
          <a:blip r:embed="rId79" cstate="print"/>
          <a:stretch>
            <a:fillRect/>
          </a:stretch>
        </p:blipFill>
        <p:spPr>
          <a:xfrm>
            <a:off x="11186666" y="5054063"/>
            <a:ext cx="516487" cy="25304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90" name="図 289">
            <a:extLst>
              <a:ext uri="{FF2B5EF4-FFF2-40B4-BE49-F238E27FC236}">
                <a16:creationId xmlns:a16="http://schemas.microsoft.com/office/drawing/2014/main" xmlns="" id="{20858932-0ED3-4B9E-9DF6-DDD12300D80A}"/>
              </a:ext>
            </a:extLst>
          </p:cNvPr>
          <p:cNvPicPr>
            <a:picLocks noChangeAspect="1"/>
          </p:cNvPicPr>
          <p:nvPr/>
        </p:nvPicPr>
        <p:blipFill>
          <a:blip r:embed="rId80" cstate="print"/>
          <a:stretch>
            <a:fillRect/>
          </a:stretch>
        </p:blipFill>
        <p:spPr>
          <a:xfrm>
            <a:off x="11046361" y="2623793"/>
            <a:ext cx="817979" cy="246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2" name="図 291">
            <a:extLst>
              <a:ext uri="{FF2B5EF4-FFF2-40B4-BE49-F238E27FC236}">
                <a16:creationId xmlns:a16="http://schemas.microsoft.com/office/drawing/2014/main" xmlns="" id="{5103E3A7-3A97-43DA-BA9A-9F9B6D5133B1}"/>
              </a:ext>
            </a:extLst>
          </p:cNvPr>
          <p:cNvPicPr>
            <a:picLocks noChangeAspect="1"/>
          </p:cNvPicPr>
          <p:nvPr/>
        </p:nvPicPr>
        <p:blipFill>
          <a:blip r:embed="rId81" cstate="print"/>
          <a:stretch>
            <a:fillRect/>
          </a:stretch>
        </p:blipFill>
        <p:spPr>
          <a:xfrm>
            <a:off x="11260778" y="2843286"/>
            <a:ext cx="389144" cy="25678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83" name="제목 1">
            <a:extLst>
              <a:ext uri="{FF2B5EF4-FFF2-40B4-BE49-F238E27FC236}">
                <a16:creationId xmlns:a16="http://schemas.microsoft.com/office/drawing/2014/main" xmlns="" id="{36A5670F-4B36-45A2-93D0-D2031C9E43D1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IV.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주요 사업실적</a:t>
            </a:r>
          </a:p>
        </p:txBody>
      </p:sp>
      <p:grpSp>
        <p:nvGrpSpPr>
          <p:cNvPr id="325" name="그룹 324">
            <a:extLst>
              <a:ext uri="{FF2B5EF4-FFF2-40B4-BE49-F238E27FC236}">
                <a16:creationId xmlns:a16="http://schemas.microsoft.com/office/drawing/2014/main" xmlns="" id="{DBA888E7-A40A-4DC4-87E0-1D968B38F573}"/>
              </a:ext>
            </a:extLst>
          </p:cNvPr>
          <p:cNvGrpSpPr/>
          <p:nvPr/>
        </p:nvGrpSpPr>
        <p:grpSpPr>
          <a:xfrm>
            <a:off x="5534335" y="4773376"/>
            <a:ext cx="756000" cy="324000"/>
            <a:chOff x="4760335" y="2904303"/>
            <a:chExt cx="756000" cy="324000"/>
          </a:xfrm>
        </p:grpSpPr>
        <p:grpSp>
          <p:nvGrpSpPr>
            <p:cNvPr id="289" name="그룹 36">
              <a:extLst>
                <a:ext uri="{FF2B5EF4-FFF2-40B4-BE49-F238E27FC236}">
                  <a16:creationId xmlns:a16="http://schemas.microsoft.com/office/drawing/2014/main" xmlns="" id="{52FF3BFD-F2A1-4D5E-8F4B-B75DF1FD018F}"/>
                </a:ext>
              </a:extLst>
            </p:cNvPr>
            <p:cNvGrpSpPr/>
            <p:nvPr/>
          </p:nvGrpSpPr>
          <p:grpSpPr>
            <a:xfrm>
              <a:off x="4760335" y="2904303"/>
              <a:ext cx="756000" cy="324000"/>
              <a:chOff x="4314589" y="5636531"/>
              <a:chExt cx="756000" cy="324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91" name="사각형: 둥근 모서리 556">
                <a:extLst>
                  <a:ext uri="{FF2B5EF4-FFF2-40B4-BE49-F238E27FC236}">
                    <a16:creationId xmlns:a16="http://schemas.microsoft.com/office/drawing/2014/main" xmlns="" id="{D2F5BC41-4807-45D3-8187-1C83811BB24F}"/>
                  </a:ext>
                </a:extLst>
              </p:cNvPr>
              <p:cNvSpPr/>
              <p:nvPr/>
            </p:nvSpPr>
            <p:spPr>
              <a:xfrm>
                <a:off x="4314589" y="5636531"/>
                <a:ext cx="756000" cy="324000"/>
              </a:xfrm>
              <a:prstGeom prst="roundRect">
                <a:avLst>
                  <a:gd name="adj" fmla="val 8573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293" name="그림 628">
                <a:extLst>
                  <a:ext uri="{FF2B5EF4-FFF2-40B4-BE49-F238E27FC236}">
                    <a16:creationId xmlns:a16="http://schemas.microsoft.com/office/drawing/2014/main" xmlns="" id="{F3CEEDF0-9CDF-4665-8477-1BED47D86A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332589" y="5661475"/>
                <a:ext cx="720000" cy="274112"/>
              </a:xfrm>
              <a:prstGeom prst="rect">
                <a:avLst/>
              </a:prstGeom>
            </p:spPr>
          </p:pic>
        </p:grpSp>
        <p:pic>
          <p:nvPicPr>
            <p:cNvPr id="280" name="그림 279">
              <a:extLst>
                <a:ext uri="{FF2B5EF4-FFF2-40B4-BE49-F238E27FC236}">
                  <a16:creationId xmlns:a16="http://schemas.microsoft.com/office/drawing/2014/main" xmlns="" id="{B95A4FBB-9ACE-47F5-B0F6-43873116D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788575" y="2961853"/>
              <a:ext cx="709760" cy="194307"/>
            </a:xfrm>
            <a:prstGeom prst="rect">
              <a:avLst/>
            </a:prstGeom>
          </p:spPr>
        </p:pic>
      </p:grpSp>
      <p:pic>
        <p:nvPicPr>
          <p:cNvPr id="281" name="그림 280">
            <a:extLst>
              <a:ext uri="{FF2B5EF4-FFF2-40B4-BE49-F238E27FC236}">
                <a16:creationId xmlns:a16="http://schemas.microsoft.com/office/drawing/2014/main" xmlns="" id="{3A262820-5CDC-4D70-86FC-E3790F34BEF6}"/>
              </a:ext>
            </a:extLst>
          </p:cNvPr>
          <p:cNvPicPr>
            <a:picLocks noChangeAspect="1"/>
          </p:cNvPicPr>
          <p:nvPr/>
        </p:nvPicPr>
        <p:blipFill>
          <a:blip r:embed="rId83" cstate="print"/>
          <a:stretch>
            <a:fillRect/>
          </a:stretch>
        </p:blipFill>
        <p:spPr>
          <a:xfrm>
            <a:off x="7858222" y="1520576"/>
            <a:ext cx="719014" cy="229413"/>
          </a:xfrm>
          <a:prstGeom prst="rect">
            <a:avLst/>
          </a:prstGeom>
        </p:spPr>
      </p:pic>
      <p:grpSp>
        <p:nvGrpSpPr>
          <p:cNvPr id="324" name="그룹 323">
            <a:extLst>
              <a:ext uri="{FF2B5EF4-FFF2-40B4-BE49-F238E27FC236}">
                <a16:creationId xmlns:a16="http://schemas.microsoft.com/office/drawing/2014/main" xmlns="" id="{6DFD96A8-CC3E-480E-8252-4842368D8D37}"/>
              </a:ext>
            </a:extLst>
          </p:cNvPr>
          <p:cNvGrpSpPr/>
          <p:nvPr/>
        </p:nvGrpSpPr>
        <p:grpSpPr>
          <a:xfrm>
            <a:off x="5523916" y="2191708"/>
            <a:ext cx="756000" cy="324000"/>
            <a:chOff x="6288721" y="2891449"/>
            <a:chExt cx="756000" cy="324000"/>
          </a:xfrm>
        </p:grpSpPr>
        <p:grpSp>
          <p:nvGrpSpPr>
            <p:cNvPr id="317" name="그룹 316">
              <a:extLst>
                <a:ext uri="{FF2B5EF4-FFF2-40B4-BE49-F238E27FC236}">
                  <a16:creationId xmlns:a16="http://schemas.microsoft.com/office/drawing/2014/main" xmlns="" id="{8C359FF8-0D0C-4F15-BB60-EC6C9FAE1C13}"/>
                </a:ext>
              </a:extLst>
            </p:cNvPr>
            <p:cNvGrpSpPr/>
            <p:nvPr/>
          </p:nvGrpSpPr>
          <p:grpSpPr>
            <a:xfrm>
              <a:off x="6288721" y="2891449"/>
              <a:ext cx="756000" cy="324000"/>
              <a:chOff x="7510734" y="4130989"/>
              <a:chExt cx="756000" cy="324000"/>
            </a:xfrm>
          </p:grpSpPr>
          <p:grpSp>
            <p:nvGrpSpPr>
              <p:cNvPr id="318" name="그룹 36">
                <a:extLst>
                  <a:ext uri="{FF2B5EF4-FFF2-40B4-BE49-F238E27FC236}">
                    <a16:creationId xmlns:a16="http://schemas.microsoft.com/office/drawing/2014/main" xmlns="" id="{071BB80E-025C-48CF-99B0-809D1D21738D}"/>
                  </a:ext>
                </a:extLst>
              </p:cNvPr>
              <p:cNvGrpSpPr/>
              <p:nvPr/>
            </p:nvGrpSpPr>
            <p:grpSpPr>
              <a:xfrm>
                <a:off x="7510734" y="4130989"/>
                <a:ext cx="756000" cy="324000"/>
                <a:chOff x="4314589" y="5636531"/>
                <a:chExt cx="756000" cy="324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21" name="사각형: 둥근 모서리 556">
                  <a:extLst>
                    <a:ext uri="{FF2B5EF4-FFF2-40B4-BE49-F238E27FC236}">
                      <a16:creationId xmlns:a16="http://schemas.microsoft.com/office/drawing/2014/main" xmlns="" id="{28749161-1615-48A9-9B35-4998990ECE34}"/>
                    </a:ext>
                  </a:extLst>
                </p:cNvPr>
                <p:cNvSpPr/>
                <p:nvPr/>
              </p:nvSpPr>
              <p:spPr>
                <a:xfrm>
                  <a:off x="4314589" y="5636531"/>
                  <a:ext cx="756000" cy="324000"/>
                </a:xfrm>
                <a:prstGeom prst="roundRect">
                  <a:avLst>
                    <a:gd name="adj" fmla="val 8573"/>
                  </a:avLst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pic>
              <p:nvPicPr>
                <p:cNvPr id="322" name="그림 628">
                  <a:extLst>
                    <a:ext uri="{FF2B5EF4-FFF2-40B4-BE49-F238E27FC236}">
                      <a16:creationId xmlns:a16="http://schemas.microsoft.com/office/drawing/2014/main" xmlns="" id="{3E027D31-AD3D-4FC9-8A06-A0973F2BCB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2589" y="5661475"/>
                  <a:ext cx="720000" cy="274112"/>
                </a:xfrm>
                <a:prstGeom prst="rect">
                  <a:avLst/>
                </a:prstGeom>
              </p:spPr>
            </p:pic>
          </p:grpSp>
          <p:pic>
            <p:nvPicPr>
              <p:cNvPr id="319" name="그림 318">
                <a:extLst>
                  <a:ext uri="{FF2B5EF4-FFF2-40B4-BE49-F238E27FC236}">
                    <a16:creationId xmlns:a16="http://schemas.microsoft.com/office/drawing/2014/main" xmlns="" id="{C8A867AA-E760-4549-A3EE-AC0E5EBD6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25283" y="4189537"/>
                <a:ext cx="632451" cy="252980"/>
              </a:xfrm>
              <a:prstGeom prst="rect">
                <a:avLst/>
              </a:prstGeom>
            </p:spPr>
          </p:pic>
          <p:pic>
            <p:nvPicPr>
              <p:cNvPr id="320" name="그림 319">
                <a:extLst>
                  <a:ext uri="{FF2B5EF4-FFF2-40B4-BE49-F238E27FC236}">
                    <a16:creationId xmlns:a16="http://schemas.microsoft.com/office/drawing/2014/main" xmlns="" id="{6F927297-10EC-4141-815A-AA51406B10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541089" y="4153332"/>
                <a:ext cx="609653" cy="243861"/>
              </a:xfrm>
              <a:prstGeom prst="rect">
                <a:avLst/>
              </a:prstGeom>
            </p:spPr>
          </p:pic>
        </p:grpSp>
        <p:pic>
          <p:nvPicPr>
            <p:cNvPr id="323" name="그림 322">
              <a:extLst>
                <a:ext uri="{FF2B5EF4-FFF2-40B4-BE49-F238E27FC236}">
                  <a16:creationId xmlns:a16="http://schemas.microsoft.com/office/drawing/2014/main" xmlns="" id="{AD2796CD-8E76-41AD-B89E-6721A952F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6329085" y="2899933"/>
              <a:ext cx="700398" cy="289483"/>
            </a:xfrm>
            <a:prstGeom prst="rect">
              <a:avLst/>
            </a:prstGeom>
          </p:spPr>
        </p:pic>
      </p:grpSp>
      <p:grpSp>
        <p:nvGrpSpPr>
          <p:cNvPr id="327" name="그룹 326">
            <a:extLst>
              <a:ext uri="{FF2B5EF4-FFF2-40B4-BE49-F238E27FC236}">
                <a16:creationId xmlns:a16="http://schemas.microsoft.com/office/drawing/2014/main" xmlns="" id="{5F217656-3DC6-402D-A09A-1DA3572816F8}"/>
              </a:ext>
            </a:extLst>
          </p:cNvPr>
          <p:cNvGrpSpPr/>
          <p:nvPr/>
        </p:nvGrpSpPr>
        <p:grpSpPr>
          <a:xfrm>
            <a:off x="4005208" y="6219983"/>
            <a:ext cx="756000" cy="324000"/>
            <a:chOff x="5516335" y="3246303"/>
            <a:chExt cx="756000" cy="324000"/>
          </a:xfrm>
        </p:grpSpPr>
        <p:grpSp>
          <p:nvGrpSpPr>
            <p:cNvPr id="311" name="그룹 310">
              <a:extLst>
                <a:ext uri="{FF2B5EF4-FFF2-40B4-BE49-F238E27FC236}">
                  <a16:creationId xmlns:a16="http://schemas.microsoft.com/office/drawing/2014/main" xmlns="" id="{D83B0ADB-7617-4B41-AA8F-AFB8CDA2E155}"/>
                </a:ext>
              </a:extLst>
            </p:cNvPr>
            <p:cNvGrpSpPr/>
            <p:nvPr/>
          </p:nvGrpSpPr>
          <p:grpSpPr>
            <a:xfrm>
              <a:off x="5516335" y="3246303"/>
              <a:ext cx="756000" cy="324000"/>
              <a:chOff x="7510734" y="4130989"/>
              <a:chExt cx="756000" cy="324000"/>
            </a:xfrm>
          </p:grpSpPr>
          <p:grpSp>
            <p:nvGrpSpPr>
              <p:cNvPr id="312" name="그룹 36">
                <a:extLst>
                  <a:ext uri="{FF2B5EF4-FFF2-40B4-BE49-F238E27FC236}">
                    <a16:creationId xmlns:a16="http://schemas.microsoft.com/office/drawing/2014/main" xmlns="" id="{65704C8A-FF25-40B3-92E1-F9AA981C10FB}"/>
                  </a:ext>
                </a:extLst>
              </p:cNvPr>
              <p:cNvGrpSpPr/>
              <p:nvPr/>
            </p:nvGrpSpPr>
            <p:grpSpPr>
              <a:xfrm>
                <a:off x="7510734" y="4130989"/>
                <a:ext cx="756000" cy="324000"/>
                <a:chOff x="4314589" y="5636531"/>
                <a:chExt cx="756000" cy="324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15" name="사각형: 둥근 모서리 556">
                  <a:extLst>
                    <a:ext uri="{FF2B5EF4-FFF2-40B4-BE49-F238E27FC236}">
                      <a16:creationId xmlns:a16="http://schemas.microsoft.com/office/drawing/2014/main" xmlns="" id="{125B989F-F55B-4477-A5A0-9D36202332AC}"/>
                    </a:ext>
                  </a:extLst>
                </p:cNvPr>
                <p:cNvSpPr/>
                <p:nvPr/>
              </p:nvSpPr>
              <p:spPr>
                <a:xfrm>
                  <a:off x="4314589" y="5636531"/>
                  <a:ext cx="756000" cy="324000"/>
                </a:xfrm>
                <a:prstGeom prst="roundRect">
                  <a:avLst>
                    <a:gd name="adj" fmla="val 8573"/>
                  </a:avLst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pic>
              <p:nvPicPr>
                <p:cNvPr id="316" name="그림 628">
                  <a:extLst>
                    <a:ext uri="{FF2B5EF4-FFF2-40B4-BE49-F238E27FC236}">
                      <a16:creationId xmlns:a16="http://schemas.microsoft.com/office/drawing/2014/main" xmlns="" id="{D87B0F3C-CC56-4BEE-A638-DF0333FDE2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2589" y="5661475"/>
                  <a:ext cx="720000" cy="274112"/>
                </a:xfrm>
                <a:prstGeom prst="rect">
                  <a:avLst/>
                </a:prstGeom>
              </p:spPr>
            </p:pic>
          </p:grpSp>
          <p:pic>
            <p:nvPicPr>
              <p:cNvPr id="313" name="그림 312">
                <a:extLst>
                  <a:ext uri="{FF2B5EF4-FFF2-40B4-BE49-F238E27FC236}">
                    <a16:creationId xmlns:a16="http://schemas.microsoft.com/office/drawing/2014/main" xmlns="" id="{8772A9FF-1CC7-4FAE-A9E0-64FE5715B4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25283" y="4189537"/>
                <a:ext cx="632451" cy="252980"/>
              </a:xfrm>
              <a:prstGeom prst="rect">
                <a:avLst/>
              </a:prstGeom>
            </p:spPr>
          </p:pic>
          <p:pic>
            <p:nvPicPr>
              <p:cNvPr id="314" name="그림 313">
                <a:extLst>
                  <a:ext uri="{FF2B5EF4-FFF2-40B4-BE49-F238E27FC236}">
                    <a16:creationId xmlns:a16="http://schemas.microsoft.com/office/drawing/2014/main" xmlns="" id="{4B4DCE95-C9CE-414A-8903-C14A26EF23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541089" y="4153332"/>
                <a:ext cx="609653" cy="243861"/>
              </a:xfrm>
              <a:prstGeom prst="rect">
                <a:avLst/>
              </a:prstGeom>
            </p:spPr>
          </p:pic>
        </p:grpSp>
        <p:pic>
          <p:nvPicPr>
            <p:cNvPr id="326" name="그림 325">
              <a:extLst>
                <a:ext uri="{FF2B5EF4-FFF2-40B4-BE49-F238E27FC236}">
                  <a16:creationId xmlns:a16="http://schemas.microsoft.com/office/drawing/2014/main" xmlns="" id="{31647C1A-2950-4001-99A7-437FE91C5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5523916" y="3313434"/>
              <a:ext cx="716966" cy="222606"/>
            </a:xfrm>
            <a:prstGeom prst="rect">
              <a:avLst/>
            </a:prstGeom>
          </p:spPr>
        </p:pic>
      </p:grpSp>
      <p:grpSp>
        <p:nvGrpSpPr>
          <p:cNvPr id="329" name="그룹 328">
            <a:extLst>
              <a:ext uri="{FF2B5EF4-FFF2-40B4-BE49-F238E27FC236}">
                <a16:creationId xmlns:a16="http://schemas.microsoft.com/office/drawing/2014/main" xmlns="" id="{3C4DB330-D49D-45DA-9748-5C9C08686269}"/>
              </a:ext>
            </a:extLst>
          </p:cNvPr>
          <p:cNvGrpSpPr/>
          <p:nvPr/>
        </p:nvGrpSpPr>
        <p:grpSpPr>
          <a:xfrm>
            <a:off x="4792224" y="6206124"/>
            <a:ext cx="756000" cy="324000"/>
            <a:chOff x="3972157" y="3267000"/>
            <a:chExt cx="756000" cy="324000"/>
          </a:xfrm>
        </p:grpSpPr>
        <p:grpSp>
          <p:nvGrpSpPr>
            <p:cNvPr id="305" name="그룹 304">
              <a:extLst>
                <a:ext uri="{FF2B5EF4-FFF2-40B4-BE49-F238E27FC236}">
                  <a16:creationId xmlns:a16="http://schemas.microsoft.com/office/drawing/2014/main" xmlns="" id="{1529AD69-5857-4919-A25D-5B3B6519035F}"/>
                </a:ext>
              </a:extLst>
            </p:cNvPr>
            <p:cNvGrpSpPr/>
            <p:nvPr/>
          </p:nvGrpSpPr>
          <p:grpSpPr>
            <a:xfrm>
              <a:off x="3972157" y="3267000"/>
              <a:ext cx="756000" cy="324000"/>
              <a:chOff x="7510734" y="4130989"/>
              <a:chExt cx="756000" cy="324000"/>
            </a:xfrm>
          </p:grpSpPr>
          <p:grpSp>
            <p:nvGrpSpPr>
              <p:cNvPr id="306" name="그룹 36">
                <a:extLst>
                  <a:ext uri="{FF2B5EF4-FFF2-40B4-BE49-F238E27FC236}">
                    <a16:creationId xmlns:a16="http://schemas.microsoft.com/office/drawing/2014/main" xmlns="" id="{4B8B26C8-82F5-4292-B2D6-78B51A4883CF}"/>
                  </a:ext>
                </a:extLst>
              </p:cNvPr>
              <p:cNvGrpSpPr/>
              <p:nvPr/>
            </p:nvGrpSpPr>
            <p:grpSpPr>
              <a:xfrm>
                <a:off x="7510734" y="4130989"/>
                <a:ext cx="756000" cy="324000"/>
                <a:chOff x="4314589" y="5636531"/>
                <a:chExt cx="756000" cy="324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09" name="사각형: 둥근 모서리 556">
                  <a:extLst>
                    <a:ext uri="{FF2B5EF4-FFF2-40B4-BE49-F238E27FC236}">
                      <a16:creationId xmlns:a16="http://schemas.microsoft.com/office/drawing/2014/main" xmlns="" id="{9419D695-EA9F-472F-A3F0-873FC82CA0B3}"/>
                    </a:ext>
                  </a:extLst>
                </p:cNvPr>
                <p:cNvSpPr/>
                <p:nvPr/>
              </p:nvSpPr>
              <p:spPr>
                <a:xfrm>
                  <a:off x="4314589" y="5636531"/>
                  <a:ext cx="756000" cy="324000"/>
                </a:xfrm>
                <a:prstGeom prst="roundRect">
                  <a:avLst>
                    <a:gd name="adj" fmla="val 8573"/>
                  </a:avLst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pic>
              <p:nvPicPr>
                <p:cNvPr id="310" name="그림 628">
                  <a:extLst>
                    <a:ext uri="{FF2B5EF4-FFF2-40B4-BE49-F238E27FC236}">
                      <a16:creationId xmlns:a16="http://schemas.microsoft.com/office/drawing/2014/main" xmlns="" id="{685C2BDA-DCAF-473C-BDBA-545D64C82F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2589" y="5661475"/>
                  <a:ext cx="720000" cy="274112"/>
                </a:xfrm>
                <a:prstGeom prst="rect">
                  <a:avLst/>
                </a:prstGeom>
              </p:spPr>
            </p:pic>
          </p:grpSp>
          <p:pic>
            <p:nvPicPr>
              <p:cNvPr id="307" name="그림 306">
                <a:extLst>
                  <a:ext uri="{FF2B5EF4-FFF2-40B4-BE49-F238E27FC236}">
                    <a16:creationId xmlns:a16="http://schemas.microsoft.com/office/drawing/2014/main" xmlns="" id="{E8FA2661-96CE-4629-A8B0-DDC68DAF7C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25283" y="4189537"/>
                <a:ext cx="632451" cy="252980"/>
              </a:xfrm>
              <a:prstGeom prst="rect">
                <a:avLst/>
              </a:prstGeom>
            </p:spPr>
          </p:pic>
          <p:pic>
            <p:nvPicPr>
              <p:cNvPr id="308" name="그림 307">
                <a:extLst>
                  <a:ext uri="{FF2B5EF4-FFF2-40B4-BE49-F238E27FC236}">
                    <a16:creationId xmlns:a16="http://schemas.microsoft.com/office/drawing/2014/main" xmlns="" id="{3E0481EC-0F48-49A9-A3B0-D9A3A1EB82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541089" y="4153332"/>
                <a:ext cx="609653" cy="243861"/>
              </a:xfrm>
              <a:prstGeom prst="rect">
                <a:avLst/>
              </a:prstGeom>
            </p:spPr>
          </p:pic>
        </p:grpSp>
        <p:pic>
          <p:nvPicPr>
            <p:cNvPr id="328" name="그림 327">
              <a:extLst>
                <a:ext uri="{FF2B5EF4-FFF2-40B4-BE49-F238E27FC236}">
                  <a16:creationId xmlns:a16="http://schemas.microsoft.com/office/drawing/2014/main" xmlns="" id="{7CAD38CD-1E73-418B-AC62-33ECA7F5B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3977021" y="3322458"/>
              <a:ext cx="665978" cy="222898"/>
            </a:xfrm>
            <a:prstGeom prst="rect">
              <a:avLst/>
            </a:prstGeom>
          </p:spPr>
        </p:pic>
      </p:grpSp>
      <p:grpSp>
        <p:nvGrpSpPr>
          <p:cNvPr id="349" name="그룹 348">
            <a:extLst>
              <a:ext uri="{FF2B5EF4-FFF2-40B4-BE49-F238E27FC236}">
                <a16:creationId xmlns:a16="http://schemas.microsoft.com/office/drawing/2014/main" xmlns="" id="{186DE594-967F-40AB-8E79-5E2D21FB76BD}"/>
              </a:ext>
            </a:extLst>
          </p:cNvPr>
          <p:cNvGrpSpPr/>
          <p:nvPr/>
        </p:nvGrpSpPr>
        <p:grpSpPr>
          <a:xfrm>
            <a:off x="6298079" y="6211031"/>
            <a:ext cx="770564" cy="324000"/>
            <a:chOff x="5467923" y="3124779"/>
            <a:chExt cx="770564" cy="324000"/>
          </a:xfrm>
        </p:grpSpPr>
        <p:grpSp>
          <p:nvGrpSpPr>
            <p:cNvPr id="330" name="그룹 329">
              <a:extLst>
                <a:ext uri="{FF2B5EF4-FFF2-40B4-BE49-F238E27FC236}">
                  <a16:creationId xmlns:a16="http://schemas.microsoft.com/office/drawing/2014/main" xmlns="" id="{23E9A8C5-B483-4444-870A-1FCC8DE1F8E8}"/>
                </a:ext>
              </a:extLst>
            </p:cNvPr>
            <p:cNvGrpSpPr/>
            <p:nvPr/>
          </p:nvGrpSpPr>
          <p:grpSpPr>
            <a:xfrm>
              <a:off x="5473824" y="3124779"/>
              <a:ext cx="756000" cy="324000"/>
              <a:chOff x="7510734" y="4130989"/>
              <a:chExt cx="756000" cy="324000"/>
            </a:xfrm>
          </p:grpSpPr>
          <p:grpSp>
            <p:nvGrpSpPr>
              <p:cNvPr id="331" name="그룹 36">
                <a:extLst>
                  <a:ext uri="{FF2B5EF4-FFF2-40B4-BE49-F238E27FC236}">
                    <a16:creationId xmlns:a16="http://schemas.microsoft.com/office/drawing/2014/main" xmlns="" id="{A6E4777D-197E-4D80-90BC-72AA63128F1C}"/>
                  </a:ext>
                </a:extLst>
              </p:cNvPr>
              <p:cNvGrpSpPr/>
              <p:nvPr/>
            </p:nvGrpSpPr>
            <p:grpSpPr>
              <a:xfrm>
                <a:off x="7510734" y="4130989"/>
                <a:ext cx="756000" cy="324000"/>
                <a:chOff x="4314589" y="5636531"/>
                <a:chExt cx="756000" cy="324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34" name="사각형: 둥근 모서리 556">
                  <a:extLst>
                    <a:ext uri="{FF2B5EF4-FFF2-40B4-BE49-F238E27FC236}">
                      <a16:creationId xmlns:a16="http://schemas.microsoft.com/office/drawing/2014/main" xmlns="" id="{D45AA3A8-B4BF-4C2C-A4B0-8B0FB3A3B1ED}"/>
                    </a:ext>
                  </a:extLst>
                </p:cNvPr>
                <p:cNvSpPr/>
                <p:nvPr/>
              </p:nvSpPr>
              <p:spPr>
                <a:xfrm>
                  <a:off x="4314589" y="5636531"/>
                  <a:ext cx="756000" cy="324000"/>
                </a:xfrm>
                <a:prstGeom prst="roundRect">
                  <a:avLst>
                    <a:gd name="adj" fmla="val 8573"/>
                  </a:avLst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pic>
              <p:nvPicPr>
                <p:cNvPr id="335" name="그림 628">
                  <a:extLst>
                    <a:ext uri="{FF2B5EF4-FFF2-40B4-BE49-F238E27FC236}">
                      <a16:creationId xmlns:a16="http://schemas.microsoft.com/office/drawing/2014/main" xmlns="" id="{17D409B0-C41A-49F3-B144-6839A422B1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2589" y="5661475"/>
                  <a:ext cx="720000" cy="274112"/>
                </a:xfrm>
                <a:prstGeom prst="rect">
                  <a:avLst/>
                </a:prstGeom>
              </p:spPr>
            </p:pic>
          </p:grpSp>
          <p:pic>
            <p:nvPicPr>
              <p:cNvPr id="332" name="그림 331">
                <a:extLst>
                  <a:ext uri="{FF2B5EF4-FFF2-40B4-BE49-F238E27FC236}">
                    <a16:creationId xmlns:a16="http://schemas.microsoft.com/office/drawing/2014/main" xmlns="" id="{E4B7E16D-074E-4A9C-8CD8-1266C7167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25283" y="4189537"/>
                <a:ext cx="632451" cy="252980"/>
              </a:xfrm>
              <a:prstGeom prst="rect">
                <a:avLst/>
              </a:prstGeom>
            </p:spPr>
          </p:pic>
          <p:pic>
            <p:nvPicPr>
              <p:cNvPr id="333" name="그림 332">
                <a:extLst>
                  <a:ext uri="{FF2B5EF4-FFF2-40B4-BE49-F238E27FC236}">
                    <a16:creationId xmlns:a16="http://schemas.microsoft.com/office/drawing/2014/main" xmlns="" id="{EFE6D233-7A15-4F59-A926-D18BF17A3B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541089" y="4153332"/>
                <a:ext cx="609653" cy="243861"/>
              </a:xfrm>
              <a:prstGeom prst="rect">
                <a:avLst/>
              </a:prstGeom>
            </p:spPr>
          </p:pic>
        </p:grpSp>
        <p:pic>
          <p:nvPicPr>
            <p:cNvPr id="348" name="그림 347">
              <a:extLst>
                <a:ext uri="{FF2B5EF4-FFF2-40B4-BE49-F238E27FC236}">
                  <a16:creationId xmlns:a16="http://schemas.microsoft.com/office/drawing/2014/main" xmlns="" id="{64A4BF70-CD79-4D5C-AA8C-B0887ECE2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5467923" y="3183258"/>
              <a:ext cx="770564" cy="190002"/>
            </a:xfrm>
            <a:prstGeom prst="rect">
              <a:avLst/>
            </a:prstGeom>
          </p:spPr>
        </p:pic>
      </p:grpSp>
      <p:grpSp>
        <p:nvGrpSpPr>
          <p:cNvPr id="351" name="그룹 350">
            <a:extLst>
              <a:ext uri="{FF2B5EF4-FFF2-40B4-BE49-F238E27FC236}">
                <a16:creationId xmlns:a16="http://schemas.microsoft.com/office/drawing/2014/main" xmlns="" id="{B63A5F4F-E5ED-41F8-AF6F-DDBFAA7E5977}"/>
              </a:ext>
            </a:extLst>
          </p:cNvPr>
          <p:cNvGrpSpPr/>
          <p:nvPr/>
        </p:nvGrpSpPr>
        <p:grpSpPr>
          <a:xfrm>
            <a:off x="5528781" y="6218499"/>
            <a:ext cx="756000" cy="324000"/>
            <a:chOff x="6788616" y="3064867"/>
            <a:chExt cx="756000" cy="324000"/>
          </a:xfrm>
        </p:grpSpPr>
        <p:grpSp>
          <p:nvGrpSpPr>
            <p:cNvPr id="298" name="그룹 297">
              <a:extLst>
                <a:ext uri="{FF2B5EF4-FFF2-40B4-BE49-F238E27FC236}">
                  <a16:creationId xmlns:a16="http://schemas.microsoft.com/office/drawing/2014/main" xmlns="" id="{FC223B31-E200-4DAC-A1D9-196EDAFED41B}"/>
                </a:ext>
              </a:extLst>
            </p:cNvPr>
            <p:cNvGrpSpPr/>
            <p:nvPr/>
          </p:nvGrpSpPr>
          <p:grpSpPr>
            <a:xfrm>
              <a:off x="6788616" y="3064867"/>
              <a:ext cx="756000" cy="324000"/>
              <a:chOff x="7510734" y="4130989"/>
              <a:chExt cx="756000" cy="324000"/>
            </a:xfrm>
          </p:grpSpPr>
          <p:grpSp>
            <p:nvGrpSpPr>
              <p:cNvPr id="294" name="그룹 36">
                <a:extLst>
                  <a:ext uri="{FF2B5EF4-FFF2-40B4-BE49-F238E27FC236}">
                    <a16:creationId xmlns:a16="http://schemas.microsoft.com/office/drawing/2014/main" xmlns="" id="{0008078C-0D3A-4549-B21D-82F004E4EE40}"/>
                  </a:ext>
                </a:extLst>
              </p:cNvPr>
              <p:cNvGrpSpPr/>
              <p:nvPr/>
            </p:nvGrpSpPr>
            <p:grpSpPr>
              <a:xfrm>
                <a:off x="7510734" y="4130989"/>
                <a:ext cx="756000" cy="324000"/>
                <a:chOff x="4314589" y="5636531"/>
                <a:chExt cx="756000" cy="324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95" name="사각형: 둥근 모서리 556">
                  <a:extLst>
                    <a:ext uri="{FF2B5EF4-FFF2-40B4-BE49-F238E27FC236}">
                      <a16:creationId xmlns:a16="http://schemas.microsoft.com/office/drawing/2014/main" xmlns="" id="{C7D1AE70-CD78-4AB2-BDB0-4521839E3D10}"/>
                    </a:ext>
                  </a:extLst>
                </p:cNvPr>
                <p:cNvSpPr/>
                <p:nvPr/>
              </p:nvSpPr>
              <p:spPr>
                <a:xfrm>
                  <a:off x="4314589" y="5636531"/>
                  <a:ext cx="756000" cy="324000"/>
                </a:xfrm>
                <a:prstGeom prst="roundRect">
                  <a:avLst>
                    <a:gd name="adj" fmla="val 8573"/>
                  </a:avLst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pic>
              <p:nvPicPr>
                <p:cNvPr id="296" name="그림 628">
                  <a:extLst>
                    <a:ext uri="{FF2B5EF4-FFF2-40B4-BE49-F238E27FC236}">
                      <a16:creationId xmlns:a16="http://schemas.microsoft.com/office/drawing/2014/main" xmlns="" id="{7990A908-9FE3-43D5-ADC6-E030F4FE46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2589" y="5661475"/>
                  <a:ext cx="720000" cy="274112"/>
                </a:xfrm>
                <a:prstGeom prst="rect">
                  <a:avLst/>
                </a:prstGeom>
              </p:spPr>
            </p:pic>
          </p:grpSp>
          <p:pic>
            <p:nvPicPr>
              <p:cNvPr id="282" name="그림 281">
                <a:extLst>
                  <a:ext uri="{FF2B5EF4-FFF2-40B4-BE49-F238E27FC236}">
                    <a16:creationId xmlns:a16="http://schemas.microsoft.com/office/drawing/2014/main" xmlns="" id="{42FD4F6F-D069-47BF-B737-937BC1C92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25283" y="4189537"/>
                <a:ext cx="632451" cy="252980"/>
              </a:xfrm>
              <a:prstGeom prst="rect">
                <a:avLst/>
              </a:prstGeom>
            </p:spPr>
          </p:pic>
          <p:pic>
            <p:nvPicPr>
              <p:cNvPr id="297" name="그림 296">
                <a:extLst>
                  <a:ext uri="{FF2B5EF4-FFF2-40B4-BE49-F238E27FC236}">
                    <a16:creationId xmlns:a16="http://schemas.microsoft.com/office/drawing/2014/main" xmlns="" id="{295F9E5D-C9A1-4F5B-AC82-94CA7437CA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541089" y="4153332"/>
                <a:ext cx="609653" cy="243861"/>
              </a:xfrm>
              <a:prstGeom prst="rect">
                <a:avLst/>
              </a:prstGeom>
            </p:spPr>
          </p:pic>
        </p:grpSp>
        <p:pic>
          <p:nvPicPr>
            <p:cNvPr id="350" name="그림 349">
              <a:extLst>
                <a:ext uri="{FF2B5EF4-FFF2-40B4-BE49-F238E27FC236}">
                  <a16:creationId xmlns:a16="http://schemas.microsoft.com/office/drawing/2014/main" xmlns="" id="{438723D4-A8CA-4CA2-8918-3E4470AE6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6795431" y="3070968"/>
              <a:ext cx="712216" cy="297358"/>
            </a:xfrm>
            <a:prstGeom prst="rect">
              <a:avLst/>
            </a:prstGeom>
          </p:spPr>
        </p:pic>
      </p:grpSp>
      <p:grpSp>
        <p:nvGrpSpPr>
          <p:cNvPr id="353" name="그룹 352">
            <a:extLst>
              <a:ext uri="{FF2B5EF4-FFF2-40B4-BE49-F238E27FC236}">
                <a16:creationId xmlns:a16="http://schemas.microsoft.com/office/drawing/2014/main" xmlns="" id="{5115FFA4-29F7-44AE-A18A-FEF96AAB7F53}"/>
              </a:ext>
            </a:extLst>
          </p:cNvPr>
          <p:cNvGrpSpPr/>
          <p:nvPr/>
        </p:nvGrpSpPr>
        <p:grpSpPr>
          <a:xfrm>
            <a:off x="10990736" y="6233140"/>
            <a:ext cx="861507" cy="330553"/>
            <a:chOff x="10184371" y="1824527"/>
            <a:chExt cx="756000" cy="330553"/>
          </a:xfrm>
        </p:grpSpPr>
        <p:grpSp>
          <p:nvGrpSpPr>
            <p:cNvPr id="342" name="그룹 341">
              <a:extLst>
                <a:ext uri="{FF2B5EF4-FFF2-40B4-BE49-F238E27FC236}">
                  <a16:creationId xmlns:a16="http://schemas.microsoft.com/office/drawing/2014/main" xmlns="" id="{5A35454B-F38A-4B0D-ADB1-245F20C5471A}"/>
                </a:ext>
              </a:extLst>
            </p:cNvPr>
            <p:cNvGrpSpPr/>
            <p:nvPr/>
          </p:nvGrpSpPr>
          <p:grpSpPr>
            <a:xfrm>
              <a:off x="10184371" y="1831080"/>
              <a:ext cx="756000" cy="324000"/>
              <a:chOff x="7510734" y="4130989"/>
              <a:chExt cx="756000" cy="324000"/>
            </a:xfrm>
          </p:grpSpPr>
          <p:grpSp>
            <p:nvGrpSpPr>
              <p:cNvPr id="343" name="그룹 36">
                <a:extLst>
                  <a:ext uri="{FF2B5EF4-FFF2-40B4-BE49-F238E27FC236}">
                    <a16:creationId xmlns:a16="http://schemas.microsoft.com/office/drawing/2014/main" xmlns="" id="{4D0B8CE2-EB04-42B5-A1D0-50BDFD3A8606}"/>
                  </a:ext>
                </a:extLst>
              </p:cNvPr>
              <p:cNvGrpSpPr/>
              <p:nvPr/>
            </p:nvGrpSpPr>
            <p:grpSpPr>
              <a:xfrm>
                <a:off x="7510734" y="4130989"/>
                <a:ext cx="756000" cy="324000"/>
                <a:chOff x="4314589" y="5636531"/>
                <a:chExt cx="756000" cy="324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46" name="사각형: 둥근 모서리 556">
                  <a:extLst>
                    <a:ext uri="{FF2B5EF4-FFF2-40B4-BE49-F238E27FC236}">
                      <a16:creationId xmlns:a16="http://schemas.microsoft.com/office/drawing/2014/main" xmlns="" id="{A55F7028-95E8-4BF4-8AC2-6C29E3EB1CD3}"/>
                    </a:ext>
                  </a:extLst>
                </p:cNvPr>
                <p:cNvSpPr/>
                <p:nvPr/>
              </p:nvSpPr>
              <p:spPr>
                <a:xfrm>
                  <a:off x="4314589" y="5636531"/>
                  <a:ext cx="756000" cy="324000"/>
                </a:xfrm>
                <a:prstGeom prst="roundRect">
                  <a:avLst>
                    <a:gd name="adj" fmla="val 8573"/>
                  </a:avLst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pic>
              <p:nvPicPr>
                <p:cNvPr id="347" name="그림 628">
                  <a:extLst>
                    <a:ext uri="{FF2B5EF4-FFF2-40B4-BE49-F238E27FC236}">
                      <a16:creationId xmlns:a16="http://schemas.microsoft.com/office/drawing/2014/main" xmlns="" id="{E33BCE2C-7240-4A52-A533-2740BC8F16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2589" y="5661475"/>
                  <a:ext cx="720000" cy="274112"/>
                </a:xfrm>
                <a:prstGeom prst="rect">
                  <a:avLst/>
                </a:prstGeom>
              </p:spPr>
            </p:pic>
          </p:grpSp>
          <p:pic>
            <p:nvPicPr>
              <p:cNvPr id="344" name="그림 343">
                <a:extLst>
                  <a:ext uri="{FF2B5EF4-FFF2-40B4-BE49-F238E27FC236}">
                    <a16:creationId xmlns:a16="http://schemas.microsoft.com/office/drawing/2014/main" xmlns="" id="{6B2FABBC-DD34-48C8-AB29-5478997D65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25283" y="4189537"/>
                <a:ext cx="632451" cy="252980"/>
              </a:xfrm>
              <a:prstGeom prst="rect">
                <a:avLst/>
              </a:prstGeom>
            </p:spPr>
          </p:pic>
          <p:pic>
            <p:nvPicPr>
              <p:cNvPr id="345" name="그림 344">
                <a:extLst>
                  <a:ext uri="{FF2B5EF4-FFF2-40B4-BE49-F238E27FC236}">
                    <a16:creationId xmlns:a16="http://schemas.microsoft.com/office/drawing/2014/main" xmlns="" id="{25CB533F-E11D-4824-843D-E8F1AC680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541089" y="4153332"/>
                <a:ext cx="609653" cy="243861"/>
              </a:xfrm>
              <a:prstGeom prst="rect">
                <a:avLst/>
              </a:prstGeom>
            </p:spPr>
          </p:pic>
        </p:grpSp>
        <p:pic>
          <p:nvPicPr>
            <p:cNvPr id="352" name="図 6">
              <a:extLst>
                <a:ext uri="{FF2B5EF4-FFF2-40B4-BE49-F238E27FC236}">
                  <a16:creationId xmlns:a16="http://schemas.microsoft.com/office/drawing/2014/main" xmlns="" id="{C752878C-DC72-4495-BFBC-50B8F2D43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0188626" y="1824527"/>
              <a:ext cx="720000" cy="291839"/>
            </a:xfrm>
            <a:prstGeom prst="rect">
              <a:avLst/>
            </a:prstGeom>
          </p:spPr>
        </p:pic>
      </p:grpSp>
      <p:grpSp>
        <p:nvGrpSpPr>
          <p:cNvPr id="367" name="그룹 366">
            <a:extLst>
              <a:ext uri="{FF2B5EF4-FFF2-40B4-BE49-F238E27FC236}">
                <a16:creationId xmlns:a16="http://schemas.microsoft.com/office/drawing/2014/main" xmlns="" id="{F692FEFB-CED5-4609-8849-13873F78B3D0}"/>
              </a:ext>
            </a:extLst>
          </p:cNvPr>
          <p:cNvGrpSpPr/>
          <p:nvPr/>
        </p:nvGrpSpPr>
        <p:grpSpPr>
          <a:xfrm>
            <a:off x="9411150" y="1818496"/>
            <a:ext cx="773635" cy="326803"/>
            <a:chOff x="5920605" y="3181384"/>
            <a:chExt cx="773635" cy="326803"/>
          </a:xfrm>
        </p:grpSpPr>
        <p:grpSp>
          <p:nvGrpSpPr>
            <p:cNvPr id="355" name="그룹 354">
              <a:extLst>
                <a:ext uri="{FF2B5EF4-FFF2-40B4-BE49-F238E27FC236}">
                  <a16:creationId xmlns:a16="http://schemas.microsoft.com/office/drawing/2014/main" xmlns="" id="{29AC9DAF-F9BA-4AE0-B8CF-BA02D17DD25F}"/>
                </a:ext>
              </a:extLst>
            </p:cNvPr>
            <p:cNvGrpSpPr/>
            <p:nvPr/>
          </p:nvGrpSpPr>
          <p:grpSpPr>
            <a:xfrm>
              <a:off x="5938240" y="3184187"/>
              <a:ext cx="756000" cy="324000"/>
              <a:chOff x="7510734" y="4130989"/>
              <a:chExt cx="756000" cy="324000"/>
            </a:xfrm>
          </p:grpSpPr>
          <p:grpSp>
            <p:nvGrpSpPr>
              <p:cNvPr id="356" name="그룹 36">
                <a:extLst>
                  <a:ext uri="{FF2B5EF4-FFF2-40B4-BE49-F238E27FC236}">
                    <a16:creationId xmlns:a16="http://schemas.microsoft.com/office/drawing/2014/main" xmlns="" id="{70860922-5E6C-4B87-8A2D-9F560440A59E}"/>
                  </a:ext>
                </a:extLst>
              </p:cNvPr>
              <p:cNvGrpSpPr/>
              <p:nvPr/>
            </p:nvGrpSpPr>
            <p:grpSpPr>
              <a:xfrm>
                <a:off x="7510734" y="4130989"/>
                <a:ext cx="756000" cy="324000"/>
                <a:chOff x="4314589" y="5636531"/>
                <a:chExt cx="756000" cy="324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59" name="사각형: 둥근 모서리 556">
                  <a:extLst>
                    <a:ext uri="{FF2B5EF4-FFF2-40B4-BE49-F238E27FC236}">
                      <a16:creationId xmlns:a16="http://schemas.microsoft.com/office/drawing/2014/main" xmlns="" id="{56579668-FDFD-44CD-AF4A-14116CD7898D}"/>
                    </a:ext>
                  </a:extLst>
                </p:cNvPr>
                <p:cNvSpPr/>
                <p:nvPr/>
              </p:nvSpPr>
              <p:spPr>
                <a:xfrm>
                  <a:off x="4314589" y="5636531"/>
                  <a:ext cx="756000" cy="324000"/>
                </a:xfrm>
                <a:prstGeom prst="roundRect">
                  <a:avLst>
                    <a:gd name="adj" fmla="val 8573"/>
                  </a:avLst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pic>
              <p:nvPicPr>
                <p:cNvPr id="360" name="그림 628">
                  <a:extLst>
                    <a:ext uri="{FF2B5EF4-FFF2-40B4-BE49-F238E27FC236}">
                      <a16:creationId xmlns:a16="http://schemas.microsoft.com/office/drawing/2014/main" xmlns="" id="{CBD70344-04D6-4410-A221-39E593F064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2589" y="5661475"/>
                  <a:ext cx="720000" cy="274112"/>
                </a:xfrm>
                <a:prstGeom prst="rect">
                  <a:avLst/>
                </a:prstGeom>
              </p:spPr>
            </p:pic>
          </p:grpSp>
          <p:pic>
            <p:nvPicPr>
              <p:cNvPr id="357" name="그림 356">
                <a:extLst>
                  <a:ext uri="{FF2B5EF4-FFF2-40B4-BE49-F238E27FC236}">
                    <a16:creationId xmlns:a16="http://schemas.microsoft.com/office/drawing/2014/main" xmlns="" id="{82DDD9B2-5D7E-4A08-A4AA-D5EB38C22B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25283" y="4189537"/>
                <a:ext cx="632451" cy="252980"/>
              </a:xfrm>
              <a:prstGeom prst="rect">
                <a:avLst/>
              </a:prstGeom>
            </p:spPr>
          </p:pic>
          <p:pic>
            <p:nvPicPr>
              <p:cNvPr id="358" name="그림 357">
                <a:extLst>
                  <a:ext uri="{FF2B5EF4-FFF2-40B4-BE49-F238E27FC236}">
                    <a16:creationId xmlns:a16="http://schemas.microsoft.com/office/drawing/2014/main" xmlns="" id="{3E6C0E61-912F-46A0-AB56-2EDAE9CA5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541089" y="4153332"/>
                <a:ext cx="609653" cy="243861"/>
              </a:xfrm>
              <a:prstGeom prst="rect">
                <a:avLst/>
              </a:prstGeom>
            </p:spPr>
          </p:pic>
        </p:grpSp>
        <p:pic>
          <p:nvPicPr>
            <p:cNvPr id="354" name="그림 353">
              <a:extLst>
                <a:ext uri="{FF2B5EF4-FFF2-40B4-BE49-F238E27FC236}">
                  <a16:creationId xmlns:a16="http://schemas.microsoft.com/office/drawing/2014/main" xmlns="" id="{2AB7D453-69F5-4316-9EC0-606DBFA39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5920605" y="3181384"/>
              <a:ext cx="734082" cy="296113"/>
            </a:xfrm>
            <a:prstGeom prst="rect">
              <a:avLst/>
            </a:prstGeom>
          </p:spPr>
        </p:pic>
      </p:grpSp>
      <p:grpSp>
        <p:nvGrpSpPr>
          <p:cNvPr id="369" name="그룹 368">
            <a:extLst>
              <a:ext uri="{FF2B5EF4-FFF2-40B4-BE49-F238E27FC236}">
                <a16:creationId xmlns:a16="http://schemas.microsoft.com/office/drawing/2014/main" xmlns="" id="{C216BDAA-F8BF-4254-ADB8-B5825F14FC69}"/>
              </a:ext>
            </a:extLst>
          </p:cNvPr>
          <p:cNvGrpSpPr/>
          <p:nvPr/>
        </p:nvGrpSpPr>
        <p:grpSpPr>
          <a:xfrm>
            <a:off x="10200371" y="2574332"/>
            <a:ext cx="756000" cy="324000"/>
            <a:chOff x="4676232" y="3115174"/>
            <a:chExt cx="756000" cy="324000"/>
          </a:xfrm>
        </p:grpSpPr>
        <p:grpSp>
          <p:nvGrpSpPr>
            <p:cNvPr id="336" name="그룹 335">
              <a:extLst>
                <a:ext uri="{FF2B5EF4-FFF2-40B4-BE49-F238E27FC236}">
                  <a16:creationId xmlns:a16="http://schemas.microsoft.com/office/drawing/2014/main" xmlns="" id="{8D1700BE-2DDD-4EA5-B9A2-C066755D7A6D}"/>
                </a:ext>
              </a:extLst>
            </p:cNvPr>
            <p:cNvGrpSpPr/>
            <p:nvPr/>
          </p:nvGrpSpPr>
          <p:grpSpPr>
            <a:xfrm>
              <a:off x="4676232" y="3115174"/>
              <a:ext cx="756000" cy="324000"/>
              <a:chOff x="7510734" y="4130989"/>
              <a:chExt cx="756000" cy="324000"/>
            </a:xfrm>
          </p:grpSpPr>
          <p:grpSp>
            <p:nvGrpSpPr>
              <p:cNvPr id="337" name="그룹 36">
                <a:extLst>
                  <a:ext uri="{FF2B5EF4-FFF2-40B4-BE49-F238E27FC236}">
                    <a16:creationId xmlns:a16="http://schemas.microsoft.com/office/drawing/2014/main" xmlns="" id="{07CC8E4D-ACC2-4DB5-A4EF-3240C1917A45}"/>
                  </a:ext>
                </a:extLst>
              </p:cNvPr>
              <p:cNvGrpSpPr/>
              <p:nvPr/>
            </p:nvGrpSpPr>
            <p:grpSpPr>
              <a:xfrm>
                <a:off x="7510734" y="4130989"/>
                <a:ext cx="756000" cy="324000"/>
                <a:chOff x="4314589" y="5636531"/>
                <a:chExt cx="756000" cy="324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40" name="사각형: 둥근 모서리 556">
                  <a:extLst>
                    <a:ext uri="{FF2B5EF4-FFF2-40B4-BE49-F238E27FC236}">
                      <a16:creationId xmlns:a16="http://schemas.microsoft.com/office/drawing/2014/main" xmlns="" id="{27DB0BC5-6A81-4A12-ACE3-BA04C27ED787}"/>
                    </a:ext>
                  </a:extLst>
                </p:cNvPr>
                <p:cNvSpPr/>
                <p:nvPr/>
              </p:nvSpPr>
              <p:spPr>
                <a:xfrm>
                  <a:off x="4314589" y="5636531"/>
                  <a:ext cx="756000" cy="324000"/>
                </a:xfrm>
                <a:prstGeom prst="roundRect">
                  <a:avLst>
                    <a:gd name="adj" fmla="val 8573"/>
                  </a:avLst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pic>
              <p:nvPicPr>
                <p:cNvPr id="341" name="그림 628">
                  <a:extLst>
                    <a:ext uri="{FF2B5EF4-FFF2-40B4-BE49-F238E27FC236}">
                      <a16:creationId xmlns:a16="http://schemas.microsoft.com/office/drawing/2014/main" xmlns="" id="{B2C93C42-9A36-47C5-9078-0546052F69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2589" y="5661475"/>
                  <a:ext cx="720000" cy="274112"/>
                </a:xfrm>
                <a:prstGeom prst="rect">
                  <a:avLst/>
                </a:prstGeom>
              </p:spPr>
            </p:pic>
          </p:grpSp>
          <p:pic>
            <p:nvPicPr>
              <p:cNvPr id="338" name="그림 337">
                <a:extLst>
                  <a:ext uri="{FF2B5EF4-FFF2-40B4-BE49-F238E27FC236}">
                    <a16:creationId xmlns:a16="http://schemas.microsoft.com/office/drawing/2014/main" xmlns="" id="{06F7F6EB-D166-4A31-AD9B-0ADB5D680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25283" y="4189537"/>
                <a:ext cx="632451" cy="252980"/>
              </a:xfrm>
              <a:prstGeom prst="rect">
                <a:avLst/>
              </a:prstGeom>
            </p:spPr>
          </p:pic>
          <p:pic>
            <p:nvPicPr>
              <p:cNvPr id="339" name="그림 338">
                <a:extLst>
                  <a:ext uri="{FF2B5EF4-FFF2-40B4-BE49-F238E27FC236}">
                    <a16:creationId xmlns:a16="http://schemas.microsoft.com/office/drawing/2014/main" xmlns="" id="{7014DE86-24AA-4567-A099-AAACB602E1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541089" y="4153332"/>
                <a:ext cx="609653" cy="243861"/>
              </a:xfrm>
              <a:prstGeom prst="rect">
                <a:avLst/>
              </a:prstGeom>
            </p:spPr>
          </p:pic>
        </p:grpSp>
        <p:pic>
          <p:nvPicPr>
            <p:cNvPr id="368" name="그림 367">
              <a:extLst>
                <a:ext uri="{FF2B5EF4-FFF2-40B4-BE49-F238E27FC236}">
                  <a16:creationId xmlns:a16="http://schemas.microsoft.com/office/drawing/2014/main" xmlns="" id="{465C5312-41F7-42D7-B5E0-7A601B048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676232" y="3126138"/>
              <a:ext cx="720000" cy="294745"/>
            </a:xfrm>
            <a:prstGeom prst="rect">
              <a:avLst/>
            </a:prstGeom>
          </p:spPr>
        </p:pic>
      </p:grpSp>
      <p:grpSp>
        <p:nvGrpSpPr>
          <p:cNvPr id="371" name="그룹 370">
            <a:extLst>
              <a:ext uri="{FF2B5EF4-FFF2-40B4-BE49-F238E27FC236}">
                <a16:creationId xmlns:a16="http://schemas.microsoft.com/office/drawing/2014/main" xmlns="" id="{C21D3165-5D1B-4666-9ECB-E4485C864668}"/>
              </a:ext>
            </a:extLst>
          </p:cNvPr>
          <p:cNvGrpSpPr/>
          <p:nvPr/>
        </p:nvGrpSpPr>
        <p:grpSpPr>
          <a:xfrm>
            <a:off x="9428785" y="2915469"/>
            <a:ext cx="756000" cy="324000"/>
            <a:chOff x="4231227" y="3128949"/>
            <a:chExt cx="756000" cy="324000"/>
          </a:xfrm>
        </p:grpSpPr>
        <p:grpSp>
          <p:nvGrpSpPr>
            <p:cNvPr id="361" name="그룹 360">
              <a:extLst>
                <a:ext uri="{FF2B5EF4-FFF2-40B4-BE49-F238E27FC236}">
                  <a16:creationId xmlns:a16="http://schemas.microsoft.com/office/drawing/2014/main" xmlns="" id="{6B1D44A8-A8EB-4B32-B0D5-B18096096EB9}"/>
                </a:ext>
              </a:extLst>
            </p:cNvPr>
            <p:cNvGrpSpPr/>
            <p:nvPr/>
          </p:nvGrpSpPr>
          <p:grpSpPr>
            <a:xfrm>
              <a:off x="4231227" y="3128949"/>
              <a:ext cx="756000" cy="324000"/>
              <a:chOff x="7510734" y="4130989"/>
              <a:chExt cx="756000" cy="324000"/>
            </a:xfrm>
          </p:grpSpPr>
          <p:grpSp>
            <p:nvGrpSpPr>
              <p:cNvPr id="362" name="그룹 36">
                <a:extLst>
                  <a:ext uri="{FF2B5EF4-FFF2-40B4-BE49-F238E27FC236}">
                    <a16:creationId xmlns:a16="http://schemas.microsoft.com/office/drawing/2014/main" xmlns="" id="{40466D75-F2F1-4238-8440-EE84B585571C}"/>
                  </a:ext>
                </a:extLst>
              </p:cNvPr>
              <p:cNvGrpSpPr/>
              <p:nvPr/>
            </p:nvGrpSpPr>
            <p:grpSpPr>
              <a:xfrm>
                <a:off x="7510734" y="4130989"/>
                <a:ext cx="756000" cy="324000"/>
                <a:chOff x="4314589" y="5636531"/>
                <a:chExt cx="756000" cy="324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65" name="사각형: 둥근 모서리 556">
                  <a:extLst>
                    <a:ext uri="{FF2B5EF4-FFF2-40B4-BE49-F238E27FC236}">
                      <a16:creationId xmlns:a16="http://schemas.microsoft.com/office/drawing/2014/main" xmlns="" id="{C82140E0-DD88-4653-A7EB-6F3551E1AB7E}"/>
                    </a:ext>
                  </a:extLst>
                </p:cNvPr>
                <p:cNvSpPr/>
                <p:nvPr/>
              </p:nvSpPr>
              <p:spPr>
                <a:xfrm>
                  <a:off x="4314589" y="5636531"/>
                  <a:ext cx="756000" cy="324000"/>
                </a:xfrm>
                <a:prstGeom prst="roundRect">
                  <a:avLst>
                    <a:gd name="adj" fmla="val 8573"/>
                  </a:avLst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pic>
              <p:nvPicPr>
                <p:cNvPr id="366" name="그림 628">
                  <a:extLst>
                    <a:ext uri="{FF2B5EF4-FFF2-40B4-BE49-F238E27FC236}">
                      <a16:creationId xmlns:a16="http://schemas.microsoft.com/office/drawing/2014/main" xmlns="" id="{AA851830-2A9E-453C-A77C-2DA8DACAE6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2589" y="5661475"/>
                  <a:ext cx="720000" cy="274112"/>
                </a:xfrm>
                <a:prstGeom prst="rect">
                  <a:avLst/>
                </a:prstGeom>
              </p:spPr>
            </p:pic>
          </p:grpSp>
          <p:pic>
            <p:nvPicPr>
              <p:cNvPr id="363" name="그림 362">
                <a:extLst>
                  <a:ext uri="{FF2B5EF4-FFF2-40B4-BE49-F238E27FC236}">
                    <a16:creationId xmlns:a16="http://schemas.microsoft.com/office/drawing/2014/main" xmlns="" id="{733CE339-4BDE-46B2-99C5-04F15943D1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25283" y="4189537"/>
                <a:ext cx="632451" cy="252980"/>
              </a:xfrm>
              <a:prstGeom prst="rect">
                <a:avLst/>
              </a:prstGeom>
            </p:spPr>
          </p:pic>
          <p:pic>
            <p:nvPicPr>
              <p:cNvPr id="364" name="그림 363">
                <a:extLst>
                  <a:ext uri="{FF2B5EF4-FFF2-40B4-BE49-F238E27FC236}">
                    <a16:creationId xmlns:a16="http://schemas.microsoft.com/office/drawing/2014/main" xmlns="" id="{DDC6D3E0-F1BF-423E-94CA-C99B76C3A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541089" y="4153332"/>
                <a:ext cx="609653" cy="243861"/>
              </a:xfrm>
              <a:prstGeom prst="rect">
                <a:avLst/>
              </a:prstGeom>
            </p:spPr>
          </p:pic>
        </p:grpSp>
        <p:pic>
          <p:nvPicPr>
            <p:cNvPr id="370" name="그림 369">
              <a:extLst>
                <a:ext uri="{FF2B5EF4-FFF2-40B4-BE49-F238E27FC236}">
                  <a16:creationId xmlns:a16="http://schemas.microsoft.com/office/drawing/2014/main" xmlns="" id="{FB902B30-B4D5-45B5-AD12-311F98DFF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324349" y="3146194"/>
              <a:ext cx="541158" cy="289138"/>
            </a:xfrm>
            <a:prstGeom prst="rect">
              <a:avLst/>
            </a:prstGeom>
          </p:spPr>
        </p:pic>
      </p:grpSp>
      <p:grpSp>
        <p:nvGrpSpPr>
          <p:cNvPr id="391" name="그룹 390">
            <a:extLst>
              <a:ext uri="{FF2B5EF4-FFF2-40B4-BE49-F238E27FC236}">
                <a16:creationId xmlns:a16="http://schemas.microsoft.com/office/drawing/2014/main" xmlns="" id="{E5E1D460-80B9-4664-85D2-F4D22DF71840}"/>
              </a:ext>
            </a:extLst>
          </p:cNvPr>
          <p:cNvGrpSpPr/>
          <p:nvPr/>
        </p:nvGrpSpPr>
        <p:grpSpPr>
          <a:xfrm>
            <a:off x="8641932" y="3291402"/>
            <a:ext cx="756000" cy="324000"/>
            <a:chOff x="5054232" y="3124276"/>
            <a:chExt cx="756000" cy="324000"/>
          </a:xfrm>
        </p:grpSpPr>
        <p:grpSp>
          <p:nvGrpSpPr>
            <p:cNvPr id="384" name="그룹 383">
              <a:extLst>
                <a:ext uri="{FF2B5EF4-FFF2-40B4-BE49-F238E27FC236}">
                  <a16:creationId xmlns:a16="http://schemas.microsoft.com/office/drawing/2014/main" xmlns="" id="{8C3AB738-8B21-473E-AAA7-7D26A7B99724}"/>
                </a:ext>
              </a:extLst>
            </p:cNvPr>
            <p:cNvGrpSpPr/>
            <p:nvPr/>
          </p:nvGrpSpPr>
          <p:grpSpPr>
            <a:xfrm>
              <a:off x="5054232" y="3124276"/>
              <a:ext cx="756000" cy="324000"/>
              <a:chOff x="7510734" y="4130989"/>
              <a:chExt cx="756000" cy="324000"/>
            </a:xfrm>
          </p:grpSpPr>
          <p:grpSp>
            <p:nvGrpSpPr>
              <p:cNvPr id="385" name="그룹 36">
                <a:extLst>
                  <a:ext uri="{FF2B5EF4-FFF2-40B4-BE49-F238E27FC236}">
                    <a16:creationId xmlns:a16="http://schemas.microsoft.com/office/drawing/2014/main" xmlns="" id="{7B48B9F8-1D33-4CF4-963E-D550F3EA3AE2}"/>
                  </a:ext>
                </a:extLst>
              </p:cNvPr>
              <p:cNvGrpSpPr/>
              <p:nvPr/>
            </p:nvGrpSpPr>
            <p:grpSpPr>
              <a:xfrm>
                <a:off x="7510734" y="4130989"/>
                <a:ext cx="756000" cy="324000"/>
                <a:chOff x="4314589" y="5636531"/>
                <a:chExt cx="756000" cy="324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88" name="사각형: 둥근 모서리 556">
                  <a:extLst>
                    <a:ext uri="{FF2B5EF4-FFF2-40B4-BE49-F238E27FC236}">
                      <a16:creationId xmlns:a16="http://schemas.microsoft.com/office/drawing/2014/main" xmlns="" id="{DF980B07-EF43-4CE5-A755-7A28F550FA69}"/>
                    </a:ext>
                  </a:extLst>
                </p:cNvPr>
                <p:cNvSpPr/>
                <p:nvPr/>
              </p:nvSpPr>
              <p:spPr>
                <a:xfrm>
                  <a:off x="4314589" y="5636531"/>
                  <a:ext cx="756000" cy="324000"/>
                </a:xfrm>
                <a:prstGeom prst="roundRect">
                  <a:avLst>
                    <a:gd name="adj" fmla="val 8573"/>
                  </a:avLst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pic>
              <p:nvPicPr>
                <p:cNvPr id="389" name="그림 628">
                  <a:extLst>
                    <a:ext uri="{FF2B5EF4-FFF2-40B4-BE49-F238E27FC236}">
                      <a16:creationId xmlns:a16="http://schemas.microsoft.com/office/drawing/2014/main" xmlns="" id="{1E7E1AB0-A577-49FA-AE34-03DC239912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2589" y="5661475"/>
                  <a:ext cx="720000" cy="274112"/>
                </a:xfrm>
                <a:prstGeom prst="rect">
                  <a:avLst/>
                </a:prstGeom>
              </p:spPr>
            </p:pic>
          </p:grpSp>
          <p:pic>
            <p:nvPicPr>
              <p:cNvPr id="386" name="그림 385">
                <a:extLst>
                  <a:ext uri="{FF2B5EF4-FFF2-40B4-BE49-F238E27FC236}">
                    <a16:creationId xmlns:a16="http://schemas.microsoft.com/office/drawing/2014/main" xmlns="" id="{384B8445-89EF-4A56-9A39-97BE0B653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25283" y="4189537"/>
                <a:ext cx="632451" cy="252980"/>
              </a:xfrm>
              <a:prstGeom prst="rect">
                <a:avLst/>
              </a:prstGeom>
            </p:spPr>
          </p:pic>
          <p:pic>
            <p:nvPicPr>
              <p:cNvPr id="387" name="그림 386">
                <a:extLst>
                  <a:ext uri="{FF2B5EF4-FFF2-40B4-BE49-F238E27FC236}">
                    <a16:creationId xmlns:a16="http://schemas.microsoft.com/office/drawing/2014/main" xmlns="" id="{15DFE6F4-299A-4F05-98DD-A1012DD919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541089" y="4153332"/>
                <a:ext cx="609653" cy="243861"/>
              </a:xfrm>
              <a:prstGeom prst="rect">
                <a:avLst/>
              </a:prstGeom>
            </p:spPr>
          </p:pic>
        </p:grpSp>
        <p:pic>
          <p:nvPicPr>
            <p:cNvPr id="390" name="그림 389">
              <a:extLst>
                <a:ext uri="{FF2B5EF4-FFF2-40B4-BE49-F238E27FC236}">
                  <a16:creationId xmlns:a16="http://schemas.microsoft.com/office/drawing/2014/main" xmlns="" id="{77AF64E7-7C8C-4CA2-B99C-1EFDB42C1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5268310" y="3132831"/>
              <a:ext cx="380371" cy="306891"/>
            </a:xfrm>
            <a:prstGeom prst="rect">
              <a:avLst/>
            </a:prstGeom>
          </p:spPr>
        </p:pic>
      </p:grpSp>
      <p:grpSp>
        <p:nvGrpSpPr>
          <p:cNvPr id="393" name="그룹 392">
            <a:extLst>
              <a:ext uri="{FF2B5EF4-FFF2-40B4-BE49-F238E27FC236}">
                <a16:creationId xmlns:a16="http://schemas.microsoft.com/office/drawing/2014/main" xmlns="" id="{C3936EB1-0D0A-4995-B735-BDEF33A654A6}"/>
              </a:ext>
            </a:extLst>
          </p:cNvPr>
          <p:cNvGrpSpPr/>
          <p:nvPr/>
        </p:nvGrpSpPr>
        <p:grpSpPr>
          <a:xfrm>
            <a:off x="7847924" y="1840604"/>
            <a:ext cx="756000" cy="324000"/>
            <a:chOff x="4862681" y="3076699"/>
            <a:chExt cx="756000" cy="324000"/>
          </a:xfrm>
        </p:grpSpPr>
        <p:grpSp>
          <p:nvGrpSpPr>
            <p:cNvPr id="378" name="그룹 377">
              <a:extLst>
                <a:ext uri="{FF2B5EF4-FFF2-40B4-BE49-F238E27FC236}">
                  <a16:creationId xmlns:a16="http://schemas.microsoft.com/office/drawing/2014/main" xmlns="" id="{9DC6A85D-AD9D-4F4C-9841-4D76B7973C80}"/>
                </a:ext>
              </a:extLst>
            </p:cNvPr>
            <p:cNvGrpSpPr/>
            <p:nvPr/>
          </p:nvGrpSpPr>
          <p:grpSpPr>
            <a:xfrm>
              <a:off x="4862681" y="3076699"/>
              <a:ext cx="756000" cy="324000"/>
              <a:chOff x="7510734" y="4130989"/>
              <a:chExt cx="756000" cy="324000"/>
            </a:xfrm>
          </p:grpSpPr>
          <p:grpSp>
            <p:nvGrpSpPr>
              <p:cNvPr id="379" name="그룹 36">
                <a:extLst>
                  <a:ext uri="{FF2B5EF4-FFF2-40B4-BE49-F238E27FC236}">
                    <a16:creationId xmlns:a16="http://schemas.microsoft.com/office/drawing/2014/main" xmlns="" id="{BF95F8B7-BBD5-4A4B-AC9D-C6C1736C7183}"/>
                  </a:ext>
                </a:extLst>
              </p:cNvPr>
              <p:cNvGrpSpPr/>
              <p:nvPr/>
            </p:nvGrpSpPr>
            <p:grpSpPr>
              <a:xfrm>
                <a:off x="7510734" y="4130989"/>
                <a:ext cx="756000" cy="324000"/>
                <a:chOff x="4314589" y="5636531"/>
                <a:chExt cx="756000" cy="324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82" name="사각형: 둥근 모서리 556">
                  <a:extLst>
                    <a:ext uri="{FF2B5EF4-FFF2-40B4-BE49-F238E27FC236}">
                      <a16:creationId xmlns:a16="http://schemas.microsoft.com/office/drawing/2014/main" xmlns="" id="{EFCD8953-E599-47DB-B540-8406B73D35C7}"/>
                    </a:ext>
                  </a:extLst>
                </p:cNvPr>
                <p:cNvSpPr/>
                <p:nvPr/>
              </p:nvSpPr>
              <p:spPr>
                <a:xfrm>
                  <a:off x="4314589" y="5636531"/>
                  <a:ext cx="756000" cy="324000"/>
                </a:xfrm>
                <a:prstGeom prst="roundRect">
                  <a:avLst>
                    <a:gd name="adj" fmla="val 8573"/>
                  </a:avLst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pic>
              <p:nvPicPr>
                <p:cNvPr id="383" name="그림 628">
                  <a:extLst>
                    <a:ext uri="{FF2B5EF4-FFF2-40B4-BE49-F238E27FC236}">
                      <a16:creationId xmlns:a16="http://schemas.microsoft.com/office/drawing/2014/main" xmlns="" id="{91A57ECF-FEAA-4017-BFEA-6D9C626FE3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2589" y="5661475"/>
                  <a:ext cx="720000" cy="274112"/>
                </a:xfrm>
                <a:prstGeom prst="rect">
                  <a:avLst/>
                </a:prstGeom>
              </p:spPr>
            </p:pic>
          </p:grpSp>
          <p:pic>
            <p:nvPicPr>
              <p:cNvPr id="380" name="그림 379">
                <a:extLst>
                  <a:ext uri="{FF2B5EF4-FFF2-40B4-BE49-F238E27FC236}">
                    <a16:creationId xmlns:a16="http://schemas.microsoft.com/office/drawing/2014/main" xmlns="" id="{7EF1AD2B-B1A0-4DC3-9D51-FB17F98EE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25283" y="4189537"/>
                <a:ext cx="632451" cy="252980"/>
              </a:xfrm>
              <a:prstGeom prst="rect">
                <a:avLst/>
              </a:prstGeom>
            </p:spPr>
          </p:pic>
          <p:pic>
            <p:nvPicPr>
              <p:cNvPr id="381" name="그림 380">
                <a:extLst>
                  <a:ext uri="{FF2B5EF4-FFF2-40B4-BE49-F238E27FC236}">
                    <a16:creationId xmlns:a16="http://schemas.microsoft.com/office/drawing/2014/main" xmlns="" id="{80FEDBAB-0505-4D55-AF99-EE90997E83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541089" y="4153332"/>
                <a:ext cx="609653" cy="243861"/>
              </a:xfrm>
              <a:prstGeom prst="rect">
                <a:avLst/>
              </a:prstGeom>
            </p:spPr>
          </p:pic>
        </p:grpSp>
        <p:pic>
          <p:nvPicPr>
            <p:cNvPr id="392" name="그림 391">
              <a:extLst>
                <a:ext uri="{FF2B5EF4-FFF2-40B4-BE49-F238E27FC236}">
                  <a16:creationId xmlns:a16="http://schemas.microsoft.com/office/drawing/2014/main" xmlns="" id="{A4A56E21-FC59-4334-8944-790B283A3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933710" y="3094586"/>
              <a:ext cx="613942" cy="269582"/>
            </a:xfrm>
            <a:prstGeom prst="rect">
              <a:avLst/>
            </a:prstGeom>
          </p:spPr>
        </p:pic>
      </p:grpSp>
      <p:grpSp>
        <p:nvGrpSpPr>
          <p:cNvPr id="395" name="그룹 394">
            <a:extLst>
              <a:ext uri="{FF2B5EF4-FFF2-40B4-BE49-F238E27FC236}">
                <a16:creationId xmlns:a16="http://schemas.microsoft.com/office/drawing/2014/main" xmlns="" id="{610B8075-4B6B-403C-94C4-9BC517070253}"/>
              </a:ext>
            </a:extLst>
          </p:cNvPr>
          <p:cNvGrpSpPr/>
          <p:nvPr/>
        </p:nvGrpSpPr>
        <p:grpSpPr>
          <a:xfrm>
            <a:off x="3972157" y="2902962"/>
            <a:ext cx="756000" cy="328827"/>
            <a:chOff x="4158218" y="2906078"/>
            <a:chExt cx="756000" cy="328827"/>
          </a:xfrm>
        </p:grpSpPr>
        <p:grpSp>
          <p:nvGrpSpPr>
            <p:cNvPr id="372" name="그룹 371">
              <a:extLst>
                <a:ext uri="{FF2B5EF4-FFF2-40B4-BE49-F238E27FC236}">
                  <a16:creationId xmlns:a16="http://schemas.microsoft.com/office/drawing/2014/main" xmlns="" id="{8FE36CC1-5972-4123-A715-002CB58561B6}"/>
                </a:ext>
              </a:extLst>
            </p:cNvPr>
            <p:cNvGrpSpPr/>
            <p:nvPr/>
          </p:nvGrpSpPr>
          <p:grpSpPr>
            <a:xfrm>
              <a:off x="4158218" y="2906078"/>
              <a:ext cx="756000" cy="324000"/>
              <a:chOff x="7510734" y="4130989"/>
              <a:chExt cx="756000" cy="324000"/>
            </a:xfrm>
          </p:grpSpPr>
          <p:grpSp>
            <p:nvGrpSpPr>
              <p:cNvPr id="373" name="그룹 36">
                <a:extLst>
                  <a:ext uri="{FF2B5EF4-FFF2-40B4-BE49-F238E27FC236}">
                    <a16:creationId xmlns:a16="http://schemas.microsoft.com/office/drawing/2014/main" xmlns="" id="{483B1466-AAAA-4BEB-BB42-7C03BA74F1B9}"/>
                  </a:ext>
                </a:extLst>
              </p:cNvPr>
              <p:cNvGrpSpPr/>
              <p:nvPr/>
            </p:nvGrpSpPr>
            <p:grpSpPr>
              <a:xfrm>
                <a:off x="7510734" y="4130989"/>
                <a:ext cx="756000" cy="324000"/>
                <a:chOff x="4314589" y="5636531"/>
                <a:chExt cx="756000" cy="324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76" name="사각형: 둥근 모서리 556">
                  <a:extLst>
                    <a:ext uri="{FF2B5EF4-FFF2-40B4-BE49-F238E27FC236}">
                      <a16:creationId xmlns:a16="http://schemas.microsoft.com/office/drawing/2014/main" xmlns="" id="{C15B513F-283A-4691-9BE7-17F30B9AE0A2}"/>
                    </a:ext>
                  </a:extLst>
                </p:cNvPr>
                <p:cNvSpPr/>
                <p:nvPr/>
              </p:nvSpPr>
              <p:spPr>
                <a:xfrm>
                  <a:off x="4314589" y="5636531"/>
                  <a:ext cx="756000" cy="324000"/>
                </a:xfrm>
                <a:prstGeom prst="roundRect">
                  <a:avLst>
                    <a:gd name="adj" fmla="val 8573"/>
                  </a:avLst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pic>
              <p:nvPicPr>
                <p:cNvPr id="377" name="그림 628">
                  <a:extLst>
                    <a:ext uri="{FF2B5EF4-FFF2-40B4-BE49-F238E27FC236}">
                      <a16:creationId xmlns:a16="http://schemas.microsoft.com/office/drawing/2014/main" xmlns="" id="{6C66E363-E1E0-4D0D-AD58-47B6951B39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2589" y="5661475"/>
                  <a:ext cx="720000" cy="274112"/>
                </a:xfrm>
                <a:prstGeom prst="rect">
                  <a:avLst/>
                </a:prstGeom>
              </p:spPr>
            </p:pic>
          </p:grpSp>
          <p:pic>
            <p:nvPicPr>
              <p:cNvPr id="374" name="그림 373">
                <a:extLst>
                  <a:ext uri="{FF2B5EF4-FFF2-40B4-BE49-F238E27FC236}">
                    <a16:creationId xmlns:a16="http://schemas.microsoft.com/office/drawing/2014/main" xmlns="" id="{1DE00542-43A6-4C2C-8C66-C99056B7AF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25283" y="4189537"/>
                <a:ext cx="632451" cy="252980"/>
              </a:xfrm>
              <a:prstGeom prst="rect">
                <a:avLst/>
              </a:prstGeom>
            </p:spPr>
          </p:pic>
          <p:pic>
            <p:nvPicPr>
              <p:cNvPr id="375" name="그림 374">
                <a:extLst>
                  <a:ext uri="{FF2B5EF4-FFF2-40B4-BE49-F238E27FC236}">
                    <a16:creationId xmlns:a16="http://schemas.microsoft.com/office/drawing/2014/main" xmlns="" id="{522C3455-99B3-4C75-885E-289D7240F7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541089" y="4153332"/>
                <a:ext cx="609653" cy="243861"/>
              </a:xfrm>
              <a:prstGeom prst="rect">
                <a:avLst/>
              </a:prstGeom>
            </p:spPr>
          </p:pic>
        </p:grpSp>
        <p:pic>
          <p:nvPicPr>
            <p:cNvPr id="394" name="그림 393">
              <a:extLst>
                <a:ext uri="{FF2B5EF4-FFF2-40B4-BE49-F238E27FC236}">
                  <a16:creationId xmlns:a16="http://schemas.microsoft.com/office/drawing/2014/main" xmlns="" id="{6BA34426-1528-45D8-9C74-CA1C59445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218154" y="2926268"/>
              <a:ext cx="651208" cy="308637"/>
            </a:xfrm>
            <a:prstGeom prst="rect">
              <a:avLst/>
            </a:prstGeom>
          </p:spPr>
        </p:pic>
      </p:grpSp>
      <p:grpSp>
        <p:nvGrpSpPr>
          <p:cNvPr id="403" name="그룹 402">
            <a:extLst>
              <a:ext uri="{FF2B5EF4-FFF2-40B4-BE49-F238E27FC236}">
                <a16:creationId xmlns:a16="http://schemas.microsoft.com/office/drawing/2014/main" xmlns="" id="{B42C7F47-5612-4E1B-8AB3-6A5D2F89CDA3}"/>
              </a:ext>
            </a:extLst>
          </p:cNvPr>
          <p:cNvGrpSpPr/>
          <p:nvPr/>
        </p:nvGrpSpPr>
        <p:grpSpPr>
          <a:xfrm>
            <a:off x="4731019" y="3261780"/>
            <a:ext cx="756000" cy="324000"/>
            <a:chOff x="7510734" y="4130989"/>
            <a:chExt cx="756000" cy="324000"/>
          </a:xfrm>
        </p:grpSpPr>
        <p:grpSp>
          <p:nvGrpSpPr>
            <p:cNvPr id="404" name="그룹 36">
              <a:extLst>
                <a:ext uri="{FF2B5EF4-FFF2-40B4-BE49-F238E27FC236}">
                  <a16:creationId xmlns:a16="http://schemas.microsoft.com/office/drawing/2014/main" xmlns="" id="{275CFF6A-BF42-4DAC-92BC-6214EC65C477}"/>
                </a:ext>
              </a:extLst>
            </p:cNvPr>
            <p:cNvGrpSpPr/>
            <p:nvPr/>
          </p:nvGrpSpPr>
          <p:grpSpPr>
            <a:xfrm>
              <a:off x="7510734" y="4130989"/>
              <a:ext cx="756000" cy="324000"/>
              <a:chOff x="4314589" y="5636531"/>
              <a:chExt cx="756000" cy="324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07" name="사각형: 둥근 모서리 556">
                <a:extLst>
                  <a:ext uri="{FF2B5EF4-FFF2-40B4-BE49-F238E27FC236}">
                    <a16:creationId xmlns:a16="http://schemas.microsoft.com/office/drawing/2014/main" xmlns="" id="{BCFC283D-BE68-49ED-B61A-AA4F27BC56DD}"/>
                  </a:ext>
                </a:extLst>
              </p:cNvPr>
              <p:cNvSpPr/>
              <p:nvPr/>
            </p:nvSpPr>
            <p:spPr>
              <a:xfrm>
                <a:off x="4314589" y="5636531"/>
                <a:ext cx="756000" cy="324000"/>
              </a:xfrm>
              <a:prstGeom prst="roundRect">
                <a:avLst>
                  <a:gd name="adj" fmla="val 8573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408" name="그림 628">
                <a:extLst>
                  <a:ext uri="{FF2B5EF4-FFF2-40B4-BE49-F238E27FC236}">
                    <a16:creationId xmlns:a16="http://schemas.microsoft.com/office/drawing/2014/main" xmlns="" id="{AAD99998-9BEB-4812-9C6F-E5692BCA3A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332589" y="5661475"/>
                <a:ext cx="720000" cy="274112"/>
              </a:xfrm>
              <a:prstGeom prst="rect">
                <a:avLst/>
              </a:prstGeom>
            </p:spPr>
          </p:pic>
        </p:grpSp>
        <p:pic>
          <p:nvPicPr>
            <p:cNvPr id="405" name="그림 404">
              <a:extLst>
                <a:ext uri="{FF2B5EF4-FFF2-40B4-BE49-F238E27FC236}">
                  <a16:creationId xmlns:a16="http://schemas.microsoft.com/office/drawing/2014/main" xmlns="" id="{7D2F3854-62A6-4237-AED0-AEE56C7AA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5283" y="4189537"/>
              <a:ext cx="632451" cy="252980"/>
            </a:xfrm>
            <a:prstGeom prst="rect">
              <a:avLst/>
            </a:prstGeom>
          </p:spPr>
        </p:pic>
        <p:pic>
          <p:nvPicPr>
            <p:cNvPr id="406" name="그림 405">
              <a:extLst>
                <a:ext uri="{FF2B5EF4-FFF2-40B4-BE49-F238E27FC236}">
                  <a16:creationId xmlns:a16="http://schemas.microsoft.com/office/drawing/2014/main" xmlns="" id="{029B99E8-D37D-40BC-96BB-DEE866A89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1089" y="4153332"/>
              <a:ext cx="609653" cy="243861"/>
            </a:xfrm>
            <a:prstGeom prst="rect">
              <a:avLst/>
            </a:prstGeom>
          </p:spPr>
        </p:pic>
      </p:grpSp>
      <p:grpSp>
        <p:nvGrpSpPr>
          <p:cNvPr id="427" name="그룹 426">
            <a:extLst>
              <a:ext uri="{FF2B5EF4-FFF2-40B4-BE49-F238E27FC236}">
                <a16:creationId xmlns:a16="http://schemas.microsoft.com/office/drawing/2014/main" xmlns="" id="{BA436D27-3DFA-4CD6-9C5C-2FA84A42EA9D}"/>
              </a:ext>
            </a:extLst>
          </p:cNvPr>
          <p:cNvGrpSpPr/>
          <p:nvPr/>
        </p:nvGrpSpPr>
        <p:grpSpPr>
          <a:xfrm>
            <a:off x="4738753" y="2902044"/>
            <a:ext cx="756000" cy="327468"/>
            <a:chOff x="6092025" y="4173355"/>
            <a:chExt cx="756000" cy="327468"/>
          </a:xfrm>
        </p:grpSpPr>
        <p:grpSp>
          <p:nvGrpSpPr>
            <p:cNvPr id="421" name="그룹 420">
              <a:extLst>
                <a:ext uri="{FF2B5EF4-FFF2-40B4-BE49-F238E27FC236}">
                  <a16:creationId xmlns:a16="http://schemas.microsoft.com/office/drawing/2014/main" xmlns="" id="{2C6F5ED2-D5A5-42C6-B700-73670926A588}"/>
                </a:ext>
              </a:extLst>
            </p:cNvPr>
            <p:cNvGrpSpPr/>
            <p:nvPr/>
          </p:nvGrpSpPr>
          <p:grpSpPr>
            <a:xfrm>
              <a:off x="6092025" y="4176823"/>
              <a:ext cx="756000" cy="324000"/>
              <a:chOff x="7510734" y="4130989"/>
              <a:chExt cx="756000" cy="324000"/>
            </a:xfrm>
          </p:grpSpPr>
          <p:grpSp>
            <p:nvGrpSpPr>
              <p:cNvPr id="422" name="그룹 36">
                <a:extLst>
                  <a:ext uri="{FF2B5EF4-FFF2-40B4-BE49-F238E27FC236}">
                    <a16:creationId xmlns:a16="http://schemas.microsoft.com/office/drawing/2014/main" xmlns="" id="{F3D3B6D7-F3F2-4F72-AFF1-421ECACF8E9A}"/>
                  </a:ext>
                </a:extLst>
              </p:cNvPr>
              <p:cNvGrpSpPr/>
              <p:nvPr/>
            </p:nvGrpSpPr>
            <p:grpSpPr>
              <a:xfrm>
                <a:off x="7510734" y="4130989"/>
                <a:ext cx="756000" cy="324000"/>
                <a:chOff x="4314589" y="5636531"/>
                <a:chExt cx="756000" cy="324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25" name="사각형: 둥근 모서리 556">
                  <a:extLst>
                    <a:ext uri="{FF2B5EF4-FFF2-40B4-BE49-F238E27FC236}">
                      <a16:creationId xmlns:a16="http://schemas.microsoft.com/office/drawing/2014/main" xmlns="" id="{15BFE42C-B87B-4A40-B7A8-BBD8628DE353}"/>
                    </a:ext>
                  </a:extLst>
                </p:cNvPr>
                <p:cNvSpPr/>
                <p:nvPr/>
              </p:nvSpPr>
              <p:spPr>
                <a:xfrm>
                  <a:off x="4314589" y="5636531"/>
                  <a:ext cx="756000" cy="324000"/>
                </a:xfrm>
                <a:prstGeom prst="roundRect">
                  <a:avLst>
                    <a:gd name="adj" fmla="val 8573"/>
                  </a:avLst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pic>
              <p:nvPicPr>
                <p:cNvPr id="426" name="그림 628">
                  <a:extLst>
                    <a:ext uri="{FF2B5EF4-FFF2-40B4-BE49-F238E27FC236}">
                      <a16:creationId xmlns:a16="http://schemas.microsoft.com/office/drawing/2014/main" xmlns="" id="{20BD4637-CC1D-4591-8E8A-ED4BE92CD5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2589" y="5661475"/>
                  <a:ext cx="720000" cy="274112"/>
                </a:xfrm>
                <a:prstGeom prst="rect">
                  <a:avLst/>
                </a:prstGeom>
              </p:spPr>
            </p:pic>
          </p:grpSp>
          <p:pic>
            <p:nvPicPr>
              <p:cNvPr id="423" name="그림 422">
                <a:extLst>
                  <a:ext uri="{FF2B5EF4-FFF2-40B4-BE49-F238E27FC236}">
                    <a16:creationId xmlns:a16="http://schemas.microsoft.com/office/drawing/2014/main" xmlns="" id="{2B576F38-F88B-488D-B7E2-C04C69E22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25283" y="4189537"/>
                <a:ext cx="632451" cy="252980"/>
              </a:xfrm>
              <a:prstGeom prst="rect">
                <a:avLst/>
              </a:prstGeom>
            </p:spPr>
          </p:pic>
          <p:pic>
            <p:nvPicPr>
              <p:cNvPr id="424" name="그림 423">
                <a:extLst>
                  <a:ext uri="{FF2B5EF4-FFF2-40B4-BE49-F238E27FC236}">
                    <a16:creationId xmlns:a16="http://schemas.microsoft.com/office/drawing/2014/main" xmlns="" id="{1392E2EF-B6D1-4288-A84D-E66A63C96E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541089" y="4153332"/>
                <a:ext cx="609653" cy="243861"/>
              </a:xfrm>
              <a:prstGeom prst="rect">
                <a:avLst/>
              </a:prstGeom>
            </p:spPr>
          </p:pic>
        </p:grpSp>
        <p:pic>
          <p:nvPicPr>
            <p:cNvPr id="396" name="그림 395">
              <a:extLst>
                <a:ext uri="{FF2B5EF4-FFF2-40B4-BE49-F238E27FC236}">
                  <a16:creationId xmlns:a16="http://schemas.microsoft.com/office/drawing/2014/main" xmlns="" id="{8957F08A-087D-4AE6-8EF9-AE6B5B7FC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6099333" y="4173355"/>
              <a:ext cx="680374" cy="298809"/>
            </a:xfrm>
            <a:prstGeom prst="rect">
              <a:avLst/>
            </a:prstGeom>
          </p:spPr>
        </p:pic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ED62C6BB-BC79-4FFD-903B-B49078FD649E}"/>
              </a:ext>
            </a:extLst>
          </p:cNvPr>
          <p:cNvPicPr>
            <a:picLocks noChangeAspect="1"/>
          </p:cNvPicPr>
          <p:nvPr/>
        </p:nvPicPr>
        <p:blipFill>
          <a:blip r:embed="rId97" cstate="print"/>
          <a:stretch>
            <a:fillRect/>
          </a:stretch>
        </p:blipFill>
        <p:spPr>
          <a:xfrm>
            <a:off x="4747096" y="3313113"/>
            <a:ext cx="702151" cy="237693"/>
          </a:xfrm>
          <a:prstGeom prst="rect">
            <a:avLst/>
          </a:prstGeom>
        </p:spPr>
      </p:pic>
      <p:grpSp>
        <p:nvGrpSpPr>
          <p:cNvPr id="433" name="그룹 432">
            <a:extLst>
              <a:ext uri="{FF2B5EF4-FFF2-40B4-BE49-F238E27FC236}">
                <a16:creationId xmlns:a16="http://schemas.microsoft.com/office/drawing/2014/main" xmlns="" id="{33DE831F-4D5D-4E24-BC04-51BC324BEB9D}"/>
              </a:ext>
            </a:extLst>
          </p:cNvPr>
          <p:cNvGrpSpPr/>
          <p:nvPr/>
        </p:nvGrpSpPr>
        <p:grpSpPr>
          <a:xfrm>
            <a:off x="5540599" y="3250298"/>
            <a:ext cx="756000" cy="331569"/>
            <a:chOff x="6240546" y="3297108"/>
            <a:chExt cx="756000" cy="331569"/>
          </a:xfrm>
        </p:grpSpPr>
        <p:grpSp>
          <p:nvGrpSpPr>
            <p:cNvPr id="397" name="그룹 396">
              <a:extLst>
                <a:ext uri="{FF2B5EF4-FFF2-40B4-BE49-F238E27FC236}">
                  <a16:creationId xmlns:a16="http://schemas.microsoft.com/office/drawing/2014/main" xmlns="" id="{6DEBE6AC-211D-41E6-9A88-BB376339387E}"/>
                </a:ext>
              </a:extLst>
            </p:cNvPr>
            <p:cNvGrpSpPr/>
            <p:nvPr/>
          </p:nvGrpSpPr>
          <p:grpSpPr>
            <a:xfrm>
              <a:off x="6240546" y="3297108"/>
              <a:ext cx="756000" cy="324000"/>
              <a:chOff x="7510734" y="4130989"/>
              <a:chExt cx="756000" cy="324000"/>
            </a:xfrm>
          </p:grpSpPr>
          <p:grpSp>
            <p:nvGrpSpPr>
              <p:cNvPr id="398" name="그룹 36">
                <a:extLst>
                  <a:ext uri="{FF2B5EF4-FFF2-40B4-BE49-F238E27FC236}">
                    <a16:creationId xmlns:a16="http://schemas.microsoft.com/office/drawing/2014/main" xmlns="" id="{1BE0B9FE-117B-4E6B-91B0-5AF222D49845}"/>
                  </a:ext>
                </a:extLst>
              </p:cNvPr>
              <p:cNvGrpSpPr/>
              <p:nvPr/>
            </p:nvGrpSpPr>
            <p:grpSpPr>
              <a:xfrm>
                <a:off x="7510734" y="4130989"/>
                <a:ext cx="756000" cy="324000"/>
                <a:chOff x="4314589" y="5636531"/>
                <a:chExt cx="756000" cy="324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01" name="사각형: 둥근 모서리 556">
                  <a:extLst>
                    <a:ext uri="{FF2B5EF4-FFF2-40B4-BE49-F238E27FC236}">
                      <a16:creationId xmlns:a16="http://schemas.microsoft.com/office/drawing/2014/main" xmlns="" id="{69400841-67AB-46FC-9B8C-B5F38DE87C5A}"/>
                    </a:ext>
                  </a:extLst>
                </p:cNvPr>
                <p:cNvSpPr/>
                <p:nvPr/>
              </p:nvSpPr>
              <p:spPr>
                <a:xfrm>
                  <a:off x="4314589" y="5636531"/>
                  <a:ext cx="756000" cy="324000"/>
                </a:xfrm>
                <a:prstGeom prst="roundRect">
                  <a:avLst>
                    <a:gd name="adj" fmla="val 8573"/>
                  </a:avLst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pic>
              <p:nvPicPr>
                <p:cNvPr id="402" name="그림 628">
                  <a:extLst>
                    <a:ext uri="{FF2B5EF4-FFF2-40B4-BE49-F238E27FC236}">
                      <a16:creationId xmlns:a16="http://schemas.microsoft.com/office/drawing/2014/main" xmlns="" id="{C075C94C-0332-4BEB-BAD8-27195A4FA6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2589" y="5661475"/>
                  <a:ext cx="720000" cy="274112"/>
                </a:xfrm>
                <a:prstGeom prst="rect">
                  <a:avLst/>
                </a:prstGeom>
              </p:spPr>
            </p:pic>
          </p:grpSp>
          <p:pic>
            <p:nvPicPr>
              <p:cNvPr id="399" name="그림 398">
                <a:extLst>
                  <a:ext uri="{FF2B5EF4-FFF2-40B4-BE49-F238E27FC236}">
                    <a16:creationId xmlns:a16="http://schemas.microsoft.com/office/drawing/2014/main" xmlns="" id="{9D42F7E0-958D-4AF7-B437-7906F1BC52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25283" y="4189537"/>
                <a:ext cx="632451" cy="252980"/>
              </a:xfrm>
              <a:prstGeom prst="rect">
                <a:avLst/>
              </a:prstGeom>
            </p:spPr>
          </p:pic>
          <p:pic>
            <p:nvPicPr>
              <p:cNvPr id="400" name="그림 399">
                <a:extLst>
                  <a:ext uri="{FF2B5EF4-FFF2-40B4-BE49-F238E27FC236}">
                    <a16:creationId xmlns:a16="http://schemas.microsoft.com/office/drawing/2014/main" xmlns="" id="{D548B5ED-2D65-4048-A94C-A01ECB346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541089" y="4153332"/>
                <a:ext cx="609653" cy="243861"/>
              </a:xfrm>
              <a:prstGeom prst="rect">
                <a:avLst/>
              </a:prstGeom>
            </p:spPr>
          </p:pic>
        </p:grpSp>
        <p:pic>
          <p:nvPicPr>
            <p:cNvPr id="432" name="그림 431">
              <a:extLst>
                <a:ext uri="{FF2B5EF4-FFF2-40B4-BE49-F238E27FC236}">
                  <a16:creationId xmlns:a16="http://schemas.microsoft.com/office/drawing/2014/main" xmlns="" id="{900222E9-9713-485D-8C7A-AA96F8D96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6336914" y="3307083"/>
              <a:ext cx="618638" cy="321594"/>
            </a:xfrm>
            <a:prstGeom prst="rect">
              <a:avLst/>
            </a:prstGeom>
          </p:spPr>
        </p:pic>
      </p:grpSp>
      <p:grpSp>
        <p:nvGrpSpPr>
          <p:cNvPr id="447" name="그룹 446">
            <a:extLst>
              <a:ext uri="{FF2B5EF4-FFF2-40B4-BE49-F238E27FC236}">
                <a16:creationId xmlns:a16="http://schemas.microsoft.com/office/drawing/2014/main" xmlns="" id="{4AADA4FD-2195-49B5-8986-AEEB7F463691}"/>
              </a:ext>
            </a:extLst>
          </p:cNvPr>
          <p:cNvGrpSpPr/>
          <p:nvPr/>
        </p:nvGrpSpPr>
        <p:grpSpPr>
          <a:xfrm>
            <a:off x="3970020" y="5095507"/>
            <a:ext cx="756000" cy="324000"/>
            <a:chOff x="7510734" y="4130989"/>
            <a:chExt cx="756000" cy="324000"/>
          </a:xfrm>
        </p:grpSpPr>
        <p:grpSp>
          <p:nvGrpSpPr>
            <p:cNvPr id="448" name="그룹 36">
              <a:extLst>
                <a:ext uri="{FF2B5EF4-FFF2-40B4-BE49-F238E27FC236}">
                  <a16:creationId xmlns:a16="http://schemas.microsoft.com/office/drawing/2014/main" xmlns="" id="{DCE02109-0103-4D43-B6CE-BC52B96F289E}"/>
                </a:ext>
              </a:extLst>
            </p:cNvPr>
            <p:cNvGrpSpPr/>
            <p:nvPr/>
          </p:nvGrpSpPr>
          <p:grpSpPr>
            <a:xfrm>
              <a:off x="7510734" y="4130989"/>
              <a:ext cx="756000" cy="324000"/>
              <a:chOff x="4314589" y="5636531"/>
              <a:chExt cx="756000" cy="324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51" name="사각형: 둥근 모서리 556">
                <a:extLst>
                  <a:ext uri="{FF2B5EF4-FFF2-40B4-BE49-F238E27FC236}">
                    <a16:creationId xmlns:a16="http://schemas.microsoft.com/office/drawing/2014/main" xmlns="" id="{CB018714-086F-4B22-9020-98DF10CCF868}"/>
                  </a:ext>
                </a:extLst>
              </p:cNvPr>
              <p:cNvSpPr/>
              <p:nvPr/>
            </p:nvSpPr>
            <p:spPr>
              <a:xfrm>
                <a:off x="4314589" y="5636531"/>
                <a:ext cx="756000" cy="324000"/>
              </a:xfrm>
              <a:prstGeom prst="roundRect">
                <a:avLst>
                  <a:gd name="adj" fmla="val 8573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452" name="그림 628">
                <a:extLst>
                  <a:ext uri="{FF2B5EF4-FFF2-40B4-BE49-F238E27FC236}">
                    <a16:creationId xmlns:a16="http://schemas.microsoft.com/office/drawing/2014/main" xmlns="" id="{6D45D298-63B6-45BE-8920-5E88A24C4C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332589" y="5661475"/>
                <a:ext cx="720000" cy="274112"/>
              </a:xfrm>
              <a:prstGeom prst="rect">
                <a:avLst/>
              </a:prstGeom>
            </p:spPr>
          </p:pic>
        </p:grpSp>
        <p:pic>
          <p:nvPicPr>
            <p:cNvPr id="449" name="그림 448">
              <a:extLst>
                <a:ext uri="{FF2B5EF4-FFF2-40B4-BE49-F238E27FC236}">
                  <a16:creationId xmlns:a16="http://schemas.microsoft.com/office/drawing/2014/main" xmlns="" id="{EA137068-0E00-411A-828D-17BECF9AA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5283" y="4189537"/>
              <a:ext cx="632451" cy="252980"/>
            </a:xfrm>
            <a:prstGeom prst="rect">
              <a:avLst/>
            </a:prstGeom>
          </p:spPr>
        </p:pic>
        <p:pic>
          <p:nvPicPr>
            <p:cNvPr id="450" name="그림 449">
              <a:extLst>
                <a:ext uri="{FF2B5EF4-FFF2-40B4-BE49-F238E27FC236}">
                  <a16:creationId xmlns:a16="http://schemas.microsoft.com/office/drawing/2014/main" xmlns="" id="{395D14D5-9699-41AA-975A-9A0105D1D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1089" y="4153332"/>
              <a:ext cx="609653" cy="243861"/>
            </a:xfrm>
            <a:prstGeom prst="rect">
              <a:avLst/>
            </a:prstGeom>
          </p:spPr>
        </p:pic>
      </p:grpSp>
      <p:pic>
        <p:nvPicPr>
          <p:cNvPr id="460" name="그림 459">
            <a:extLst>
              <a:ext uri="{FF2B5EF4-FFF2-40B4-BE49-F238E27FC236}">
                <a16:creationId xmlns:a16="http://schemas.microsoft.com/office/drawing/2014/main" xmlns="" id="{78092B68-B552-4C63-976F-07EB2BDD836E}"/>
              </a:ext>
            </a:extLst>
          </p:cNvPr>
          <p:cNvPicPr>
            <a:picLocks noChangeAspect="1"/>
          </p:cNvPicPr>
          <p:nvPr/>
        </p:nvPicPr>
        <p:blipFill>
          <a:blip r:embed="rId99" cstate="print"/>
          <a:stretch>
            <a:fillRect/>
          </a:stretch>
        </p:blipFill>
        <p:spPr>
          <a:xfrm>
            <a:off x="3966972" y="5120120"/>
            <a:ext cx="737806" cy="288584"/>
          </a:xfrm>
          <a:prstGeom prst="rect">
            <a:avLst/>
          </a:prstGeom>
        </p:spPr>
      </p:pic>
      <p:grpSp>
        <p:nvGrpSpPr>
          <p:cNvPr id="462" name="그룹 461">
            <a:extLst>
              <a:ext uri="{FF2B5EF4-FFF2-40B4-BE49-F238E27FC236}">
                <a16:creationId xmlns:a16="http://schemas.microsoft.com/office/drawing/2014/main" xmlns="" id="{F9195433-4905-44CA-BA6A-2C77C44D6892}"/>
              </a:ext>
            </a:extLst>
          </p:cNvPr>
          <p:cNvGrpSpPr/>
          <p:nvPr/>
        </p:nvGrpSpPr>
        <p:grpSpPr>
          <a:xfrm>
            <a:off x="5528781" y="4011837"/>
            <a:ext cx="756000" cy="324000"/>
            <a:chOff x="7805105" y="4263874"/>
            <a:chExt cx="756000" cy="324000"/>
          </a:xfrm>
        </p:grpSpPr>
        <p:grpSp>
          <p:nvGrpSpPr>
            <p:cNvPr id="441" name="그룹 440">
              <a:extLst>
                <a:ext uri="{FF2B5EF4-FFF2-40B4-BE49-F238E27FC236}">
                  <a16:creationId xmlns:a16="http://schemas.microsoft.com/office/drawing/2014/main" xmlns="" id="{92DA5831-68BE-4FD2-A1E9-481810A4A317}"/>
                </a:ext>
              </a:extLst>
            </p:cNvPr>
            <p:cNvGrpSpPr/>
            <p:nvPr/>
          </p:nvGrpSpPr>
          <p:grpSpPr>
            <a:xfrm>
              <a:off x="7805105" y="4263874"/>
              <a:ext cx="756000" cy="324000"/>
              <a:chOff x="7510734" y="4130989"/>
              <a:chExt cx="756000" cy="324000"/>
            </a:xfrm>
          </p:grpSpPr>
          <p:grpSp>
            <p:nvGrpSpPr>
              <p:cNvPr id="442" name="그룹 36">
                <a:extLst>
                  <a:ext uri="{FF2B5EF4-FFF2-40B4-BE49-F238E27FC236}">
                    <a16:creationId xmlns:a16="http://schemas.microsoft.com/office/drawing/2014/main" xmlns="" id="{78ADB4E7-1E82-4E19-812C-644AAED4B788}"/>
                  </a:ext>
                </a:extLst>
              </p:cNvPr>
              <p:cNvGrpSpPr/>
              <p:nvPr/>
            </p:nvGrpSpPr>
            <p:grpSpPr>
              <a:xfrm>
                <a:off x="7510734" y="4130989"/>
                <a:ext cx="756000" cy="324000"/>
                <a:chOff x="4314589" y="5636531"/>
                <a:chExt cx="756000" cy="324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45" name="사각형: 둥근 모서리 556">
                  <a:extLst>
                    <a:ext uri="{FF2B5EF4-FFF2-40B4-BE49-F238E27FC236}">
                      <a16:creationId xmlns:a16="http://schemas.microsoft.com/office/drawing/2014/main" xmlns="" id="{8DC14969-1BDF-451D-937A-2A4D2CB9B92A}"/>
                    </a:ext>
                  </a:extLst>
                </p:cNvPr>
                <p:cNvSpPr/>
                <p:nvPr/>
              </p:nvSpPr>
              <p:spPr>
                <a:xfrm>
                  <a:off x="4314589" y="5636531"/>
                  <a:ext cx="756000" cy="324000"/>
                </a:xfrm>
                <a:prstGeom prst="roundRect">
                  <a:avLst>
                    <a:gd name="adj" fmla="val 8573"/>
                  </a:avLst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pic>
              <p:nvPicPr>
                <p:cNvPr id="446" name="그림 628">
                  <a:extLst>
                    <a:ext uri="{FF2B5EF4-FFF2-40B4-BE49-F238E27FC236}">
                      <a16:creationId xmlns:a16="http://schemas.microsoft.com/office/drawing/2014/main" xmlns="" id="{E53AB2C5-23D1-4099-9D92-49FB02159E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2589" y="5661475"/>
                  <a:ext cx="720000" cy="274112"/>
                </a:xfrm>
                <a:prstGeom prst="rect">
                  <a:avLst/>
                </a:prstGeom>
              </p:spPr>
            </p:pic>
          </p:grpSp>
          <p:pic>
            <p:nvPicPr>
              <p:cNvPr id="443" name="그림 442">
                <a:extLst>
                  <a:ext uri="{FF2B5EF4-FFF2-40B4-BE49-F238E27FC236}">
                    <a16:creationId xmlns:a16="http://schemas.microsoft.com/office/drawing/2014/main" xmlns="" id="{30F10AF6-C409-4EE2-8523-9067A0794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25283" y="4189537"/>
                <a:ext cx="632451" cy="252980"/>
              </a:xfrm>
              <a:prstGeom prst="rect">
                <a:avLst/>
              </a:prstGeom>
            </p:spPr>
          </p:pic>
          <p:pic>
            <p:nvPicPr>
              <p:cNvPr id="444" name="그림 443">
                <a:extLst>
                  <a:ext uri="{FF2B5EF4-FFF2-40B4-BE49-F238E27FC236}">
                    <a16:creationId xmlns:a16="http://schemas.microsoft.com/office/drawing/2014/main" xmlns="" id="{42866BA0-0126-4127-B4B5-27C87C2012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541089" y="4153332"/>
                <a:ext cx="609653" cy="243861"/>
              </a:xfrm>
              <a:prstGeom prst="rect">
                <a:avLst/>
              </a:prstGeom>
            </p:spPr>
          </p:pic>
        </p:grpSp>
        <p:pic>
          <p:nvPicPr>
            <p:cNvPr id="461" name="그림 460">
              <a:extLst>
                <a:ext uri="{FF2B5EF4-FFF2-40B4-BE49-F238E27FC236}">
                  <a16:creationId xmlns:a16="http://schemas.microsoft.com/office/drawing/2014/main" xmlns="" id="{91891A04-FADB-4EA4-BEF4-6CCFAA533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7825336" y="4322069"/>
              <a:ext cx="717769" cy="225897"/>
            </a:xfrm>
            <a:prstGeom prst="rect">
              <a:avLst/>
            </a:prstGeom>
          </p:spPr>
        </p:pic>
      </p:grpSp>
      <p:grpSp>
        <p:nvGrpSpPr>
          <p:cNvPr id="465" name="그룹 464">
            <a:extLst>
              <a:ext uri="{FF2B5EF4-FFF2-40B4-BE49-F238E27FC236}">
                <a16:creationId xmlns:a16="http://schemas.microsoft.com/office/drawing/2014/main" xmlns="" id="{0B7DE0D4-76D5-4D4D-89A8-1B82E5A6D9E5}"/>
              </a:ext>
            </a:extLst>
          </p:cNvPr>
          <p:cNvGrpSpPr/>
          <p:nvPr/>
        </p:nvGrpSpPr>
        <p:grpSpPr>
          <a:xfrm>
            <a:off x="7852069" y="5119543"/>
            <a:ext cx="756000" cy="324000"/>
            <a:chOff x="7510734" y="4130989"/>
            <a:chExt cx="756000" cy="324000"/>
          </a:xfrm>
        </p:grpSpPr>
        <p:grpSp>
          <p:nvGrpSpPr>
            <p:cNvPr id="466" name="그룹 36">
              <a:extLst>
                <a:ext uri="{FF2B5EF4-FFF2-40B4-BE49-F238E27FC236}">
                  <a16:creationId xmlns:a16="http://schemas.microsoft.com/office/drawing/2014/main" xmlns="" id="{63ABDA24-F066-4599-8A2B-95EE7C44099B}"/>
                </a:ext>
              </a:extLst>
            </p:cNvPr>
            <p:cNvGrpSpPr/>
            <p:nvPr/>
          </p:nvGrpSpPr>
          <p:grpSpPr>
            <a:xfrm>
              <a:off x="7510734" y="4130989"/>
              <a:ext cx="756000" cy="324000"/>
              <a:chOff x="4314589" y="5636531"/>
              <a:chExt cx="756000" cy="324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69" name="사각형: 둥근 모서리 556">
                <a:extLst>
                  <a:ext uri="{FF2B5EF4-FFF2-40B4-BE49-F238E27FC236}">
                    <a16:creationId xmlns:a16="http://schemas.microsoft.com/office/drawing/2014/main" xmlns="" id="{5CF899E4-8377-4483-BBE2-B17B3F9E27A8}"/>
                  </a:ext>
                </a:extLst>
              </p:cNvPr>
              <p:cNvSpPr/>
              <p:nvPr/>
            </p:nvSpPr>
            <p:spPr>
              <a:xfrm>
                <a:off x="4314589" y="5636531"/>
                <a:ext cx="756000" cy="324000"/>
              </a:xfrm>
              <a:prstGeom prst="roundRect">
                <a:avLst>
                  <a:gd name="adj" fmla="val 8573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470" name="그림 628">
                <a:extLst>
                  <a:ext uri="{FF2B5EF4-FFF2-40B4-BE49-F238E27FC236}">
                    <a16:creationId xmlns:a16="http://schemas.microsoft.com/office/drawing/2014/main" xmlns="" id="{E532181E-DB09-4932-A0D1-38C8D029B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332589" y="5661475"/>
                <a:ext cx="720000" cy="274112"/>
              </a:xfrm>
              <a:prstGeom prst="rect">
                <a:avLst/>
              </a:prstGeom>
            </p:spPr>
          </p:pic>
        </p:grpSp>
        <p:pic>
          <p:nvPicPr>
            <p:cNvPr id="467" name="그림 466">
              <a:extLst>
                <a:ext uri="{FF2B5EF4-FFF2-40B4-BE49-F238E27FC236}">
                  <a16:creationId xmlns:a16="http://schemas.microsoft.com/office/drawing/2014/main" xmlns="" id="{D9DD8CA9-7C5F-4E80-9FE5-FAF3160E9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5283" y="4189537"/>
              <a:ext cx="632451" cy="252980"/>
            </a:xfrm>
            <a:prstGeom prst="rect">
              <a:avLst/>
            </a:prstGeom>
          </p:spPr>
        </p:pic>
        <p:pic>
          <p:nvPicPr>
            <p:cNvPr id="468" name="그림 467">
              <a:extLst>
                <a:ext uri="{FF2B5EF4-FFF2-40B4-BE49-F238E27FC236}">
                  <a16:creationId xmlns:a16="http://schemas.microsoft.com/office/drawing/2014/main" xmlns="" id="{3AB84000-905C-49DA-BDA9-574548127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1089" y="4153332"/>
              <a:ext cx="609653" cy="243861"/>
            </a:xfrm>
            <a:prstGeom prst="rect">
              <a:avLst/>
            </a:prstGeom>
          </p:spPr>
        </p:pic>
      </p:grpSp>
      <p:grpSp>
        <p:nvGrpSpPr>
          <p:cNvPr id="483" name="그룹 482">
            <a:extLst>
              <a:ext uri="{FF2B5EF4-FFF2-40B4-BE49-F238E27FC236}">
                <a16:creationId xmlns:a16="http://schemas.microsoft.com/office/drawing/2014/main" xmlns="" id="{3414645E-B873-4463-9FD3-4B312A4C0878}"/>
              </a:ext>
            </a:extLst>
          </p:cNvPr>
          <p:cNvGrpSpPr/>
          <p:nvPr/>
        </p:nvGrpSpPr>
        <p:grpSpPr>
          <a:xfrm>
            <a:off x="4752752" y="5090730"/>
            <a:ext cx="756000" cy="333554"/>
            <a:chOff x="5717962" y="3184187"/>
            <a:chExt cx="756000" cy="333554"/>
          </a:xfrm>
        </p:grpSpPr>
        <p:grpSp>
          <p:nvGrpSpPr>
            <p:cNvPr id="484" name="그룹 483">
              <a:extLst>
                <a:ext uri="{FF2B5EF4-FFF2-40B4-BE49-F238E27FC236}">
                  <a16:creationId xmlns:a16="http://schemas.microsoft.com/office/drawing/2014/main" xmlns="" id="{F7790DE3-4C97-48B0-8282-D38CF50B8DD4}"/>
                </a:ext>
              </a:extLst>
            </p:cNvPr>
            <p:cNvGrpSpPr/>
            <p:nvPr/>
          </p:nvGrpSpPr>
          <p:grpSpPr>
            <a:xfrm>
              <a:off x="5717962" y="3184187"/>
              <a:ext cx="756000" cy="324000"/>
              <a:chOff x="7510734" y="4130989"/>
              <a:chExt cx="756000" cy="324000"/>
            </a:xfrm>
          </p:grpSpPr>
          <p:grpSp>
            <p:nvGrpSpPr>
              <p:cNvPr id="486" name="그룹 36">
                <a:extLst>
                  <a:ext uri="{FF2B5EF4-FFF2-40B4-BE49-F238E27FC236}">
                    <a16:creationId xmlns:a16="http://schemas.microsoft.com/office/drawing/2014/main" xmlns="" id="{38A3A3AE-D555-44A0-85C8-EBA912DEED12}"/>
                  </a:ext>
                </a:extLst>
              </p:cNvPr>
              <p:cNvGrpSpPr/>
              <p:nvPr/>
            </p:nvGrpSpPr>
            <p:grpSpPr>
              <a:xfrm>
                <a:off x="7510734" y="4130989"/>
                <a:ext cx="756000" cy="324000"/>
                <a:chOff x="4314589" y="5636531"/>
                <a:chExt cx="756000" cy="324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89" name="사각형: 둥근 모서리 556">
                  <a:extLst>
                    <a:ext uri="{FF2B5EF4-FFF2-40B4-BE49-F238E27FC236}">
                      <a16:creationId xmlns:a16="http://schemas.microsoft.com/office/drawing/2014/main" xmlns="" id="{FA3B9814-9D62-45C2-8CB3-B870AECF5F6E}"/>
                    </a:ext>
                  </a:extLst>
                </p:cNvPr>
                <p:cNvSpPr/>
                <p:nvPr/>
              </p:nvSpPr>
              <p:spPr>
                <a:xfrm>
                  <a:off x="4314589" y="5636531"/>
                  <a:ext cx="756000" cy="324000"/>
                </a:xfrm>
                <a:prstGeom prst="roundRect">
                  <a:avLst>
                    <a:gd name="adj" fmla="val 8573"/>
                  </a:avLst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pic>
              <p:nvPicPr>
                <p:cNvPr id="490" name="그림 628">
                  <a:extLst>
                    <a:ext uri="{FF2B5EF4-FFF2-40B4-BE49-F238E27FC236}">
                      <a16:creationId xmlns:a16="http://schemas.microsoft.com/office/drawing/2014/main" xmlns="" id="{E9E283C6-33FA-4DF3-A7D3-043AB2782F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2589" y="5661475"/>
                  <a:ext cx="720000" cy="274112"/>
                </a:xfrm>
                <a:prstGeom prst="rect">
                  <a:avLst/>
                </a:prstGeom>
              </p:spPr>
            </p:pic>
          </p:grpSp>
          <p:pic>
            <p:nvPicPr>
              <p:cNvPr id="487" name="그림 486">
                <a:extLst>
                  <a:ext uri="{FF2B5EF4-FFF2-40B4-BE49-F238E27FC236}">
                    <a16:creationId xmlns:a16="http://schemas.microsoft.com/office/drawing/2014/main" xmlns="" id="{B3EABA8D-15DC-426A-8BAC-6AF68357F7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25283" y="4189537"/>
                <a:ext cx="632451" cy="252980"/>
              </a:xfrm>
              <a:prstGeom prst="rect">
                <a:avLst/>
              </a:prstGeom>
            </p:spPr>
          </p:pic>
          <p:pic>
            <p:nvPicPr>
              <p:cNvPr id="488" name="그림 487">
                <a:extLst>
                  <a:ext uri="{FF2B5EF4-FFF2-40B4-BE49-F238E27FC236}">
                    <a16:creationId xmlns:a16="http://schemas.microsoft.com/office/drawing/2014/main" xmlns="" id="{C3AB0725-E1C3-42EA-8417-D60F6123F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541089" y="4153332"/>
                <a:ext cx="609653" cy="243861"/>
              </a:xfrm>
              <a:prstGeom prst="rect">
                <a:avLst/>
              </a:prstGeom>
            </p:spPr>
          </p:pic>
        </p:grpSp>
        <p:pic>
          <p:nvPicPr>
            <p:cNvPr id="485" name="그림 484">
              <a:extLst>
                <a:ext uri="{FF2B5EF4-FFF2-40B4-BE49-F238E27FC236}">
                  <a16:creationId xmlns:a16="http://schemas.microsoft.com/office/drawing/2014/main" xmlns="" id="{581C011A-6681-44DB-9BEF-63BFE24D8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5754555" y="3194915"/>
              <a:ext cx="661686" cy="322826"/>
            </a:xfrm>
            <a:prstGeom prst="rect">
              <a:avLst/>
            </a:prstGeom>
          </p:spPr>
        </p:pic>
      </p:grpSp>
      <p:pic>
        <p:nvPicPr>
          <p:cNvPr id="491" name="그림 490">
            <a:extLst>
              <a:ext uri="{FF2B5EF4-FFF2-40B4-BE49-F238E27FC236}">
                <a16:creationId xmlns:a16="http://schemas.microsoft.com/office/drawing/2014/main" xmlns="" id="{96459C5A-9BF9-4385-B1B0-22139BBE63B8}"/>
              </a:ext>
            </a:extLst>
          </p:cNvPr>
          <p:cNvPicPr>
            <a:picLocks noChangeAspect="1"/>
          </p:cNvPicPr>
          <p:nvPr/>
        </p:nvPicPr>
        <p:blipFill>
          <a:blip r:embed="rId102" cstate="print"/>
          <a:stretch>
            <a:fillRect/>
          </a:stretch>
        </p:blipFill>
        <p:spPr>
          <a:xfrm>
            <a:off x="6361858" y="2599677"/>
            <a:ext cx="651208" cy="297291"/>
          </a:xfrm>
          <a:prstGeom prst="rect">
            <a:avLst/>
          </a:prstGeom>
        </p:spPr>
      </p:pic>
      <p:pic>
        <p:nvPicPr>
          <p:cNvPr id="492" name="그림 491">
            <a:extLst>
              <a:ext uri="{FF2B5EF4-FFF2-40B4-BE49-F238E27FC236}">
                <a16:creationId xmlns:a16="http://schemas.microsoft.com/office/drawing/2014/main" xmlns="" id="{03FFF8F8-512F-46F2-9453-EF55E5425513}"/>
              </a:ext>
            </a:extLst>
          </p:cNvPr>
          <p:cNvPicPr>
            <a:picLocks noChangeAspect="1"/>
          </p:cNvPicPr>
          <p:nvPr/>
        </p:nvPicPr>
        <p:blipFill>
          <a:blip r:embed="rId103" cstate="print"/>
          <a:stretch>
            <a:fillRect/>
          </a:stretch>
        </p:blipFill>
        <p:spPr>
          <a:xfrm>
            <a:off x="8638230" y="2211276"/>
            <a:ext cx="701101" cy="304826"/>
          </a:xfrm>
          <a:prstGeom prst="rect">
            <a:avLst/>
          </a:prstGeom>
        </p:spPr>
      </p:pic>
      <p:grpSp>
        <p:nvGrpSpPr>
          <p:cNvPr id="494" name="그룹 113">
            <a:extLst>
              <a:ext uri="{FF2B5EF4-FFF2-40B4-BE49-F238E27FC236}">
                <a16:creationId xmlns:a16="http://schemas.microsoft.com/office/drawing/2014/main" xmlns="" id="{5901D0A6-AB6D-4F39-A7A9-21A6C8F8619F}"/>
              </a:ext>
            </a:extLst>
          </p:cNvPr>
          <p:cNvGrpSpPr/>
          <p:nvPr/>
        </p:nvGrpSpPr>
        <p:grpSpPr>
          <a:xfrm>
            <a:off x="8633511" y="2926149"/>
            <a:ext cx="756000" cy="324000"/>
            <a:chOff x="1984362" y="5260131"/>
            <a:chExt cx="756000" cy="324000"/>
          </a:xfrm>
        </p:grpSpPr>
        <p:sp>
          <p:nvSpPr>
            <p:cNvPr id="495" name="사각형: 둥근 모서리 552">
              <a:extLst>
                <a:ext uri="{FF2B5EF4-FFF2-40B4-BE49-F238E27FC236}">
                  <a16:creationId xmlns:a16="http://schemas.microsoft.com/office/drawing/2014/main" xmlns="" id="{AB890A74-327E-46D4-9AC4-4EE6A8CCE8E4}"/>
                </a:ext>
              </a:extLst>
            </p:cNvPr>
            <p:cNvSpPr/>
            <p:nvPr/>
          </p:nvSpPr>
          <p:spPr>
            <a:xfrm>
              <a:off x="1984362" y="5260131"/>
              <a:ext cx="756000" cy="324000"/>
            </a:xfrm>
            <a:prstGeom prst="roundRect">
              <a:avLst>
                <a:gd name="adj" fmla="val 8573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496" name="Picture 18" descr="ê´ë ¨ ì´ë¯¸ì§">
              <a:extLst>
                <a:ext uri="{FF2B5EF4-FFF2-40B4-BE49-F238E27FC236}">
                  <a16:creationId xmlns:a16="http://schemas.microsoft.com/office/drawing/2014/main" xmlns="" id="{21FDF22B-F3A3-4C6E-900D-9D9E049607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943" t="22070" r="18786" b="14740"/>
            <a:stretch/>
          </p:blipFill>
          <p:spPr bwMode="auto">
            <a:xfrm>
              <a:off x="2206319" y="5269131"/>
              <a:ext cx="312086" cy="3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7" name="그림 496">
            <a:extLst>
              <a:ext uri="{FF2B5EF4-FFF2-40B4-BE49-F238E27FC236}">
                <a16:creationId xmlns:a16="http://schemas.microsoft.com/office/drawing/2014/main" xmlns="" id="{12E9E8BC-7690-4E4F-A67C-F685DF855243}"/>
              </a:ext>
            </a:extLst>
          </p:cNvPr>
          <p:cNvPicPr>
            <a:picLocks noChangeAspect="1"/>
          </p:cNvPicPr>
          <p:nvPr/>
        </p:nvPicPr>
        <p:blipFill>
          <a:blip r:embed="rId104" cstate="print"/>
          <a:stretch>
            <a:fillRect/>
          </a:stretch>
        </p:blipFill>
        <p:spPr>
          <a:xfrm>
            <a:off x="7916688" y="5186947"/>
            <a:ext cx="633850" cy="148839"/>
          </a:xfrm>
          <a:prstGeom prst="rect">
            <a:avLst/>
          </a:prstGeom>
        </p:spPr>
      </p:pic>
      <p:grpSp>
        <p:nvGrpSpPr>
          <p:cNvPr id="493" name="그룹 492">
            <a:extLst>
              <a:ext uri="{FF2B5EF4-FFF2-40B4-BE49-F238E27FC236}">
                <a16:creationId xmlns:a16="http://schemas.microsoft.com/office/drawing/2014/main" xmlns="" id="{DDB037A5-8A9C-4D58-B95E-E4D7D1E76A3A}"/>
              </a:ext>
            </a:extLst>
          </p:cNvPr>
          <p:cNvGrpSpPr/>
          <p:nvPr/>
        </p:nvGrpSpPr>
        <p:grpSpPr>
          <a:xfrm>
            <a:off x="5539405" y="2914801"/>
            <a:ext cx="756000" cy="324000"/>
            <a:chOff x="7510734" y="4130989"/>
            <a:chExt cx="756000" cy="324000"/>
          </a:xfrm>
        </p:grpSpPr>
        <p:grpSp>
          <p:nvGrpSpPr>
            <p:cNvPr id="498" name="그룹 36">
              <a:extLst>
                <a:ext uri="{FF2B5EF4-FFF2-40B4-BE49-F238E27FC236}">
                  <a16:creationId xmlns:a16="http://schemas.microsoft.com/office/drawing/2014/main" xmlns="" id="{1E69531E-A242-4B8B-A121-6FBFA33697D1}"/>
                </a:ext>
              </a:extLst>
            </p:cNvPr>
            <p:cNvGrpSpPr/>
            <p:nvPr/>
          </p:nvGrpSpPr>
          <p:grpSpPr>
            <a:xfrm>
              <a:off x="7510734" y="4130989"/>
              <a:ext cx="756000" cy="324000"/>
              <a:chOff x="4314589" y="5636531"/>
              <a:chExt cx="756000" cy="324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01" name="사각형: 둥근 모서리 556">
                <a:extLst>
                  <a:ext uri="{FF2B5EF4-FFF2-40B4-BE49-F238E27FC236}">
                    <a16:creationId xmlns:a16="http://schemas.microsoft.com/office/drawing/2014/main" xmlns="" id="{FF2BB8BD-E226-4FBB-985E-712BCA507DE9}"/>
                  </a:ext>
                </a:extLst>
              </p:cNvPr>
              <p:cNvSpPr/>
              <p:nvPr/>
            </p:nvSpPr>
            <p:spPr>
              <a:xfrm>
                <a:off x="4314589" y="5636531"/>
                <a:ext cx="756000" cy="324000"/>
              </a:xfrm>
              <a:prstGeom prst="roundRect">
                <a:avLst>
                  <a:gd name="adj" fmla="val 8573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502" name="그림 628">
                <a:extLst>
                  <a:ext uri="{FF2B5EF4-FFF2-40B4-BE49-F238E27FC236}">
                    <a16:creationId xmlns:a16="http://schemas.microsoft.com/office/drawing/2014/main" xmlns="" id="{06A3625D-FEDC-49FD-BB81-E1CA0A259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332589" y="5661475"/>
                <a:ext cx="720000" cy="274112"/>
              </a:xfrm>
              <a:prstGeom prst="rect">
                <a:avLst/>
              </a:prstGeom>
            </p:spPr>
          </p:pic>
        </p:grpSp>
        <p:pic>
          <p:nvPicPr>
            <p:cNvPr id="499" name="그림 498">
              <a:extLst>
                <a:ext uri="{FF2B5EF4-FFF2-40B4-BE49-F238E27FC236}">
                  <a16:creationId xmlns:a16="http://schemas.microsoft.com/office/drawing/2014/main" xmlns="" id="{FCFB884B-7C86-4B38-BE1B-2E5DEBCD5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5283" y="4189537"/>
              <a:ext cx="632451" cy="252980"/>
            </a:xfrm>
            <a:prstGeom prst="rect">
              <a:avLst/>
            </a:prstGeom>
          </p:spPr>
        </p:pic>
        <p:pic>
          <p:nvPicPr>
            <p:cNvPr id="500" name="그림 499">
              <a:extLst>
                <a:ext uri="{FF2B5EF4-FFF2-40B4-BE49-F238E27FC236}">
                  <a16:creationId xmlns:a16="http://schemas.microsoft.com/office/drawing/2014/main" xmlns="" id="{E16FE5F2-4704-4F5C-A6C1-AF6C4EE9D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1089" y="4153332"/>
              <a:ext cx="609653" cy="243861"/>
            </a:xfrm>
            <a:prstGeom prst="rect">
              <a:avLst/>
            </a:prstGeom>
          </p:spPr>
        </p:pic>
      </p:grpSp>
      <p:pic>
        <p:nvPicPr>
          <p:cNvPr id="463" name="그림 462">
            <a:extLst>
              <a:ext uri="{FF2B5EF4-FFF2-40B4-BE49-F238E27FC236}">
                <a16:creationId xmlns:a16="http://schemas.microsoft.com/office/drawing/2014/main" xmlns="" id="{7C2BB0D7-741A-4C1B-876B-5E2EBE2CE3F4}"/>
              </a:ext>
            </a:extLst>
          </p:cNvPr>
          <p:cNvPicPr>
            <a:picLocks noChangeAspect="1"/>
          </p:cNvPicPr>
          <p:nvPr/>
        </p:nvPicPr>
        <p:blipFill>
          <a:blip r:embed="rId105" cstate="print"/>
          <a:stretch>
            <a:fillRect/>
          </a:stretch>
        </p:blipFill>
        <p:spPr>
          <a:xfrm>
            <a:off x="5662483" y="2927147"/>
            <a:ext cx="508548" cy="31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9722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2.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정보보안 솔루션</a:t>
            </a:r>
            <a:endParaRPr kumimoji="1" lang="ko-KR" altLang="en-US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84" name="그림 9">
            <a:extLst>
              <a:ext uri="{FF2B5EF4-FFF2-40B4-BE49-F238E27FC236}">
                <a16:creationId xmlns:a16="http://schemas.microsoft.com/office/drawing/2014/main" xmlns="" id="{322786A8-FD79-4614-A11F-BB2907ABA55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234" y="1438276"/>
            <a:ext cx="2731097" cy="16749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85" name="직사각형 10">
            <a:extLst>
              <a:ext uri="{FF2B5EF4-FFF2-40B4-BE49-F238E27FC236}">
                <a16:creationId xmlns:a16="http://schemas.microsoft.com/office/drawing/2014/main" xmlns="" id="{DA598BB2-FCA0-4BFA-AD64-1A33531ACE8F}"/>
              </a:ext>
            </a:extLst>
          </p:cNvPr>
          <p:cNvSpPr/>
          <p:nvPr/>
        </p:nvSpPr>
        <p:spPr>
          <a:xfrm>
            <a:off x="827233" y="3286296"/>
            <a:ext cx="2731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/>
              <a:t>MSSP/CSP/ISP</a:t>
            </a:r>
          </a:p>
        </p:txBody>
      </p:sp>
      <p:pic>
        <p:nvPicPr>
          <p:cNvPr id="286" name="그림 13">
            <a:extLst>
              <a:ext uri="{FF2B5EF4-FFF2-40B4-BE49-F238E27FC236}">
                <a16:creationId xmlns:a16="http://schemas.microsoft.com/office/drawing/2014/main" xmlns="" id="{F75CA560-824F-4FEB-AAB6-C0E7CF6227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1619" y="1435043"/>
            <a:ext cx="2552111" cy="16781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87" name="직사각형 14">
            <a:extLst>
              <a:ext uri="{FF2B5EF4-FFF2-40B4-BE49-F238E27FC236}">
                <a16:creationId xmlns:a16="http://schemas.microsoft.com/office/drawing/2014/main" xmlns="" id="{B9E68C9A-0126-4703-8726-BCEA38C9E65E}"/>
              </a:ext>
            </a:extLst>
          </p:cNvPr>
          <p:cNvSpPr/>
          <p:nvPr/>
        </p:nvSpPr>
        <p:spPr>
          <a:xfrm>
            <a:off x="4666624" y="3281878"/>
            <a:ext cx="2902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b="1" dirty="0"/>
              <a:t>정부</a:t>
            </a:r>
            <a:r>
              <a:rPr lang="en-US" altLang="ko-KR" b="1" dirty="0"/>
              <a:t> / </a:t>
            </a:r>
            <a:r>
              <a:rPr lang="ko-KR" altLang="en-US" b="1" dirty="0"/>
              <a:t>교육</a:t>
            </a:r>
            <a:endParaRPr lang="en-US" altLang="ko-KR" b="1" dirty="0"/>
          </a:p>
        </p:txBody>
      </p:sp>
      <p:pic>
        <p:nvPicPr>
          <p:cNvPr id="288" name="그림 11">
            <a:extLst>
              <a:ext uri="{FF2B5EF4-FFF2-40B4-BE49-F238E27FC236}">
                <a16:creationId xmlns:a16="http://schemas.microsoft.com/office/drawing/2014/main" xmlns="" id="{F0C418B3-44A6-4D3C-886C-222B46A44E3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27816" y="1433858"/>
            <a:ext cx="2532763" cy="16749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89" name="직사각형 12">
            <a:extLst>
              <a:ext uri="{FF2B5EF4-FFF2-40B4-BE49-F238E27FC236}">
                <a16:creationId xmlns:a16="http://schemas.microsoft.com/office/drawing/2014/main" xmlns="" id="{DE37FCD7-1C8D-4DB5-8667-3871223EF6E2}"/>
              </a:ext>
            </a:extLst>
          </p:cNvPr>
          <p:cNvSpPr/>
          <p:nvPr/>
        </p:nvSpPr>
        <p:spPr>
          <a:xfrm>
            <a:off x="8727815" y="3281878"/>
            <a:ext cx="25327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b="1" dirty="0"/>
              <a:t>기업</a:t>
            </a:r>
            <a:r>
              <a:rPr lang="en-US" altLang="ko-KR" b="1" dirty="0"/>
              <a:t>/</a:t>
            </a:r>
            <a:r>
              <a:rPr lang="ko-KR" altLang="en-US" b="1" dirty="0"/>
              <a:t>중소기업</a:t>
            </a:r>
            <a:endParaRPr lang="en-US" altLang="ko-KR" b="1" dirty="0"/>
          </a:p>
        </p:txBody>
      </p:sp>
      <p:pic>
        <p:nvPicPr>
          <p:cNvPr id="290" name="그림 17">
            <a:extLst>
              <a:ext uri="{FF2B5EF4-FFF2-40B4-BE49-F238E27FC236}">
                <a16:creationId xmlns:a16="http://schemas.microsoft.com/office/drawing/2014/main" xmlns="" id="{C64A4733-F1F9-4787-BF7A-0D19F03607D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244" y="4896634"/>
            <a:ext cx="1190051" cy="280672"/>
          </a:xfrm>
          <a:prstGeom prst="rect">
            <a:avLst/>
          </a:prstGeom>
        </p:spPr>
      </p:pic>
      <p:pic>
        <p:nvPicPr>
          <p:cNvPr id="291" name="図 290">
            <a:extLst>
              <a:ext uri="{FF2B5EF4-FFF2-40B4-BE49-F238E27FC236}">
                <a16:creationId xmlns:a16="http://schemas.microsoft.com/office/drawing/2014/main" xmlns="" id="{FA1B004F-5248-4B72-84B4-534C3D616B2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840" y="3884477"/>
            <a:ext cx="1098605" cy="392812"/>
          </a:xfrm>
          <a:prstGeom prst="rect">
            <a:avLst/>
          </a:prstGeom>
        </p:spPr>
      </p:pic>
      <p:pic>
        <p:nvPicPr>
          <p:cNvPr id="292" name="図 291">
            <a:extLst>
              <a:ext uri="{FF2B5EF4-FFF2-40B4-BE49-F238E27FC236}">
                <a16:creationId xmlns:a16="http://schemas.microsoft.com/office/drawing/2014/main" xmlns="" id="{D61C57D8-65A1-48B7-8887-E0F3E878C13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79455" y="3878747"/>
            <a:ext cx="1064985" cy="294966"/>
          </a:xfrm>
          <a:prstGeom prst="rect">
            <a:avLst/>
          </a:prstGeom>
        </p:spPr>
      </p:pic>
      <p:pic>
        <p:nvPicPr>
          <p:cNvPr id="293" name="図 292">
            <a:extLst>
              <a:ext uri="{FF2B5EF4-FFF2-40B4-BE49-F238E27FC236}">
                <a16:creationId xmlns:a16="http://schemas.microsoft.com/office/drawing/2014/main" xmlns="" id="{E0701A21-894C-4479-84F7-0873405EDE1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0643" y="4445435"/>
            <a:ext cx="1153633" cy="271443"/>
          </a:xfrm>
          <a:prstGeom prst="rect">
            <a:avLst/>
          </a:prstGeom>
        </p:spPr>
      </p:pic>
      <p:pic>
        <p:nvPicPr>
          <p:cNvPr id="294" name="図 293">
            <a:extLst>
              <a:ext uri="{FF2B5EF4-FFF2-40B4-BE49-F238E27FC236}">
                <a16:creationId xmlns:a16="http://schemas.microsoft.com/office/drawing/2014/main" xmlns="" id="{CEF6E39E-E1D9-47AF-B9E7-9FC456BD739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56157" y="4849386"/>
            <a:ext cx="1076671" cy="327920"/>
          </a:xfrm>
          <a:prstGeom prst="rect">
            <a:avLst/>
          </a:prstGeom>
        </p:spPr>
      </p:pic>
      <p:pic>
        <p:nvPicPr>
          <p:cNvPr id="295" name="図 294">
            <a:extLst>
              <a:ext uri="{FF2B5EF4-FFF2-40B4-BE49-F238E27FC236}">
                <a16:creationId xmlns:a16="http://schemas.microsoft.com/office/drawing/2014/main" xmlns="" id="{E314DD8B-D4DE-4250-A9B4-2C54964036B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3844" y="4456240"/>
            <a:ext cx="1054853" cy="249834"/>
          </a:xfrm>
          <a:prstGeom prst="rect">
            <a:avLst/>
          </a:prstGeom>
        </p:spPr>
      </p:pic>
      <p:pic>
        <p:nvPicPr>
          <p:cNvPr id="296" name="図 295">
            <a:extLst>
              <a:ext uri="{FF2B5EF4-FFF2-40B4-BE49-F238E27FC236}">
                <a16:creationId xmlns:a16="http://schemas.microsoft.com/office/drawing/2014/main" xmlns="" id="{50BF8CCE-B9FE-49B5-8004-4EEA8B6EE53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001762" y="4504355"/>
            <a:ext cx="908327" cy="253624"/>
          </a:xfrm>
          <a:prstGeom prst="rect">
            <a:avLst/>
          </a:prstGeom>
        </p:spPr>
      </p:pic>
      <p:pic>
        <p:nvPicPr>
          <p:cNvPr id="297" name="図 296">
            <a:extLst>
              <a:ext uri="{FF2B5EF4-FFF2-40B4-BE49-F238E27FC236}">
                <a16:creationId xmlns:a16="http://schemas.microsoft.com/office/drawing/2014/main" xmlns="" id="{CEBAE38C-DC74-4F42-9FCF-04EC693F831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835130" y="5366985"/>
            <a:ext cx="1153633" cy="314972"/>
          </a:xfrm>
          <a:prstGeom prst="rect">
            <a:avLst/>
          </a:prstGeom>
        </p:spPr>
      </p:pic>
      <p:pic>
        <p:nvPicPr>
          <p:cNvPr id="298" name="図 297">
            <a:extLst>
              <a:ext uri="{FF2B5EF4-FFF2-40B4-BE49-F238E27FC236}">
                <a16:creationId xmlns:a16="http://schemas.microsoft.com/office/drawing/2014/main" xmlns="" id="{9782B3E6-A0DB-40A4-97A2-3BBACE7F377C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971931" y="4836686"/>
            <a:ext cx="769829" cy="316286"/>
          </a:xfrm>
          <a:prstGeom prst="rect">
            <a:avLst/>
          </a:prstGeom>
        </p:spPr>
      </p:pic>
      <p:pic>
        <p:nvPicPr>
          <p:cNvPr id="299" name="図 298">
            <a:extLst>
              <a:ext uri="{FF2B5EF4-FFF2-40B4-BE49-F238E27FC236}">
                <a16:creationId xmlns:a16="http://schemas.microsoft.com/office/drawing/2014/main" xmlns="" id="{EFCDCC51-43E4-494B-A197-D20488C19576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805721" y="5417104"/>
            <a:ext cx="866535" cy="185978"/>
          </a:xfrm>
          <a:prstGeom prst="rect">
            <a:avLst/>
          </a:prstGeom>
        </p:spPr>
      </p:pic>
      <p:pic>
        <p:nvPicPr>
          <p:cNvPr id="300" name="図 299">
            <a:extLst>
              <a:ext uri="{FF2B5EF4-FFF2-40B4-BE49-F238E27FC236}">
                <a16:creationId xmlns:a16="http://schemas.microsoft.com/office/drawing/2014/main" xmlns="" id="{6CC0AC61-8799-410F-B53B-467205EEF808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08215" y="5856284"/>
            <a:ext cx="714150" cy="253623"/>
          </a:xfrm>
          <a:prstGeom prst="rect">
            <a:avLst/>
          </a:prstGeom>
        </p:spPr>
      </p:pic>
      <p:pic>
        <p:nvPicPr>
          <p:cNvPr id="301" name="図 300">
            <a:extLst>
              <a:ext uri="{FF2B5EF4-FFF2-40B4-BE49-F238E27FC236}">
                <a16:creationId xmlns:a16="http://schemas.microsoft.com/office/drawing/2014/main" xmlns="" id="{049E347A-DE83-44A8-892D-BAAEF7A2853F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76993" y="5417104"/>
            <a:ext cx="888297" cy="235954"/>
          </a:xfrm>
          <a:prstGeom prst="rect">
            <a:avLst/>
          </a:prstGeom>
        </p:spPr>
      </p:pic>
      <p:pic>
        <p:nvPicPr>
          <p:cNvPr id="303" name="図 302">
            <a:extLst>
              <a:ext uri="{FF2B5EF4-FFF2-40B4-BE49-F238E27FC236}">
                <a16:creationId xmlns:a16="http://schemas.microsoft.com/office/drawing/2014/main" xmlns="" id="{36EA2A19-D662-4BF1-9322-FF057DEB9F8E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238988" y="5854045"/>
            <a:ext cx="1068656" cy="235104"/>
          </a:xfrm>
          <a:prstGeom prst="rect">
            <a:avLst/>
          </a:prstGeom>
        </p:spPr>
      </p:pic>
      <p:pic>
        <p:nvPicPr>
          <p:cNvPr id="305" name="図 304">
            <a:extLst>
              <a:ext uri="{FF2B5EF4-FFF2-40B4-BE49-F238E27FC236}">
                <a16:creationId xmlns:a16="http://schemas.microsoft.com/office/drawing/2014/main" xmlns="" id="{F8D2F9B4-3A56-4BD8-A8B0-E431D157ACBB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728376" y="3886458"/>
            <a:ext cx="1021226" cy="414951"/>
          </a:xfrm>
          <a:prstGeom prst="rect">
            <a:avLst/>
          </a:prstGeom>
        </p:spPr>
      </p:pic>
      <p:pic>
        <p:nvPicPr>
          <p:cNvPr id="306" name="그림 15">
            <a:extLst>
              <a:ext uri="{FF2B5EF4-FFF2-40B4-BE49-F238E27FC236}">
                <a16:creationId xmlns:a16="http://schemas.microsoft.com/office/drawing/2014/main" xmlns="" id="{7EC4C06F-0E4C-4EDF-BFAE-7A57223CB59B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473576" y="3872430"/>
            <a:ext cx="2148039" cy="242212"/>
          </a:xfrm>
          <a:prstGeom prst="rect">
            <a:avLst/>
          </a:prstGeom>
        </p:spPr>
      </p:pic>
      <p:pic>
        <p:nvPicPr>
          <p:cNvPr id="307" name="図 306">
            <a:extLst>
              <a:ext uri="{FF2B5EF4-FFF2-40B4-BE49-F238E27FC236}">
                <a16:creationId xmlns:a16="http://schemas.microsoft.com/office/drawing/2014/main" xmlns="" id="{29250245-F908-49BB-B58F-40D01D5284CE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714535" y="4686167"/>
            <a:ext cx="1122969" cy="365064"/>
          </a:xfrm>
          <a:prstGeom prst="rect">
            <a:avLst/>
          </a:prstGeom>
        </p:spPr>
      </p:pic>
      <p:pic>
        <p:nvPicPr>
          <p:cNvPr id="308" name="図 307">
            <a:extLst>
              <a:ext uri="{FF2B5EF4-FFF2-40B4-BE49-F238E27FC236}">
                <a16:creationId xmlns:a16="http://schemas.microsoft.com/office/drawing/2014/main" xmlns="" id="{BBA5AC5E-DFFF-4707-8E78-1441B2929669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409915" y="4254813"/>
            <a:ext cx="1088373" cy="346907"/>
          </a:xfrm>
          <a:prstGeom prst="rect">
            <a:avLst/>
          </a:prstGeom>
        </p:spPr>
      </p:pic>
      <p:pic>
        <p:nvPicPr>
          <p:cNvPr id="309" name="図 308">
            <a:extLst>
              <a:ext uri="{FF2B5EF4-FFF2-40B4-BE49-F238E27FC236}">
                <a16:creationId xmlns:a16="http://schemas.microsoft.com/office/drawing/2014/main" xmlns="" id="{E6BD6853-9DC8-4353-93A3-98601BB82680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5726830" y="4277289"/>
            <a:ext cx="1177473" cy="261661"/>
          </a:xfrm>
          <a:prstGeom prst="rect">
            <a:avLst/>
          </a:prstGeom>
        </p:spPr>
      </p:pic>
      <p:pic>
        <p:nvPicPr>
          <p:cNvPr id="310" name="図 309">
            <a:extLst>
              <a:ext uri="{FF2B5EF4-FFF2-40B4-BE49-F238E27FC236}">
                <a16:creationId xmlns:a16="http://schemas.microsoft.com/office/drawing/2014/main" xmlns="" id="{73F62ECD-4F95-438E-AC36-8B5104F6FE4E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046416" y="4238490"/>
            <a:ext cx="740225" cy="379554"/>
          </a:xfrm>
          <a:prstGeom prst="rect">
            <a:avLst/>
          </a:prstGeom>
        </p:spPr>
      </p:pic>
      <p:pic>
        <p:nvPicPr>
          <p:cNvPr id="311" name="図 310">
            <a:extLst>
              <a:ext uri="{FF2B5EF4-FFF2-40B4-BE49-F238E27FC236}">
                <a16:creationId xmlns:a16="http://schemas.microsoft.com/office/drawing/2014/main" xmlns="" id="{061783A9-9D6A-40A1-A748-398EBFBD84B9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4306980" y="5264252"/>
            <a:ext cx="1578016" cy="291383"/>
          </a:xfrm>
          <a:prstGeom prst="rect">
            <a:avLst/>
          </a:prstGeom>
        </p:spPr>
      </p:pic>
      <p:pic>
        <p:nvPicPr>
          <p:cNvPr id="313" name="図 312">
            <a:extLst>
              <a:ext uri="{FF2B5EF4-FFF2-40B4-BE49-F238E27FC236}">
                <a16:creationId xmlns:a16="http://schemas.microsoft.com/office/drawing/2014/main" xmlns="" id="{229B64F1-475A-4699-8B41-558CA0EBE0D7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6066001" y="5085027"/>
            <a:ext cx="670267" cy="518055"/>
          </a:xfrm>
          <a:prstGeom prst="rect">
            <a:avLst/>
          </a:prstGeom>
        </p:spPr>
      </p:pic>
      <p:pic>
        <p:nvPicPr>
          <p:cNvPr id="312" name="図 311">
            <a:extLst>
              <a:ext uri="{FF2B5EF4-FFF2-40B4-BE49-F238E27FC236}">
                <a16:creationId xmlns:a16="http://schemas.microsoft.com/office/drawing/2014/main" xmlns="" id="{8C8EC510-31FC-4C0D-8C73-B2EB179577A9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726830" y="5688560"/>
            <a:ext cx="1096239" cy="284026"/>
          </a:xfrm>
          <a:prstGeom prst="rect">
            <a:avLst/>
          </a:prstGeom>
        </p:spPr>
      </p:pic>
      <p:pic>
        <p:nvPicPr>
          <p:cNvPr id="314" name="図 313">
            <a:extLst>
              <a:ext uri="{FF2B5EF4-FFF2-40B4-BE49-F238E27FC236}">
                <a16:creationId xmlns:a16="http://schemas.microsoft.com/office/drawing/2014/main" xmlns="" id="{17A1680C-A2FF-438E-AA7E-F436FEC1F40A}"/>
              </a:ext>
            </a:extLst>
          </p:cNvPr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4204031" y="4766177"/>
            <a:ext cx="1384069" cy="242212"/>
          </a:xfrm>
          <a:prstGeom prst="rect">
            <a:avLst/>
          </a:prstGeom>
        </p:spPr>
      </p:pic>
      <p:pic>
        <p:nvPicPr>
          <p:cNvPr id="316" name="図 315">
            <a:extLst>
              <a:ext uri="{FF2B5EF4-FFF2-40B4-BE49-F238E27FC236}">
                <a16:creationId xmlns:a16="http://schemas.microsoft.com/office/drawing/2014/main" xmlns="" id="{DF88154E-EE62-454C-9EE2-D6A51A5B2AB6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6941360" y="5555635"/>
            <a:ext cx="645750" cy="687750"/>
          </a:xfrm>
          <a:prstGeom prst="rect">
            <a:avLst/>
          </a:prstGeom>
        </p:spPr>
      </p:pic>
      <p:pic>
        <p:nvPicPr>
          <p:cNvPr id="315" name="図 314">
            <a:extLst>
              <a:ext uri="{FF2B5EF4-FFF2-40B4-BE49-F238E27FC236}">
                <a16:creationId xmlns:a16="http://schemas.microsoft.com/office/drawing/2014/main" xmlns="" id="{A7128F5D-EC85-416A-8CFE-533B1E3B7431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5109216" y="6017089"/>
            <a:ext cx="1194143" cy="253623"/>
          </a:xfrm>
          <a:prstGeom prst="rect">
            <a:avLst/>
          </a:prstGeom>
        </p:spPr>
      </p:pic>
      <p:pic>
        <p:nvPicPr>
          <p:cNvPr id="317" name="図 316">
            <a:extLst>
              <a:ext uri="{FF2B5EF4-FFF2-40B4-BE49-F238E27FC236}">
                <a16:creationId xmlns:a16="http://schemas.microsoft.com/office/drawing/2014/main" xmlns="" id="{C4466D9F-7579-4B77-8D88-EAC06277D7FE}"/>
              </a:ext>
            </a:extLst>
          </p:cNvPr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6704391" y="3902951"/>
            <a:ext cx="1082250" cy="181170"/>
          </a:xfrm>
          <a:prstGeom prst="rect">
            <a:avLst/>
          </a:prstGeom>
        </p:spPr>
      </p:pic>
      <p:pic>
        <p:nvPicPr>
          <p:cNvPr id="318" name="図 317">
            <a:extLst>
              <a:ext uri="{FF2B5EF4-FFF2-40B4-BE49-F238E27FC236}">
                <a16:creationId xmlns:a16="http://schemas.microsoft.com/office/drawing/2014/main" xmlns="" id="{4E1D97E7-4B37-4510-B191-68C7142A3D30}"/>
              </a:ext>
            </a:extLst>
          </p:cNvPr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4274795" y="5751330"/>
            <a:ext cx="1195414" cy="227698"/>
          </a:xfrm>
          <a:prstGeom prst="rect">
            <a:avLst/>
          </a:prstGeom>
        </p:spPr>
      </p:pic>
      <p:pic>
        <p:nvPicPr>
          <p:cNvPr id="320" name="図 319">
            <a:extLst>
              <a:ext uri="{FF2B5EF4-FFF2-40B4-BE49-F238E27FC236}">
                <a16:creationId xmlns:a16="http://schemas.microsoft.com/office/drawing/2014/main" xmlns="" id="{8D6E38A5-A387-4EA6-BD18-195FC3F6FC8E}"/>
              </a:ext>
            </a:extLst>
          </p:cNvPr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8301616" y="3876599"/>
            <a:ext cx="1133349" cy="410281"/>
          </a:xfrm>
          <a:prstGeom prst="rect">
            <a:avLst/>
          </a:prstGeom>
        </p:spPr>
      </p:pic>
      <p:pic>
        <p:nvPicPr>
          <p:cNvPr id="321" name="図 320">
            <a:extLst>
              <a:ext uri="{FF2B5EF4-FFF2-40B4-BE49-F238E27FC236}">
                <a16:creationId xmlns:a16="http://schemas.microsoft.com/office/drawing/2014/main" xmlns="" id="{DF1C4A0D-8BA6-41E6-9533-134DA873C59C}"/>
              </a:ext>
            </a:extLst>
          </p:cNvPr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9521854" y="3876599"/>
            <a:ext cx="1040356" cy="410281"/>
          </a:xfrm>
          <a:prstGeom prst="rect">
            <a:avLst/>
          </a:prstGeom>
        </p:spPr>
      </p:pic>
      <p:pic>
        <p:nvPicPr>
          <p:cNvPr id="322" name="図 321">
            <a:extLst>
              <a:ext uri="{FF2B5EF4-FFF2-40B4-BE49-F238E27FC236}">
                <a16:creationId xmlns:a16="http://schemas.microsoft.com/office/drawing/2014/main" xmlns="" id="{BBABEF2E-BFE7-4BCC-8253-FFC6D6D859D1}"/>
              </a:ext>
            </a:extLst>
          </p:cNvPr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8314316" y="4353683"/>
            <a:ext cx="1001857" cy="352620"/>
          </a:xfrm>
          <a:prstGeom prst="rect">
            <a:avLst/>
          </a:prstGeom>
        </p:spPr>
      </p:pic>
      <p:pic>
        <p:nvPicPr>
          <p:cNvPr id="323" name="図 322">
            <a:extLst>
              <a:ext uri="{FF2B5EF4-FFF2-40B4-BE49-F238E27FC236}">
                <a16:creationId xmlns:a16="http://schemas.microsoft.com/office/drawing/2014/main" xmlns="" id="{8AF56F39-0828-4489-B7C5-165B075B5436}"/>
              </a:ext>
            </a:extLst>
          </p:cNvPr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10498710" y="4977360"/>
            <a:ext cx="1117995" cy="250585"/>
          </a:xfrm>
          <a:prstGeom prst="rect">
            <a:avLst/>
          </a:prstGeom>
        </p:spPr>
      </p:pic>
      <p:pic>
        <p:nvPicPr>
          <p:cNvPr id="324" name="図 323">
            <a:extLst>
              <a:ext uri="{FF2B5EF4-FFF2-40B4-BE49-F238E27FC236}">
                <a16:creationId xmlns:a16="http://schemas.microsoft.com/office/drawing/2014/main" xmlns="" id="{16B7399D-7594-48A9-ADD5-3AD71649CD75}"/>
              </a:ext>
            </a:extLst>
          </p:cNvPr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10723456" y="3974231"/>
            <a:ext cx="745580" cy="265816"/>
          </a:xfrm>
          <a:prstGeom prst="rect">
            <a:avLst/>
          </a:prstGeom>
        </p:spPr>
      </p:pic>
      <p:pic>
        <p:nvPicPr>
          <p:cNvPr id="326" name="図 325">
            <a:extLst>
              <a:ext uri="{FF2B5EF4-FFF2-40B4-BE49-F238E27FC236}">
                <a16:creationId xmlns:a16="http://schemas.microsoft.com/office/drawing/2014/main" xmlns="" id="{6D684655-099D-4C89-9D39-1E49BBC3AAAB}"/>
              </a:ext>
            </a:extLst>
          </p:cNvPr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9422140" y="4441982"/>
            <a:ext cx="1114670" cy="304001"/>
          </a:xfrm>
          <a:prstGeom prst="rect">
            <a:avLst/>
          </a:prstGeom>
        </p:spPr>
      </p:pic>
      <p:pic>
        <p:nvPicPr>
          <p:cNvPr id="327" name="図 326">
            <a:extLst>
              <a:ext uri="{FF2B5EF4-FFF2-40B4-BE49-F238E27FC236}">
                <a16:creationId xmlns:a16="http://schemas.microsoft.com/office/drawing/2014/main" xmlns="" id="{CE1CEF97-D0C7-4021-B895-676BECA11949}"/>
              </a:ext>
            </a:extLst>
          </p:cNvPr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8299838" y="5439390"/>
            <a:ext cx="1512264" cy="269173"/>
          </a:xfrm>
          <a:prstGeom prst="rect">
            <a:avLst/>
          </a:prstGeom>
        </p:spPr>
      </p:pic>
      <p:pic>
        <p:nvPicPr>
          <p:cNvPr id="328" name="図 327">
            <a:extLst>
              <a:ext uri="{FF2B5EF4-FFF2-40B4-BE49-F238E27FC236}">
                <a16:creationId xmlns:a16="http://schemas.microsoft.com/office/drawing/2014/main" xmlns="" id="{CD0D311A-0B40-4A41-ADE7-66675D027C10}"/>
              </a:ext>
            </a:extLst>
          </p:cNvPr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9691221" y="4908294"/>
            <a:ext cx="536317" cy="518102"/>
          </a:xfrm>
          <a:prstGeom prst="rect">
            <a:avLst/>
          </a:prstGeom>
        </p:spPr>
      </p:pic>
      <p:grpSp>
        <p:nvGrpSpPr>
          <p:cNvPr id="329" name="グループ化 328">
            <a:extLst>
              <a:ext uri="{FF2B5EF4-FFF2-40B4-BE49-F238E27FC236}">
                <a16:creationId xmlns:a16="http://schemas.microsoft.com/office/drawing/2014/main" xmlns="" id="{ADCFEEA8-1EE8-4DD5-8268-7A7669ED5537}"/>
              </a:ext>
            </a:extLst>
          </p:cNvPr>
          <p:cNvGrpSpPr/>
          <p:nvPr/>
        </p:nvGrpSpPr>
        <p:grpSpPr>
          <a:xfrm>
            <a:off x="8299803" y="4980287"/>
            <a:ext cx="1183637" cy="269307"/>
            <a:chOff x="8821691" y="3425422"/>
            <a:chExt cx="2471426" cy="801847"/>
          </a:xfrm>
        </p:grpSpPr>
        <p:pic>
          <p:nvPicPr>
            <p:cNvPr id="330" name="図 329">
              <a:extLst>
                <a:ext uri="{FF2B5EF4-FFF2-40B4-BE49-F238E27FC236}">
                  <a16:creationId xmlns:a16="http://schemas.microsoft.com/office/drawing/2014/main" xmlns="" id="{7810FC83-2566-4F6E-9A0A-41A1046DF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397643" y="3425422"/>
              <a:ext cx="1895474" cy="514351"/>
            </a:xfrm>
            <a:prstGeom prst="rect">
              <a:avLst/>
            </a:prstGeom>
          </p:spPr>
        </p:pic>
        <p:pic>
          <p:nvPicPr>
            <p:cNvPr id="331" name="図 330">
              <a:extLst>
                <a:ext uri="{FF2B5EF4-FFF2-40B4-BE49-F238E27FC236}">
                  <a16:creationId xmlns:a16="http://schemas.microsoft.com/office/drawing/2014/main" xmlns="" id="{ACD44355-C62F-4E0E-8BD1-ED528A3D8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821691" y="3884369"/>
              <a:ext cx="2152650" cy="342900"/>
            </a:xfrm>
            <a:prstGeom prst="rect">
              <a:avLst/>
            </a:prstGeom>
          </p:spPr>
        </p:pic>
      </p:grpSp>
      <p:pic>
        <p:nvPicPr>
          <p:cNvPr id="333" name="図 332">
            <a:extLst>
              <a:ext uri="{FF2B5EF4-FFF2-40B4-BE49-F238E27FC236}">
                <a16:creationId xmlns:a16="http://schemas.microsoft.com/office/drawing/2014/main" xmlns="" id="{5A4001A4-A31A-444C-AC78-6924C39D13BC}"/>
              </a:ext>
            </a:extLst>
          </p:cNvPr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10285608" y="5445535"/>
            <a:ext cx="1271118" cy="228516"/>
          </a:xfrm>
          <a:prstGeom prst="rect">
            <a:avLst/>
          </a:prstGeom>
        </p:spPr>
      </p:pic>
      <p:pic>
        <p:nvPicPr>
          <p:cNvPr id="334" name="図 333">
            <a:extLst>
              <a:ext uri="{FF2B5EF4-FFF2-40B4-BE49-F238E27FC236}">
                <a16:creationId xmlns:a16="http://schemas.microsoft.com/office/drawing/2014/main" xmlns="" id="{90534977-6BE0-43F3-B3D9-133A138BB81F}"/>
              </a:ext>
            </a:extLst>
          </p:cNvPr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9058261" y="5859873"/>
            <a:ext cx="702479" cy="284027"/>
          </a:xfrm>
          <a:prstGeom prst="rect">
            <a:avLst/>
          </a:prstGeom>
        </p:spPr>
      </p:pic>
      <p:pic>
        <p:nvPicPr>
          <p:cNvPr id="335" name="図 334">
            <a:extLst>
              <a:ext uri="{FF2B5EF4-FFF2-40B4-BE49-F238E27FC236}">
                <a16:creationId xmlns:a16="http://schemas.microsoft.com/office/drawing/2014/main" xmlns="" id="{C5FFC07A-4BEE-4F0E-B832-B48CF144F7DC}"/>
              </a:ext>
            </a:extLst>
          </p:cNvPr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0324187" y="5759192"/>
            <a:ext cx="937322" cy="424810"/>
          </a:xfrm>
          <a:prstGeom prst="rect">
            <a:avLst/>
          </a:prstGeom>
        </p:spPr>
      </p:pic>
      <p:pic>
        <p:nvPicPr>
          <p:cNvPr id="337" name="図 336">
            <a:extLst>
              <a:ext uri="{FF2B5EF4-FFF2-40B4-BE49-F238E27FC236}">
                <a16:creationId xmlns:a16="http://schemas.microsoft.com/office/drawing/2014/main" xmlns="" id="{36BEDDCF-02E6-43C3-8288-2DC2094ED61F}"/>
              </a:ext>
            </a:extLst>
          </p:cNvPr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10619195" y="4365286"/>
            <a:ext cx="1030966" cy="465303"/>
          </a:xfrm>
          <a:prstGeom prst="rect">
            <a:avLst/>
          </a:prstGeom>
        </p:spPr>
      </p:pic>
      <p:sp>
        <p:nvSpPr>
          <p:cNvPr id="52" name="제목 1">
            <a:extLst>
              <a:ext uri="{FF2B5EF4-FFF2-40B4-BE49-F238E27FC236}">
                <a16:creationId xmlns:a16="http://schemas.microsoft.com/office/drawing/2014/main" xmlns="" id="{20C2DCF9-517C-4E8E-9767-BC23575F915B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IV.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주요 사업실적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759369BD-18C7-4568-A96E-0DAA3B33BE07}"/>
              </a:ext>
            </a:extLst>
          </p:cNvPr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6916117" y="4757979"/>
            <a:ext cx="944964" cy="29339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46A96D9A-E912-498E-B17D-AA90BB203206}"/>
              </a:ext>
            </a:extLst>
          </p:cNvPr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6774626" y="5198127"/>
            <a:ext cx="1214911" cy="40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1027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3.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전문 프로젝트 서비스</a:t>
            </a:r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(WEB/PC)</a:t>
            </a:r>
            <a:endParaRPr kumimoji="1" lang="ko-KR" altLang="en-US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26">
            <a:extLst>
              <a:ext uri="{FF2B5EF4-FFF2-40B4-BE49-F238E27FC236}">
                <a16:creationId xmlns:a16="http://schemas.microsoft.com/office/drawing/2014/main" xmlns="" id="{F55C7DC4-F8BA-48C7-88FC-70745BA1795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9724" y="2871720"/>
            <a:ext cx="1713866" cy="1041617"/>
          </a:xfrm>
          <a:prstGeom prst="rect">
            <a:avLst/>
          </a:prstGeom>
        </p:spPr>
      </p:pic>
      <p:pic>
        <p:nvPicPr>
          <p:cNvPr id="5" name="그림 27">
            <a:extLst>
              <a:ext uri="{FF2B5EF4-FFF2-40B4-BE49-F238E27FC236}">
                <a16:creationId xmlns:a16="http://schemas.microsoft.com/office/drawing/2014/main" xmlns="" id="{B99F26C6-4CE0-45CA-A448-D5A43B8F51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4834" y="2899456"/>
            <a:ext cx="1716259" cy="1041617"/>
          </a:xfrm>
          <a:prstGeom prst="rect">
            <a:avLst/>
          </a:prstGeom>
        </p:spPr>
      </p:pic>
      <p:graphicFrame>
        <p:nvGraphicFramePr>
          <p:cNvPr id="6" name="표 121">
            <a:extLst>
              <a:ext uri="{FF2B5EF4-FFF2-40B4-BE49-F238E27FC236}">
                <a16:creationId xmlns:a16="http://schemas.microsoft.com/office/drawing/2014/main" xmlns="" id="{5DC5A942-7381-4825-AEFF-995CB8FACA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12570472"/>
              </p:ext>
            </p:extLst>
          </p:nvPr>
        </p:nvGraphicFramePr>
        <p:xfrm>
          <a:off x="1548277" y="4044576"/>
          <a:ext cx="2834527" cy="1839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221369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개요</a:t>
                      </a:r>
                      <a:endParaRPr lang="en-US" altLang="ko-KR" sz="93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379489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웹사이트를 방문할 때 일반 대중들이 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악성코드에 감염되는 것을 방지하기 위하여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주요 웹사이트들을 모니터링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  <a:tr h="221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기간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3549649"/>
                  </a:ext>
                </a:extLst>
              </a:tr>
              <a:tr h="221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년 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2023 (7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개년 연속 수주 및 수행 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168632"/>
                  </a:ext>
                </a:extLst>
              </a:tr>
              <a:tr h="221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1"/>
                          </a:solidFill>
                          <a:latin typeface="맑은 고딕" panose="020B0503020000020004" pitchFamily="50" charset="-127"/>
                          <a:ea typeface="+mn-ea"/>
                          <a:cs typeface="Arial" panose="020B0604020202020204" pitchFamily="34" charset="0"/>
                        </a:rPr>
                        <a:t>에프원</a:t>
                      </a:r>
                      <a:r>
                        <a:rPr lang="ko-KR" altLang="en-US" sz="1000" b="1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+mn-ea"/>
                          <a:cs typeface="Arial" panose="020B0604020202020204" pitchFamily="34" charset="0"/>
                        </a:rPr>
                        <a:t>시큐리티</a:t>
                      </a:r>
                      <a:r>
                        <a:rPr lang="ko-KR" altLang="en-US" sz="93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의</a:t>
                      </a: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수행내용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654646"/>
                  </a:ext>
                </a:extLst>
              </a:tr>
              <a:tr h="379489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매일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백만 개의 웹사이트를 모니터링함으로써 새로운 변종 웹 악성코드를 탐지 및 분석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7822280"/>
                  </a:ext>
                </a:extLst>
              </a:tr>
            </a:tbl>
          </a:graphicData>
        </a:graphic>
      </p:graphicFrame>
      <p:graphicFrame>
        <p:nvGraphicFramePr>
          <p:cNvPr id="7" name="표 29">
            <a:extLst>
              <a:ext uri="{FF2B5EF4-FFF2-40B4-BE49-F238E27FC236}">
                <a16:creationId xmlns:a16="http://schemas.microsoft.com/office/drawing/2014/main" xmlns="" id="{3D00D177-BBA3-4EB7-A053-9A1B51DC7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2013923"/>
              </p:ext>
            </p:extLst>
          </p:nvPr>
        </p:nvGraphicFramePr>
        <p:xfrm>
          <a:off x="4675701" y="4057927"/>
          <a:ext cx="2834527" cy="1976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2306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개요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384596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보안에 취약한 중소기업들에 웹 방화벽과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웹 셸 방지 툴들을 배포함으로써 보안환경을 강화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endParaRPr lang="ko-KR" altLang="en-US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기간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3549649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년 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2023 (7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개년 연속 수주 및 수행 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168632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1"/>
                          </a:solidFill>
                          <a:latin typeface="맑은 고딕" panose="020B0503020000020004" pitchFamily="50" charset="-127"/>
                          <a:ea typeface="+mn-ea"/>
                          <a:cs typeface="Arial" panose="020B0604020202020204" pitchFamily="34" charset="0"/>
                        </a:rPr>
                        <a:t>에프원</a:t>
                      </a:r>
                      <a:r>
                        <a:rPr lang="ko-KR" altLang="en-US" sz="1000" b="1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+mn-ea"/>
                          <a:cs typeface="Arial" panose="020B0604020202020204" pitchFamily="34" charset="0"/>
                        </a:rPr>
                        <a:t>시큐리티</a:t>
                      </a:r>
                      <a:r>
                        <a:rPr lang="ko-KR" altLang="en-US" sz="93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의</a:t>
                      </a: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수행내용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654646"/>
                  </a:ext>
                </a:extLst>
              </a:tr>
              <a:tr h="344718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매년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만개의 웹사이트에 대하여 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취약성 진단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분산형 웹 방화벽과 웹 셸 방지 툴들의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개발 및 유지관리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7822280"/>
                  </a:ext>
                </a:extLst>
              </a:tr>
            </a:tbl>
          </a:graphicData>
        </a:graphic>
      </p:graphicFrame>
      <p:grpSp>
        <p:nvGrpSpPr>
          <p:cNvPr id="8" name="그룹 67">
            <a:extLst>
              <a:ext uri="{FF2B5EF4-FFF2-40B4-BE49-F238E27FC236}">
                <a16:creationId xmlns:a16="http://schemas.microsoft.com/office/drawing/2014/main" xmlns="" id="{076A82EC-1693-407F-AF12-F836A3ACD451}"/>
              </a:ext>
            </a:extLst>
          </p:cNvPr>
          <p:cNvGrpSpPr/>
          <p:nvPr/>
        </p:nvGrpSpPr>
        <p:grpSpPr>
          <a:xfrm>
            <a:off x="1411730" y="2493644"/>
            <a:ext cx="2971076" cy="347878"/>
            <a:chOff x="245105" y="1979573"/>
            <a:chExt cx="2603952" cy="395179"/>
          </a:xfrm>
          <a:solidFill>
            <a:srgbClr val="7C7C7C"/>
          </a:solidFill>
        </p:grpSpPr>
        <p:grpSp>
          <p:nvGrpSpPr>
            <p:cNvPr id="9" name="그룹 77">
              <a:extLst>
                <a:ext uri="{FF2B5EF4-FFF2-40B4-BE49-F238E27FC236}">
                  <a16:creationId xmlns:a16="http://schemas.microsoft.com/office/drawing/2014/main" xmlns="" id="{EFDF56C5-3DD6-4940-9C34-6D975010D242}"/>
                </a:ext>
              </a:extLst>
            </p:cNvPr>
            <p:cNvGrpSpPr/>
            <p:nvPr/>
          </p:nvGrpSpPr>
          <p:grpSpPr>
            <a:xfrm>
              <a:off x="245105" y="1979573"/>
              <a:ext cx="2603952" cy="395179"/>
              <a:chOff x="281131" y="1979573"/>
              <a:chExt cx="2264306" cy="395179"/>
            </a:xfrm>
            <a:grpFill/>
          </p:grpSpPr>
          <p:sp>
            <p:nvSpPr>
              <p:cNvPr id="12" name="LcS48" descr="어두운 상향 대각선">
                <a:extLst>
                  <a:ext uri="{FF2B5EF4-FFF2-40B4-BE49-F238E27FC236}">
                    <a16:creationId xmlns:a16="http://schemas.microsoft.com/office/drawing/2014/main" xmlns="" id="{7751D54D-DEF6-48B5-9C48-1270478A8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197" y="1979573"/>
                <a:ext cx="2160240" cy="34750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사다리꼴 78">
                <a:extLst>
                  <a:ext uri="{FF2B5EF4-FFF2-40B4-BE49-F238E27FC236}">
                    <a16:creationId xmlns:a16="http://schemas.microsoft.com/office/drawing/2014/main" xmlns="" id="{4E5F128F-49A6-48BF-B122-28307C097956}"/>
                  </a:ext>
                </a:extLst>
              </p:cNvPr>
              <p:cNvSpPr/>
              <p:nvPr/>
            </p:nvSpPr>
            <p:spPr>
              <a:xfrm flipV="1">
                <a:off x="281131" y="2316841"/>
                <a:ext cx="2160240" cy="57911"/>
              </a:xfrm>
              <a:prstGeom prst="trapezoid">
                <a:avLst>
                  <a:gd name="adj" fmla="val 275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10" name="그림 69">
              <a:extLst>
                <a:ext uri="{FF2B5EF4-FFF2-40B4-BE49-F238E27FC236}">
                  <a16:creationId xmlns:a16="http://schemas.microsoft.com/office/drawing/2014/main" xmlns="" id="{00E01EC2-7D11-446F-BF08-2B6B4A6D1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308" y="1979575"/>
              <a:ext cx="548688" cy="347502"/>
            </a:xfrm>
            <a:prstGeom prst="rect">
              <a:avLst/>
            </a:prstGeom>
            <a:grpFill/>
          </p:spPr>
        </p:pic>
        <p:sp>
          <p:nvSpPr>
            <p:cNvPr id="11" name="TextBox 31">
              <a:extLst>
                <a:ext uri="{FF2B5EF4-FFF2-40B4-BE49-F238E27FC236}">
                  <a16:creationId xmlns:a16="http://schemas.microsoft.com/office/drawing/2014/main" xmlns="" id="{A8D58C4B-F355-421E-B672-7DF8DA668DCD}"/>
                </a:ext>
              </a:extLst>
            </p:cNvPr>
            <p:cNvSpPr txBox="1"/>
            <p:nvPr/>
          </p:nvSpPr>
          <p:spPr>
            <a:xfrm>
              <a:off x="1089091" y="2061551"/>
              <a:ext cx="1348729" cy="183553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latinLnBrk="0"/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웹 악성코드 탐지 및 분석</a:t>
              </a:r>
            </a:p>
          </p:txBody>
        </p:sp>
      </p:grpSp>
      <p:sp>
        <p:nvSpPr>
          <p:cNvPr id="14" name="사다리꼴 78">
            <a:extLst>
              <a:ext uri="{FF2B5EF4-FFF2-40B4-BE49-F238E27FC236}">
                <a16:creationId xmlns:a16="http://schemas.microsoft.com/office/drawing/2014/main" xmlns="" id="{E66DFF8D-1A62-44A5-B4E8-E7689D608523}"/>
              </a:ext>
            </a:extLst>
          </p:cNvPr>
          <p:cNvSpPr/>
          <p:nvPr/>
        </p:nvSpPr>
        <p:spPr>
          <a:xfrm>
            <a:off x="1565931" y="4004535"/>
            <a:ext cx="2834525" cy="45719"/>
          </a:xfrm>
          <a:prstGeom prst="trapezoid">
            <a:avLst>
              <a:gd name="adj" fmla="val 275000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사다리꼴 78">
            <a:extLst>
              <a:ext uri="{FF2B5EF4-FFF2-40B4-BE49-F238E27FC236}">
                <a16:creationId xmlns:a16="http://schemas.microsoft.com/office/drawing/2014/main" xmlns="" id="{E9F07628-90D9-4600-B06D-931287408F30}"/>
              </a:ext>
            </a:extLst>
          </p:cNvPr>
          <p:cNvSpPr/>
          <p:nvPr/>
        </p:nvSpPr>
        <p:spPr>
          <a:xfrm>
            <a:off x="4675702" y="4005413"/>
            <a:ext cx="2834526" cy="52514"/>
          </a:xfrm>
          <a:prstGeom prst="trapezoid">
            <a:avLst>
              <a:gd name="adj" fmla="val 275000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3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6" name="그룹 67">
            <a:extLst>
              <a:ext uri="{FF2B5EF4-FFF2-40B4-BE49-F238E27FC236}">
                <a16:creationId xmlns:a16="http://schemas.microsoft.com/office/drawing/2014/main" xmlns="" id="{53D75032-A3CB-49FC-A1F7-0E67AEBBC06F}"/>
              </a:ext>
            </a:extLst>
          </p:cNvPr>
          <p:cNvGrpSpPr/>
          <p:nvPr/>
        </p:nvGrpSpPr>
        <p:grpSpPr>
          <a:xfrm>
            <a:off x="4675701" y="2493646"/>
            <a:ext cx="2834527" cy="356924"/>
            <a:chOff x="521308" y="1979575"/>
            <a:chExt cx="2484276" cy="405455"/>
          </a:xfrm>
          <a:solidFill>
            <a:srgbClr val="7C7C7C"/>
          </a:solidFill>
        </p:grpSpPr>
        <p:grpSp>
          <p:nvGrpSpPr>
            <p:cNvPr id="17" name="그룹 77">
              <a:extLst>
                <a:ext uri="{FF2B5EF4-FFF2-40B4-BE49-F238E27FC236}">
                  <a16:creationId xmlns:a16="http://schemas.microsoft.com/office/drawing/2014/main" xmlns="" id="{4C3E65C6-1622-4BCF-8024-F62ACCF7E07C}"/>
                </a:ext>
              </a:extLst>
            </p:cNvPr>
            <p:cNvGrpSpPr/>
            <p:nvPr/>
          </p:nvGrpSpPr>
          <p:grpSpPr>
            <a:xfrm>
              <a:off x="521308" y="1979575"/>
              <a:ext cx="2484276" cy="405455"/>
              <a:chOff x="521308" y="1979575"/>
              <a:chExt cx="2160240" cy="405455"/>
            </a:xfrm>
            <a:grpFill/>
          </p:grpSpPr>
          <p:sp>
            <p:nvSpPr>
              <p:cNvPr id="20" name="LcS48" descr="어두운 상향 대각선">
                <a:extLst>
                  <a:ext uri="{FF2B5EF4-FFF2-40B4-BE49-F238E27FC236}">
                    <a16:creationId xmlns:a16="http://schemas.microsoft.com/office/drawing/2014/main" xmlns="" id="{8C3829AC-39CD-4781-B338-A34E0300E8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308" y="1979575"/>
                <a:ext cx="2160240" cy="34750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1" name="사다리꼴 78">
                <a:extLst>
                  <a:ext uri="{FF2B5EF4-FFF2-40B4-BE49-F238E27FC236}">
                    <a16:creationId xmlns:a16="http://schemas.microsoft.com/office/drawing/2014/main" xmlns="" id="{F27903A9-4A85-41E4-AA1B-BF7BC208E527}"/>
                  </a:ext>
                </a:extLst>
              </p:cNvPr>
              <p:cNvSpPr/>
              <p:nvPr/>
            </p:nvSpPr>
            <p:spPr>
              <a:xfrm flipV="1">
                <a:off x="521308" y="2327119"/>
                <a:ext cx="2160240" cy="57911"/>
              </a:xfrm>
              <a:prstGeom prst="trapezoid">
                <a:avLst>
                  <a:gd name="adj" fmla="val 275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18" name="그림 69">
              <a:extLst>
                <a:ext uri="{FF2B5EF4-FFF2-40B4-BE49-F238E27FC236}">
                  <a16:creationId xmlns:a16="http://schemas.microsoft.com/office/drawing/2014/main" xmlns="" id="{3BED4BE0-FF76-4107-9D89-C405BFDEC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308" y="1979575"/>
              <a:ext cx="548688" cy="347502"/>
            </a:xfrm>
            <a:prstGeom prst="rect">
              <a:avLst/>
            </a:prstGeom>
            <a:grpFill/>
          </p:spPr>
        </p:pic>
        <p:sp>
          <p:nvSpPr>
            <p:cNvPr id="19" name="TextBox 31">
              <a:extLst>
                <a:ext uri="{FF2B5EF4-FFF2-40B4-BE49-F238E27FC236}">
                  <a16:creationId xmlns:a16="http://schemas.microsoft.com/office/drawing/2014/main" xmlns="" id="{953A7700-DA96-4AA6-84C1-5B787C45ECF7}"/>
                </a:ext>
              </a:extLst>
            </p:cNvPr>
            <p:cNvSpPr txBox="1"/>
            <p:nvPr/>
          </p:nvSpPr>
          <p:spPr>
            <a:xfrm>
              <a:off x="1346200" y="2061551"/>
              <a:ext cx="834526" cy="183553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latinLnBrk="0"/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웹 보안 툴 배포</a:t>
              </a:r>
            </a:p>
          </p:txBody>
        </p:sp>
      </p:grpSp>
      <p:grpSp>
        <p:nvGrpSpPr>
          <p:cNvPr id="22" name="그룹 67">
            <a:extLst>
              <a:ext uri="{FF2B5EF4-FFF2-40B4-BE49-F238E27FC236}">
                <a16:creationId xmlns:a16="http://schemas.microsoft.com/office/drawing/2014/main" xmlns="" id="{22982CAF-A64A-4AB9-A525-02FC8FB12530}"/>
              </a:ext>
            </a:extLst>
          </p:cNvPr>
          <p:cNvGrpSpPr/>
          <p:nvPr/>
        </p:nvGrpSpPr>
        <p:grpSpPr>
          <a:xfrm>
            <a:off x="7875157" y="2484598"/>
            <a:ext cx="2834527" cy="356924"/>
            <a:chOff x="521308" y="1979575"/>
            <a:chExt cx="2484276" cy="405455"/>
          </a:xfrm>
          <a:solidFill>
            <a:srgbClr val="7C7C7C"/>
          </a:solidFill>
        </p:grpSpPr>
        <p:grpSp>
          <p:nvGrpSpPr>
            <p:cNvPr id="23" name="그룹 77">
              <a:extLst>
                <a:ext uri="{FF2B5EF4-FFF2-40B4-BE49-F238E27FC236}">
                  <a16:creationId xmlns:a16="http://schemas.microsoft.com/office/drawing/2014/main" xmlns="" id="{998AB54E-2B0E-4671-9B55-1C5D29363E57}"/>
                </a:ext>
              </a:extLst>
            </p:cNvPr>
            <p:cNvGrpSpPr/>
            <p:nvPr/>
          </p:nvGrpSpPr>
          <p:grpSpPr>
            <a:xfrm>
              <a:off x="521308" y="1979575"/>
              <a:ext cx="2484276" cy="405455"/>
              <a:chOff x="521308" y="1979575"/>
              <a:chExt cx="2160240" cy="405455"/>
            </a:xfrm>
            <a:grpFill/>
          </p:grpSpPr>
          <p:sp>
            <p:nvSpPr>
              <p:cNvPr id="26" name="LcS48" descr="어두운 상향 대각선">
                <a:extLst>
                  <a:ext uri="{FF2B5EF4-FFF2-40B4-BE49-F238E27FC236}">
                    <a16:creationId xmlns:a16="http://schemas.microsoft.com/office/drawing/2014/main" xmlns="" id="{251559FE-3A88-49BF-B05C-6B2E8A1B1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308" y="1979575"/>
                <a:ext cx="2160240" cy="34750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7" name="사다리꼴 78">
                <a:extLst>
                  <a:ext uri="{FF2B5EF4-FFF2-40B4-BE49-F238E27FC236}">
                    <a16:creationId xmlns:a16="http://schemas.microsoft.com/office/drawing/2014/main" xmlns="" id="{67415246-30FB-4B89-832D-3E508A50CA6C}"/>
                  </a:ext>
                </a:extLst>
              </p:cNvPr>
              <p:cNvSpPr/>
              <p:nvPr/>
            </p:nvSpPr>
            <p:spPr>
              <a:xfrm flipV="1">
                <a:off x="521308" y="2327119"/>
                <a:ext cx="2160240" cy="57911"/>
              </a:xfrm>
              <a:prstGeom prst="trapezoid">
                <a:avLst>
                  <a:gd name="adj" fmla="val 275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24" name="그림 69">
              <a:extLst>
                <a:ext uri="{FF2B5EF4-FFF2-40B4-BE49-F238E27FC236}">
                  <a16:creationId xmlns:a16="http://schemas.microsoft.com/office/drawing/2014/main" xmlns="" id="{CEBE8203-4DA7-4D7E-8049-8256B3116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308" y="1979575"/>
              <a:ext cx="548688" cy="347502"/>
            </a:xfrm>
            <a:prstGeom prst="rect">
              <a:avLst/>
            </a:prstGeom>
            <a:grpFill/>
          </p:spPr>
        </p:pic>
        <p:sp>
          <p:nvSpPr>
            <p:cNvPr id="25" name="TextBox 31">
              <a:extLst>
                <a:ext uri="{FF2B5EF4-FFF2-40B4-BE49-F238E27FC236}">
                  <a16:creationId xmlns:a16="http://schemas.microsoft.com/office/drawing/2014/main" xmlns="" id="{F096B713-8797-4C40-80C4-77F79CAC83DB}"/>
                </a:ext>
              </a:extLst>
            </p:cNvPr>
            <p:cNvSpPr txBox="1"/>
            <p:nvPr/>
          </p:nvSpPr>
          <p:spPr>
            <a:xfrm>
              <a:off x="950712" y="2061551"/>
              <a:ext cx="1625500" cy="183553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latinLnBrk="0"/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공공 </a:t>
              </a:r>
              <a:r>
                <a:rPr lang="en-US" altLang="ko-KR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PC/</a:t>
              </a:r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휴대용 기기 보안점검</a:t>
              </a:r>
            </a:p>
          </p:txBody>
        </p:sp>
      </p:grpSp>
      <p:sp>
        <p:nvSpPr>
          <p:cNvPr id="28" name="직사각형 9">
            <a:extLst>
              <a:ext uri="{FF2B5EF4-FFF2-40B4-BE49-F238E27FC236}">
                <a16:creationId xmlns:a16="http://schemas.microsoft.com/office/drawing/2014/main" xmlns="" id="{6C9AEA2B-7B2C-4D32-9846-7FAFE2D2313F}"/>
              </a:ext>
            </a:extLst>
          </p:cNvPr>
          <p:cNvSpPr/>
          <p:nvPr/>
        </p:nvSpPr>
        <p:spPr>
          <a:xfrm>
            <a:off x="1548279" y="4046503"/>
            <a:ext cx="2834525" cy="2107692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9" name="직사각형 9">
            <a:extLst>
              <a:ext uri="{FF2B5EF4-FFF2-40B4-BE49-F238E27FC236}">
                <a16:creationId xmlns:a16="http://schemas.microsoft.com/office/drawing/2014/main" xmlns="" id="{86B067B5-9A81-4D65-861D-E21FC14C61ED}"/>
              </a:ext>
            </a:extLst>
          </p:cNvPr>
          <p:cNvSpPr/>
          <p:nvPr/>
        </p:nvSpPr>
        <p:spPr>
          <a:xfrm>
            <a:off x="4675703" y="4063999"/>
            <a:ext cx="2834525" cy="2107692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30" name="표 29">
            <a:extLst>
              <a:ext uri="{FF2B5EF4-FFF2-40B4-BE49-F238E27FC236}">
                <a16:creationId xmlns:a16="http://schemas.microsoft.com/office/drawing/2014/main" xmlns="" id="{6DD07C7C-E540-47DB-9959-5C97C9080F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84823618"/>
              </p:ext>
            </p:extLst>
          </p:nvPr>
        </p:nvGraphicFramePr>
        <p:xfrm>
          <a:off x="7875157" y="4044567"/>
          <a:ext cx="2834527" cy="1976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2306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개요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384596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사람들의 개인용 컴퓨터 및 휴대용 기기 들에 대하여 보안검사를 수행함으로써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안전한 사이버보안 환경을 구축 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기간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3549649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년 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2023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년 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개년 연속 수주 및 수행 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168632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1"/>
                          </a:solidFill>
                          <a:latin typeface="맑은 고딕" panose="020B0503020000020004" pitchFamily="50" charset="-127"/>
                          <a:ea typeface="+mn-ea"/>
                          <a:cs typeface="Arial" panose="020B0604020202020204" pitchFamily="34" charset="0"/>
                        </a:rPr>
                        <a:t>에프원</a:t>
                      </a:r>
                      <a:r>
                        <a:rPr lang="ko-KR" altLang="en-US" sz="1000" b="1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+mn-ea"/>
                          <a:cs typeface="Arial" panose="020B0604020202020204" pitchFamily="34" charset="0"/>
                        </a:rPr>
                        <a:t>시큐리티</a:t>
                      </a:r>
                      <a:r>
                        <a:rPr lang="ko-KR" altLang="en-US" sz="93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의</a:t>
                      </a: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수행내용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654646"/>
                  </a:ext>
                </a:extLst>
              </a:tr>
              <a:tr h="384596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매년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100,000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 이상의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개인용 컴퓨터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휴대용 기기 들에 대하여 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원격 및 현장 보안점검 수행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7822280"/>
                  </a:ext>
                </a:extLst>
              </a:tr>
            </a:tbl>
          </a:graphicData>
        </a:graphic>
      </p:graphicFrame>
      <p:sp>
        <p:nvSpPr>
          <p:cNvPr id="31" name="사다리꼴 78">
            <a:extLst>
              <a:ext uri="{FF2B5EF4-FFF2-40B4-BE49-F238E27FC236}">
                <a16:creationId xmlns:a16="http://schemas.microsoft.com/office/drawing/2014/main" xmlns="" id="{A92F2D76-7A14-4444-BD68-37A396FDF911}"/>
              </a:ext>
            </a:extLst>
          </p:cNvPr>
          <p:cNvSpPr/>
          <p:nvPr/>
        </p:nvSpPr>
        <p:spPr>
          <a:xfrm>
            <a:off x="7875157" y="4005413"/>
            <a:ext cx="2834526" cy="52514"/>
          </a:xfrm>
          <a:prstGeom prst="trapezoid">
            <a:avLst>
              <a:gd name="adj" fmla="val 275000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3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직사각형 9">
            <a:extLst>
              <a:ext uri="{FF2B5EF4-FFF2-40B4-BE49-F238E27FC236}">
                <a16:creationId xmlns:a16="http://schemas.microsoft.com/office/drawing/2014/main" xmlns="" id="{3C2983E4-E9FA-4372-9C5C-C8AD8B2A84F5}"/>
              </a:ext>
            </a:extLst>
          </p:cNvPr>
          <p:cNvSpPr/>
          <p:nvPr/>
        </p:nvSpPr>
        <p:spPr>
          <a:xfrm>
            <a:off x="7875159" y="4046503"/>
            <a:ext cx="2834525" cy="2107692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33" name="図 3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xmlns="" id="{B57B9EE2-5748-4993-9D7B-C675B861C7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2951" y="2935629"/>
            <a:ext cx="1646474" cy="9690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4" name="타원 20">
            <a:extLst>
              <a:ext uri="{FF2B5EF4-FFF2-40B4-BE49-F238E27FC236}">
                <a16:creationId xmlns:a16="http://schemas.microsoft.com/office/drawing/2014/main" xmlns="" id="{CC908E33-46EC-4863-AFF1-3CD5AD420AC2}"/>
              </a:ext>
            </a:extLst>
          </p:cNvPr>
          <p:cNvSpPr/>
          <p:nvPr/>
        </p:nvSpPr>
        <p:spPr>
          <a:xfrm>
            <a:off x="1474385" y="2504645"/>
            <a:ext cx="308405" cy="3204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rtlCol="0" anchor="ctr"/>
          <a:lstStyle/>
          <a:p>
            <a:pPr algn="ctr"/>
            <a:r>
              <a:rPr lang="en-US" altLang="ko-KR" sz="1200" b="1" i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Segoe UI" panose="020B0502040204020203" pitchFamily="34" charset="0"/>
              </a:rPr>
              <a:t>1</a:t>
            </a:r>
            <a:endParaRPr lang="ko-KR" altLang="en-US" sz="1200" b="1" i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  <a:cs typeface="Segoe UI" panose="020B0502040204020203" pitchFamily="34" charset="0"/>
            </a:endParaRPr>
          </a:p>
        </p:txBody>
      </p:sp>
      <p:sp>
        <p:nvSpPr>
          <p:cNvPr id="35" name="타원 20">
            <a:extLst>
              <a:ext uri="{FF2B5EF4-FFF2-40B4-BE49-F238E27FC236}">
                <a16:creationId xmlns:a16="http://schemas.microsoft.com/office/drawing/2014/main" xmlns="" id="{DCD7BD9A-C952-4DCC-BB9E-BBD71A9284E9}"/>
              </a:ext>
            </a:extLst>
          </p:cNvPr>
          <p:cNvSpPr/>
          <p:nvPr/>
        </p:nvSpPr>
        <p:spPr>
          <a:xfrm>
            <a:off x="4503845" y="2504645"/>
            <a:ext cx="308405" cy="3204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rtlCol="0" anchor="ctr"/>
          <a:lstStyle/>
          <a:p>
            <a:pPr algn="ctr"/>
            <a:r>
              <a:rPr lang="en-US" altLang="ko-KR" sz="1200" b="1" i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Segoe UI" panose="020B0502040204020203" pitchFamily="34" charset="0"/>
              </a:rPr>
              <a:t>2</a:t>
            </a:r>
            <a:endParaRPr lang="ko-KR" altLang="en-US" sz="1200" b="1" i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  <a:cs typeface="Segoe UI" panose="020B0502040204020203" pitchFamily="34" charset="0"/>
            </a:endParaRPr>
          </a:p>
        </p:txBody>
      </p:sp>
      <p:sp>
        <p:nvSpPr>
          <p:cNvPr id="36" name="타원 20">
            <a:extLst>
              <a:ext uri="{FF2B5EF4-FFF2-40B4-BE49-F238E27FC236}">
                <a16:creationId xmlns:a16="http://schemas.microsoft.com/office/drawing/2014/main" xmlns="" id="{11BE24B5-F1E4-4B95-B242-34374A8E7409}"/>
              </a:ext>
            </a:extLst>
          </p:cNvPr>
          <p:cNvSpPr/>
          <p:nvPr/>
        </p:nvSpPr>
        <p:spPr>
          <a:xfrm>
            <a:off x="7680224" y="2486381"/>
            <a:ext cx="308405" cy="3131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rtlCol="0" anchor="ctr"/>
          <a:lstStyle/>
          <a:p>
            <a:pPr algn="ctr"/>
            <a:r>
              <a:rPr lang="en-US" altLang="ko-KR" sz="1200" b="1" i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Segoe UI" panose="020B0502040204020203" pitchFamily="34" charset="0"/>
              </a:rPr>
              <a:t>3</a:t>
            </a:r>
            <a:endParaRPr lang="ko-KR" altLang="en-US" sz="1200" b="1" i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  <a:cs typeface="Segoe UI" panose="020B0502040204020203" pitchFamily="34" charset="0"/>
            </a:endParaRPr>
          </a:p>
        </p:txBody>
      </p:sp>
      <p:pic>
        <p:nvPicPr>
          <p:cNvPr id="37" name="그림 15">
            <a:extLst>
              <a:ext uri="{FF2B5EF4-FFF2-40B4-BE49-F238E27FC236}">
                <a16:creationId xmlns:a16="http://schemas.microsoft.com/office/drawing/2014/main" xmlns="" id="{5CA86F41-33D6-4D96-8507-695E9A0312F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30248" y="1499441"/>
            <a:ext cx="4141191" cy="466959"/>
          </a:xfrm>
          <a:prstGeom prst="rect">
            <a:avLst/>
          </a:prstGeom>
        </p:spPr>
      </p:pic>
      <p:pic>
        <p:nvPicPr>
          <p:cNvPr id="40" name="図 39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xmlns="" id="{316F71B9-20C8-4F52-821C-85182D9AEF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6776" y="1382083"/>
            <a:ext cx="3316364" cy="701675"/>
          </a:xfrm>
          <a:prstGeom prst="rect">
            <a:avLst/>
          </a:prstGeom>
        </p:spPr>
      </p:pic>
      <p:sp>
        <p:nvSpPr>
          <p:cNvPr id="38" name="제목 1">
            <a:extLst>
              <a:ext uri="{FF2B5EF4-FFF2-40B4-BE49-F238E27FC236}">
                <a16:creationId xmlns:a16="http://schemas.microsoft.com/office/drawing/2014/main" xmlns="" id="{AEB2360C-3C29-4886-B6F4-F203BF0634B2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IV.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주요 사업실적</a:t>
            </a:r>
          </a:p>
        </p:txBody>
      </p:sp>
    </p:spTree>
    <p:extLst>
      <p:ext uri="{BB962C8B-B14F-4D97-AF65-F5344CB8AC3E}">
        <p14:creationId xmlns:p14="http://schemas.microsoft.com/office/powerpoint/2010/main" xmlns="" val="1898748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4.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최신 기술개발</a:t>
            </a:r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(AI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보안</a:t>
            </a:r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)</a:t>
            </a:r>
            <a:endParaRPr kumimoji="1" lang="ko-KR" altLang="en-US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6" name="표 121">
            <a:extLst>
              <a:ext uri="{FF2B5EF4-FFF2-40B4-BE49-F238E27FC236}">
                <a16:creationId xmlns:a16="http://schemas.microsoft.com/office/drawing/2014/main" xmlns="" id="{5DC5A942-7381-4825-AEFF-995CB8FACA7E}"/>
              </a:ext>
            </a:extLst>
          </p:cNvPr>
          <p:cNvGraphicFramePr>
            <a:graphicFrameLocks noGrp="1"/>
          </p:cNvGraphicFramePr>
          <p:nvPr/>
        </p:nvGraphicFramePr>
        <p:xfrm>
          <a:off x="1687313" y="3757517"/>
          <a:ext cx="2834527" cy="2065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221369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개요</a:t>
                      </a:r>
                      <a:endParaRPr lang="en-US" altLang="ko-KR" sz="93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398431">
                <a:tc>
                  <a:txBody>
                    <a:bodyPr/>
                    <a:lstStyle/>
                    <a:p>
                      <a:pPr algn="ctr" latinLnBrk="0">
                        <a:lnSpc>
                          <a:spcPct val="150000"/>
                        </a:lnSpc>
                      </a:pP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NIPA GSIP (</a:t>
                      </a:r>
                      <a:r>
                        <a:rPr lang="en-US" altLang="ko-KR" sz="93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Golbal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SaaS Incubation Project)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사업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  <a:tr h="221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기간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3549649"/>
                  </a:ext>
                </a:extLst>
              </a:tr>
              <a:tr h="221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 ~ 2017 (NIPA)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168632"/>
                  </a:ext>
                </a:extLst>
              </a:tr>
              <a:tr h="221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수행내용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654646"/>
                  </a:ext>
                </a:extLst>
              </a:tr>
              <a:tr h="379489">
                <a:tc>
                  <a:txBody>
                    <a:bodyPr/>
                    <a:lstStyle/>
                    <a:p>
                      <a:pPr marL="90000" indent="-900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악성코드 </a:t>
                      </a:r>
                      <a:r>
                        <a:rPr lang="ko-KR" altLang="en-US" sz="93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머신러닝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및 웹 위험도 자동 분석 시스템 개발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0000" indent="-900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인공지능 기술을 활용한 클라우드 플랫폼 웹사이트 악성코드 유포 탐지 시스템 개발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7822280"/>
                  </a:ext>
                </a:extLst>
              </a:tr>
            </a:tbl>
          </a:graphicData>
        </a:graphic>
      </p:graphicFrame>
      <p:graphicFrame>
        <p:nvGraphicFramePr>
          <p:cNvPr id="7" name="표 29">
            <a:extLst>
              <a:ext uri="{FF2B5EF4-FFF2-40B4-BE49-F238E27FC236}">
                <a16:creationId xmlns:a16="http://schemas.microsoft.com/office/drawing/2014/main" xmlns="" id="{3D00D177-BBA3-4EB7-A053-9A1B51DC7158}"/>
              </a:ext>
            </a:extLst>
          </p:cNvPr>
          <p:cNvGraphicFramePr>
            <a:graphicFrameLocks noGrp="1"/>
          </p:cNvGraphicFramePr>
          <p:nvPr/>
        </p:nvGraphicFramePr>
        <p:xfrm>
          <a:off x="4630540" y="3764146"/>
          <a:ext cx="2834527" cy="2270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2306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개요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385496">
                <a:tc>
                  <a:txBody>
                    <a:bodyPr/>
                    <a:lstStyle/>
                    <a:p>
                      <a:pPr algn="ctr" latinLnBrk="0">
                        <a:lnSpc>
                          <a:spcPct val="150000"/>
                        </a:lnSpc>
                      </a:pPr>
                      <a:r>
                        <a:rPr lang="ko-KR" altLang="en-US" sz="93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중기부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산학협력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사업 지원사업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기간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3549649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2018.11.01 ~ 2019.10.31 (</a:t>
                      </a:r>
                      <a:r>
                        <a:rPr lang="ko-KR" altLang="en-US" sz="93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중기부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168632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수행내용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654646"/>
                  </a:ext>
                </a:extLst>
              </a:tr>
              <a:tr h="384596">
                <a:tc>
                  <a:txBody>
                    <a:bodyPr/>
                    <a:lstStyle/>
                    <a:p>
                      <a:pPr marL="90000" indent="-900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ETRI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연구소 협력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0000" indent="-900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인공지능 </a:t>
                      </a:r>
                      <a:r>
                        <a:rPr lang="ko-KR" altLang="en-US" sz="93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머신러닝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기반 </a:t>
                      </a:r>
                      <a:r>
                        <a:rPr lang="ko-KR" altLang="en-US" sz="93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웹쉘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수집 및 분석 시스템 개발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0000" indent="-900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스크립트 언어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(ASP, JSP, PHP)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의 </a:t>
                      </a:r>
                      <a:r>
                        <a:rPr lang="ko-KR" altLang="en-US" sz="93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웹쉘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여부를 판단하기 위해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</a:t>
                      </a:r>
                      <a:r>
                        <a:rPr lang="ko-KR" altLang="en-US" sz="93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머신러닝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탐지 알고리즘 개발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7822280"/>
                  </a:ext>
                </a:extLst>
              </a:tr>
            </a:tbl>
          </a:graphicData>
        </a:graphic>
      </p:graphicFrame>
      <p:grpSp>
        <p:nvGrpSpPr>
          <p:cNvPr id="3" name="그룹 67">
            <a:extLst>
              <a:ext uri="{FF2B5EF4-FFF2-40B4-BE49-F238E27FC236}">
                <a16:creationId xmlns:a16="http://schemas.microsoft.com/office/drawing/2014/main" xmlns="" id="{076A82EC-1693-407F-AF12-F836A3ACD451}"/>
              </a:ext>
            </a:extLst>
          </p:cNvPr>
          <p:cNvGrpSpPr/>
          <p:nvPr/>
        </p:nvGrpSpPr>
        <p:grpSpPr>
          <a:xfrm>
            <a:off x="1681713" y="2193792"/>
            <a:ext cx="2834527" cy="356924"/>
            <a:chOff x="521308" y="1979575"/>
            <a:chExt cx="2484276" cy="405455"/>
          </a:xfrm>
          <a:solidFill>
            <a:srgbClr val="7C7C7C"/>
          </a:solidFill>
        </p:grpSpPr>
        <p:grpSp>
          <p:nvGrpSpPr>
            <p:cNvPr id="8" name="그룹 77">
              <a:extLst>
                <a:ext uri="{FF2B5EF4-FFF2-40B4-BE49-F238E27FC236}">
                  <a16:creationId xmlns:a16="http://schemas.microsoft.com/office/drawing/2014/main" xmlns="" id="{EFDF56C5-3DD6-4940-9C34-6D975010D242}"/>
                </a:ext>
              </a:extLst>
            </p:cNvPr>
            <p:cNvGrpSpPr/>
            <p:nvPr/>
          </p:nvGrpSpPr>
          <p:grpSpPr>
            <a:xfrm>
              <a:off x="521308" y="1979575"/>
              <a:ext cx="2484276" cy="405455"/>
              <a:chOff x="521308" y="1979575"/>
              <a:chExt cx="2160240" cy="405455"/>
            </a:xfrm>
            <a:grpFill/>
          </p:grpSpPr>
          <p:sp>
            <p:nvSpPr>
              <p:cNvPr id="12" name="LcS48" descr="어두운 상향 대각선">
                <a:extLst>
                  <a:ext uri="{FF2B5EF4-FFF2-40B4-BE49-F238E27FC236}">
                    <a16:creationId xmlns:a16="http://schemas.microsoft.com/office/drawing/2014/main" xmlns="" id="{7751D54D-DEF6-48B5-9C48-1270478A8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308" y="1979575"/>
                <a:ext cx="2160240" cy="34750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사다리꼴 78">
                <a:extLst>
                  <a:ext uri="{FF2B5EF4-FFF2-40B4-BE49-F238E27FC236}">
                    <a16:creationId xmlns:a16="http://schemas.microsoft.com/office/drawing/2014/main" xmlns="" id="{4E5F128F-49A6-48BF-B122-28307C097956}"/>
                  </a:ext>
                </a:extLst>
              </p:cNvPr>
              <p:cNvSpPr/>
              <p:nvPr/>
            </p:nvSpPr>
            <p:spPr>
              <a:xfrm flipV="1">
                <a:off x="521308" y="2327119"/>
                <a:ext cx="2160240" cy="57911"/>
              </a:xfrm>
              <a:prstGeom prst="trapezoid">
                <a:avLst>
                  <a:gd name="adj" fmla="val 275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10" name="그림 69">
              <a:extLst>
                <a:ext uri="{FF2B5EF4-FFF2-40B4-BE49-F238E27FC236}">
                  <a16:creationId xmlns:a16="http://schemas.microsoft.com/office/drawing/2014/main" xmlns="" id="{00E01EC2-7D11-446F-BF08-2B6B4A6D1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1308" y="1979575"/>
              <a:ext cx="548688" cy="347502"/>
            </a:xfrm>
            <a:prstGeom prst="rect">
              <a:avLst/>
            </a:prstGeom>
            <a:grpFill/>
          </p:spPr>
        </p:pic>
        <p:sp>
          <p:nvSpPr>
            <p:cNvPr id="11" name="TextBox 31">
              <a:extLst>
                <a:ext uri="{FF2B5EF4-FFF2-40B4-BE49-F238E27FC236}">
                  <a16:creationId xmlns:a16="http://schemas.microsoft.com/office/drawing/2014/main" xmlns="" id="{A8D58C4B-F355-421E-B672-7DF8DA668DCD}"/>
                </a:ext>
              </a:extLst>
            </p:cNvPr>
            <p:cNvSpPr txBox="1"/>
            <p:nvPr/>
          </p:nvSpPr>
          <p:spPr>
            <a:xfrm>
              <a:off x="773220" y="2073917"/>
              <a:ext cx="2056813" cy="183553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latinLnBrk="0"/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인공지능 웹사이트 </a:t>
              </a:r>
              <a:r>
                <a:rPr lang="ko-KR" altLang="en-US" sz="105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악성코드</a:t>
              </a:r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유포 탐지</a:t>
              </a:r>
            </a:p>
          </p:txBody>
        </p:sp>
      </p:grpSp>
      <p:sp>
        <p:nvSpPr>
          <p:cNvPr id="14" name="사다리꼴 78">
            <a:extLst>
              <a:ext uri="{FF2B5EF4-FFF2-40B4-BE49-F238E27FC236}">
                <a16:creationId xmlns:a16="http://schemas.microsoft.com/office/drawing/2014/main" xmlns="" id="{E66DFF8D-1A62-44A5-B4E8-E7689D608523}"/>
              </a:ext>
            </a:extLst>
          </p:cNvPr>
          <p:cNvSpPr/>
          <p:nvPr/>
        </p:nvSpPr>
        <p:spPr>
          <a:xfrm>
            <a:off x="1678507" y="3711629"/>
            <a:ext cx="2834525" cy="45719"/>
          </a:xfrm>
          <a:prstGeom prst="trapezoid">
            <a:avLst>
              <a:gd name="adj" fmla="val 275000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사다리꼴 78">
            <a:extLst>
              <a:ext uri="{FF2B5EF4-FFF2-40B4-BE49-F238E27FC236}">
                <a16:creationId xmlns:a16="http://schemas.microsoft.com/office/drawing/2014/main" xmlns="" id="{E9F07628-90D9-4600-B06D-931287408F30}"/>
              </a:ext>
            </a:extLst>
          </p:cNvPr>
          <p:cNvSpPr/>
          <p:nvPr/>
        </p:nvSpPr>
        <p:spPr>
          <a:xfrm>
            <a:off x="4630541" y="3705559"/>
            <a:ext cx="2834526" cy="52514"/>
          </a:xfrm>
          <a:prstGeom prst="trapezoid">
            <a:avLst>
              <a:gd name="adj" fmla="val 275000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3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9" name="그룹 67">
            <a:extLst>
              <a:ext uri="{FF2B5EF4-FFF2-40B4-BE49-F238E27FC236}">
                <a16:creationId xmlns:a16="http://schemas.microsoft.com/office/drawing/2014/main" xmlns="" id="{53D75032-A3CB-49FC-A1F7-0E67AEBBC06F}"/>
              </a:ext>
            </a:extLst>
          </p:cNvPr>
          <p:cNvGrpSpPr/>
          <p:nvPr/>
        </p:nvGrpSpPr>
        <p:grpSpPr>
          <a:xfrm>
            <a:off x="4630540" y="2193792"/>
            <a:ext cx="2834527" cy="356924"/>
            <a:chOff x="521308" y="1979575"/>
            <a:chExt cx="2484276" cy="405455"/>
          </a:xfrm>
          <a:solidFill>
            <a:srgbClr val="7C7C7C"/>
          </a:solidFill>
        </p:grpSpPr>
        <p:grpSp>
          <p:nvGrpSpPr>
            <p:cNvPr id="16" name="그룹 77">
              <a:extLst>
                <a:ext uri="{FF2B5EF4-FFF2-40B4-BE49-F238E27FC236}">
                  <a16:creationId xmlns:a16="http://schemas.microsoft.com/office/drawing/2014/main" xmlns="" id="{4C3E65C6-1622-4BCF-8024-F62ACCF7E07C}"/>
                </a:ext>
              </a:extLst>
            </p:cNvPr>
            <p:cNvGrpSpPr/>
            <p:nvPr/>
          </p:nvGrpSpPr>
          <p:grpSpPr>
            <a:xfrm>
              <a:off x="521308" y="1979575"/>
              <a:ext cx="2484276" cy="405455"/>
              <a:chOff x="521308" y="1979575"/>
              <a:chExt cx="2160240" cy="405455"/>
            </a:xfrm>
            <a:grpFill/>
          </p:grpSpPr>
          <p:sp>
            <p:nvSpPr>
              <p:cNvPr id="20" name="LcS48" descr="어두운 상향 대각선">
                <a:extLst>
                  <a:ext uri="{FF2B5EF4-FFF2-40B4-BE49-F238E27FC236}">
                    <a16:creationId xmlns:a16="http://schemas.microsoft.com/office/drawing/2014/main" xmlns="" id="{8C3829AC-39CD-4781-B338-A34E0300E8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308" y="1979575"/>
                <a:ext cx="2160240" cy="34750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1" name="사다리꼴 78">
                <a:extLst>
                  <a:ext uri="{FF2B5EF4-FFF2-40B4-BE49-F238E27FC236}">
                    <a16:creationId xmlns:a16="http://schemas.microsoft.com/office/drawing/2014/main" xmlns="" id="{F27903A9-4A85-41E4-AA1B-BF7BC208E527}"/>
                  </a:ext>
                </a:extLst>
              </p:cNvPr>
              <p:cNvSpPr/>
              <p:nvPr/>
            </p:nvSpPr>
            <p:spPr>
              <a:xfrm flipV="1">
                <a:off x="521308" y="2327119"/>
                <a:ext cx="2160240" cy="57911"/>
              </a:xfrm>
              <a:prstGeom prst="trapezoid">
                <a:avLst>
                  <a:gd name="adj" fmla="val 275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18" name="그림 69">
              <a:extLst>
                <a:ext uri="{FF2B5EF4-FFF2-40B4-BE49-F238E27FC236}">
                  <a16:creationId xmlns:a16="http://schemas.microsoft.com/office/drawing/2014/main" xmlns="" id="{3BED4BE0-FF76-4107-9D89-C405BFDEC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1308" y="1979575"/>
              <a:ext cx="548688" cy="347502"/>
            </a:xfrm>
            <a:prstGeom prst="rect">
              <a:avLst/>
            </a:prstGeom>
            <a:grpFill/>
          </p:spPr>
        </p:pic>
        <p:sp>
          <p:nvSpPr>
            <p:cNvPr id="19" name="TextBox 31">
              <a:extLst>
                <a:ext uri="{FF2B5EF4-FFF2-40B4-BE49-F238E27FC236}">
                  <a16:creationId xmlns:a16="http://schemas.microsoft.com/office/drawing/2014/main" xmlns="" id="{953A7700-DA96-4AA6-84C1-5B787C45ECF7}"/>
                </a:ext>
              </a:extLst>
            </p:cNvPr>
            <p:cNvSpPr txBox="1"/>
            <p:nvPr/>
          </p:nvSpPr>
          <p:spPr>
            <a:xfrm>
              <a:off x="771338" y="2081131"/>
              <a:ext cx="2098961" cy="183553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latinLnBrk="0"/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인공지능 </a:t>
              </a:r>
              <a:r>
                <a:rPr lang="ko-KR" altLang="en-US" sz="105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머신러닝</a:t>
              </a:r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기반 </a:t>
              </a:r>
              <a:r>
                <a:rPr lang="ko-KR" altLang="en-US" sz="105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웹쉘</a:t>
              </a:r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수집 분석</a:t>
              </a:r>
            </a:p>
          </p:txBody>
        </p:sp>
      </p:grpSp>
      <p:grpSp>
        <p:nvGrpSpPr>
          <p:cNvPr id="17" name="그룹 67">
            <a:extLst>
              <a:ext uri="{FF2B5EF4-FFF2-40B4-BE49-F238E27FC236}">
                <a16:creationId xmlns:a16="http://schemas.microsoft.com/office/drawing/2014/main" xmlns="" id="{22982CAF-A64A-4AB9-A525-02FC8FB12530}"/>
              </a:ext>
            </a:extLst>
          </p:cNvPr>
          <p:cNvGrpSpPr/>
          <p:nvPr/>
        </p:nvGrpSpPr>
        <p:grpSpPr>
          <a:xfrm>
            <a:off x="7573765" y="2193792"/>
            <a:ext cx="2834527" cy="356924"/>
            <a:chOff x="521308" y="1979575"/>
            <a:chExt cx="2484276" cy="405455"/>
          </a:xfrm>
          <a:solidFill>
            <a:srgbClr val="7C7C7C"/>
          </a:solidFill>
        </p:grpSpPr>
        <p:grpSp>
          <p:nvGrpSpPr>
            <p:cNvPr id="22" name="그룹 77">
              <a:extLst>
                <a:ext uri="{FF2B5EF4-FFF2-40B4-BE49-F238E27FC236}">
                  <a16:creationId xmlns:a16="http://schemas.microsoft.com/office/drawing/2014/main" xmlns="" id="{998AB54E-2B0E-4671-9B55-1C5D29363E57}"/>
                </a:ext>
              </a:extLst>
            </p:cNvPr>
            <p:cNvGrpSpPr/>
            <p:nvPr/>
          </p:nvGrpSpPr>
          <p:grpSpPr>
            <a:xfrm>
              <a:off x="521308" y="1979575"/>
              <a:ext cx="2484276" cy="405455"/>
              <a:chOff x="521308" y="1979575"/>
              <a:chExt cx="2160240" cy="405455"/>
            </a:xfrm>
            <a:grpFill/>
          </p:grpSpPr>
          <p:sp>
            <p:nvSpPr>
              <p:cNvPr id="26" name="LcS48" descr="어두운 상향 대각선">
                <a:extLst>
                  <a:ext uri="{FF2B5EF4-FFF2-40B4-BE49-F238E27FC236}">
                    <a16:creationId xmlns:a16="http://schemas.microsoft.com/office/drawing/2014/main" xmlns="" id="{251559FE-3A88-49BF-B05C-6B2E8A1B1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308" y="1979575"/>
                <a:ext cx="2160240" cy="34750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7" name="사다리꼴 78">
                <a:extLst>
                  <a:ext uri="{FF2B5EF4-FFF2-40B4-BE49-F238E27FC236}">
                    <a16:creationId xmlns:a16="http://schemas.microsoft.com/office/drawing/2014/main" xmlns="" id="{67415246-30FB-4B89-832D-3E508A50CA6C}"/>
                  </a:ext>
                </a:extLst>
              </p:cNvPr>
              <p:cNvSpPr/>
              <p:nvPr/>
            </p:nvSpPr>
            <p:spPr>
              <a:xfrm flipV="1">
                <a:off x="521308" y="2327119"/>
                <a:ext cx="2160240" cy="57911"/>
              </a:xfrm>
              <a:prstGeom prst="trapezoid">
                <a:avLst>
                  <a:gd name="adj" fmla="val 275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24" name="그림 69">
              <a:extLst>
                <a:ext uri="{FF2B5EF4-FFF2-40B4-BE49-F238E27FC236}">
                  <a16:creationId xmlns:a16="http://schemas.microsoft.com/office/drawing/2014/main" xmlns="" id="{CEBE8203-4DA7-4D7E-8049-8256B3116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1308" y="1979575"/>
              <a:ext cx="548688" cy="347502"/>
            </a:xfrm>
            <a:prstGeom prst="rect">
              <a:avLst/>
            </a:prstGeom>
            <a:grpFill/>
          </p:spPr>
        </p:pic>
        <p:sp>
          <p:nvSpPr>
            <p:cNvPr id="25" name="TextBox 31">
              <a:extLst>
                <a:ext uri="{FF2B5EF4-FFF2-40B4-BE49-F238E27FC236}">
                  <a16:creationId xmlns:a16="http://schemas.microsoft.com/office/drawing/2014/main" xmlns="" id="{F096B713-8797-4C40-80C4-77F79CAC83DB}"/>
                </a:ext>
              </a:extLst>
            </p:cNvPr>
            <p:cNvSpPr txBox="1"/>
            <p:nvPr/>
          </p:nvSpPr>
          <p:spPr>
            <a:xfrm>
              <a:off x="853074" y="2083191"/>
              <a:ext cx="1820785" cy="183553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latinLnBrk="0"/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정보보호 </a:t>
              </a:r>
              <a:r>
                <a:rPr lang="ko-KR" altLang="en-US" sz="105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데이터 바우처</a:t>
              </a:r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 지원사업</a:t>
              </a:r>
            </a:p>
          </p:txBody>
        </p:sp>
      </p:grpSp>
      <p:sp>
        <p:nvSpPr>
          <p:cNvPr id="28" name="직사각형 9">
            <a:extLst>
              <a:ext uri="{FF2B5EF4-FFF2-40B4-BE49-F238E27FC236}">
                <a16:creationId xmlns:a16="http://schemas.microsoft.com/office/drawing/2014/main" xmlns="" id="{6C9AEA2B-7B2C-4D32-9846-7FAFE2D2313F}"/>
              </a:ext>
            </a:extLst>
          </p:cNvPr>
          <p:cNvSpPr/>
          <p:nvPr/>
        </p:nvSpPr>
        <p:spPr>
          <a:xfrm>
            <a:off x="1678507" y="3764144"/>
            <a:ext cx="2834525" cy="261424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9" name="직사각형 9">
            <a:extLst>
              <a:ext uri="{FF2B5EF4-FFF2-40B4-BE49-F238E27FC236}">
                <a16:creationId xmlns:a16="http://schemas.microsoft.com/office/drawing/2014/main" xmlns="" id="{86B067B5-9A81-4D65-861D-E21FC14C61ED}"/>
              </a:ext>
            </a:extLst>
          </p:cNvPr>
          <p:cNvSpPr/>
          <p:nvPr/>
        </p:nvSpPr>
        <p:spPr>
          <a:xfrm>
            <a:off x="4630542" y="3764144"/>
            <a:ext cx="2834525" cy="2598555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30" name="표 29">
            <a:extLst>
              <a:ext uri="{FF2B5EF4-FFF2-40B4-BE49-F238E27FC236}">
                <a16:creationId xmlns:a16="http://schemas.microsoft.com/office/drawing/2014/main" xmlns="" id="{6DD07C7C-E540-47DB-9959-5C97C9080F64}"/>
              </a:ext>
            </a:extLst>
          </p:cNvPr>
          <p:cNvGraphicFramePr>
            <a:graphicFrameLocks noGrp="1"/>
          </p:cNvGraphicFramePr>
          <p:nvPr/>
        </p:nvGraphicFramePr>
        <p:xfrm>
          <a:off x="7573764" y="3764146"/>
          <a:ext cx="2834527" cy="2065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2306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개요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398108">
                <a:tc>
                  <a:txBody>
                    <a:bodyPr/>
                    <a:lstStyle/>
                    <a:p>
                      <a:pPr algn="ctr" latinLnBrk="0">
                        <a:lnSpc>
                          <a:spcPct val="150000"/>
                        </a:lnSpc>
                      </a:pP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KISIA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정보보호 데이터 바우처  지원사업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기간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3549649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년 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(KISIA)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168632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수행내용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654646"/>
                  </a:ext>
                </a:extLst>
              </a:tr>
              <a:tr h="384596">
                <a:tc>
                  <a:txBody>
                    <a:bodyPr/>
                    <a:lstStyle/>
                    <a:p>
                      <a:pPr marL="90000" indent="-900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인공지능 학습용 피처 추출 및 정규화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인공지능 분석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시각화 데이터 가공업무 개발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0000" indent="-900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다양한 </a:t>
                      </a:r>
                      <a:r>
                        <a:rPr lang="ko-KR" altLang="en-US" sz="930" b="1" dirty="0">
                          <a:solidFill>
                            <a:srgbClr val="FF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악성코드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o-KR" altLang="en-US" sz="93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머신러닝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알고리즘 성능 비교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및 데이터 수집 및 가공 작업 수행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7822280"/>
                  </a:ext>
                </a:extLst>
              </a:tr>
            </a:tbl>
          </a:graphicData>
        </a:graphic>
      </p:graphicFrame>
      <p:sp>
        <p:nvSpPr>
          <p:cNvPr id="31" name="사다리꼴 78">
            <a:extLst>
              <a:ext uri="{FF2B5EF4-FFF2-40B4-BE49-F238E27FC236}">
                <a16:creationId xmlns:a16="http://schemas.microsoft.com/office/drawing/2014/main" xmlns="" id="{A92F2D76-7A14-4444-BD68-37A396FDF911}"/>
              </a:ext>
            </a:extLst>
          </p:cNvPr>
          <p:cNvSpPr/>
          <p:nvPr/>
        </p:nvSpPr>
        <p:spPr>
          <a:xfrm>
            <a:off x="7573766" y="3705559"/>
            <a:ext cx="2834526" cy="52514"/>
          </a:xfrm>
          <a:prstGeom prst="trapezoid">
            <a:avLst>
              <a:gd name="adj" fmla="val 275000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3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직사각형 9">
            <a:extLst>
              <a:ext uri="{FF2B5EF4-FFF2-40B4-BE49-F238E27FC236}">
                <a16:creationId xmlns:a16="http://schemas.microsoft.com/office/drawing/2014/main" xmlns="" id="{3C2983E4-E9FA-4372-9C5C-C8AD8B2A84F5}"/>
              </a:ext>
            </a:extLst>
          </p:cNvPr>
          <p:cNvSpPr/>
          <p:nvPr/>
        </p:nvSpPr>
        <p:spPr>
          <a:xfrm>
            <a:off x="7573767" y="3764144"/>
            <a:ext cx="2834525" cy="2598555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4" name="타원 20">
            <a:extLst>
              <a:ext uri="{FF2B5EF4-FFF2-40B4-BE49-F238E27FC236}">
                <a16:creationId xmlns:a16="http://schemas.microsoft.com/office/drawing/2014/main" xmlns="" id="{CC908E33-46EC-4863-AFF1-3CD5AD420AC2}"/>
              </a:ext>
            </a:extLst>
          </p:cNvPr>
          <p:cNvSpPr/>
          <p:nvPr/>
        </p:nvSpPr>
        <p:spPr>
          <a:xfrm>
            <a:off x="1575813" y="2195744"/>
            <a:ext cx="308405" cy="3204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rtlCol="0" anchor="ctr"/>
          <a:lstStyle/>
          <a:p>
            <a:pPr algn="ctr"/>
            <a:r>
              <a:rPr lang="en-US" altLang="ko-KR" sz="1200" b="1" i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Segoe UI" panose="020B0502040204020203" pitchFamily="34" charset="0"/>
              </a:rPr>
              <a:t>1</a:t>
            </a:r>
            <a:endParaRPr lang="ko-KR" altLang="en-US" sz="1200" b="1" i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  <a:cs typeface="Segoe UI" panose="020B0502040204020203" pitchFamily="34" charset="0"/>
            </a:endParaRPr>
          </a:p>
        </p:txBody>
      </p:sp>
      <p:sp>
        <p:nvSpPr>
          <p:cNvPr id="35" name="타원 20">
            <a:extLst>
              <a:ext uri="{FF2B5EF4-FFF2-40B4-BE49-F238E27FC236}">
                <a16:creationId xmlns:a16="http://schemas.microsoft.com/office/drawing/2014/main" xmlns="" id="{DCD7BD9A-C952-4DCC-BB9E-BBD71A9284E9}"/>
              </a:ext>
            </a:extLst>
          </p:cNvPr>
          <p:cNvSpPr/>
          <p:nvPr/>
        </p:nvSpPr>
        <p:spPr>
          <a:xfrm>
            <a:off x="4576413" y="2195744"/>
            <a:ext cx="308405" cy="3204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rtlCol="0" anchor="ctr"/>
          <a:lstStyle/>
          <a:p>
            <a:pPr algn="ctr"/>
            <a:r>
              <a:rPr lang="en-US" altLang="ko-KR" sz="1200" b="1" i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Segoe UI" panose="020B0502040204020203" pitchFamily="34" charset="0"/>
              </a:rPr>
              <a:t>2</a:t>
            </a:r>
            <a:endParaRPr lang="ko-KR" altLang="en-US" sz="1200" b="1" i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  <a:cs typeface="Segoe UI" panose="020B0502040204020203" pitchFamily="34" charset="0"/>
            </a:endParaRPr>
          </a:p>
        </p:txBody>
      </p:sp>
      <p:sp>
        <p:nvSpPr>
          <p:cNvPr id="36" name="타원 20">
            <a:extLst>
              <a:ext uri="{FF2B5EF4-FFF2-40B4-BE49-F238E27FC236}">
                <a16:creationId xmlns:a16="http://schemas.microsoft.com/office/drawing/2014/main" xmlns="" id="{11BE24B5-F1E4-4B95-B242-34374A8E7409}"/>
              </a:ext>
            </a:extLst>
          </p:cNvPr>
          <p:cNvSpPr/>
          <p:nvPr/>
        </p:nvSpPr>
        <p:spPr>
          <a:xfrm>
            <a:off x="7517397" y="2195744"/>
            <a:ext cx="308405" cy="3204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rtlCol="0" anchor="ctr"/>
          <a:lstStyle/>
          <a:p>
            <a:pPr algn="ctr"/>
            <a:r>
              <a:rPr lang="en-US" altLang="ko-KR" sz="1200" b="1" i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Segoe UI" panose="020B0502040204020203" pitchFamily="34" charset="0"/>
              </a:rPr>
              <a:t>3</a:t>
            </a:r>
            <a:endParaRPr lang="ko-KR" altLang="en-US" sz="1200" b="1" i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  <a:cs typeface="Segoe UI" panose="020B0502040204020203" pitchFamily="34" charset="0"/>
            </a:endParaRPr>
          </a:p>
        </p:txBody>
      </p:sp>
      <p:sp>
        <p:nvSpPr>
          <p:cNvPr id="38" name="제목 1">
            <a:extLst>
              <a:ext uri="{FF2B5EF4-FFF2-40B4-BE49-F238E27FC236}">
                <a16:creationId xmlns:a16="http://schemas.microsoft.com/office/drawing/2014/main" xmlns="" id="{AEB2360C-3C29-4886-B6F4-F203BF0634B2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IV.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주요 사업실적</a:t>
            </a:r>
          </a:p>
        </p:txBody>
      </p:sp>
      <p:pic>
        <p:nvPicPr>
          <p:cNvPr id="62" name="그림 61">
            <a:extLst>
              <a:ext uri="{FF2B5EF4-FFF2-40B4-BE49-F238E27FC236}">
                <a16:creationId xmlns:a16="http://schemas.microsoft.com/office/drawing/2014/main" xmlns="" id="{B50D4133-F162-0F7A-504A-E236C6DE65C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9141" y="2580623"/>
            <a:ext cx="2246393" cy="1087463"/>
          </a:xfrm>
          <a:prstGeom prst="rect">
            <a:avLst/>
          </a:prstGeom>
        </p:spPr>
      </p:pic>
      <p:pic>
        <p:nvPicPr>
          <p:cNvPr id="1025" name="_x230443008">
            <a:extLst>
              <a:ext uri="{FF2B5EF4-FFF2-40B4-BE49-F238E27FC236}">
                <a16:creationId xmlns:a16="http://schemas.microsoft.com/office/drawing/2014/main" xmlns="" id="{E90F1A60-0B52-77EF-2A57-382D096C6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89" b="1"/>
          <a:stretch/>
        </p:blipFill>
        <p:spPr bwMode="auto">
          <a:xfrm>
            <a:off x="5050970" y="2557645"/>
            <a:ext cx="2049655" cy="111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그림 102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C0174B3-0154-67BA-936A-701F7DDA9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3889" y="1441940"/>
            <a:ext cx="1847828" cy="51297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B86A0E7D-BD6B-6CD0-E0D7-C8998A565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5237" y="1581640"/>
            <a:ext cx="2511577" cy="32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_x231918736">
            <a:extLst>
              <a:ext uri="{FF2B5EF4-FFF2-40B4-BE49-F238E27FC236}">
                <a16:creationId xmlns:a16="http://schemas.microsoft.com/office/drawing/2014/main" xmlns="" id="{C9751829-10C7-A325-6DA4-1705C77D4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" t="11555" r="1216"/>
          <a:stretch>
            <a:fillRect/>
          </a:stretch>
        </p:blipFill>
        <p:spPr bwMode="auto">
          <a:xfrm>
            <a:off x="7793582" y="2581393"/>
            <a:ext cx="2394889" cy="107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95F4464E-07A7-69DD-5866-F8FA194C2A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48" t="22120" r="3852" b="22786"/>
          <a:stretch/>
        </p:blipFill>
        <p:spPr>
          <a:xfrm>
            <a:off x="2010343" y="1488356"/>
            <a:ext cx="2264392" cy="41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937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4.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최신 기술개발</a:t>
            </a:r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(AI</a:t>
            </a:r>
            <a:r>
              <a:rPr kumimoji="1" lang="ko-KR" altLang="en-US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보안</a:t>
            </a:r>
            <a:r>
              <a:rPr kumimoji="1" lang="en-US" altLang="ko-KR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/</a:t>
            </a:r>
            <a:r>
              <a:rPr kumimoji="1" lang="ko-KR" altLang="en-US" spc="-30" dirty="0" err="1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클라우드보안</a:t>
            </a:r>
            <a:r>
              <a:rPr kumimoji="1" lang="en-US" altLang="ko-KR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)</a:t>
            </a:r>
            <a:endParaRPr kumimoji="1" lang="ko-KR" altLang="en-US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6" name="표 121">
            <a:extLst>
              <a:ext uri="{FF2B5EF4-FFF2-40B4-BE49-F238E27FC236}">
                <a16:creationId xmlns:a16="http://schemas.microsoft.com/office/drawing/2014/main" xmlns="" id="{5DC5A942-7381-4825-AEFF-995CB8FACA7E}"/>
              </a:ext>
            </a:extLst>
          </p:cNvPr>
          <p:cNvGraphicFramePr>
            <a:graphicFrameLocks noGrp="1"/>
          </p:cNvGraphicFramePr>
          <p:nvPr/>
        </p:nvGraphicFramePr>
        <p:xfrm>
          <a:off x="302858" y="3742061"/>
          <a:ext cx="2834527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221369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개요</a:t>
                      </a:r>
                      <a:endParaRPr lang="en-US" altLang="ko-KR" sz="93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3794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「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기반 홈페이지 변조 탐지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‧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대응 시스템 </a:t>
                      </a:r>
                      <a:r>
                        <a:rPr lang="ko-KR" altLang="en-US" sz="93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개발」용역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사업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  <a:tr h="221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기간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3549649"/>
                  </a:ext>
                </a:extLst>
              </a:tr>
              <a:tr h="221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2020.07 ~ 2020.12 (KISA)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168632"/>
                  </a:ext>
                </a:extLst>
              </a:tr>
              <a:tr h="221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수행내용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654646"/>
                  </a:ext>
                </a:extLst>
              </a:tr>
              <a:tr h="379489">
                <a:tc>
                  <a:txBody>
                    <a:bodyPr/>
                    <a:lstStyle/>
                    <a:p>
                      <a:pPr marL="90000" indent="-900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기반 홈페이지 변조 탐지 대응 시스템 개발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0000" indent="-900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홈페이지 대상 비인가 변조의 해킹 공격에 대응하기 위한 자동 탐지 대응체계 구축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7822280"/>
                  </a:ext>
                </a:extLst>
              </a:tr>
            </a:tbl>
          </a:graphicData>
        </a:graphic>
      </p:graphicFrame>
      <p:graphicFrame>
        <p:nvGraphicFramePr>
          <p:cNvPr id="7" name="표 29">
            <a:extLst>
              <a:ext uri="{FF2B5EF4-FFF2-40B4-BE49-F238E27FC236}">
                <a16:creationId xmlns:a16="http://schemas.microsoft.com/office/drawing/2014/main" xmlns="" id="{3D00D177-BBA3-4EB7-A053-9A1B51DC7158}"/>
              </a:ext>
            </a:extLst>
          </p:cNvPr>
          <p:cNvGraphicFramePr>
            <a:graphicFrameLocks noGrp="1"/>
          </p:cNvGraphicFramePr>
          <p:nvPr/>
        </p:nvGraphicFramePr>
        <p:xfrm>
          <a:off x="3246085" y="3748690"/>
          <a:ext cx="2834527" cy="2325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2306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개요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384596">
                <a:tc>
                  <a:txBody>
                    <a:bodyPr/>
                    <a:lstStyle/>
                    <a:p>
                      <a:pPr algn="ctr" latinLnBrk="0">
                        <a:lnSpc>
                          <a:spcPct val="150000"/>
                        </a:lnSpc>
                      </a:pP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년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기반 보안 제품 및 서비스 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>
                        <a:lnSpc>
                          <a:spcPct val="150000"/>
                        </a:lnSpc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개발 지원 사업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기간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3549649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2021.06 ~ 2021.11 (KISA)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168632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수행내용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654646"/>
                  </a:ext>
                </a:extLst>
              </a:tr>
              <a:tr h="384596">
                <a:tc>
                  <a:txBody>
                    <a:bodyPr/>
                    <a:lstStyle/>
                    <a:p>
                      <a:pPr marL="90000" indent="-900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인공지능 행위 기반 웹 프로토콜 분석을 통한 웹 공격탐지 및 차단 시스템 개발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0000" indent="-900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웹으로 유입되는 트래픽으로부터 웹 공격을 인공지능 기반 자동 탐지 및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CRS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룰 기반 탐지의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방화벽 구축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7822280"/>
                  </a:ext>
                </a:extLst>
              </a:tr>
            </a:tbl>
          </a:graphicData>
        </a:graphic>
      </p:graphicFrame>
      <p:grpSp>
        <p:nvGrpSpPr>
          <p:cNvPr id="3" name="그룹 67">
            <a:extLst>
              <a:ext uri="{FF2B5EF4-FFF2-40B4-BE49-F238E27FC236}">
                <a16:creationId xmlns:a16="http://schemas.microsoft.com/office/drawing/2014/main" xmlns="" id="{076A82EC-1693-407F-AF12-F836A3ACD451}"/>
              </a:ext>
            </a:extLst>
          </p:cNvPr>
          <p:cNvGrpSpPr/>
          <p:nvPr/>
        </p:nvGrpSpPr>
        <p:grpSpPr>
          <a:xfrm>
            <a:off x="297258" y="2178336"/>
            <a:ext cx="2834527" cy="356924"/>
            <a:chOff x="521308" y="1979575"/>
            <a:chExt cx="2484276" cy="405455"/>
          </a:xfrm>
          <a:solidFill>
            <a:srgbClr val="7C7C7C"/>
          </a:solidFill>
        </p:grpSpPr>
        <p:grpSp>
          <p:nvGrpSpPr>
            <p:cNvPr id="8" name="그룹 77">
              <a:extLst>
                <a:ext uri="{FF2B5EF4-FFF2-40B4-BE49-F238E27FC236}">
                  <a16:creationId xmlns:a16="http://schemas.microsoft.com/office/drawing/2014/main" xmlns="" id="{EFDF56C5-3DD6-4940-9C34-6D975010D242}"/>
                </a:ext>
              </a:extLst>
            </p:cNvPr>
            <p:cNvGrpSpPr/>
            <p:nvPr/>
          </p:nvGrpSpPr>
          <p:grpSpPr>
            <a:xfrm>
              <a:off x="521308" y="1979575"/>
              <a:ext cx="2484276" cy="405455"/>
              <a:chOff x="521308" y="1979575"/>
              <a:chExt cx="2160240" cy="405455"/>
            </a:xfrm>
            <a:grpFill/>
          </p:grpSpPr>
          <p:sp>
            <p:nvSpPr>
              <p:cNvPr id="12" name="LcS48" descr="어두운 상향 대각선">
                <a:extLst>
                  <a:ext uri="{FF2B5EF4-FFF2-40B4-BE49-F238E27FC236}">
                    <a16:creationId xmlns:a16="http://schemas.microsoft.com/office/drawing/2014/main" xmlns="" id="{7751D54D-DEF6-48B5-9C48-1270478A8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308" y="1979575"/>
                <a:ext cx="2160240" cy="34750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사다리꼴 78">
                <a:extLst>
                  <a:ext uri="{FF2B5EF4-FFF2-40B4-BE49-F238E27FC236}">
                    <a16:creationId xmlns:a16="http://schemas.microsoft.com/office/drawing/2014/main" xmlns="" id="{4E5F128F-49A6-48BF-B122-28307C097956}"/>
                  </a:ext>
                </a:extLst>
              </p:cNvPr>
              <p:cNvSpPr/>
              <p:nvPr/>
            </p:nvSpPr>
            <p:spPr>
              <a:xfrm flipV="1">
                <a:off x="521308" y="2327119"/>
                <a:ext cx="2160240" cy="57911"/>
              </a:xfrm>
              <a:prstGeom prst="trapezoid">
                <a:avLst>
                  <a:gd name="adj" fmla="val 275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10" name="그림 69">
              <a:extLst>
                <a:ext uri="{FF2B5EF4-FFF2-40B4-BE49-F238E27FC236}">
                  <a16:creationId xmlns:a16="http://schemas.microsoft.com/office/drawing/2014/main" xmlns="" id="{00E01EC2-7D11-446F-BF08-2B6B4A6D1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1308" y="1979575"/>
              <a:ext cx="548688" cy="347502"/>
            </a:xfrm>
            <a:prstGeom prst="rect">
              <a:avLst/>
            </a:prstGeom>
            <a:grpFill/>
          </p:spPr>
        </p:pic>
        <p:sp>
          <p:nvSpPr>
            <p:cNvPr id="11" name="TextBox 31">
              <a:extLst>
                <a:ext uri="{FF2B5EF4-FFF2-40B4-BE49-F238E27FC236}">
                  <a16:creationId xmlns:a16="http://schemas.microsoft.com/office/drawing/2014/main" xmlns="" id="{A8D58C4B-F355-421E-B672-7DF8DA668DCD}"/>
                </a:ext>
              </a:extLst>
            </p:cNvPr>
            <p:cNvSpPr txBox="1"/>
            <p:nvPr/>
          </p:nvSpPr>
          <p:spPr>
            <a:xfrm>
              <a:off x="789381" y="2073917"/>
              <a:ext cx="2024500" cy="183553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latinLnBrk="0"/>
              <a:r>
                <a:rPr lang="en-US" altLang="ko-KR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AI </a:t>
              </a:r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기반 </a:t>
              </a:r>
              <a:r>
                <a:rPr lang="ko-KR" altLang="en-US" sz="105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홈페이지 변조</a:t>
              </a:r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탐지 대응 개발</a:t>
              </a:r>
            </a:p>
          </p:txBody>
        </p:sp>
      </p:grpSp>
      <p:sp>
        <p:nvSpPr>
          <p:cNvPr id="14" name="사다리꼴 78">
            <a:extLst>
              <a:ext uri="{FF2B5EF4-FFF2-40B4-BE49-F238E27FC236}">
                <a16:creationId xmlns:a16="http://schemas.microsoft.com/office/drawing/2014/main" xmlns="" id="{E66DFF8D-1A62-44A5-B4E8-E7689D608523}"/>
              </a:ext>
            </a:extLst>
          </p:cNvPr>
          <p:cNvSpPr/>
          <p:nvPr/>
        </p:nvSpPr>
        <p:spPr>
          <a:xfrm>
            <a:off x="294052" y="3696173"/>
            <a:ext cx="2834525" cy="45719"/>
          </a:xfrm>
          <a:prstGeom prst="trapezoid">
            <a:avLst>
              <a:gd name="adj" fmla="val 275000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사다리꼴 78">
            <a:extLst>
              <a:ext uri="{FF2B5EF4-FFF2-40B4-BE49-F238E27FC236}">
                <a16:creationId xmlns:a16="http://schemas.microsoft.com/office/drawing/2014/main" xmlns="" id="{E9F07628-90D9-4600-B06D-931287408F30}"/>
              </a:ext>
            </a:extLst>
          </p:cNvPr>
          <p:cNvSpPr/>
          <p:nvPr/>
        </p:nvSpPr>
        <p:spPr>
          <a:xfrm>
            <a:off x="3246086" y="3690103"/>
            <a:ext cx="2834526" cy="52514"/>
          </a:xfrm>
          <a:prstGeom prst="trapezoid">
            <a:avLst>
              <a:gd name="adj" fmla="val 275000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3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9" name="그룹 67">
            <a:extLst>
              <a:ext uri="{FF2B5EF4-FFF2-40B4-BE49-F238E27FC236}">
                <a16:creationId xmlns:a16="http://schemas.microsoft.com/office/drawing/2014/main" xmlns="" id="{53D75032-A3CB-49FC-A1F7-0E67AEBBC06F}"/>
              </a:ext>
            </a:extLst>
          </p:cNvPr>
          <p:cNvGrpSpPr/>
          <p:nvPr/>
        </p:nvGrpSpPr>
        <p:grpSpPr>
          <a:xfrm>
            <a:off x="3246085" y="2178336"/>
            <a:ext cx="2834527" cy="356924"/>
            <a:chOff x="521308" y="1979575"/>
            <a:chExt cx="2484276" cy="405455"/>
          </a:xfrm>
          <a:solidFill>
            <a:srgbClr val="7C7C7C"/>
          </a:solidFill>
        </p:grpSpPr>
        <p:grpSp>
          <p:nvGrpSpPr>
            <p:cNvPr id="16" name="그룹 77">
              <a:extLst>
                <a:ext uri="{FF2B5EF4-FFF2-40B4-BE49-F238E27FC236}">
                  <a16:creationId xmlns:a16="http://schemas.microsoft.com/office/drawing/2014/main" xmlns="" id="{4C3E65C6-1622-4BCF-8024-F62ACCF7E07C}"/>
                </a:ext>
              </a:extLst>
            </p:cNvPr>
            <p:cNvGrpSpPr/>
            <p:nvPr/>
          </p:nvGrpSpPr>
          <p:grpSpPr>
            <a:xfrm>
              <a:off x="521308" y="1979575"/>
              <a:ext cx="2484276" cy="405455"/>
              <a:chOff x="521308" y="1979575"/>
              <a:chExt cx="2160240" cy="405455"/>
            </a:xfrm>
            <a:grpFill/>
          </p:grpSpPr>
          <p:sp>
            <p:nvSpPr>
              <p:cNvPr id="20" name="LcS48" descr="어두운 상향 대각선">
                <a:extLst>
                  <a:ext uri="{FF2B5EF4-FFF2-40B4-BE49-F238E27FC236}">
                    <a16:creationId xmlns:a16="http://schemas.microsoft.com/office/drawing/2014/main" xmlns="" id="{8C3829AC-39CD-4781-B338-A34E0300E8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308" y="1979575"/>
                <a:ext cx="2160240" cy="34750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1" name="사다리꼴 78">
                <a:extLst>
                  <a:ext uri="{FF2B5EF4-FFF2-40B4-BE49-F238E27FC236}">
                    <a16:creationId xmlns:a16="http://schemas.microsoft.com/office/drawing/2014/main" xmlns="" id="{F27903A9-4A85-41E4-AA1B-BF7BC208E527}"/>
                  </a:ext>
                </a:extLst>
              </p:cNvPr>
              <p:cNvSpPr/>
              <p:nvPr/>
            </p:nvSpPr>
            <p:spPr>
              <a:xfrm flipV="1">
                <a:off x="521308" y="2327119"/>
                <a:ext cx="2160240" cy="57911"/>
              </a:xfrm>
              <a:prstGeom prst="trapezoid">
                <a:avLst>
                  <a:gd name="adj" fmla="val 275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18" name="그림 69">
              <a:extLst>
                <a:ext uri="{FF2B5EF4-FFF2-40B4-BE49-F238E27FC236}">
                  <a16:creationId xmlns:a16="http://schemas.microsoft.com/office/drawing/2014/main" xmlns="" id="{3BED4BE0-FF76-4107-9D89-C405BFDEC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1308" y="1979575"/>
              <a:ext cx="548688" cy="347502"/>
            </a:xfrm>
            <a:prstGeom prst="rect">
              <a:avLst/>
            </a:prstGeom>
            <a:grpFill/>
          </p:spPr>
        </p:pic>
        <p:sp>
          <p:nvSpPr>
            <p:cNvPr id="19" name="TextBox 31">
              <a:extLst>
                <a:ext uri="{FF2B5EF4-FFF2-40B4-BE49-F238E27FC236}">
                  <a16:creationId xmlns:a16="http://schemas.microsoft.com/office/drawing/2014/main" xmlns="" id="{953A7700-DA96-4AA6-84C1-5B787C45ECF7}"/>
                </a:ext>
              </a:extLst>
            </p:cNvPr>
            <p:cNvSpPr txBox="1"/>
            <p:nvPr/>
          </p:nvSpPr>
          <p:spPr>
            <a:xfrm>
              <a:off x="804029" y="2081131"/>
              <a:ext cx="2100365" cy="183553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latinLnBrk="0"/>
              <a:r>
                <a:rPr lang="en-US" altLang="ko-KR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AI </a:t>
              </a:r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기반 인공지능 </a:t>
              </a:r>
              <a:r>
                <a:rPr lang="ko-KR" altLang="en-US" sz="105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웹방화벽</a:t>
              </a:r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시스템 개발</a:t>
              </a:r>
            </a:p>
          </p:txBody>
        </p:sp>
      </p:grpSp>
      <p:grpSp>
        <p:nvGrpSpPr>
          <p:cNvPr id="17" name="그룹 67">
            <a:extLst>
              <a:ext uri="{FF2B5EF4-FFF2-40B4-BE49-F238E27FC236}">
                <a16:creationId xmlns:a16="http://schemas.microsoft.com/office/drawing/2014/main" xmlns="" id="{22982CAF-A64A-4AB9-A525-02FC8FB12530}"/>
              </a:ext>
            </a:extLst>
          </p:cNvPr>
          <p:cNvGrpSpPr/>
          <p:nvPr/>
        </p:nvGrpSpPr>
        <p:grpSpPr>
          <a:xfrm>
            <a:off x="6189310" y="2178336"/>
            <a:ext cx="2834527" cy="356924"/>
            <a:chOff x="521308" y="1979575"/>
            <a:chExt cx="2484276" cy="405455"/>
          </a:xfrm>
          <a:solidFill>
            <a:srgbClr val="7C7C7C"/>
          </a:solidFill>
        </p:grpSpPr>
        <p:grpSp>
          <p:nvGrpSpPr>
            <p:cNvPr id="22" name="그룹 77">
              <a:extLst>
                <a:ext uri="{FF2B5EF4-FFF2-40B4-BE49-F238E27FC236}">
                  <a16:creationId xmlns:a16="http://schemas.microsoft.com/office/drawing/2014/main" xmlns="" id="{998AB54E-2B0E-4671-9B55-1C5D29363E57}"/>
                </a:ext>
              </a:extLst>
            </p:cNvPr>
            <p:cNvGrpSpPr/>
            <p:nvPr/>
          </p:nvGrpSpPr>
          <p:grpSpPr>
            <a:xfrm>
              <a:off x="521308" y="1979575"/>
              <a:ext cx="2484276" cy="405455"/>
              <a:chOff x="521308" y="1979575"/>
              <a:chExt cx="2160240" cy="405455"/>
            </a:xfrm>
            <a:grpFill/>
          </p:grpSpPr>
          <p:sp>
            <p:nvSpPr>
              <p:cNvPr id="26" name="LcS48" descr="어두운 상향 대각선">
                <a:extLst>
                  <a:ext uri="{FF2B5EF4-FFF2-40B4-BE49-F238E27FC236}">
                    <a16:creationId xmlns:a16="http://schemas.microsoft.com/office/drawing/2014/main" xmlns="" id="{251559FE-3A88-49BF-B05C-6B2E8A1B1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308" y="1979575"/>
                <a:ext cx="2160240" cy="34750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7" name="사다리꼴 78">
                <a:extLst>
                  <a:ext uri="{FF2B5EF4-FFF2-40B4-BE49-F238E27FC236}">
                    <a16:creationId xmlns:a16="http://schemas.microsoft.com/office/drawing/2014/main" xmlns="" id="{67415246-30FB-4B89-832D-3E508A50CA6C}"/>
                  </a:ext>
                </a:extLst>
              </p:cNvPr>
              <p:cNvSpPr/>
              <p:nvPr/>
            </p:nvSpPr>
            <p:spPr>
              <a:xfrm flipV="1">
                <a:off x="521308" y="2327119"/>
                <a:ext cx="2160240" cy="57911"/>
              </a:xfrm>
              <a:prstGeom prst="trapezoid">
                <a:avLst>
                  <a:gd name="adj" fmla="val 275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24" name="그림 69">
              <a:extLst>
                <a:ext uri="{FF2B5EF4-FFF2-40B4-BE49-F238E27FC236}">
                  <a16:creationId xmlns:a16="http://schemas.microsoft.com/office/drawing/2014/main" xmlns="" id="{CEBE8203-4DA7-4D7E-8049-8256B3116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1308" y="1979575"/>
              <a:ext cx="548688" cy="347502"/>
            </a:xfrm>
            <a:prstGeom prst="rect">
              <a:avLst/>
            </a:prstGeom>
            <a:grpFill/>
          </p:spPr>
        </p:pic>
        <p:sp>
          <p:nvSpPr>
            <p:cNvPr id="25" name="TextBox 31">
              <a:extLst>
                <a:ext uri="{FF2B5EF4-FFF2-40B4-BE49-F238E27FC236}">
                  <a16:creationId xmlns:a16="http://schemas.microsoft.com/office/drawing/2014/main" xmlns="" id="{F096B713-8797-4C40-80C4-77F79CAC83DB}"/>
                </a:ext>
              </a:extLst>
            </p:cNvPr>
            <p:cNvSpPr txBox="1"/>
            <p:nvPr/>
          </p:nvSpPr>
          <p:spPr>
            <a:xfrm>
              <a:off x="784034" y="2083191"/>
              <a:ext cx="2142513" cy="183553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latinLnBrk="0"/>
              <a:r>
                <a:rPr lang="en-US" altLang="ko-KR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AI </a:t>
              </a:r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기반 </a:t>
              </a:r>
              <a:r>
                <a:rPr lang="ko-KR" altLang="en-US" sz="105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악성코드</a:t>
              </a:r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탐지 분석 시스템 개발</a:t>
              </a:r>
            </a:p>
          </p:txBody>
        </p:sp>
      </p:grpSp>
      <p:sp>
        <p:nvSpPr>
          <p:cNvPr id="28" name="직사각형 9">
            <a:extLst>
              <a:ext uri="{FF2B5EF4-FFF2-40B4-BE49-F238E27FC236}">
                <a16:creationId xmlns:a16="http://schemas.microsoft.com/office/drawing/2014/main" xmlns="" id="{6C9AEA2B-7B2C-4D32-9846-7FAFE2D2313F}"/>
              </a:ext>
            </a:extLst>
          </p:cNvPr>
          <p:cNvSpPr/>
          <p:nvPr/>
        </p:nvSpPr>
        <p:spPr>
          <a:xfrm>
            <a:off x="294052" y="3748688"/>
            <a:ext cx="2834525" cy="2608261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9" name="직사각형 9">
            <a:extLst>
              <a:ext uri="{FF2B5EF4-FFF2-40B4-BE49-F238E27FC236}">
                <a16:creationId xmlns:a16="http://schemas.microsoft.com/office/drawing/2014/main" xmlns="" id="{86B067B5-9A81-4D65-861D-E21FC14C61ED}"/>
              </a:ext>
            </a:extLst>
          </p:cNvPr>
          <p:cNvSpPr/>
          <p:nvPr/>
        </p:nvSpPr>
        <p:spPr>
          <a:xfrm>
            <a:off x="3246087" y="3748688"/>
            <a:ext cx="2834525" cy="2614012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30" name="표 29">
            <a:extLst>
              <a:ext uri="{FF2B5EF4-FFF2-40B4-BE49-F238E27FC236}">
                <a16:creationId xmlns:a16="http://schemas.microsoft.com/office/drawing/2014/main" xmlns="" id="{6DD07C7C-E540-47DB-9959-5C97C9080F64}"/>
              </a:ext>
            </a:extLst>
          </p:cNvPr>
          <p:cNvGraphicFramePr>
            <a:graphicFrameLocks noGrp="1"/>
          </p:cNvGraphicFramePr>
          <p:nvPr/>
        </p:nvGraphicFramePr>
        <p:xfrm>
          <a:off x="6189309" y="3748689"/>
          <a:ext cx="2834527" cy="2325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2163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개요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356906">
                <a:tc>
                  <a:txBody>
                    <a:bodyPr/>
                    <a:lstStyle/>
                    <a:p>
                      <a:pPr algn="ctr" latinLnBrk="0">
                        <a:lnSpc>
                          <a:spcPct val="150000"/>
                        </a:lnSpc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서울산업진흥원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인공지능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기술 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>
                        <a:lnSpc>
                          <a:spcPct val="150000"/>
                        </a:lnSpc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사업화 지원사업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  <a:tr h="2163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기간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3549649"/>
                  </a:ext>
                </a:extLst>
              </a:tr>
              <a:tr h="2163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2021.08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2022.07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서울산업진흥원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168632"/>
                  </a:ext>
                </a:extLst>
              </a:tr>
              <a:tr h="2163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수행내용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654646"/>
                  </a:ext>
                </a:extLst>
              </a:tr>
              <a:tr h="479438">
                <a:tc>
                  <a:txBody>
                    <a:bodyPr/>
                    <a:lstStyle/>
                    <a:p>
                      <a:pPr marL="90000" marR="0" lvl="0" indent="-9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악성코드에 대응하기 위한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를 이용한 악성코드 탐지 및 분석 시스템 개발</a:t>
                      </a:r>
                    </a:p>
                    <a:p>
                      <a:pPr marL="90000" indent="-900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3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실시간 동적 분석을 위한 안정적인 인프라 제공과 더불어 악성코드 탐지를 위한 내부적인 </a:t>
                      </a:r>
                      <a:r>
                        <a:rPr lang="en-US" altLang="ko-KR" sz="93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AI </a:t>
                      </a:r>
                      <a:r>
                        <a:rPr lang="ko-KR" altLang="en-US" sz="93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학습</a:t>
                      </a:r>
                      <a:r>
                        <a:rPr lang="en-US" altLang="ko-KR" sz="93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o-KR" altLang="en-US" sz="93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분석</a:t>
                      </a:r>
                      <a:r>
                        <a:rPr lang="en-US" altLang="ko-KR" sz="93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o-KR" altLang="en-US" sz="93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검증에 대한 전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과정의 시스템 개발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7822280"/>
                  </a:ext>
                </a:extLst>
              </a:tr>
            </a:tbl>
          </a:graphicData>
        </a:graphic>
      </p:graphicFrame>
      <p:sp>
        <p:nvSpPr>
          <p:cNvPr id="31" name="사다리꼴 78">
            <a:extLst>
              <a:ext uri="{FF2B5EF4-FFF2-40B4-BE49-F238E27FC236}">
                <a16:creationId xmlns:a16="http://schemas.microsoft.com/office/drawing/2014/main" xmlns="" id="{A92F2D76-7A14-4444-BD68-37A396FDF911}"/>
              </a:ext>
            </a:extLst>
          </p:cNvPr>
          <p:cNvSpPr/>
          <p:nvPr/>
        </p:nvSpPr>
        <p:spPr>
          <a:xfrm>
            <a:off x="6189311" y="3690103"/>
            <a:ext cx="2834526" cy="52514"/>
          </a:xfrm>
          <a:prstGeom prst="trapezoid">
            <a:avLst>
              <a:gd name="adj" fmla="val 275000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3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직사각형 9">
            <a:extLst>
              <a:ext uri="{FF2B5EF4-FFF2-40B4-BE49-F238E27FC236}">
                <a16:creationId xmlns:a16="http://schemas.microsoft.com/office/drawing/2014/main" xmlns="" id="{3C2983E4-E9FA-4372-9C5C-C8AD8B2A84F5}"/>
              </a:ext>
            </a:extLst>
          </p:cNvPr>
          <p:cNvSpPr/>
          <p:nvPr/>
        </p:nvSpPr>
        <p:spPr>
          <a:xfrm>
            <a:off x="6189312" y="3748688"/>
            <a:ext cx="2834525" cy="2616214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4" name="타원 20">
            <a:extLst>
              <a:ext uri="{FF2B5EF4-FFF2-40B4-BE49-F238E27FC236}">
                <a16:creationId xmlns:a16="http://schemas.microsoft.com/office/drawing/2014/main" xmlns="" id="{CC908E33-46EC-4863-AFF1-3CD5AD420AC2}"/>
              </a:ext>
            </a:extLst>
          </p:cNvPr>
          <p:cNvSpPr/>
          <p:nvPr/>
        </p:nvSpPr>
        <p:spPr>
          <a:xfrm>
            <a:off x="191358" y="2180288"/>
            <a:ext cx="308405" cy="3204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rtlCol="0" anchor="ctr"/>
          <a:lstStyle/>
          <a:p>
            <a:pPr algn="ctr"/>
            <a:r>
              <a:rPr lang="en-US" altLang="ko-KR" sz="1200" b="1" i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Segoe UI" panose="020B0502040204020203" pitchFamily="34" charset="0"/>
              </a:rPr>
              <a:t>4</a:t>
            </a:r>
            <a:endParaRPr lang="ko-KR" altLang="en-US" sz="1200" b="1" i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  <a:cs typeface="Segoe UI" panose="020B0502040204020203" pitchFamily="34" charset="0"/>
            </a:endParaRPr>
          </a:p>
        </p:txBody>
      </p:sp>
      <p:sp>
        <p:nvSpPr>
          <p:cNvPr id="35" name="타원 20">
            <a:extLst>
              <a:ext uri="{FF2B5EF4-FFF2-40B4-BE49-F238E27FC236}">
                <a16:creationId xmlns:a16="http://schemas.microsoft.com/office/drawing/2014/main" xmlns="" id="{DCD7BD9A-C952-4DCC-BB9E-BBD71A9284E9}"/>
              </a:ext>
            </a:extLst>
          </p:cNvPr>
          <p:cNvSpPr/>
          <p:nvPr/>
        </p:nvSpPr>
        <p:spPr>
          <a:xfrm>
            <a:off x="3191958" y="2180288"/>
            <a:ext cx="308405" cy="3204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rtlCol="0" anchor="ctr"/>
          <a:lstStyle/>
          <a:p>
            <a:pPr algn="ctr"/>
            <a:r>
              <a:rPr lang="en-US" altLang="ko-KR" sz="1200" b="1" i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Segoe UI" panose="020B0502040204020203" pitchFamily="34" charset="0"/>
              </a:rPr>
              <a:t>5</a:t>
            </a:r>
            <a:endParaRPr lang="ko-KR" altLang="en-US" sz="1200" b="1" i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  <a:cs typeface="Segoe UI" panose="020B0502040204020203" pitchFamily="34" charset="0"/>
            </a:endParaRPr>
          </a:p>
        </p:txBody>
      </p:sp>
      <p:sp>
        <p:nvSpPr>
          <p:cNvPr id="36" name="타원 20">
            <a:extLst>
              <a:ext uri="{FF2B5EF4-FFF2-40B4-BE49-F238E27FC236}">
                <a16:creationId xmlns:a16="http://schemas.microsoft.com/office/drawing/2014/main" xmlns="" id="{11BE24B5-F1E4-4B95-B242-34374A8E7409}"/>
              </a:ext>
            </a:extLst>
          </p:cNvPr>
          <p:cNvSpPr/>
          <p:nvPr/>
        </p:nvSpPr>
        <p:spPr>
          <a:xfrm>
            <a:off x="6132942" y="2180288"/>
            <a:ext cx="308405" cy="3204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rtlCol="0" anchor="ctr"/>
          <a:lstStyle/>
          <a:p>
            <a:pPr algn="ctr"/>
            <a:r>
              <a:rPr lang="en-US" altLang="ko-KR" sz="1200" b="1" i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Segoe UI" panose="020B0502040204020203" pitchFamily="34" charset="0"/>
              </a:rPr>
              <a:t>6</a:t>
            </a:r>
            <a:endParaRPr lang="ko-KR" altLang="en-US" sz="1200" b="1" i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  <a:cs typeface="Segoe UI" panose="020B0502040204020203" pitchFamily="34" charset="0"/>
            </a:endParaRPr>
          </a:p>
        </p:txBody>
      </p:sp>
      <p:sp>
        <p:nvSpPr>
          <p:cNvPr id="38" name="제목 1">
            <a:extLst>
              <a:ext uri="{FF2B5EF4-FFF2-40B4-BE49-F238E27FC236}">
                <a16:creationId xmlns:a16="http://schemas.microsoft.com/office/drawing/2014/main" xmlns="" id="{AEB2360C-3C29-4886-B6F4-F203BF0634B2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IV.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주요 사업실적</a:t>
            </a:r>
          </a:p>
        </p:txBody>
      </p:sp>
      <p:grpSp>
        <p:nvGrpSpPr>
          <p:cNvPr id="23" name="그룹 67">
            <a:extLst>
              <a:ext uri="{FF2B5EF4-FFF2-40B4-BE49-F238E27FC236}">
                <a16:creationId xmlns:a16="http://schemas.microsoft.com/office/drawing/2014/main" xmlns="" id="{1235911A-70CE-B86C-324C-8F42570B85CB}"/>
              </a:ext>
            </a:extLst>
          </p:cNvPr>
          <p:cNvGrpSpPr/>
          <p:nvPr/>
        </p:nvGrpSpPr>
        <p:grpSpPr>
          <a:xfrm>
            <a:off x="9117192" y="2178336"/>
            <a:ext cx="2834527" cy="356924"/>
            <a:chOff x="521308" y="1979575"/>
            <a:chExt cx="2484276" cy="405455"/>
          </a:xfrm>
          <a:solidFill>
            <a:srgbClr val="7C7C7C"/>
          </a:solidFill>
        </p:grpSpPr>
        <p:grpSp>
          <p:nvGrpSpPr>
            <p:cNvPr id="39" name="그룹 77">
              <a:extLst>
                <a:ext uri="{FF2B5EF4-FFF2-40B4-BE49-F238E27FC236}">
                  <a16:creationId xmlns:a16="http://schemas.microsoft.com/office/drawing/2014/main" xmlns="" id="{36A79BFB-B386-407A-4CA9-507419E3EB39}"/>
                </a:ext>
              </a:extLst>
            </p:cNvPr>
            <p:cNvGrpSpPr/>
            <p:nvPr/>
          </p:nvGrpSpPr>
          <p:grpSpPr>
            <a:xfrm>
              <a:off x="521308" y="1979575"/>
              <a:ext cx="2484276" cy="405455"/>
              <a:chOff x="521308" y="1979575"/>
              <a:chExt cx="2160240" cy="405455"/>
            </a:xfrm>
            <a:grpFill/>
          </p:grpSpPr>
          <p:sp>
            <p:nvSpPr>
              <p:cNvPr id="43" name="LcS48" descr="어두운 상향 대각선">
                <a:extLst>
                  <a:ext uri="{FF2B5EF4-FFF2-40B4-BE49-F238E27FC236}">
                    <a16:creationId xmlns:a16="http://schemas.microsoft.com/office/drawing/2014/main" xmlns="" id="{06E97A70-037C-17FD-1C7E-9C1B0291C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308" y="1979575"/>
                <a:ext cx="2160240" cy="34750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4" name="사다리꼴 78">
                <a:extLst>
                  <a:ext uri="{FF2B5EF4-FFF2-40B4-BE49-F238E27FC236}">
                    <a16:creationId xmlns:a16="http://schemas.microsoft.com/office/drawing/2014/main" xmlns="" id="{7E26ABE0-6B3F-90F6-48A3-E30C1588E42B}"/>
                  </a:ext>
                </a:extLst>
              </p:cNvPr>
              <p:cNvSpPr/>
              <p:nvPr/>
            </p:nvSpPr>
            <p:spPr>
              <a:xfrm flipV="1">
                <a:off x="521308" y="2327119"/>
                <a:ext cx="2160240" cy="57911"/>
              </a:xfrm>
              <a:prstGeom prst="trapezoid">
                <a:avLst>
                  <a:gd name="adj" fmla="val 275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41" name="그림 69">
              <a:extLst>
                <a:ext uri="{FF2B5EF4-FFF2-40B4-BE49-F238E27FC236}">
                  <a16:creationId xmlns:a16="http://schemas.microsoft.com/office/drawing/2014/main" xmlns="" id="{62910F79-7681-2D34-D758-DCAC6DBCB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1308" y="1979575"/>
              <a:ext cx="548688" cy="347502"/>
            </a:xfrm>
            <a:prstGeom prst="rect">
              <a:avLst/>
            </a:prstGeom>
            <a:grpFill/>
          </p:spPr>
        </p:pic>
        <p:sp>
          <p:nvSpPr>
            <p:cNvPr id="42" name="TextBox 31">
              <a:extLst>
                <a:ext uri="{FF2B5EF4-FFF2-40B4-BE49-F238E27FC236}">
                  <a16:creationId xmlns:a16="http://schemas.microsoft.com/office/drawing/2014/main" xmlns="" id="{BDF5A2FD-5D84-60D9-BBFA-97FB6CC84C98}"/>
                </a:ext>
              </a:extLst>
            </p:cNvPr>
            <p:cNvSpPr txBox="1"/>
            <p:nvPr/>
          </p:nvSpPr>
          <p:spPr>
            <a:xfrm>
              <a:off x="767342" y="2083191"/>
              <a:ext cx="2142513" cy="183553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latinLnBrk="0"/>
              <a:r>
                <a:rPr lang="en-US" altLang="ko-KR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AI </a:t>
              </a:r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시제품 딥러닝 기반 </a:t>
              </a:r>
              <a:r>
                <a:rPr lang="ko-KR" altLang="en-US" sz="105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웹쉘</a:t>
              </a:r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탐지 시스템</a:t>
              </a:r>
            </a:p>
          </p:txBody>
        </p:sp>
      </p:grpSp>
      <p:graphicFrame>
        <p:nvGraphicFramePr>
          <p:cNvPr id="45" name="표 44">
            <a:extLst>
              <a:ext uri="{FF2B5EF4-FFF2-40B4-BE49-F238E27FC236}">
                <a16:creationId xmlns:a16="http://schemas.microsoft.com/office/drawing/2014/main" xmlns="" id="{AE9D5F88-A78D-578F-941B-1EC730644A4C}"/>
              </a:ext>
            </a:extLst>
          </p:cNvPr>
          <p:cNvGraphicFramePr>
            <a:graphicFrameLocks noGrp="1"/>
          </p:cNvGraphicFramePr>
          <p:nvPr/>
        </p:nvGraphicFramePr>
        <p:xfrm>
          <a:off x="9117191" y="3748690"/>
          <a:ext cx="2834527" cy="2695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2306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개요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384596">
                <a:tc>
                  <a:txBody>
                    <a:bodyPr/>
                    <a:lstStyle/>
                    <a:p>
                      <a:pPr algn="ctr" latinLnBrk="0">
                        <a:lnSpc>
                          <a:spcPct val="150000"/>
                        </a:lnSpc>
                      </a:pP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보안 시제품 개발 지원사업 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>
                        <a:lnSpc>
                          <a:spcPct val="150000"/>
                        </a:lnSpc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▶  ①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For Security</a:t>
                      </a:r>
                      <a:endParaRPr lang="ko-KR" altLang="en-US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기간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3549649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2022.05 ~ 2022.11 (KISA)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168632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수행내용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654646"/>
                  </a:ext>
                </a:extLst>
              </a:tr>
              <a:tr h="384596">
                <a:tc>
                  <a:txBody>
                    <a:bodyPr/>
                    <a:lstStyle/>
                    <a:p>
                      <a:pPr marL="88900" indent="-889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스크립트의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NLP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벡터화 모델을 적용한 인공지능 </a:t>
                      </a:r>
                      <a:r>
                        <a:rPr lang="ko-KR" altLang="en-US" sz="93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웹쉘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탐지 서비스 개발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88900" indent="-889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스크립트 코드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AST(Abstract Syntax Tree)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구성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88900" indent="-889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로부터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Path Context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추출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88900" indent="-889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Path Context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의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코드 </a:t>
                      </a:r>
                      <a:r>
                        <a:rPr lang="ko-KR" altLang="en-US" sz="93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임베딩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88900" indent="-889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Attention Deep Neural Network Algorithm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7822280"/>
                  </a:ext>
                </a:extLst>
              </a:tr>
            </a:tbl>
          </a:graphicData>
        </a:graphic>
      </p:graphicFrame>
      <p:sp>
        <p:nvSpPr>
          <p:cNvPr id="46" name="사다리꼴 78">
            <a:extLst>
              <a:ext uri="{FF2B5EF4-FFF2-40B4-BE49-F238E27FC236}">
                <a16:creationId xmlns:a16="http://schemas.microsoft.com/office/drawing/2014/main" xmlns="" id="{F2DCAFE7-4A13-3560-8FE0-CE67ECC7FC20}"/>
              </a:ext>
            </a:extLst>
          </p:cNvPr>
          <p:cNvSpPr/>
          <p:nvPr/>
        </p:nvSpPr>
        <p:spPr>
          <a:xfrm>
            <a:off x="9117193" y="3690103"/>
            <a:ext cx="2834526" cy="52514"/>
          </a:xfrm>
          <a:prstGeom prst="trapezoid">
            <a:avLst>
              <a:gd name="adj" fmla="val 275000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3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7" name="직사각형 9">
            <a:extLst>
              <a:ext uri="{FF2B5EF4-FFF2-40B4-BE49-F238E27FC236}">
                <a16:creationId xmlns:a16="http://schemas.microsoft.com/office/drawing/2014/main" xmlns="" id="{C6834976-1BEF-8915-F454-55441C371E1A}"/>
              </a:ext>
            </a:extLst>
          </p:cNvPr>
          <p:cNvSpPr/>
          <p:nvPr/>
        </p:nvSpPr>
        <p:spPr>
          <a:xfrm>
            <a:off x="9117194" y="3748688"/>
            <a:ext cx="2834525" cy="2614013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9" name="타원 20">
            <a:extLst>
              <a:ext uri="{FF2B5EF4-FFF2-40B4-BE49-F238E27FC236}">
                <a16:creationId xmlns:a16="http://schemas.microsoft.com/office/drawing/2014/main" xmlns="" id="{AA1B08E7-752F-E52F-CDD7-C8774E95E0BF}"/>
              </a:ext>
            </a:extLst>
          </p:cNvPr>
          <p:cNvSpPr/>
          <p:nvPr/>
        </p:nvSpPr>
        <p:spPr>
          <a:xfrm>
            <a:off x="9060824" y="2180288"/>
            <a:ext cx="308405" cy="3204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rtlCol="0" anchor="ctr"/>
          <a:lstStyle/>
          <a:p>
            <a:pPr algn="ctr"/>
            <a:r>
              <a:rPr lang="en-US" altLang="ko-KR" sz="1200" b="1" i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Segoe UI" panose="020B0502040204020203" pitchFamily="34" charset="0"/>
              </a:rPr>
              <a:t>7</a:t>
            </a:r>
            <a:endParaRPr lang="ko-KR" altLang="en-US" sz="1200" b="1" i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  <a:cs typeface="Segoe UI" panose="020B0502040204020203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1DABE3A3-EAA2-A968-E0E4-16C5C5B1EF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59" t="35373" r="21575" b="36953"/>
          <a:stretch/>
        </p:blipFill>
        <p:spPr>
          <a:xfrm>
            <a:off x="6808440" y="1472900"/>
            <a:ext cx="1799732" cy="416059"/>
          </a:xfrm>
          <a:prstGeom prst="rect">
            <a:avLst/>
          </a:prstGeom>
        </p:spPr>
      </p:pic>
      <p:pic>
        <p:nvPicPr>
          <p:cNvPr id="5" name="그림 4" descr="테이블이(가) 표시된 사진&#10;&#10;자동 생성된 설명">
            <a:extLst>
              <a:ext uri="{FF2B5EF4-FFF2-40B4-BE49-F238E27FC236}">
                <a16:creationId xmlns:a16="http://schemas.microsoft.com/office/drawing/2014/main" xmlns="" id="{9CFB7798-D184-8CA2-ACAD-1AA2F6EA63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614" y="2540732"/>
            <a:ext cx="1995319" cy="112112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1A7F99FB-F6FD-CB44-D423-584E8DBDF2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1753" y="2565651"/>
            <a:ext cx="2509638" cy="1065221"/>
          </a:xfrm>
          <a:prstGeom prst="rect">
            <a:avLst/>
          </a:prstGeom>
        </p:spPr>
      </p:pic>
      <p:pic>
        <p:nvPicPr>
          <p:cNvPr id="50" name="_x289646120">
            <a:extLst>
              <a:ext uri="{FF2B5EF4-FFF2-40B4-BE49-F238E27FC236}">
                <a16:creationId xmlns:a16="http://schemas.microsoft.com/office/drawing/2014/main" xmlns="" id="{9E7CB518-666A-E079-4E15-502BD2FED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6648" y="2565353"/>
            <a:ext cx="1853400" cy="105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図 39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xmlns="" id="{584BF2B5-A411-0AA3-4E83-9E25C8E160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8737" y="1472900"/>
            <a:ext cx="1966442" cy="416059"/>
          </a:xfrm>
          <a:prstGeom prst="rect">
            <a:avLst/>
          </a:prstGeom>
        </p:spPr>
      </p:pic>
      <p:pic>
        <p:nvPicPr>
          <p:cNvPr id="51" name="図 39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xmlns="" id="{3F260E94-5061-2E57-A85B-F78E3A4D19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36983" y="1472900"/>
            <a:ext cx="1966442" cy="416059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xmlns="" id="{3958F4A2-7846-09B3-7CAD-7AF4ED0B43A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446424" y="2561203"/>
            <a:ext cx="2157001" cy="108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0905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4.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최신 기술개발</a:t>
            </a:r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(</a:t>
            </a:r>
            <a:r>
              <a:rPr kumimoji="1" lang="en-US" altLang="ko-KR" spc="-30" dirty="0" err="1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IoT</a:t>
            </a:r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/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블록체인보안</a:t>
            </a:r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)</a:t>
            </a:r>
            <a:endParaRPr kumimoji="1" lang="ko-KR" altLang="en-US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6" name="표 121">
            <a:extLst>
              <a:ext uri="{FF2B5EF4-FFF2-40B4-BE49-F238E27FC236}">
                <a16:creationId xmlns:a16="http://schemas.microsoft.com/office/drawing/2014/main" xmlns="" id="{5DC5A942-7381-4825-AEFF-995CB8FACA7E}"/>
              </a:ext>
            </a:extLst>
          </p:cNvPr>
          <p:cNvGraphicFramePr>
            <a:graphicFrameLocks noGrp="1"/>
          </p:cNvGraphicFramePr>
          <p:nvPr/>
        </p:nvGraphicFramePr>
        <p:xfrm>
          <a:off x="1685061" y="3786204"/>
          <a:ext cx="2834527" cy="2280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243260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개요</a:t>
                      </a:r>
                      <a:endParaRPr lang="en-US" altLang="ko-KR" sz="93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372268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KISA IoT </a:t>
                      </a:r>
                      <a:r>
                        <a:rPr lang="ko-KR" altLang="en-US" sz="93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허니넷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환경구축 용역 사업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  <a:tr h="2432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기간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3549649"/>
                  </a:ext>
                </a:extLst>
              </a:tr>
              <a:tr h="2357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2019.06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2019.11 (KISA)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16863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수행내용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654646"/>
                  </a:ext>
                </a:extLst>
              </a:tr>
              <a:tr h="686852">
                <a:tc>
                  <a:txBody>
                    <a:bodyPr/>
                    <a:lstStyle/>
                    <a:p>
                      <a:pPr marL="90000" indent="-900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IoT 4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종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(IP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카메라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공유기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NAS, AI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스피커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대상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0000" indent="-900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3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패킷가상화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기법 적용 자동 응답 시스템 구성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0000" indent="-900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가상 시스템을 구성하여 공격자를 유인하고 공격정보 수집 및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IoT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위협정보 시각화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·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관리용 종합관리 시스템 구축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7822280"/>
                  </a:ext>
                </a:extLst>
              </a:tr>
            </a:tbl>
          </a:graphicData>
        </a:graphic>
      </p:graphicFrame>
      <p:graphicFrame>
        <p:nvGraphicFramePr>
          <p:cNvPr id="7" name="표 29">
            <a:extLst>
              <a:ext uri="{FF2B5EF4-FFF2-40B4-BE49-F238E27FC236}">
                <a16:creationId xmlns:a16="http://schemas.microsoft.com/office/drawing/2014/main" xmlns="" id="{3D00D177-BBA3-4EB7-A053-9A1B51DC7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44029245"/>
              </p:ext>
            </p:extLst>
          </p:nvPr>
        </p:nvGraphicFramePr>
        <p:xfrm>
          <a:off x="4628288" y="3792833"/>
          <a:ext cx="2834527" cy="2553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2306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개요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384596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KISA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생활형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IoT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기기 취약점점검 용역 사업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기간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3549649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2020.05 ~ 2020.12 (KISA)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168632"/>
                  </a:ext>
                </a:extLst>
              </a:tr>
              <a:tr h="230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수행내용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654646"/>
                  </a:ext>
                </a:extLst>
              </a:tr>
              <a:tr h="384596">
                <a:tc>
                  <a:txBody>
                    <a:bodyPr/>
                    <a:lstStyle/>
                    <a:p>
                      <a:pPr marL="90000" marR="0" lvl="0" indent="-9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대국민이 자주 이용하는 상용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IoT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기기 제조사를 대상으로 취약점 점검 및 조치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기술지원 수행</a:t>
                      </a:r>
                    </a:p>
                    <a:p>
                      <a:pPr marL="90000" indent="-900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상용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IoT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기기 취약점 점검 수행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(100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종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90000" indent="-900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입력 값 검증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인증 우회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IoT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보안 관련 가이드 준수 여부 등 사전 준비에서 수립된 취약점 점검방법을 기준으로 실제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IoT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장비를 대상으로 점검 수행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7822280"/>
                  </a:ext>
                </a:extLst>
              </a:tr>
            </a:tbl>
          </a:graphicData>
        </a:graphic>
      </p:graphicFrame>
      <p:grpSp>
        <p:nvGrpSpPr>
          <p:cNvPr id="3" name="그룹 67">
            <a:extLst>
              <a:ext uri="{FF2B5EF4-FFF2-40B4-BE49-F238E27FC236}">
                <a16:creationId xmlns:a16="http://schemas.microsoft.com/office/drawing/2014/main" xmlns="" id="{076A82EC-1693-407F-AF12-F836A3ACD451}"/>
              </a:ext>
            </a:extLst>
          </p:cNvPr>
          <p:cNvGrpSpPr/>
          <p:nvPr/>
        </p:nvGrpSpPr>
        <p:grpSpPr>
          <a:xfrm>
            <a:off x="1679461" y="2222479"/>
            <a:ext cx="2834527" cy="356924"/>
            <a:chOff x="521308" y="1979575"/>
            <a:chExt cx="2484276" cy="405455"/>
          </a:xfrm>
          <a:solidFill>
            <a:srgbClr val="7C7C7C"/>
          </a:solidFill>
        </p:grpSpPr>
        <p:grpSp>
          <p:nvGrpSpPr>
            <p:cNvPr id="8" name="그룹 77">
              <a:extLst>
                <a:ext uri="{FF2B5EF4-FFF2-40B4-BE49-F238E27FC236}">
                  <a16:creationId xmlns:a16="http://schemas.microsoft.com/office/drawing/2014/main" xmlns="" id="{EFDF56C5-3DD6-4940-9C34-6D975010D242}"/>
                </a:ext>
              </a:extLst>
            </p:cNvPr>
            <p:cNvGrpSpPr/>
            <p:nvPr/>
          </p:nvGrpSpPr>
          <p:grpSpPr>
            <a:xfrm>
              <a:off x="521308" y="1979575"/>
              <a:ext cx="2484276" cy="405455"/>
              <a:chOff x="521308" y="1979575"/>
              <a:chExt cx="2160240" cy="405455"/>
            </a:xfrm>
            <a:grpFill/>
          </p:grpSpPr>
          <p:sp>
            <p:nvSpPr>
              <p:cNvPr id="12" name="LcS48" descr="어두운 상향 대각선">
                <a:extLst>
                  <a:ext uri="{FF2B5EF4-FFF2-40B4-BE49-F238E27FC236}">
                    <a16:creationId xmlns:a16="http://schemas.microsoft.com/office/drawing/2014/main" xmlns="" id="{7751D54D-DEF6-48B5-9C48-1270478A8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308" y="1979575"/>
                <a:ext cx="2160240" cy="34750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사다리꼴 78">
                <a:extLst>
                  <a:ext uri="{FF2B5EF4-FFF2-40B4-BE49-F238E27FC236}">
                    <a16:creationId xmlns:a16="http://schemas.microsoft.com/office/drawing/2014/main" xmlns="" id="{4E5F128F-49A6-48BF-B122-28307C097956}"/>
                  </a:ext>
                </a:extLst>
              </p:cNvPr>
              <p:cNvSpPr/>
              <p:nvPr/>
            </p:nvSpPr>
            <p:spPr>
              <a:xfrm flipV="1">
                <a:off x="521308" y="2327119"/>
                <a:ext cx="2160240" cy="57911"/>
              </a:xfrm>
              <a:prstGeom prst="trapezoid">
                <a:avLst>
                  <a:gd name="adj" fmla="val 275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10" name="그림 69">
              <a:extLst>
                <a:ext uri="{FF2B5EF4-FFF2-40B4-BE49-F238E27FC236}">
                  <a16:creationId xmlns:a16="http://schemas.microsoft.com/office/drawing/2014/main" xmlns="" id="{00E01EC2-7D11-446F-BF08-2B6B4A6D1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1308" y="1979575"/>
              <a:ext cx="548688" cy="347502"/>
            </a:xfrm>
            <a:prstGeom prst="rect">
              <a:avLst/>
            </a:prstGeom>
            <a:grpFill/>
          </p:spPr>
        </p:pic>
        <p:sp>
          <p:nvSpPr>
            <p:cNvPr id="11" name="TextBox 31">
              <a:extLst>
                <a:ext uri="{FF2B5EF4-FFF2-40B4-BE49-F238E27FC236}">
                  <a16:creationId xmlns:a16="http://schemas.microsoft.com/office/drawing/2014/main" xmlns="" id="{A8D58C4B-F355-421E-B672-7DF8DA668DCD}"/>
                </a:ext>
              </a:extLst>
            </p:cNvPr>
            <p:cNvSpPr txBox="1"/>
            <p:nvPr/>
          </p:nvSpPr>
          <p:spPr>
            <a:xfrm>
              <a:off x="839941" y="2073917"/>
              <a:ext cx="1923345" cy="183553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latinLnBrk="0"/>
              <a:r>
                <a:rPr lang="en-US" altLang="ko-KR" sz="105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IoT</a:t>
              </a:r>
              <a:r>
                <a:rPr lang="en-US" altLang="ko-KR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05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허니넷</a:t>
              </a:r>
              <a:r>
                <a:rPr lang="en-US" altLang="ko-KR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위협정보 수집</a:t>
              </a:r>
              <a:r>
                <a:rPr lang="en-US" altLang="ko-KR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) </a:t>
              </a:r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환경구축</a:t>
              </a:r>
            </a:p>
          </p:txBody>
        </p:sp>
      </p:grpSp>
      <p:sp>
        <p:nvSpPr>
          <p:cNvPr id="14" name="사다리꼴 78">
            <a:extLst>
              <a:ext uri="{FF2B5EF4-FFF2-40B4-BE49-F238E27FC236}">
                <a16:creationId xmlns:a16="http://schemas.microsoft.com/office/drawing/2014/main" xmlns="" id="{E66DFF8D-1A62-44A5-B4E8-E7689D608523}"/>
              </a:ext>
            </a:extLst>
          </p:cNvPr>
          <p:cNvSpPr/>
          <p:nvPr/>
        </p:nvSpPr>
        <p:spPr>
          <a:xfrm>
            <a:off x="1676255" y="3740316"/>
            <a:ext cx="2834525" cy="45719"/>
          </a:xfrm>
          <a:prstGeom prst="trapezoid">
            <a:avLst>
              <a:gd name="adj" fmla="val 275000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사다리꼴 78">
            <a:extLst>
              <a:ext uri="{FF2B5EF4-FFF2-40B4-BE49-F238E27FC236}">
                <a16:creationId xmlns:a16="http://schemas.microsoft.com/office/drawing/2014/main" xmlns="" id="{E9F07628-90D9-4600-B06D-931287408F30}"/>
              </a:ext>
            </a:extLst>
          </p:cNvPr>
          <p:cNvSpPr/>
          <p:nvPr/>
        </p:nvSpPr>
        <p:spPr>
          <a:xfrm>
            <a:off x="4628289" y="3734246"/>
            <a:ext cx="2834526" cy="52514"/>
          </a:xfrm>
          <a:prstGeom prst="trapezoid">
            <a:avLst>
              <a:gd name="adj" fmla="val 275000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3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9" name="그룹 67">
            <a:extLst>
              <a:ext uri="{FF2B5EF4-FFF2-40B4-BE49-F238E27FC236}">
                <a16:creationId xmlns:a16="http://schemas.microsoft.com/office/drawing/2014/main" xmlns="" id="{53D75032-A3CB-49FC-A1F7-0E67AEBBC06F}"/>
              </a:ext>
            </a:extLst>
          </p:cNvPr>
          <p:cNvGrpSpPr/>
          <p:nvPr/>
        </p:nvGrpSpPr>
        <p:grpSpPr>
          <a:xfrm>
            <a:off x="4628288" y="2222479"/>
            <a:ext cx="2834527" cy="356924"/>
            <a:chOff x="521308" y="1979575"/>
            <a:chExt cx="2484276" cy="405455"/>
          </a:xfrm>
          <a:solidFill>
            <a:srgbClr val="7C7C7C"/>
          </a:solidFill>
        </p:grpSpPr>
        <p:grpSp>
          <p:nvGrpSpPr>
            <p:cNvPr id="16" name="그룹 77">
              <a:extLst>
                <a:ext uri="{FF2B5EF4-FFF2-40B4-BE49-F238E27FC236}">
                  <a16:creationId xmlns:a16="http://schemas.microsoft.com/office/drawing/2014/main" xmlns="" id="{4C3E65C6-1622-4BCF-8024-F62ACCF7E07C}"/>
                </a:ext>
              </a:extLst>
            </p:cNvPr>
            <p:cNvGrpSpPr/>
            <p:nvPr/>
          </p:nvGrpSpPr>
          <p:grpSpPr>
            <a:xfrm>
              <a:off x="521308" y="1979575"/>
              <a:ext cx="2484276" cy="405455"/>
              <a:chOff x="521308" y="1979575"/>
              <a:chExt cx="2160240" cy="405455"/>
            </a:xfrm>
            <a:grpFill/>
          </p:grpSpPr>
          <p:sp>
            <p:nvSpPr>
              <p:cNvPr id="20" name="LcS48" descr="어두운 상향 대각선">
                <a:extLst>
                  <a:ext uri="{FF2B5EF4-FFF2-40B4-BE49-F238E27FC236}">
                    <a16:creationId xmlns:a16="http://schemas.microsoft.com/office/drawing/2014/main" xmlns="" id="{8C3829AC-39CD-4781-B338-A34E0300E8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308" y="1979575"/>
                <a:ext cx="2160240" cy="34750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1" name="사다리꼴 78">
                <a:extLst>
                  <a:ext uri="{FF2B5EF4-FFF2-40B4-BE49-F238E27FC236}">
                    <a16:creationId xmlns:a16="http://schemas.microsoft.com/office/drawing/2014/main" xmlns="" id="{F27903A9-4A85-41E4-AA1B-BF7BC208E527}"/>
                  </a:ext>
                </a:extLst>
              </p:cNvPr>
              <p:cNvSpPr/>
              <p:nvPr/>
            </p:nvSpPr>
            <p:spPr>
              <a:xfrm flipV="1">
                <a:off x="521308" y="2327119"/>
                <a:ext cx="2160240" cy="57911"/>
              </a:xfrm>
              <a:prstGeom prst="trapezoid">
                <a:avLst>
                  <a:gd name="adj" fmla="val 275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18" name="그림 69">
              <a:extLst>
                <a:ext uri="{FF2B5EF4-FFF2-40B4-BE49-F238E27FC236}">
                  <a16:creationId xmlns:a16="http://schemas.microsoft.com/office/drawing/2014/main" xmlns="" id="{3BED4BE0-FF76-4107-9D89-C405BFDEC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1308" y="1979575"/>
              <a:ext cx="548688" cy="347502"/>
            </a:xfrm>
            <a:prstGeom prst="rect">
              <a:avLst/>
            </a:prstGeom>
            <a:grpFill/>
          </p:spPr>
        </p:pic>
        <p:sp>
          <p:nvSpPr>
            <p:cNvPr id="19" name="TextBox 31">
              <a:extLst>
                <a:ext uri="{FF2B5EF4-FFF2-40B4-BE49-F238E27FC236}">
                  <a16:creationId xmlns:a16="http://schemas.microsoft.com/office/drawing/2014/main" xmlns="" id="{953A7700-DA96-4AA6-84C1-5B787C45ECF7}"/>
                </a:ext>
              </a:extLst>
            </p:cNvPr>
            <p:cNvSpPr txBox="1"/>
            <p:nvPr/>
          </p:nvSpPr>
          <p:spPr>
            <a:xfrm>
              <a:off x="981034" y="2086283"/>
              <a:ext cx="1603022" cy="183553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latinLnBrk="0"/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다중이용 </a:t>
              </a:r>
              <a:r>
                <a:rPr lang="en-US" altLang="ko-KR" sz="105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IoT</a:t>
              </a:r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기기 </a:t>
              </a:r>
              <a:r>
                <a:rPr lang="ko-KR" altLang="en-US" sz="105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취약점</a:t>
              </a:r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점검</a:t>
              </a:r>
            </a:p>
          </p:txBody>
        </p:sp>
      </p:grpSp>
      <p:grpSp>
        <p:nvGrpSpPr>
          <p:cNvPr id="17" name="그룹 67">
            <a:extLst>
              <a:ext uri="{FF2B5EF4-FFF2-40B4-BE49-F238E27FC236}">
                <a16:creationId xmlns:a16="http://schemas.microsoft.com/office/drawing/2014/main" xmlns="" id="{22982CAF-A64A-4AB9-A525-02FC8FB12530}"/>
              </a:ext>
            </a:extLst>
          </p:cNvPr>
          <p:cNvGrpSpPr/>
          <p:nvPr/>
        </p:nvGrpSpPr>
        <p:grpSpPr>
          <a:xfrm>
            <a:off x="7571513" y="2222479"/>
            <a:ext cx="2834526" cy="356924"/>
            <a:chOff x="521308" y="1979575"/>
            <a:chExt cx="2484276" cy="405455"/>
          </a:xfrm>
          <a:solidFill>
            <a:srgbClr val="7C7C7C"/>
          </a:solidFill>
        </p:grpSpPr>
        <p:grpSp>
          <p:nvGrpSpPr>
            <p:cNvPr id="22" name="그룹 77">
              <a:extLst>
                <a:ext uri="{FF2B5EF4-FFF2-40B4-BE49-F238E27FC236}">
                  <a16:creationId xmlns:a16="http://schemas.microsoft.com/office/drawing/2014/main" xmlns="" id="{998AB54E-2B0E-4671-9B55-1C5D29363E57}"/>
                </a:ext>
              </a:extLst>
            </p:cNvPr>
            <p:cNvGrpSpPr/>
            <p:nvPr/>
          </p:nvGrpSpPr>
          <p:grpSpPr>
            <a:xfrm>
              <a:off x="521308" y="1979575"/>
              <a:ext cx="2484276" cy="405455"/>
              <a:chOff x="521308" y="1979575"/>
              <a:chExt cx="2160240" cy="405455"/>
            </a:xfrm>
            <a:grpFill/>
          </p:grpSpPr>
          <p:sp>
            <p:nvSpPr>
              <p:cNvPr id="26" name="LcS48" descr="어두운 상향 대각선">
                <a:extLst>
                  <a:ext uri="{FF2B5EF4-FFF2-40B4-BE49-F238E27FC236}">
                    <a16:creationId xmlns:a16="http://schemas.microsoft.com/office/drawing/2014/main" xmlns="" id="{251559FE-3A88-49BF-B05C-6B2E8A1B1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308" y="1979575"/>
                <a:ext cx="2160240" cy="34750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7" name="사다리꼴 78">
                <a:extLst>
                  <a:ext uri="{FF2B5EF4-FFF2-40B4-BE49-F238E27FC236}">
                    <a16:creationId xmlns:a16="http://schemas.microsoft.com/office/drawing/2014/main" xmlns="" id="{67415246-30FB-4B89-832D-3E508A50CA6C}"/>
                  </a:ext>
                </a:extLst>
              </p:cNvPr>
              <p:cNvSpPr/>
              <p:nvPr/>
            </p:nvSpPr>
            <p:spPr>
              <a:xfrm flipV="1">
                <a:off x="521308" y="2327119"/>
                <a:ext cx="2160240" cy="57911"/>
              </a:xfrm>
              <a:prstGeom prst="trapezoid">
                <a:avLst>
                  <a:gd name="adj" fmla="val 275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24" name="그림 69">
              <a:extLst>
                <a:ext uri="{FF2B5EF4-FFF2-40B4-BE49-F238E27FC236}">
                  <a16:creationId xmlns:a16="http://schemas.microsoft.com/office/drawing/2014/main" xmlns="" id="{CEBE8203-4DA7-4D7E-8049-8256B3116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1308" y="1979575"/>
              <a:ext cx="548688" cy="347502"/>
            </a:xfrm>
            <a:prstGeom prst="rect">
              <a:avLst/>
            </a:prstGeom>
            <a:grpFill/>
          </p:spPr>
        </p:pic>
        <p:sp>
          <p:nvSpPr>
            <p:cNvPr id="25" name="TextBox 31">
              <a:extLst>
                <a:ext uri="{FF2B5EF4-FFF2-40B4-BE49-F238E27FC236}">
                  <a16:creationId xmlns:a16="http://schemas.microsoft.com/office/drawing/2014/main" xmlns="" id="{F096B713-8797-4C40-80C4-77F79CAC83DB}"/>
                </a:ext>
              </a:extLst>
            </p:cNvPr>
            <p:cNvSpPr txBox="1"/>
            <p:nvPr/>
          </p:nvSpPr>
          <p:spPr>
            <a:xfrm>
              <a:off x="788496" y="2073917"/>
              <a:ext cx="2083506" cy="183553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latinLnBrk="0"/>
              <a:r>
                <a:rPr lang="ko-KR" altLang="en-US" sz="105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블록체인</a:t>
              </a:r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기반 </a:t>
              </a:r>
              <a:r>
                <a:rPr lang="en-US" altLang="ko-KR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IoT </a:t>
              </a:r>
              <a:r>
                <a:rPr lang="ko-KR" alt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펌웨어 플랫폼 개발</a:t>
              </a:r>
            </a:p>
          </p:txBody>
        </p:sp>
      </p:grpSp>
      <p:sp>
        <p:nvSpPr>
          <p:cNvPr id="28" name="직사각형 9">
            <a:extLst>
              <a:ext uri="{FF2B5EF4-FFF2-40B4-BE49-F238E27FC236}">
                <a16:creationId xmlns:a16="http://schemas.microsoft.com/office/drawing/2014/main" xmlns="" id="{6C9AEA2B-7B2C-4D32-9846-7FAFE2D2313F}"/>
              </a:ext>
            </a:extLst>
          </p:cNvPr>
          <p:cNvSpPr/>
          <p:nvPr/>
        </p:nvSpPr>
        <p:spPr>
          <a:xfrm>
            <a:off x="1676255" y="3792831"/>
            <a:ext cx="2834525" cy="2569869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9" name="직사각형 9">
            <a:extLst>
              <a:ext uri="{FF2B5EF4-FFF2-40B4-BE49-F238E27FC236}">
                <a16:creationId xmlns:a16="http://schemas.microsoft.com/office/drawing/2014/main" xmlns="" id="{86B067B5-9A81-4D65-861D-E21FC14C61ED}"/>
              </a:ext>
            </a:extLst>
          </p:cNvPr>
          <p:cNvSpPr/>
          <p:nvPr/>
        </p:nvSpPr>
        <p:spPr>
          <a:xfrm>
            <a:off x="4628290" y="3792831"/>
            <a:ext cx="2834525" cy="2569869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30" name="표 29">
            <a:extLst>
              <a:ext uri="{FF2B5EF4-FFF2-40B4-BE49-F238E27FC236}">
                <a16:creationId xmlns:a16="http://schemas.microsoft.com/office/drawing/2014/main" xmlns="" id="{6DD07C7C-E540-47DB-9959-5C97C9080F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66711782"/>
              </p:ext>
            </p:extLst>
          </p:nvPr>
        </p:nvGraphicFramePr>
        <p:xfrm>
          <a:off x="7571512" y="3792833"/>
          <a:ext cx="2834527" cy="2445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527">
                  <a:extLst>
                    <a:ext uri="{9D8B030D-6E8A-4147-A177-3AD203B41FA5}">
                      <a16:colId xmlns:a16="http://schemas.microsoft.com/office/drawing/2014/main" xmlns="" val="3580047784"/>
                    </a:ext>
                  </a:extLst>
                </a:gridCol>
              </a:tblGrid>
              <a:tr h="2382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개요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12039"/>
                  </a:ext>
                </a:extLst>
              </a:tr>
              <a:tr h="376926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NIPA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블록체인 기술검증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(PoC)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지원 사업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012255"/>
                  </a:ext>
                </a:extLst>
              </a:tr>
              <a:tr h="2382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기간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3549649"/>
                  </a:ext>
                </a:extLst>
              </a:tr>
              <a:tr h="2382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2022.05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</a:t>
                      </a:r>
                      <a:r>
                        <a:rPr lang="ko-KR" altLang="en-US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93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2022.11 (NIPA)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168632"/>
                  </a:ext>
                </a:extLst>
              </a:tr>
              <a:tr h="2382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3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수행내용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654646"/>
                  </a:ext>
                </a:extLst>
              </a:tr>
              <a:tr h="672791">
                <a:tc>
                  <a:txBody>
                    <a:bodyPr/>
                    <a:lstStyle/>
                    <a:p>
                      <a:pPr marL="90000" indent="-900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3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엠케이지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o-KR" altLang="en-US" sz="1000" b="1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1"/>
                          </a:solidFill>
                          <a:latin typeface="맑은 고딕" panose="020B0503020000020004" pitchFamily="50" charset="-127"/>
                          <a:ea typeface="+mn-ea"/>
                          <a:cs typeface="Arial" panose="020B0604020202020204" pitchFamily="34" charset="0"/>
                        </a:rPr>
                        <a:t>에프원</a:t>
                      </a:r>
                      <a:r>
                        <a:rPr lang="ko-KR" altLang="en-US" sz="1000" b="1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+mn-ea"/>
                          <a:cs typeface="Arial" panose="020B0604020202020204" pitchFamily="34" charset="0"/>
                        </a:rPr>
                        <a:t>시큐리티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극동대학교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o-KR" altLang="en-US" sz="93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이플마인드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경찰대학교 컨소시엄 사업수행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0000" indent="-900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블록체인 기반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IoT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펌웨어 업데이트 플랫폼 개발 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0000" indent="-90000" algn="l" latinLnBrk="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b="1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1"/>
                          </a:solidFill>
                          <a:latin typeface="맑은 고딕" panose="020B0503020000020004" pitchFamily="50" charset="-127"/>
                          <a:ea typeface="+mn-ea"/>
                          <a:cs typeface="Arial" panose="020B0604020202020204" pitchFamily="34" charset="0"/>
                        </a:rPr>
                        <a:t>에프원</a:t>
                      </a:r>
                      <a:r>
                        <a:rPr lang="ko-KR" altLang="en-US" sz="1000" b="1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+mn-ea"/>
                          <a:cs typeface="Arial" panose="020B0604020202020204" pitchFamily="34" charset="0"/>
                        </a:rPr>
                        <a:t>시큐리티</a:t>
                      </a:r>
                      <a:r>
                        <a:rPr lang="ko-KR" altLang="en-US" sz="93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는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Docker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기반의 블록체인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IoT 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펌웨어 시뮬레이터를 개발 업데이트 플랫폼으로 블록체인 네트워크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(Hyper Ledger)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API</a:t>
                      </a:r>
                      <a:r>
                        <a:rPr lang="ko-KR" altLang="en-US" sz="9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연동 개발</a:t>
                      </a:r>
                      <a:endParaRPr lang="en-US" altLang="ko-KR" sz="93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7822280"/>
                  </a:ext>
                </a:extLst>
              </a:tr>
            </a:tbl>
          </a:graphicData>
        </a:graphic>
      </p:graphicFrame>
      <p:sp>
        <p:nvSpPr>
          <p:cNvPr id="31" name="사다리꼴 78">
            <a:extLst>
              <a:ext uri="{FF2B5EF4-FFF2-40B4-BE49-F238E27FC236}">
                <a16:creationId xmlns:a16="http://schemas.microsoft.com/office/drawing/2014/main" xmlns="" id="{A92F2D76-7A14-4444-BD68-37A396FDF911}"/>
              </a:ext>
            </a:extLst>
          </p:cNvPr>
          <p:cNvSpPr/>
          <p:nvPr/>
        </p:nvSpPr>
        <p:spPr>
          <a:xfrm>
            <a:off x="7571514" y="3734246"/>
            <a:ext cx="2834526" cy="52514"/>
          </a:xfrm>
          <a:prstGeom prst="trapezoid">
            <a:avLst>
              <a:gd name="adj" fmla="val 275000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3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직사각형 9">
            <a:extLst>
              <a:ext uri="{FF2B5EF4-FFF2-40B4-BE49-F238E27FC236}">
                <a16:creationId xmlns:a16="http://schemas.microsoft.com/office/drawing/2014/main" xmlns="" id="{3C2983E4-E9FA-4372-9C5C-C8AD8B2A84F5}"/>
              </a:ext>
            </a:extLst>
          </p:cNvPr>
          <p:cNvSpPr/>
          <p:nvPr/>
        </p:nvSpPr>
        <p:spPr>
          <a:xfrm>
            <a:off x="7571515" y="3792832"/>
            <a:ext cx="2834525" cy="2569868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altLang="ko-KR" sz="926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4" name="타원 20">
            <a:extLst>
              <a:ext uri="{FF2B5EF4-FFF2-40B4-BE49-F238E27FC236}">
                <a16:creationId xmlns:a16="http://schemas.microsoft.com/office/drawing/2014/main" xmlns="" id="{CC908E33-46EC-4863-AFF1-3CD5AD420AC2}"/>
              </a:ext>
            </a:extLst>
          </p:cNvPr>
          <p:cNvSpPr/>
          <p:nvPr/>
        </p:nvSpPr>
        <p:spPr>
          <a:xfrm>
            <a:off x="1573561" y="2224431"/>
            <a:ext cx="308405" cy="3204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rtlCol="0" anchor="ctr"/>
          <a:lstStyle/>
          <a:p>
            <a:pPr algn="ctr"/>
            <a:r>
              <a:rPr lang="en-US" altLang="ko-KR" sz="1200" b="1" i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Segoe UI" panose="020B0502040204020203" pitchFamily="34" charset="0"/>
              </a:rPr>
              <a:t>1</a:t>
            </a:r>
            <a:endParaRPr lang="ko-KR" altLang="en-US" sz="1200" b="1" i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  <a:cs typeface="Segoe UI" panose="020B0502040204020203" pitchFamily="34" charset="0"/>
            </a:endParaRPr>
          </a:p>
        </p:txBody>
      </p:sp>
      <p:sp>
        <p:nvSpPr>
          <p:cNvPr id="35" name="타원 20">
            <a:extLst>
              <a:ext uri="{FF2B5EF4-FFF2-40B4-BE49-F238E27FC236}">
                <a16:creationId xmlns:a16="http://schemas.microsoft.com/office/drawing/2014/main" xmlns="" id="{DCD7BD9A-C952-4DCC-BB9E-BBD71A9284E9}"/>
              </a:ext>
            </a:extLst>
          </p:cNvPr>
          <p:cNvSpPr/>
          <p:nvPr/>
        </p:nvSpPr>
        <p:spPr>
          <a:xfrm>
            <a:off x="4574161" y="2224431"/>
            <a:ext cx="308405" cy="3204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rtlCol="0" anchor="ctr"/>
          <a:lstStyle/>
          <a:p>
            <a:pPr algn="ctr"/>
            <a:r>
              <a:rPr lang="en-US" altLang="ko-KR" sz="1200" b="1" i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Segoe UI" panose="020B0502040204020203" pitchFamily="34" charset="0"/>
              </a:rPr>
              <a:t>2</a:t>
            </a:r>
            <a:endParaRPr lang="ko-KR" altLang="en-US" sz="1200" b="1" i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  <a:cs typeface="Segoe UI" panose="020B0502040204020203" pitchFamily="34" charset="0"/>
            </a:endParaRPr>
          </a:p>
        </p:txBody>
      </p:sp>
      <p:sp>
        <p:nvSpPr>
          <p:cNvPr id="36" name="타원 20">
            <a:extLst>
              <a:ext uri="{FF2B5EF4-FFF2-40B4-BE49-F238E27FC236}">
                <a16:creationId xmlns:a16="http://schemas.microsoft.com/office/drawing/2014/main" xmlns="" id="{11BE24B5-F1E4-4B95-B242-34374A8E7409}"/>
              </a:ext>
            </a:extLst>
          </p:cNvPr>
          <p:cNvSpPr/>
          <p:nvPr/>
        </p:nvSpPr>
        <p:spPr>
          <a:xfrm>
            <a:off x="7515145" y="2224431"/>
            <a:ext cx="308405" cy="3204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rtlCol="0" anchor="ctr"/>
          <a:lstStyle/>
          <a:p>
            <a:pPr algn="ctr"/>
            <a:r>
              <a:rPr lang="en-US" altLang="ko-KR" sz="1200" b="1" i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Segoe UI" panose="020B0502040204020203" pitchFamily="34" charset="0"/>
              </a:rPr>
              <a:t>3</a:t>
            </a:r>
            <a:endParaRPr lang="ko-KR" altLang="en-US" sz="1200" b="1" i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  <a:cs typeface="Segoe UI" panose="020B0502040204020203" pitchFamily="34" charset="0"/>
            </a:endParaRPr>
          </a:p>
        </p:txBody>
      </p:sp>
      <p:pic>
        <p:nvPicPr>
          <p:cNvPr id="40" name="図 39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xmlns="" id="{316F71B9-20C8-4F52-821C-85182D9AEF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9103" y="1595353"/>
            <a:ext cx="1966442" cy="416059"/>
          </a:xfrm>
          <a:prstGeom prst="rect">
            <a:avLst/>
          </a:prstGeom>
        </p:spPr>
      </p:pic>
      <p:sp>
        <p:nvSpPr>
          <p:cNvPr id="38" name="제목 1">
            <a:extLst>
              <a:ext uri="{FF2B5EF4-FFF2-40B4-BE49-F238E27FC236}">
                <a16:creationId xmlns:a16="http://schemas.microsoft.com/office/drawing/2014/main" xmlns="" id="{AEB2360C-3C29-4886-B6F4-F203BF0634B2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IV.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주요 사업실적</a:t>
            </a: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xmlns="" id="{42C88D54-4264-ABEA-6277-586092A454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48" t="22120" r="3852" b="22786"/>
          <a:stretch/>
        </p:blipFill>
        <p:spPr>
          <a:xfrm>
            <a:off x="7856579" y="1595353"/>
            <a:ext cx="2264392" cy="416060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xmlns="" id="{F46B7C0A-902A-A93D-1068-BA218D3F4EE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272" y="2628289"/>
            <a:ext cx="2064489" cy="1082025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xmlns="" id="{62B85260-01F3-4104-47C2-29B1FE630E5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79188" y="2613856"/>
            <a:ext cx="2199699" cy="1087953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xmlns="" id="{D3BF2F10-DAF7-9450-8F81-AC0D7E4CDAA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80095" y="2611474"/>
            <a:ext cx="2682675" cy="1087954"/>
          </a:xfrm>
          <a:prstGeom prst="rect">
            <a:avLst/>
          </a:prstGeom>
        </p:spPr>
      </p:pic>
      <p:pic>
        <p:nvPicPr>
          <p:cNvPr id="4" name="図 39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xmlns="" id="{680FB20A-778C-806E-0115-D49B1C1008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2330" y="1591082"/>
            <a:ext cx="1966442" cy="41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21285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5.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해외사업</a:t>
            </a:r>
            <a:endParaRPr kumimoji="1" lang="ko-KR" altLang="en-US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직사각형 15">
            <a:extLst>
              <a:ext uri="{FF2B5EF4-FFF2-40B4-BE49-F238E27FC236}">
                <a16:creationId xmlns:a16="http://schemas.microsoft.com/office/drawing/2014/main" xmlns="" id="{6D54DCA5-6E1E-45D9-9C89-16A1BF59E28A}"/>
              </a:ext>
            </a:extLst>
          </p:cNvPr>
          <p:cNvSpPr/>
          <p:nvPr/>
        </p:nvSpPr>
        <p:spPr>
          <a:xfrm>
            <a:off x="874917" y="1285028"/>
            <a:ext cx="21863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베트남 </a:t>
            </a:r>
            <a:r>
              <a:rPr lang="ko-KR" altLang="en-US" sz="1000" b="1" dirty="0" err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호치민산업대학교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교육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xmlns="" id="{C38F5B61-6C4F-404F-8822-475C77F1CFF3}"/>
              </a:ext>
            </a:extLst>
          </p:cNvPr>
          <p:cNvSpPr txBox="1"/>
          <p:nvPr/>
        </p:nvSpPr>
        <p:spPr>
          <a:xfrm>
            <a:off x="3367860" y="1209676"/>
            <a:ext cx="8363033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배경</a:t>
            </a:r>
            <a:endParaRPr lang="en-US" altLang="ko-KR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IUH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호치민산업대학교는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석사와 박사 프로그램을 가지고 있으며 남부 베트남에 위치한 가장 큰 규모의 대학교입니다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r>
              <a:rPr lang="en-US" altLang="ko-KR" sz="1000" dirty="0">
                <a:latin typeface="맑은 고딕" panose="020B0503020000020004" pitchFamily="50" charset="-127"/>
              </a:rPr>
              <a:t>      IUH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는 학교의 홍보를 위한 홈페이지에 대한 다양한 웹 해킹 공격으로부터 보호를 필요로 합니다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r>
              <a:rPr lang="en-US" altLang="ko-KR" sz="1000" dirty="0">
                <a:latin typeface="맑은 고딕" panose="020B0503020000020004" pitchFamily="50" charset="-127"/>
              </a:rPr>
              <a:t>      IUH </a:t>
            </a:r>
            <a:r>
              <a:rPr lang="ko-KR" altLang="en-US" sz="1000" dirty="0">
                <a:latin typeface="맑은 고딕" panose="020B0503020000020004" pitchFamily="50" charset="-127"/>
              </a:rPr>
              <a:t>는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정보보안학과를 포함하여 정보기술에 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(IT)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기반한 다양한 전공분야를 가지고 있습니다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endParaRPr lang="en-US" altLang="ko-KR" sz="3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Blip>
                <a:blip r:embed="rId2"/>
              </a:buBlip>
            </a:pP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주요한 요구</a:t>
            </a:r>
            <a:endParaRPr lang="en-US" altLang="ko-KR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웹 방화벽을 포함하여 다양한 웹 해킹에 대한 보호 서비스를 제공합니다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대학과의 양해각서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(MOU)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통하여 웹 보안 솔루션을 실무적으로 다룰 수 있는 기회를 학생들에게 제공합니다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학과별로 학생들에게 사용자 계정을 부여할 수 있는 관리시스템을 제공합니다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endParaRPr lang="en-US" altLang="ko-KR" sz="3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Blip>
                <a:blip r:embed="rId2"/>
              </a:buBlip>
            </a:pP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고객의 선택</a:t>
            </a:r>
            <a:endParaRPr lang="en-US" altLang="ko-KR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단일의 솔루션으로 다중의 웹 해킹 공격에 대한 보호를 제공하는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</a:rPr>
              <a:t>UW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SS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선택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다양한 학과의 학생들에게 서로 다른 권한을 가진 계정을 부여하고 그들을 통합된 방법으로 관리하는 것을 가능하게 하는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</a:rPr>
              <a:t>UW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SS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선택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endParaRPr lang="en-US" altLang="ko-KR" sz="3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Blip>
                <a:blip r:embed="rId2"/>
              </a:buBlip>
            </a:pP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고객의 혜택</a:t>
            </a:r>
            <a:endParaRPr lang="en-US" altLang="ko-KR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대학교 홈페이지의 안전한 웹 보안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하나의 통합된 웹 보안 솔루션 사용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하나에 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개의 제품 포함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웹 애플리케이션 방화벽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웹 셸 방지용 제품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웹 악성코드 스캐너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웹 </a:t>
            </a:r>
            <a:r>
              <a:rPr lang="ko-KR" altLang="en-US" sz="10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위변조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탐지 제품</a:t>
            </a:r>
            <a:endParaRPr lang="en-US" altLang="ko-KR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학교의 웹사이트를 보호하는 것에 더하여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정보통신 기술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(ICT)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전공 학생들에게 실제적인 웹 보안 솔루션들을 제공하는 것이 가능합니다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xmlns="" id="{558288DC-B24E-4F64-B8D2-0E76C849D7D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5749" y="2899582"/>
            <a:ext cx="1624685" cy="70778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xmlns="" id="{9104D289-01FE-4B91-9EA3-7BA134332D7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3922" y="1544281"/>
            <a:ext cx="2228343" cy="13285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직사각형 15">
            <a:extLst>
              <a:ext uri="{FF2B5EF4-FFF2-40B4-BE49-F238E27FC236}">
                <a16:creationId xmlns:a16="http://schemas.microsoft.com/office/drawing/2014/main" xmlns="" id="{5F0CE160-646E-4A46-ABA4-6B3681F87F5A}"/>
              </a:ext>
            </a:extLst>
          </p:cNvPr>
          <p:cNvSpPr/>
          <p:nvPr/>
        </p:nvSpPr>
        <p:spPr>
          <a:xfrm>
            <a:off x="461107" y="4004321"/>
            <a:ext cx="30139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기업 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운송 그룹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xmlns="" id="{9D549325-8C48-40CC-85D8-50DA24F11D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0534" y="6011503"/>
            <a:ext cx="1450931" cy="30167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xmlns="" id="{5EF1CC3D-B540-4C0E-946C-4EE27E3F462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3922" y="5801051"/>
            <a:ext cx="700621" cy="76763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xmlns="" id="{6F77E894-6B01-42C9-9E52-D4B830B65BD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3922" y="4330743"/>
            <a:ext cx="2207347" cy="14409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xmlns="" id="{96E61F4A-B03F-490E-9CFA-83B794F739C0}"/>
              </a:ext>
            </a:extLst>
          </p:cNvPr>
          <p:cNvSpPr txBox="1"/>
          <p:nvPr/>
        </p:nvSpPr>
        <p:spPr>
          <a:xfrm>
            <a:off x="3367860" y="4010343"/>
            <a:ext cx="8363033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배경</a:t>
            </a:r>
            <a:endParaRPr lang="en-US" altLang="ko-KR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r>
              <a:rPr lang="ko-KR" altLang="en-US" sz="10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토큐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그룹은 일본에서 도쿄를 포함하는 지역들에 철도와 버스 서비스를 제공하는 매우 큰 회사입니다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철도 및 버스와 같은 운송 서비스를 위하여 사용되는 다양한 웹 기반 서버들의 보안이 매우 중요합니다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endParaRPr lang="en-US" altLang="ko-KR" sz="3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Blip>
                <a:blip r:embed="rId2"/>
              </a:buBlip>
            </a:pP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주요한 요구</a:t>
            </a:r>
            <a:endParaRPr lang="en-US" altLang="ko-KR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일본 시장에서 고객들에게 친숙한 소프트웨어 설치 형태의 웹 보안 솔루션</a:t>
            </a:r>
            <a:endParaRPr lang="en-US" altLang="ko-KR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컴퓨터실과 클라우드 환경 모두에서 사용될 수 있는 솔루션</a:t>
            </a:r>
            <a:endParaRPr lang="en-US" altLang="ko-KR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한 공급업체로부터의 통합된 주문 및 통합된 유지관리를 가능하게 하는 솔루션</a:t>
            </a:r>
            <a:endParaRPr lang="en-US" altLang="ko-KR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3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Blip>
                <a:blip r:embed="rId2"/>
              </a:buBlip>
            </a:pP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고객의 선택</a:t>
            </a:r>
            <a:endParaRPr lang="en-US" altLang="ko-KR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소프트웨어 설치 유형의 다양한 웹 보안 서비스를 제공하는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</a:rPr>
              <a:t>UW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SS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선택</a:t>
            </a:r>
            <a:endParaRPr lang="en-US" altLang="ko-KR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한국의 정부로부터 수상한 경력이 있는 우수한 정보보호 제품의 사용</a:t>
            </a:r>
            <a:endParaRPr lang="en-US" altLang="ko-KR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3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Blip>
                <a:blip r:embed="rId2"/>
              </a:buBlip>
            </a:pP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고객의 혜택</a:t>
            </a:r>
            <a:endParaRPr lang="en-US" altLang="ko-KR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전사적 웹 시스템의 안전한 웹 보안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하나의 통합된 웹 보안 솔루션</a:t>
            </a:r>
            <a:endParaRPr lang="en-US" altLang="ko-KR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하나에 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개의 제품 포함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웹 애플리케이션 방화벽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웹 셸 방지용 제품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웹 악성코드 스캐너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웹 </a:t>
            </a:r>
            <a:r>
              <a:rPr lang="ko-KR" altLang="en-US" sz="10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위변조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탐지 제품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4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개의 본질적인 웹 보안 서비스의 통합된 구매 및 통합된 유지관리 </a:t>
            </a:r>
            <a:endParaRPr lang="en-US" altLang="ko-KR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다양한 고객들의 사용을 통하여 검증된 웹 보안 솔루션을 사용함에 따른 안도감</a:t>
            </a:r>
            <a:endParaRPr lang="en-US" altLang="ko-KR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5" name="직선 연결선 262">
            <a:extLst>
              <a:ext uri="{FF2B5EF4-FFF2-40B4-BE49-F238E27FC236}">
                <a16:creationId xmlns:a16="http://schemas.microsoft.com/office/drawing/2014/main" xmlns="" id="{74DCFB46-5915-4E42-B43A-DDACD3B3AE61}"/>
              </a:ext>
            </a:extLst>
          </p:cNvPr>
          <p:cNvCxnSpPr>
            <a:cxnSpLocks/>
          </p:cNvCxnSpPr>
          <p:nvPr/>
        </p:nvCxnSpPr>
        <p:spPr>
          <a:xfrm>
            <a:off x="853922" y="3937697"/>
            <a:ext cx="10410978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제목 1">
            <a:extLst>
              <a:ext uri="{FF2B5EF4-FFF2-40B4-BE49-F238E27FC236}">
                <a16:creationId xmlns:a16="http://schemas.microsoft.com/office/drawing/2014/main" xmlns="" id="{85C3BF4B-6788-416B-9BE8-71C8399D7F25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IV.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주요 사업실적</a:t>
            </a:r>
          </a:p>
        </p:txBody>
      </p:sp>
    </p:spTree>
    <p:extLst>
      <p:ext uri="{BB962C8B-B14F-4D97-AF65-F5344CB8AC3E}">
        <p14:creationId xmlns:p14="http://schemas.microsoft.com/office/powerpoint/2010/main" xmlns="" val="16920242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그림 40" descr="측정기, 시계이(가) 표시된 사진&#10;&#10;자동 생성된 설명">
            <a:extLst>
              <a:ext uri="{FF2B5EF4-FFF2-40B4-BE49-F238E27FC236}">
                <a16:creationId xmlns:a16="http://schemas.microsoft.com/office/drawing/2014/main" xmlns="" id="{1FEC99B7-5B16-4058-B08F-904CF4E4B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>
            <a:off x="8647337" y="-2"/>
            <a:ext cx="3544663" cy="1005503"/>
          </a:xfrm>
          <a:prstGeom prst="rect">
            <a:avLst/>
          </a:prstGeom>
        </p:spPr>
      </p:pic>
      <p:pic>
        <p:nvPicPr>
          <p:cNvPr id="39" name="그림 38" descr="측정기, 시계이(가) 표시된 사진&#10;&#10;자동 생성된 설명">
            <a:extLst>
              <a:ext uri="{FF2B5EF4-FFF2-40B4-BE49-F238E27FC236}">
                <a16:creationId xmlns:a16="http://schemas.microsoft.com/office/drawing/2014/main" xmlns="" id="{5ECB61C6-F936-4D9F-9F9E-F8E72FA0DC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" y="5791725"/>
            <a:ext cx="4122518" cy="1049007"/>
          </a:xfrm>
          <a:prstGeom prst="rect">
            <a:avLst/>
          </a:prstGeom>
        </p:spPr>
      </p:pic>
      <p:pic>
        <p:nvPicPr>
          <p:cNvPr id="5" name="図 4" descr="ロゴ&#10;&#10;自動的に生成された説明">
            <a:extLst>
              <a:ext uri="{FF2B5EF4-FFF2-40B4-BE49-F238E27FC236}">
                <a16:creationId xmlns:a16="http://schemas.microsoft.com/office/drawing/2014/main" xmlns="" id="{DF4F302F-D055-4BE2-A55D-D2140AAFE4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2536" y="973760"/>
            <a:ext cx="4866922" cy="1127701"/>
          </a:xfrm>
          <a:prstGeom prst="rect">
            <a:avLst/>
          </a:prstGeom>
        </p:spPr>
      </p:pic>
      <p:sp>
        <p:nvSpPr>
          <p:cNvPr id="57" name="Rectangle 10">
            <a:extLst>
              <a:ext uri="{FF2B5EF4-FFF2-40B4-BE49-F238E27FC236}">
                <a16:creationId xmlns:a16="http://schemas.microsoft.com/office/drawing/2014/main" xmlns="" id="{E3900756-7D58-4578-93F3-378206B30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435" y="2103861"/>
            <a:ext cx="86951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ko-KR" altLang="en-US" sz="2000" b="1" dirty="0">
                <a:ln>
                  <a:solidFill>
                    <a:srgbClr val="00B0F0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글로벌 정보보호 전문서비스 기업</a:t>
            </a:r>
          </a:p>
          <a:p>
            <a:pPr algn="ctr" fontAlgn="ctr">
              <a:defRPr/>
            </a:pPr>
            <a:endParaRPr lang="en-US" altLang="ko-KR" sz="2000" b="1" dirty="0">
              <a:ln>
                <a:solidFill>
                  <a:schemeClr val="accent1">
                    <a:alpha val="0"/>
                  </a:schemeClr>
                </a:solidFill>
              </a:ln>
              <a:latin typeface="Britannic Bold" panose="020B0903060703020204" pitchFamily="34" charset="0"/>
              <a:cs typeface="Arial" pitchFamily="34" charset="0"/>
            </a:endParaRP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xmlns="" id="{3399124E-C812-428A-A41F-E33386D4D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283" y="3738484"/>
            <a:ext cx="667870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ko-KR" altLang="en-US" sz="4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Britannic Bold" panose="020B0903060703020204" pitchFamily="34" charset="0"/>
                <a:cs typeface="Arial" pitchFamily="34" charset="0"/>
              </a:rPr>
              <a:t>감사합니다</a:t>
            </a:r>
            <a:endParaRPr lang="en-US" altLang="ko-KR" sz="44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Britannic Bold" panose="020B0903060703020204" pitchFamily="34" charset="0"/>
              <a:cs typeface="Arial" pitchFamily="34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xmlns="" id="{A0D03B57-86D4-45A3-9AF0-B0AA7A2C0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435" y="2457804"/>
            <a:ext cx="86951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ko-KR" altLang="en-US" sz="2000" b="1" dirty="0" err="1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</a:rPr>
              <a:t>에프원</a:t>
            </a:r>
            <a:r>
              <a:rPr lang="ko-KR" altLang="en-US" sz="2000" b="1" dirty="0" err="1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</a:rPr>
              <a:t>시큐리티</a:t>
            </a:r>
            <a:endParaRPr lang="ko-KR" altLang="en-US" sz="2000" b="1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2">
                  <a:lumMod val="50000"/>
                </a:schemeClr>
              </a:solidFill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1247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E1028C-D7FC-49A4-B412-43997B091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07" y="364671"/>
            <a:ext cx="11269785" cy="701676"/>
          </a:xfrm>
        </p:spPr>
        <p:txBody>
          <a:bodyPr/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ea typeface="맑은 고딕" panose="020B0503020000020004" pitchFamily="50" charset="-127"/>
                <a:cs typeface="+mn-cs"/>
              </a:rPr>
              <a:t>I.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ea typeface="맑은 고딕" panose="020B0503020000020004" pitchFamily="50" charset="-127"/>
                <a:cs typeface="+mn-cs"/>
              </a:rPr>
              <a:t>회사개요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xmlns="" id="{58C11F3D-37B6-400E-8259-5A727A991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1096" y="1501203"/>
            <a:ext cx="311390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200000"/>
              </a:lnSpc>
              <a:buFont typeface="+mj-lt"/>
              <a:buAutoNum type="arabicPeriod"/>
              <a:defRPr/>
            </a:pPr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anose="020B0503020000020004" pitchFamily="50" charset="-127"/>
              </a:rPr>
              <a:t>비전</a:t>
            </a:r>
            <a:endParaRPr lang="en-US" altLang="ko-KR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맑은 고딕" panose="020B0503020000020004" pitchFamily="50" charset="-127"/>
            </a:endParaRPr>
          </a:p>
          <a:p>
            <a:pPr marL="342900" indent="-342900" fontAlgn="ctr">
              <a:lnSpc>
                <a:spcPct val="200000"/>
              </a:lnSpc>
              <a:buFont typeface="+mj-lt"/>
              <a:buAutoNum type="arabicPeriod"/>
              <a:defRPr/>
            </a:pPr>
            <a:r>
              <a:rPr lang="ko-KR" altLang="en-US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anose="020B0503020000020004" pitchFamily="50" charset="-127"/>
              </a:rPr>
              <a:t>일반 현황</a:t>
            </a:r>
            <a:endParaRPr lang="en-US" altLang="ko-KR" b="1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맑은 고딕" panose="020B0503020000020004" pitchFamily="50" charset="-127"/>
            </a:endParaRPr>
          </a:p>
          <a:p>
            <a:pPr marL="342900" indent="-342900" fontAlgn="ctr">
              <a:lnSpc>
                <a:spcPct val="200000"/>
              </a:lnSpc>
              <a:buFont typeface="+mj-lt"/>
              <a:buAutoNum type="arabicPeriod"/>
              <a:defRPr/>
            </a:pPr>
            <a:r>
              <a:rPr lang="ko-KR" altLang="en-US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anose="020B0503020000020004" pitchFamily="50" charset="-127"/>
              </a:rPr>
              <a:t>회사 </a:t>
            </a:r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anose="020B0503020000020004" pitchFamily="50" charset="-127"/>
              </a:rPr>
              <a:t>연혁</a:t>
            </a:r>
            <a:endParaRPr lang="en-US" altLang="ko-KR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맑은 고딕" panose="020B0503020000020004" pitchFamily="50" charset="-127"/>
            </a:endParaRPr>
          </a:p>
          <a:p>
            <a:pPr marL="342900" indent="-342900" fontAlgn="ctr">
              <a:lnSpc>
                <a:spcPct val="200000"/>
              </a:lnSpc>
              <a:buFont typeface="+mj-lt"/>
              <a:buAutoNum type="arabicPeriod"/>
              <a:defRPr/>
            </a:pPr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anose="020B0503020000020004" pitchFamily="50" charset="-127"/>
              </a:rPr>
              <a:t>조직도</a:t>
            </a:r>
            <a:endParaRPr lang="en-US" altLang="ko-KR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4735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1108" y="495300"/>
            <a:ext cx="6301355" cy="701676"/>
          </a:xfrm>
        </p:spPr>
        <p:txBody>
          <a:bodyPr>
            <a:normAutofit/>
          </a:bodyPr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비전</a:t>
            </a:r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xmlns="" id="{FD6DDDEF-8358-44D2-BFC9-1D9696EB0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2360" y="1310690"/>
            <a:ext cx="9044225" cy="410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11">
            <a:extLst>
              <a:ext uri="{FF2B5EF4-FFF2-40B4-BE49-F238E27FC236}">
                <a16:creationId xmlns:a16="http://schemas.microsoft.com/office/drawing/2014/main" xmlns="" id="{8624AC04-9BF4-4225-B2FC-620286731367}"/>
              </a:ext>
            </a:extLst>
          </p:cNvPr>
          <p:cNvSpPr txBox="1"/>
          <p:nvPr/>
        </p:nvSpPr>
        <p:spPr>
          <a:xfrm>
            <a:off x="2844602" y="1526849"/>
            <a:ext cx="677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회사와 고객의 동반 성장을 추구하는 </a:t>
            </a:r>
            <a:endParaRPr lang="en-US" altLang="ko-KR" sz="2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정보보안 파트너</a:t>
            </a:r>
            <a:endParaRPr lang="en-US" altLang="ko-KR" sz="2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9" name="TextBox 7">
            <a:extLst>
              <a:ext uri="{FF2B5EF4-FFF2-40B4-BE49-F238E27FC236}">
                <a16:creationId xmlns:a16="http://schemas.microsoft.com/office/drawing/2014/main" xmlns="" id="{D5492C26-5499-4435-915B-1EED6077C9DA}"/>
              </a:ext>
            </a:extLst>
          </p:cNvPr>
          <p:cNvSpPr txBox="1"/>
          <p:nvPr/>
        </p:nvSpPr>
        <p:spPr>
          <a:xfrm>
            <a:off x="4205602" y="3016287"/>
            <a:ext cx="3897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spc="-30" dirty="0">
                <a:ln>
                  <a:solidFill>
                    <a:srgbClr val="6D88AF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고객의 정보보호 수준 개선</a:t>
            </a:r>
            <a:endParaRPr lang="en-US" altLang="ko-KR" sz="1600" b="1" spc="-30" dirty="0">
              <a:ln>
                <a:solidFill>
                  <a:srgbClr val="6D88AF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0" name="TextBox 8">
            <a:extLst>
              <a:ext uri="{FF2B5EF4-FFF2-40B4-BE49-F238E27FC236}">
                <a16:creationId xmlns:a16="http://schemas.microsoft.com/office/drawing/2014/main" xmlns="" id="{360180FC-B05B-49A1-868B-C1541E9EDA17}"/>
              </a:ext>
            </a:extLst>
          </p:cNvPr>
          <p:cNvSpPr txBox="1"/>
          <p:nvPr/>
        </p:nvSpPr>
        <p:spPr>
          <a:xfrm>
            <a:off x="1890987" y="4727584"/>
            <a:ext cx="1289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spc="-30" dirty="0">
                <a:ln>
                  <a:solidFill>
                    <a:srgbClr val="6D88AF">
                      <a:alpha val="0"/>
                    </a:srgbClr>
                  </a:solidFill>
                </a:ln>
                <a:solidFill>
                  <a:schemeClr val="bg1"/>
                </a:solidFill>
                <a:latin typeface="+mj-lt"/>
                <a:ea typeface="맑은 고딕" panose="020B0503020000020004" pitchFamily="50" charset="-127"/>
              </a:rPr>
              <a:t>인력</a:t>
            </a:r>
            <a:endParaRPr lang="en-US" altLang="ko-KR" sz="1600" b="1" spc="-30" dirty="0">
              <a:ln>
                <a:solidFill>
                  <a:srgbClr val="6D88AF">
                    <a:alpha val="0"/>
                  </a:srgb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72" name="TextBox 9">
            <a:extLst>
              <a:ext uri="{FF2B5EF4-FFF2-40B4-BE49-F238E27FC236}">
                <a16:creationId xmlns:a16="http://schemas.microsoft.com/office/drawing/2014/main" xmlns="" id="{736ED1D0-A2D9-4452-9E9F-13587BF7FE0E}"/>
              </a:ext>
            </a:extLst>
          </p:cNvPr>
          <p:cNvSpPr txBox="1"/>
          <p:nvPr/>
        </p:nvSpPr>
        <p:spPr>
          <a:xfrm>
            <a:off x="4222575" y="4727584"/>
            <a:ext cx="1289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spc="-30" dirty="0">
                <a:ln>
                  <a:solidFill>
                    <a:srgbClr val="6D88AF">
                      <a:alpha val="0"/>
                    </a:srgbClr>
                  </a:solidFill>
                </a:ln>
                <a:solidFill>
                  <a:schemeClr val="bg1"/>
                </a:solidFill>
                <a:latin typeface="+mj-lt"/>
                <a:ea typeface="맑은 고딕" panose="020B0503020000020004" pitchFamily="50" charset="-127"/>
              </a:rPr>
              <a:t>팀워크</a:t>
            </a:r>
            <a:endParaRPr lang="en-US" altLang="ko-KR" sz="1600" b="1" spc="-30" dirty="0">
              <a:ln>
                <a:solidFill>
                  <a:srgbClr val="6D88AF">
                    <a:alpha val="0"/>
                  </a:srgb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73" name="TextBox 10">
            <a:extLst>
              <a:ext uri="{FF2B5EF4-FFF2-40B4-BE49-F238E27FC236}">
                <a16:creationId xmlns:a16="http://schemas.microsoft.com/office/drawing/2014/main" xmlns="" id="{BC5F2222-B918-484E-B737-E59B27A6C81A}"/>
              </a:ext>
            </a:extLst>
          </p:cNvPr>
          <p:cNvSpPr txBox="1"/>
          <p:nvPr/>
        </p:nvSpPr>
        <p:spPr>
          <a:xfrm>
            <a:off x="6762463" y="4727584"/>
            <a:ext cx="1289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spc="-30" dirty="0">
                <a:ln>
                  <a:solidFill>
                    <a:srgbClr val="6D88AF">
                      <a:alpha val="0"/>
                    </a:srgbClr>
                  </a:solidFill>
                </a:ln>
                <a:solidFill>
                  <a:schemeClr val="bg1"/>
                </a:solidFill>
                <a:latin typeface="+mj-lt"/>
                <a:ea typeface="맑은 고딕" panose="020B0503020000020004" pitchFamily="50" charset="-127"/>
              </a:rPr>
              <a:t>우수한 품질 </a:t>
            </a:r>
            <a:endParaRPr lang="en-US" altLang="ko-KR" sz="1600" b="1" spc="-30" dirty="0">
              <a:ln>
                <a:solidFill>
                  <a:srgbClr val="6D88AF">
                    <a:alpha val="0"/>
                  </a:srgb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74" name="TextBox 12">
            <a:extLst>
              <a:ext uri="{FF2B5EF4-FFF2-40B4-BE49-F238E27FC236}">
                <a16:creationId xmlns:a16="http://schemas.microsoft.com/office/drawing/2014/main" xmlns="" id="{CF533AF0-5EB3-4444-8180-1FA0C21A10E0}"/>
              </a:ext>
            </a:extLst>
          </p:cNvPr>
          <p:cNvSpPr txBox="1"/>
          <p:nvPr/>
        </p:nvSpPr>
        <p:spPr>
          <a:xfrm>
            <a:off x="9209962" y="4727584"/>
            <a:ext cx="1289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spc="-30" dirty="0">
                <a:ln>
                  <a:solidFill>
                    <a:srgbClr val="6D88AF">
                      <a:alpha val="0"/>
                    </a:srgbClr>
                  </a:solidFill>
                </a:ln>
                <a:solidFill>
                  <a:schemeClr val="bg1"/>
                </a:solidFill>
                <a:latin typeface="+mj-lt"/>
                <a:ea typeface="맑은 고딕" panose="020B0503020000020004" pitchFamily="50" charset="-127"/>
              </a:rPr>
              <a:t>고객의 가치 </a:t>
            </a:r>
            <a:endParaRPr lang="en-US" altLang="ko-KR" sz="1600" b="1" spc="-30" dirty="0">
              <a:ln>
                <a:solidFill>
                  <a:srgbClr val="6D88AF">
                    <a:alpha val="0"/>
                  </a:srgb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79" name="TextBox 13">
            <a:extLst>
              <a:ext uri="{FF2B5EF4-FFF2-40B4-BE49-F238E27FC236}">
                <a16:creationId xmlns:a16="http://schemas.microsoft.com/office/drawing/2014/main" xmlns="" id="{3563E29B-8540-40ED-B715-5FEF0D93B4F2}"/>
              </a:ext>
            </a:extLst>
          </p:cNvPr>
          <p:cNvSpPr txBox="1"/>
          <p:nvPr/>
        </p:nvSpPr>
        <p:spPr>
          <a:xfrm>
            <a:off x="1732189" y="5400536"/>
            <a:ext cx="1741669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ts val="1400"/>
              </a:lnSpc>
            </a:pP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 직원의 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90%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이상 정보보안 관련 자격증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 latinLnBrk="0">
              <a:lnSpc>
                <a:spcPts val="1400"/>
              </a:lnSpc>
            </a:pP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학위 및 경험을 가진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전문가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들입니다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82" name="TextBox 15">
            <a:extLst>
              <a:ext uri="{FF2B5EF4-FFF2-40B4-BE49-F238E27FC236}">
                <a16:creationId xmlns:a16="http://schemas.microsoft.com/office/drawing/2014/main" xmlns="" id="{5333743E-C4D3-45FA-A9C8-BACB3775B37B}"/>
              </a:ext>
            </a:extLst>
          </p:cNvPr>
          <p:cNvSpPr txBox="1"/>
          <p:nvPr/>
        </p:nvSpPr>
        <p:spPr>
          <a:xfrm>
            <a:off x="4063972" y="5372685"/>
            <a:ext cx="1741669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ts val="1400"/>
              </a:lnSpc>
            </a:pP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팀 내에서 자율적이며 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강화된 조직문화를 구축함으로써 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각종 이슈와 문제점을 </a:t>
            </a: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협력하여 해결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합니다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83" name="TextBox 16">
            <a:extLst>
              <a:ext uri="{FF2B5EF4-FFF2-40B4-BE49-F238E27FC236}">
                <a16:creationId xmlns:a16="http://schemas.microsoft.com/office/drawing/2014/main" xmlns="" id="{9F31DD53-CBE9-4A94-9194-74EE53AB85CD}"/>
              </a:ext>
            </a:extLst>
          </p:cNvPr>
          <p:cNvSpPr txBox="1"/>
          <p:nvPr/>
        </p:nvSpPr>
        <p:spPr>
          <a:xfrm>
            <a:off x="6605887" y="5400536"/>
            <a:ext cx="1842688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ts val="1400"/>
              </a:lnSpc>
            </a:pP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F1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기술연구소와 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업계 네트워크를 통해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최신 보안기술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과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트렌드를 적용합니다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</p:txBody>
      </p:sp>
      <p:sp>
        <p:nvSpPr>
          <p:cNvPr id="84" name="TextBox 17">
            <a:extLst>
              <a:ext uri="{FF2B5EF4-FFF2-40B4-BE49-F238E27FC236}">
                <a16:creationId xmlns:a16="http://schemas.microsoft.com/office/drawing/2014/main" xmlns="" id="{3678DE34-3FF5-4093-8170-1AB8B9458CFB}"/>
              </a:ext>
            </a:extLst>
          </p:cNvPr>
          <p:cNvSpPr txBox="1"/>
          <p:nvPr/>
        </p:nvSpPr>
        <p:spPr>
          <a:xfrm>
            <a:off x="9103043" y="5372684"/>
            <a:ext cx="1503200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50" latinLnBrk="0">
              <a:lnSpc>
                <a:spcPts val="1400"/>
              </a:lnSpc>
            </a:pP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고품질의 차별화된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7450" latinLnBrk="0">
              <a:lnSpc>
                <a:spcPts val="1400"/>
              </a:lnSpc>
            </a:pP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서비스를 통하여 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7450" latinLnBrk="0">
              <a:lnSpc>
                <a:spcPts val="1400"/>
              </a:lnSpc>
            </a:pP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고객들에게 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7450" latinLnBrk="0">
              <a:lnSpc>
                <a:spcPts val="1400"/>
              </a:lnSpc>
            </a:pPr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실질적인 가치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제공합니다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14" name="제목 1">
            <a:extLst>
              <a:ext uri="{FF2B5EF4-FFF2-40B4-BE49-F238E27FC236}">
                <a16:creationId xmlns:a16="http://schemas.microsoft.com/office/drawing/2014/main" xmlns="" id="{4DACA915-D2E0-4651-AD93-7B7172042ECF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회사개요</a:t>
            </a:r>
          </a:p>
        </p:txBody>
      </p:sp>
    </p:spTree>
    <p:extLst>
      <p:ext uri="{BB962C8B-B14F-4D97-AF65-F5344CB8AC3E}">
        <p14:creationId xmlns:p14="http://schemas.microsoft.com/office/powerpoint/2010/main" xmlns="" val="1938107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2</a:t>
            </a:r>
            <a:r>
              <a:rPr kumimoji="1" lang="en-US" altLang="ko-KR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일반 현황</a:t>
            </a:r>
            <a:endParaRPr kumimoji="1" lang="ko-KR" altLang="en-US" spc="-30" dirty="0">
              <a:ln>
                <a:solidFill>
                  <a:srgbClr val="6D88AF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9" name="모서리가 둥근 직사각형 14">
            <a:extLst>
              <a:ext uri="{FF2B5EF4-FFF2-40B4-BE49-F238E27FC236}">
                <a16:creationId xmlns:a16="http://schemas.microsoft.com/office/drawing/2014/main" xmlns="" id="{F32F8C5F-C149-42C2-9BDA-068654C6C639}"/>
              </a:ext>
            </a:extLst>
          </p:cNvPr>
          <p:cNvSpPr/>
          <p:nvPr/>
        </p:nvSpPr>
        <p:spPr>
          <a:xfrm>
            <a:off x="622170" y="1761735"/>
            <a:ext cx="10978427" cy="4891905"/>
          </a:xfrm>
          <a:prstGeom prst="roundRect">
            <a:avLst>
              <a:gd name="adj" fmla="val 314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27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50800">
            <a:gradFill>
              <a:gsLst>
                <a:gs pos="0">
                  <a:schemeClr val="bg1">
                    <a:lumMod val="75000"/>
                  </a:schemeClr>
                </a:gs>
                <a:gs pos="75000">
                  <a:srgbClr val="DDE1E7"/>
                </a:gs>
                <a:gs pos="42000">
                  <a:schemeClr val="bg1">
                    <a:lumMod val="8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5" tIns="49778" rIns="99555" bIns="49778" rtlCol="0" anchor="ctr"/>
          <a:lstStyle/>
          <a:p>
            <a:pPr algn="ctr"/>
            <a:endParaRPr lang="ko-KR" altLang="en-US" dirty="0"/>
          </a:p>
        </p:txBody>
      </p:sp>
      <p:graphicFrame>
        <p:nvGraphicFramePr>
          <p:cNvPr id="31" name="Group 302">
            <a:extLst>
              <a:ext uri="{FF2B5EF4-FFF2-40B4-BE49-F238E27FC236}">
                <a16:creationId xmlns:a16="http://schemas.microsoft.com/office/drawing/2014/main" xmlns="" id="{B5CCAC65-75DD-46FE-B594-7739C5904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15264624"/>
              </p:ext>
            </p:extLst>
          </p:nvPr>
        </p:nvGraphicFramePr>
        <p:xfrm>
          <a:off x="849621" y="1882946"/>
          <a:ext cx="5999587" cy="4514600"/>
        </p:xfrm>
        <a:graphic>
          <a:graphicData uri="http://schemas.openxmlformats.org/drawingml/2006/table">
            <a:tbl>
              <a:tblPr/>
              <a:tblGrid>
                <a:gridCol w="11726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888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381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1570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회사명</a:t>
                      </a:r>
                    </a:p>
                  </a:txBody>
                  <a:tcPr marL="100723" marR="100723" marT="51875" marB="51875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ko-KR" altLang="en-US" sz="1200" b="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주식회사</a:t>
                      </a:r>
                      <a:r>
                        <a:rPr kumimoji="1" lang="ko-KR" altLang="en-US" sz="1200" b="1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ko-KR" altLang="en-US" sz="1200" b="1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accent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에프원</a:t>
                      </a:r>
                      <a:r>
                        <a:rPr kumimoji="1" lang="ko-KR" altLang="en-US" sz="1200" b="1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시큐리티</a:t>
                      </a:r>
                      <a:endParaRPr kumimoji="0" lang="ko-KR" altLang="en-US" sz="12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100723" marR="100723" marT="51875" marB="51875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ko-KR" altLang="en-US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100723" marR="100723" marT="51875" marB="51875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1" lang="ko-KR" altLang="en-US" sz="1200" b="0" i="0" u="none" strike="noStrike" cap="none" spc="0" normalizeH="0" baseline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설립일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100723" marR="100723" marT="51875" marB="51875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1" lang="en-US" altLang="ko-KR" sz="1200" b="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2012</a:t>
                      </a:r>
                      <a:r>
                        <a:rPr kumimoji="1" lang="ko-KR" altLang="en-US" sz="1200" b="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년 </a:t>
                      </a:r>
                      <a:r>
                        <a:rPr kumimoji="1" lang="en-US" altLang="ko-KR" sz="1200" b="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1" lang="ko-KR" altLang="en-US" sz="1200" b="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월 </a:t>
                      </a:r>
                      <a:r>
                        <a:rPr kumimoji="1" lang="en-US" altLang="ko-KR" sz="1200" b="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11</a:t>
                      </a:r>
                      <a:r>
                        <a:rPr kumimoji="1" lang="ko-KR" altLang="en-US" sz="1200" b="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일</a:t>
                      </a:r>
                      <a:endParaRPr kumimoji="0" lang="ko-KR" altLang="en-US" sz="1200" b="0" i="0" u="none" strike="noStrike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100723" marR="100723" marT="51875" marB="51875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ko-KR" altLang="en-US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100723" marR="100723" marT="51875" marB="51875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8756009"/>
                  </a:ext>
                </a:extLst>
              </a:tr>
              <a:tr h="55994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ko-KR" altLang="en-US" sz="1200" b="0" i="0" u="none" strike="noStrike" cap="none" spc="0" normalizeH="0" baseline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설립자 및 </a:t>
                      </a:r>
                      <a:endParaRPr kumimoji="1" lang="en-US" altLang="ko-KR" sz="1200" b="0" i="0" u="none" strike="noStrike" cap="none" spc="0" normalizeH="0" baseline="0" dirty="0">
                        <a:ln w="0">
                          <a:solidFill>
                            <a:srgbClr val="0B4355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ko-KR" altLang="en-US" sz="1200" b="0" i="0" u="none" strike="noStrike" cap="none" spc="0" normalizeH="0" baseline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최고경영자</a:t>
                      </a:r>
                      <a:endParaRPr kumimoji="0" lang="ko-KR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100723" marR="100723" marT="51875" marB="51875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1" lang="ko-KR" altLang="en-US" sz="1200" b="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이대호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100723" marR="100723" marT="51875" marB="51875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ko-KR" altLang="en-US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100723" marR="100723" marT="51875" marB="51875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1895799"/>
                  </a:ext>
                </a:extLst>
              </a:tr>
              <a:tr h="4508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1" lang="ko-KR" altLang="en-US" sz="1200" b="0" i="0" u="none" strike="noStrike" cap="none" spc="0" normalizeH="0" baseline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임직원 수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100723" marR="100723" marT="51875" marB="51875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spc="0" normalizeH="0" baseline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80</a:t>
                      </a:r>
                      <a:r>
                        <a:rPr kumimoji="1" lang="ko-KR" altLang="en-US" sz="1200" b="0" i="0" u="none" strike="noStrike" cap="none" spc="0" normalizeH="0" baseline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명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100723" marR="100723" marT="51875" marB="51875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ko-KR" altLang="en-US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100723" marR="100723" marT="51875" marB="51875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0175834"/>
                  </a:ext>
                </a:extLst>
              </a:tr>
              <a:tr h="44933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1" lang="ko-KR" altLang="en-US" sz="1200" b="0" i="0" u="none" strike="noStrike" cap="none" spc="0" normalizeH="0" baseline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연락처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100723" marR="100723" marT="51875" marB="51875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1" lang="ko-KR" altLang="en-US" sz="1200" b="0" i="0" u="none" strike="noStrike" cap="none" spc="0" normalizeH="0" baseline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전화</a:t>
                      </a:r>
                      <a:r>
                        <a:rPr kumimoji="1" lang="en-US" altLang="ko-KR" sz="1200" b="0" i="0" u="none" strike="noStrike" cap="none" spc="0" normalizeH="0" baseline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) +82-70-4640-3030 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100723" marR="100723" marT="51875" marB="51875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1" lang="ko-KR" altLang="en-US" sz="1200" b="0" i="0" u="none" strike="noStrike" cap="none" spc="0" normalizeH="0" baseline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팩스</a:t>
                      </a:r>
                      <a:r>
                        <a:rPr kumimoji="1" lang="en-US" altLang="ko-KR" sz="1200" b="0" i="0" u="none" strike="noStrike" cap="none" spc="0" normalizeH="0" baseline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)  +82-2-6944-8448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100723" marR="100723" marT="51875" marB="51875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2996372"/>
                  </a:ext>
                </a:extLst>
              </a:tr>
              <a:tr h="14975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회사 주소</a:t>
                      </a:r>
                    </a:p>
                  </a:txBody>
                  <a:tcPr marL="100723" marR="100723" marT="51875" marB="51875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71450" marR="0" lvl="0" indent="-17145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1200" b="1" kern="120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본사</a:t>
                      </a:r>
                      <a:r>
                        <a:rPr kumimoji="1" lang="en-US" altLang="ko-KR" sz="1200" b="1" kern="120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/ </a:t>
                      </a:r>
                      <a:r>
                        <a:rPr kumimoji="1" lang="ko-KR" altLang="en-US" sz="1200" b="1" kern="120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기술연구소</a:t>
                      </a:r>
                      <a:endParaRPr kumimoji="1" lang="en-US" altLang="ko-KR" sz="1200" b="1" kern="1200" spc="0" dirty="0">
                        <a:ln w="0">
                          <a:solidFill>
                            <a:srgbClr val="0B4355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en-US" altLang="ko-KR" sz="1200" b="0" kern="120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    </a:t>
                      </a:r>
                      <a:r>
                        <a:rPr kumimoji="1" lang="ko-KR" altLang="en-US" sz="1200" b="0" kern="120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대한민국 </a:t>
                      </a:r>
                      <a:r>
                        <a:rPr kumimoji="1" lang="en-US" altLang="ko-KR" sz="1200" b="0" kern="120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08513 </a:t>
                      </a:r>
                      <a:r>
                        <a:rPr kumimoji="1" lang="ko-KR" altLang="en-US" sz="1200" b="0" kern="120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서울특별시 금천구 </a:t>
                      </a:r>
                      <a:r>
                        <a:rPr kumimoji="1" lang="ko-KR" altLang="en-US" sz="1200" b="0" kern="1200" spc="0" dirty="0" err="1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벚꽃로</a:t>
                      </a:r>
                      <a:r>
                        <a:rPr kumimoji="1" lang="ko-KR" altLang="en-US" sz="1200" b="0" kern="120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ko-KR" sz="1200" b="0" kern="120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234 1402</a:t>
                      </a:r>
                      <a:r>
                        <a:rPr kumimoji="1" lang="ko-KR" altLang="en-US" sz="1200" b="0" kern="120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호</a:t>
                      </a:r>
                      <a:endParaRPr kumimoji="0" lang="en-US" altLang="ko-KR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1200" b="1" kern="1200" spc="0" dirty="0" smtClean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AI/</a:t>
                      </a:r>
                      <a:r>
                        <a:rPr kumimoji="1" lang="en-US" altLang="ko-KR" sz="1200" b="1" kern="1200" spc="0" dirty="0" err="1" smtClean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IoT</a:t>
                      </a:r>
                      <a:r>
                        <a:rPr kumimoji="1" lang="en-US" altLang="ko-KR" sz="1200" b="1" kern="1200" spc="0" dirty="0" smtClean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ko-KR" altLang="en-US" sz="1200" b="1" kern="120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보안연구소</a:t>
                      </a:r>
                      <a:endParaRPr kumimoji="1" lang="en-US" altLang="ko-KR" sz="1200" b="1" kern="1200" spc="0" dirty="0">
                        <a:ln w="0">
                          <a:solidFill>
                            <a:srgbClr val="0B4355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en-US" altLang="ko-KR" sz="1200" b="0" kern="120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    </a:t>
                      </a:r>
                      <a:r>
                        <a:rPr kumimoji="1" lang="ko-KR" altLang="en-US" sz="1200" b="0" kern="120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대한민국 </a:t>
                      </a:r>
                      <a:r>
                        <a:rPr kumimoji="1" lang="en-US" altLang="ko-KR" sz="1200" b="0" kern="120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18468 </a:t>
                      </a:r>
                      <a:r>
                        <a:rPr kumimoji="1" lang="ko-KR" altLang="en-US" sz="1200" b="0" kern="120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경기도 화성시 </a:t>
                      </a:r>
                      <a:r>
                        <a:rPr kumimoji="1" lang="ko-KR" altLang="en-US" sz="1200" b="0" kern="1200" spc="0" dirty="0" err="1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동탄대로</a:t>
                      </a:r>
                      <a:r>
                        <a:rPr kumimoji="1" lang="ko-KR" altLang="en-US" sz="1200" b="0" kern="120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ko-KR" sz="1200" b="0" kern="120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643 1</a:t>
                      </a:r>
                      <a:r>
                        <a:rPr kumimoji="1" lang="ko-KR" altLang="en-US" sz="1200" b="0" kern="120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층</a:t>
                      </a:r>
                      <a:endParaRPr kumimoji="1" lang="en-US" altLang="ko-KR" sz="1200" b="0" kern="1200" spc="0" dirty="0">
                        <a:ln w="0">
                          <a:solidFill>
                            <a:srgbClr val="0B4355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1200" b="1" kern="1200" spc="0" dirty="0" smtClean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베트남</a:t>
                      </a:r>
                      <a:r>
                        <a:rPr kumimoji="1" lang="en-US" altLang="ko-KR" sz="1200" b="1" kern="1200" spc="0" dirty="0" smtClean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1" lang="ko-KR" altLang="en-US" sz="1200" b="1" kern="1200" spc="0" dirty="0" err="1" smtClean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호치민</a:t>
                      </a:r>
                      <a:r>
                        <a:rPr kumimoji="1" lang="en-US" altLang="ko-KR" sz="1200" b="1" kern="1200" spc="0" dirty="0" smtClean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)</a:t>
                      </a:r>
                      <a:r>
                        <a:rPr kumimoji="1" lang="ko-KR" altLang="en-US" sz="1200" b="1" kern="1200" spc="0" dirty="0" smtClean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현지 </a:t>
                      </a:r>
                      <a:r>
                        <a:rPr kumimoji="1" lang="ko-KR" altLang="en-US" sz="1200" b="1" kern="1200" spc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사무소</a:t>
                      </a:r>
                      <a:endParaRPr kumimoji="1" lang="en-US" altLang="ko-KR" sz="1200" b="1" kern="1200" spc="0" dirty="0">
                        <a:ln w="0">
                          <a:solidFill>
                            <a:srgbClr val="0B4355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100723" marR="100723" marT="51875" marB="51875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KoPub돋움체 Medium" pitchFamily="2" charset="-127"/>
                        <a:ea typeface="KoPub돋움체 Medium" pitchFamily="2" charset="-127"/>
                      </a:endParaRPr>
                    </a:p>
                  </a:txBody>
                  <a:tcPr marL="100723" marR="100723" marT="51875" marB="51875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006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ko-KR" altLang="en-US" sz="1200" b="0" i="0" u="none" strike="noStrike" cap="none" spc="0" normalizeH="0" baseline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사업의 분야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100723" marR="100723" marT="51875" marB="51875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ko-KR" altLang="en-US" sz="1200" b="0" i="0" u="none" strike="noStrike" cap="none" spc="0" normalizeH="0" baseline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정보보안 컨설팅</a:t>
                      </a:r>
                      <a:r>
                        <a:rPr kumimoji="1" lang="en-US" altLang="ko-KR" sz="1200" b="0" i="0" u="none" strike="noStrike" cap="none" spc="0" normalizeH="0" baseline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1" lang="ko-KR" altLang="en-US" sz="1200" b="0" i="0" u="none" strike="noStrike" cap="none" spc="0" normalizeH="0" baseline="0" dirty="0" smtClean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보안솔루션 개발 및 공급</a:t>
                      </a:r>
                      <a:endParaRPr kumimoji="1" lang="en-US" altLang="ko-KR" sz="1200" b="0" i="0" u="none" strike="noStrike" cap="none" spc="0" normalizeH="0" baseline="0" dirty="0" smtClean="0">
                        <a:ln w="0">
                          <a:solidFill>
                            <a:srgbClr val="0B4355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ko-KR" altLang="en-US" sz="1200" b="0" i="0" u="none" strike="noStrike" cap="none" spc="0" normalizeH="0" baseline="0" dirty="0" smtClean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컴퓨터 </a:t>
                      </a:r>
                      <a:r>
                        <a:rPr kumimoji="1" lang="ko-KR" altLang="en-US" sz="1200" b="0" i="0" u="none" strike="noStrike" cap="none" spc="0" normalizeH="0" baseline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하드웨어 유통 및 판매</a:t>
                      </a:r>
                      <a:r>
                        <a:rPr kumimoji="1" lang="en-US" altLang="ko-KR" sz="1200" b="0" i="0" u="none" strike="noStrike" cap="none" spc="0" normalizeH="0" baseline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ko-KR" altLang="en-US" sz="1200" b="0" i="0" u="none" strike="noStrike" cap="none" spc="0" normalizeH="0" baseline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시스템 소프트웨어 컨설팅</a:t>
                      </a:r>
                      <a:r>
                        <a:rPr kumimoji="1" lang="en-US" altLang="ko-KR" sz="1200" b="0" i="0" u="none" strike="noStrike" cap="none" spc="0" normalizeH="0" baseline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1" lang="ko-KR" altLang="en-US" sz="1200" b="0" i="0" u="none" strike="noStrike" cap="none" spc="0" normalizeH="0" baseline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개발 및 </a:t>
                      </a:r>
                      <a:r>
                        <a:rPr kumimoji="1" lang="ko-KR" altLang="en-US" sz="1200" b="0" i="0" u="none" strike="noStrike" cap="none" spc="0" normalizeH="0" baseline="0" dirty="0" err="1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공급업</a:t>
                      </a:r>
                      <a:r>
                        <a:rPr kumimoji="1" lang="ko-KR" altLang="en-US" sz="1200" b="0" i="0" u="none" strike="noStrike" cap="none" spc="0" normalizeH="0" baseline="0" dirty="0">
                          <a:ln w="0">
                            <a:solidFill>
                              <a:srgbClr val="0B4355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등</a:t>
                      </a:r>
                    </a:p>
                  </a:txBody>
                  <a:tcPr marL="100723" marR="100723" marT="51875" marB="51875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5" name="TextBox 19">
            <a:extLst>
              <a:ext uri="{FF2B5EF4-FFF2-40B4-BE49-F238E27FC236}">
                <a16:creationId xmlns:a16="http://schemas.microsoft.com/office/drawing/2014/main" xmlns="" id="{83B2B9D8-6C93-46A7-BDC8-95B3F9C05B9E}"/>
              </a:ext>
            </a:extLst>
          </p:cNvPr>
          <p:cNvSpPr txBox="1"/>
          <p:nvPr/>
        </p:nvSpPr>
        <p:spPr>
          <a:xfrm>
            <a:off x="849621" y="6384288"/>
            <a:ext cx="18639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(2023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년 </a:t>
            </a:r>
            <a:r>
              <a:rPr lang="en-US" altLang="ko-KR" sz="10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12</a:t>
            </a:r>
            <a:r>
              <a:rPr lang="ko-KR" altLang="en-US" sz="10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월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현재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lang="ko-KR" altLang="en-US" sz="100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xmlns="" id="{F77E767A-DB38-48C9-B7EF-ADA48F2087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74970" y="1882946"/>
            <a:ext cx="4405969" cy="4419120"/>
          </a:xfrm>
          <a:prstGeom prst="rect">
            <a:avLst/>
          </a:prstGeom>
        </p:spPr>
      </p:pic>
      <p:sp>
        <p:nvSpPr>
          <p:cNvPr id="26" name="TextBox 19">
            <a:extLst>
              <a:ext uri="{FF2B5EF4-FFF2-40B4-BE49-F238E27FC236}">
                <a16:creationId xmlns:a16="http://schemas.microsoft.com/office/drawing/2014/main" xmlns="" id="{FB48ABA5-EF81-40F0-A50E-040D7775F5FC}"/>
              </a:ext>
            </a:extLst>
          </p:cNvPr>
          <p:cNvSpPr txBox="1"/>
          <p:nvPr/>
        </p:nvSpPr>
        <p:spPr>
          <a:xfrm>
            <a:off x="8223681" y="6338291"/>
            <a:ext cx="18639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본사 건물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lang="ko-KR" altLang="en-US" sz="100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pSp>
        <p:nvGrpSpPr>
          <p:cNvPr id="11" name="그룹 9">
            <a:extLst>
              <a:ext uri="{FF2B5EF4-FFF2-40B4-BE49-F238E27FC236}">
                <a16:creationId xmlns:a16="http://schemas.microsoft.com/office/drawing/2014/main" xmlns="" id="{383C01FA-F3FC-40AF-849D-0D0A72D6F6D5}"/>
              </a:ext>
            </a:extLst>
          </p:cNvPr>
          <p:cNvGrpSpPr/>
          <p:nvPr/>
        </p:nvGrpSpPr>
        <p:grpSpPr>
          <a:xfrm>
            <a:off x="775380" y="1315947"/>
            <a:ext cx="5069238" cy="338554"/>
            <a:chOff x="344664" y="4120269"/>
            <a:chExt cx="4983580" cy="482131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xmlns="" id="{ADE8E48C-B61C-4253-9910-21EE60141D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4664" y="4210900"/>
              <a:ext cx="273063" cy="2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9">
              <a:extLst>
                <a:ext uri="{FF2B5EF4-FFF2-40B4-BE49-F238E27FC236}">
                  <a16:creationId xmlns:a16="http://schemas.microsoft.com/office/drawing/2014/main" xmlns="" id="{2C76ADA4-B8F8-49F5-B305-66255E227567}"/>
                </a:ext>
              </a:extLst>
            </p:cNvPr>
            <p:cNvSpPr txBox="1"/>
            <p:nvPr/>
          </p:nvSpPr>
          <p:spPr>
            <a:xfrm>
              <a:off x="595466" y="4120269"/>
              <a:ext cx="4732778" cy="482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ko-KR" altLang="en-US" sz="1600" b="1" dirty="0">
                  <a:latin typeface="+mj-lt"/>
                  <a:ea typeface="맑은 고딕" panose="020B0503020000020004" pitchFamily="50" charset="-127"/>
                </a:rPr>
                <a:t>회사의 개요</a:t>
              </a:r>
            </a:p>
          </p:txBody>
        </p:sp>
      </p:grpSp>
      <p:sp>
        <p:nvSpPr>
          <p:cNvPr id="14" name="제목 1">
            <a:extLst>
              <a:ext uri="{FF2B5EF4-FFF2-40B4-BE49-F238E27FC236}">
                <a16:creationId xmlns:a16="http://schemas.microsoft.com/office/drawing/2014/main" xmlns="" id="{555B6456-768D-4311-B7E7-034654B9B58E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회사개요</a:t>
            </a:r>
          </a:p>
        </p:txBody>
      </p:sp>
    </p:spTree>
    <p:extLst>
      <p:ext uri="{BB962C8B-B14F-4D97-AF65-F5344CB8AC3E}">
        <p14:creationId xmlns:p14="http://schemas.microsoft.com/office/powerpoint/2010/main" xmlns="" val="349247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</a:t>
            </a:r>
            <a:r>
              <a:rPr kumimoji="1" lang="en-US" altLang="ko-KR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회사의 연혁</a:t>
            </a:r>
          </a:p>
        </p:txBody>
      </p:sp>
      <p:cxnSp>
        <p:nvCxnSpPr>
          <p:cNvPr id="21" name="직선 연결선 4">
            <a:extLst>
              <a:ext uri="{FF2B5EF4-FFF2-40B4-BE49-F238E27FC236}">
                <a16:creationId xmlns:a16="http://schemas.microsoft.com/office/drawing/2014/main" xmlns="" id="{30F31831-268E-4B3B-9CE6-F5605DD997B3}"/>
              </a:ext>
            </a:extLst>
          </p:cNvPr>
          <p:cNvCxnSpPr>
            <a:cxnSpLocks/>
          </p:cNvCxnSpPr>
          <p:nvPr/>
        </p:nvCxnSpPr>
        <p:spPr>
          <a:xfrm>
            <a:off x="1244456" y="1299098"/>
            <a:ext cx="2" cy="5203059"/>
          </a:xfrm>
          <a:prstGeom prst="line">
            <a:avLst/>
          </a:prstGeom>
          <a:ln w="12700">
            <a:solidFill>
              <a:srgbClr val="2343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모서리가 둥근 직사각형 41">
            <a:extLst>
              <a:ext uri="{FF2B5EF4-FFF2-40B4-BE49-F238E27FC236}">
                <a16:creationId xmlns:a16="http://schemas.microsoft.com/office/drawing/2014/main" xmlns="" id="{5B98C4A7-8D6C-4F90-BACA-A806C9237A0F}"/>
              </a:ext>
            </a:extLst>
          </p:cNvPr>
          <p:cNvSpPr/>
          <p:nvPr/>
        </p:nvSpPr>
        <p:spPr>
          <a:xfrm>
            <a:off x="805166" y="4271539"/>
            <a:ext cx="936104" cy="360040"/>
          </a:xfrm>
          <a:prstGeom prst="roundRect">
            <a:avLst/>
          </a:prstGeom>
          <a:solidFill>
            <a:srgbClr val="316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년</a:t>
            </a:r>
          </a:p>
        </p:txBody>
      </p:sp>
      <p:sp>
        <p:nvSpPr>
          <p:cNvPr id="28" name="Rectangle 10">
            <a:extLst>
              <a:ext uri="{FF2B5EF4-FFF2-40B4-BE49-F238E27FC236}">
                <a16:creationId xmlns:a16="http://schemas.microsoft.com/office/drawing/2014/main" xmlns="" id="{738DAF00-65C9-4755-845D-C947C8EEB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5008" y="2820260"/>
            <a:ext cx="1002037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12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월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–BMW Korea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㈜ 정보보호컨설팅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(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취약진단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,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이메일 훈련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)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사업 수행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n-ea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11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 –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한국가스공사 주요 정보시스템 및 개인정보처리시스템 취약점 진단 용역사업 수행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n-ea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10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월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–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한국원자력환경공단 개인정보처리시스템 웹취약점 진단 및 컨설팅 사업 수행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n-ea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09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  <a:cs typeface="+mn-cs"/>
              </a:rPr>
              <a:t> –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특허취득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(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인공지능 자가학습형 웹방화벽 서비스 제공 시스템 및 방법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)</a:t>
            </a: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05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  <a:cs typeface="+mn-cs"/>
              </a:rPr>
              <a:t> –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한국인터넷진흥원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ICT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중소기업 정보보호 컨설팅 사업 수행 </a:t>
            </a: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05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  <a:cs typeface="+mn-cs"/>
              </a:rPr>
              <a:t> –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한국인터넷진흥원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2022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년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AI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보안 시제품 개발 지원 사업 수행</a:t>
            </a: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01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  <a:cs typeface="+mn-cs"/>
              </a:rPr>
              <a:t> –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한국인터넷진흥원 내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PC</a:t>
            </a:r>
            <a:r>
              <a:rPr kumimoji="1" lang="ko-KR" altLang="en-US" sz="10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돌보미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 서비스 운영 사업자 선정</a:t>
            </a: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01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  <a:cs typeface="+mn-cs"/>
              </a:rPr>
              <a:t> –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한국인터넷진흥원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2022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년 웹취약점 점검 및 웹보안도구 보급 용역 사업 수행 </a:t>
            </a: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01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  <a:cs typeface="+mn-cs"/>
              </a:rPr>
              <a:t> –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한국인터넷진흥원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22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년 침해사고 탐지정보 분석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·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대응 지원 용역 사업 수행</a:t>
            </a: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xmlns="" id="{48C2AB51-AC29-4413-80E5-7B225383470B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회사개요</a:t>
            </a:r>
          </a:p>
        </p:txBody>
      </p:sp>
      <p:sp>
        <p:nvSpPr>
          <p:cNvPr id="5" name="모서리가 둥근 직사각형 41">
            <a:extLst>
              <a:ext uri="{FF2B5EF4-FFF2-40B4-BE49-F238E27FC236}">
                <a16:creationId xmlns:a16="http://schemas.microsoft.com/office/drawing/2014/main" xmlns="" id="{0A5D183F-1FBA-7E69-BDD6-5CF113C6EE4A}"/>
              </a:ext>
            </a:extLst>
          </p:cNvPr>
          <p:cNvSpPr/>
          <p:nvPr/>
        </p:nvSpPr>
        <p:spPr>
          <a:xfrm>
            <a:off x="776404" y="2453306"/>
            <a:ext cx="936104" cy="360040"/>
          </a:xfrm>
          <a:prstGeom prst="roundRect">
            <a:avLst/>
          </a:prstGeom>
          <a:solidFill>
            <a:srgbClr val="316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년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4954DC14-E8F0-7C04-AE51-6CDF06638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560" y="4638493"/>
            <a:ext cx="593573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12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여성가족부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(MGFF)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에 의하여 가족 친화적 인증회사 등록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11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–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㈜</a:t>
            </a:r>
            <a:r>
              <a:rPr kumimoji="1" lang="ko-KR" altLang="en-US" sz="1000" b="1" kern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윌앤비전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침해사고 원인분석 컨설팅 사업 수행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11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–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문화체육관광부 국립국어원 정보보안 수준 강화 컨설팅 사업 수행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11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–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한국과학창의재단 정보보안 및 개인정보보호 컨설팅 사업 수행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10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–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서울산업진흥원 인공지능 기술 사업화 지원사업 수행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10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–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BMW</a:t>
            </a:r>
            <a:r>
              <a:rPr lang="en-US" altLang="ko-KR" sz="10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Financial Services K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orea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㈜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정보보호컨설팅 수행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10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특허 취득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(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인공지능 및 패턴을 이용한 복합적 홈페이지 변조 탐지 시스템 및 방법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)</a:t>
            </a: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10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특허 취득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(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사물인터넷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(IoT)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환경 내의 기기 인증 방법 및 기기 인증 시스템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)</a:t>
            </a: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09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특허 취득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(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블록체인 플랫폼 사용자들의 분산된 식별자 관리시스템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)</a:t>
            </a: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05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한국인터넷진흥원 「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2021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년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AI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기반 보안 제품 및 서비스 개발 지원사업」 사업자 선정</a:t>
            </a: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05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한국인터넷진흥원 경기지역 중소기업 대상 정보보호 서비스 및 전문교육 지원 사업자 선정</a:t>
            </a:r>
          </a:p>
          <a:p>
            <a:pPr latinLnBrk="1">
              <a:buFontTx/>
              <a:buNone/>
            </a:pPr>
            <a:endParaRPr kumimoji="1" lang="ko-KR" altLang="en-US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9" name="모서리가 둥근 직사각형 41">
            <a:extLst>
              <a:ext uri="{FF2B5EF4-FFF2-40B4-BE49-F238E27FC236}">
                <a16:creationId xmlns:a16="http://schemas.microsoft.com/office/drawing/2014/main" xmlns="" id="{F080890A-4DF5-C8C2-04F4-79F31E274DD7}"/>
              </a:ext>
            </a:extLst>
          </p:cNvPr>
          <p:cNvSpPr/>
          <p:nvPr/>
        </p:nvSpPr>
        <p:spPr>
          <a:xfrm>
            <a:off x="718388" y="1119078"/>
            <a:ext cx="936104" cy="360040"/>
          </a:xfrm>
          <a:prstGeom prst="roundRect">
            <a:avLst/>
          </a:prstGeom>
          <a:solidFill>
            <a:srgbClr val="316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년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xmlns="" id="{3DE16E20-0F4D-F316-73FD-0FCEA6A8C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5008" y="1127871"/>
            <a:ext cx="1002037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buFontTx/>
              <a:buNone/>
            </a:pP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n-ea"/>
            </a:endParaRPr>
          </a:p>
          <a:p>
            <a:pPr latinLnBrk="1">
              <a:buFontTx/>
              <a:buNone/>
            </a:pP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n-ea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11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월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–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㈜</a:t>
            </a:r>
            <a:r>
              <a:rPr kumimoji="1" lang="ko-KR" altLang="en-US" sz="10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쿼드마이너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MOU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체결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n-ea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10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월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–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국방기술품질원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방산 사이버보안 관제체계 정보화전략 계획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(ISP)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수립 수행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n-ea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04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월 </a:t>
            </a:r>
            <a:r>
              <a:rPr kumimoji="1" lang="en-US" altLang="ko-KR" sz="1000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–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IUH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산학협력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MOU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체결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02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월 </a:t>
            </a:r>
            <a:r>
              <a:rPr kumimoji="1" lang="en-US" altLang="ko-KR" sz="1000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– </a:t>
            </a:r>
            <a:r>
              <a:rPr kumimoji="1" lang="ko-KR" altLang="en-US" sz="10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고영테크놀로지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㈜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ISO27001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사후심사지원 및 취약점진단 컨설팅 사업 수행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n-ea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01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  <a:cs typeface="+mn-cs"/>
              </a:rPr>
              <a:t> –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한국인터넷진흥원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2023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년 웹취약점 점검 및 웹보안도구 보급 용역 사업 수행 </a:t>
            </a: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01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  <a:cs typeface="+mn-cs"/>
              </a:rPr>
              <a:t> –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한국인터넷진흥원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23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년 침해사고 탐지정보 분석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·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대응 지원 용역 사업 수행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n-ea"/>
            </a:endParaRPr>
          </a:p>
          <a:p>
            <a:pPr latinLnBrk="1">
              <a:buFontTx/>
              <a:buNone/>
            </a:pPr>
            <a:endParaRPr kumimoji="1" lang="ko-KR" altLang="en-US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n-ea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64231402-D84C-3FAA-4393-87E53E20DA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428395" y="4453651"/>
            <a:ext cx="4247668" cy="212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1544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</a:t>
            </a:r>
            <a:r>
              <a:rPr kumimoji="1" lang="en-US" altLang="ko-KR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회사의 연혁</a:t>
            </a:r>
          </a:p>
        </p:txBody>
      </p:sp>
      <p:cxnSp>
        <p:nvCxnSpPr>
          <p:cNvPr id="21" name="직선 연결선 4">
            <a:extLst>
              <a:ext uri="{FF2B5EF4-FFF2-40B4-BE49-F238E27FC236}">
                <a16:creationId xmlns:a16="http://schemas.microsoft.com/office/drawing/2014/main" xmlns="" id="{30F31831-268E-4B3B-9CE6-F5605DD997B3}"/>
              </a:ext>
            </a:extLst>
          </p:cNvPr>
          <p:cNvCxnSpPr>
            <a:cxnSpLocks/>
          </p:cNvCxnSpPr>
          <p:nvPr/>
        </p:nvCxnSpPr>
        <p:spPr>
          <a:xfrm>
            <a:off x="1244456" y="1585221"/>
            <a:ext cx="2" cy="4888731"/>
          </a:xfrm>
          <a:prstGeom prst="line">
            <a:avLst/>
          </a:prstGeom>
          <a:ln w="12700">
            <a:solidFill>
              <a:srgbClr val="2343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모서리가 둥근 직사각형 41">
            <a:extLst>
              <a:ext uri="{FF2B5EF4-FFF2-40B4-BE49-F238E27FC236}">
                <a16:creationId xmlns:a16="http://schemas.microsoft.com/office/drawing/2014/main" xmlns="" id="{4BD79C25-1128-4CF0-949C-1E7C8BF671C3}"/>
              </a:ext>
            </a:extLst>
          </p:cNvPr>
          <p:cNvSpPr/>
          <p:nvPr/>
        </p:nvSpPr>
        <p:spPr>
          <a:xfrm>
            <a:off x="608942" y="2730626"/>
            <a:ext cx="936104" cy="360040"/>
          </a:xfrm>
          <a:prstGeom prst="roundRect">
            <a:avLst/>
          </a:prstGeom>
          <a:solidFill>
            <a:srgbClr val="316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년</a:t>
            </a:r>
          </a:p>
        </p:txBody>
      </p:sp>
      <p:sp>
        <p:nvSpPr>
          <p:cNvPr id="29" name="Rectangle 10">
            <a:extLst>
              <a:ext uri="{FF2B5EF4-FFF2-40B4-BE49-F238E27FC236}">
                <a16:creationId xmlns:a16="http://schemas.microsoft.com/office/drawing/2014/main" xmlns="" id="{DBC94AF4-6F9A-4482-B1C7-89F270F43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625" y="3123840"/>
            <a:ext cx="1002037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11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 ISO 27001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및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9001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인증서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(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범위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: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정보보안 서비스 및 솔루션의 제공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)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갱신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06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–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인공지능에 근거한 웹사이트 변조탐지 및 대응 시스템 개발을 위한 한국인터넷진흥원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(KISA)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의 서비스 제공업체로 선정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02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상표권 등록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: </a:t>
            </a:r>
            <a:r>
              <a:rPr kumimoji="1" lang="ko-KR" altLang="en-US" sz="1000" b="1" kern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에프원시큐어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DNS</a:t>
            </a: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02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– 2021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년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RSA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컨퍼런스 한국관 참가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(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  <a:ea typeface="맑은 고딕" panose="020B0503020000020004" pitchFamily="50" charset="-127"/>
              </a:rPr>
              <a:t>UW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+mj-lt"/>
                <a:ea typeface="맑은 고딕" panose="020B0503020000020004" pitchFamily="50" charset="-127"/>
              </a:rPr>
              <a:t>SS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제품의 국제적 출시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)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01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–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특허등록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: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블록체인을 사용한 아파트 주택관리 시스템 및 방법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,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상표권 등록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: </a:t>
            </a:r>
            <a:r>
              <a:rPr kumimoji="1" lang="en-US" altLang="ko-KR" sz="10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  <a:ea typeface="맑은 고딕" panose="020B0503020000020004" pitchFamily="50" charset="-127"/>
              </a:rPr>
              <a:t>WS</a:t>
            </a:r>
            <a:r>
              <a:rPr kumimoji="1" lang="en-US" altLang="ko-KR" sz="10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+mj-lt"/>
                <a:ea typeface="맑은 고딕" panose="020B0503020000020004" pitchFamily="50" charset="-127"/>
              </a:rPr>
              <a:t>Finder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+mj-lt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01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본사 사무실 현주소로 이전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01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-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해외사업부 설립</a:t>
            </a:r>
            <a:endParaRPr kumimoji="1" lang="ko-KR" altLang="en-US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xmlns="" id="{48C2AB51-AC29-4413-80E5-7B225383470B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회사개요</a:t>
            </a:r>
          </a:p>
        </p:txBody>
      </p:sp>
      <p:sp>
        <p:nvSpPr>
          <p:cNvPr id="9" name="모서리가 둥근 직사각형 41">
            <a:extLst>
              <a:ext uri="{FF2B5EF4-FFF2-40B4-BE49-F238E27FC236}">
                <a16:creationId xmlns:a16="http://schemas.microsoft.com/office/drawing/2014/main" xmlns="" id="{69A5B0E5-BC29-8D4D-3631-FDE660A7505F}"/>
              </a:ext>
            </a:extLst>
          </p:cNvPr>
          <p:cNvSpPr/>
          <p:nvPr/>
        </p:nvSpPr>
        <p:spPr>
          <a:xfrm>
            <a:off x="723242" y="4422269"/>
            <a:ext cx="936104" cy="360040"/>
          </a:xfrm>
          <a:prstGeom prst="roundRect">
            <a:avLst/>
          </a:prstGeom>
          <a:solidFill>
            <a:srgbClr val="316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년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xmlns="" id="{749277F8-4B05-C2C0-6D73-AF192A51F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625" y="4868407"/>
            <a:ext cx="1056798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12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중소벤처기업부로부터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2019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년 벤처창업 유공자상 수상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특허권 등록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: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패킷 가상화를 사용한 사물인터넷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(IoT) </a:t>
            </a:r>
            <a:r>
              <a:rPr kumimoji="1" lang="ko-KR" altLang="en-US" sz="1000" b="1" kern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허니넷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시스템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11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–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특허권 등록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: URL </a:t>
            </a:r>
            <a:r>
              <a:rPr kumimoji="1" lang="ko-KR" altLang="en-US" sz="10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맵을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이용한 도메인 관리를 위한 장치 및 방법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10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–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과학기술정보통신부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(MSIT)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에 의하여 “우수 정보보호 기술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”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로 지정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10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–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상표권 등록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: </a:t>
            </a:r>
            <a:r>
              <a:rPr kumimoji="1" lang="en-US" altLang="ko-KR" sz="10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  <a:ea typeface="맑은 고딕" panose="020B0503020000020004" pitchFamily="50" charset="-127"/>
              </a:rPr>
              <a:t>Web</a:t>
            </a:r>
            <a:r>
              <a:rPr kumimoji="1" lang="en-US" altLang="ko-KR" sz="10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+mj-lt"/>
                <a:ea typeface="맑은 고딕" panose="020B0503020000020004" pitchFamily="50" charset="-127"/>
              </a:rPr>
              <a:t>Castle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09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–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중소기업은행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(IBK)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에 의하여 혁신적인 회사로 선정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08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통신판매업체로 등록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05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–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과학기술정보통신부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(MSIT)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에 의하여 “정보보안 전문서비스 기업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”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으로 지정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04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–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특허권 등록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: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악성코드 탐지 장치 및 방법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03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–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특허권 등록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: DNS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서버에 기반한 원점추적 방법 및 시스템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,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웹 공격 탐지 및 차단 시스템 및 방법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02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-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상표권 등록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: </a:t>
            </a:r>
            <a:r>
              <a:rPr kumimoji="1" lang="ko-KR" altLang="en-US" sz="10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  <a:ea typeface="맑은 고딕" panose="020B0503020000020004" pitchFamily="50" charset="-127"/>
              </a:rPr>
              <a:t>에프원</a:t>
            </a:r>
            <a:r>
              <a:rPr kumimoji="1" lang="ko-KR" altLang="en-US" sz="10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+mj-lt"/>
                <a:ea typeface="맑은 고딕" panose="020B0503020000020004" pitchFamily="50" charset="-127"/>
              </a:rPr>
              <a:t>시큐리티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(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  <a:ea typeface="맑은 고딕" panose="020B0503020000020004" pitchFamily="50" charset="-127"/>
              </a:rPr>
              <a:t>F1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+mj-lt"/>
                <a:ea typeface="맑은 고딕" panose="020B0503020000020004" pitchFamily="50" charset="-127"/>
              </a:rPr>
              <a:t>SECURITY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) </a:t>
            </a:r>
            <a:endParaRPr kumimoji="1" lang="ko-KR" altLang="en-US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4C23D1BD-1ADB-58D9-C483-028F487D1A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flipH="1">
            <a:off x="7490459" y="3401477"/>
            <a:ext cx="4701540" cy="3253007"/>
          </a:xfrm>
          <a:prstGeom prst="rect">
            <a:avLst/>
          </a:prstGeom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xmlns="" id="{65AC44DE-B675-F052-9DD2-701EE1A30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142" y="1527901"/>
            <a:ext cx="1002037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04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한국인터넷진흥원 강원 정보보호 서비스 및 전문교육 세미나 위탁용역 사업자 선정</a:t>
            </a: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04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한국인터넷진흥원 중부지역 중소기업 정보보호 서비스 지원 용역 사업자 선정</a:t>
            </a: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03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한국거래소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(KRX)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의 스타트업 마켓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(KSM)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등록</a:t>
            </a: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01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한국인터넷진흥원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ICT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중소기업 정보보호 종합컨설팅 및 솔루션 지원 사업자 선정</a:t>
            </a: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01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한국인터넷진흥원 내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PC</a:t>
            </a:r>
            <a:r>
              <a:rPr kumimoji="1" lang="ko-KR" altLang="en-US" sz="10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돌보미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서비스 운영 사업자 선정</a:t>
            </a: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01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한국인터넷진흥원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2021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년 웹취약점 점검 및 웹보안도구 보급 용역 사업 수행</a:t>
            </a: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01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한국인터넷진흥원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2021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년 악성코드 은닉사이트 조치 및 기술지원 사업 수행</a:t>
            </a:r>
            <a:endParaRPr kumimoji="1" lang="ko-KR" altLang="en-US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7031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xmlns="" id="{1FADFDC4-3D44-47A5-8F30-C8242E6040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</a:blip>
          <a:stretch>
            <a:fillRect/>
          </a:stretch>
        </p:blipFill>
        <p:spPr>
          <a:xfrm>
            <a:off x="8246351" y="3141936"/>
            <a:ext cx="3844657" cy="229374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</a:t>
            </a:r>
            <a:r>
              <a:rPr kumimoji="1" lang="en-US" altLang="ko-KR" spc="-30" dirty="0" smtClean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  <a:r>
              <a:rPr kumimoji="1" lang="ko-KR" altLang="en-US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회사의 연혁</a:t>
            </a:r>
          </a:p>
        </p:txBody>
      </p:sp>
      <p:cxnSp>
        <p:nvCxnSpPr>
          <p:cNvPr id="21" name="직선 연결선 4">
            <a:extLst>
              <a:ext uri="{FF2B5EF4-FFF2-40B4-BE49-F238E27FC236}">
                <a16:creationId xmlns:a16="http://schemas.microsoft.com/office/drawing/2014/main" xmlns="" id="{30F31831-268E-4B3B-9CE6-F5605DD997B3}"/>
              </a:ext>
            </a:extLst>
          </p:cNvPr>
          <p:cNvCxnSpPr>
            <a:cxnSpLocks/>
          </p:cNvCxnSpPr>
          <p:nvPr/>
        </p:nvCxnSpPr>
        <p:spPr>
          <a:xfrm>
            <a:off x="1239039" y="1573739"/>
            <a:ext cx="5419" cy="5064929"/>
          </a:xfrm>
          <a:prstGeom prst="line">
            <a:avLst/>
          </a:prstGeom>
          <a:ln w="12700">
            <a:solidFill>
              <a:srgbClr val="2343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모서리가 둥근 직사각형 41">
            <a:extLst>
              <a:ext uri="{FF2B5EF4-FFF2-40B4-BE49-F238E27FC236}">
                <a16:creationId xmlns:a16="http://schemas.microsoft.com/office/drawing/2014/main" xmlns="" id="{4BD79C25-1128-4CF0-949C-1E7C8BF671C3}"/>
              </a:ext>
            </a:extLst>
          </p:cNvPr>
          <p:cNvSpPr/>
          <p:nvPr/>
        </p:nvSpPr>
        <p:spPr>
          <a:xfrm>
            <a:off x="794009" y="3003661"/>
            <a:ext cx="936104" cy="360040"/>
          </a:xfrm>
          <a:prstGeom prst="roundRect">
            <a:avLst/>
          </a:prstGeom>
          <a:solidFill>
            <a:srgbClr val="316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년</a:t>
            </a:r>
          </a:p>
        </p:txBody>
      </p:sp>
      <p:sp>
        <p:nvSpPr>
          <p:cNvPr id="29" name="Rectangle 10">
            <a:extLst>
              <a:ext uri="{FF2B5EF4-FFF2-40B4-BE49-F238E27FC236}">
                <a16:creationId xmlns:a16="http://schemas.microsoft.com/office/drawing/2014/main" xmlns="" id="{DBC94AF4-6F9A-4482-B1C7-89F270F43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747" y="3372771"/>
            <a:ext cx="1056797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12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 2018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년 한국인터넷진흥원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(KISA)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웹 취약성 검사 및 웹 보안 툴 배포기업으로 선정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12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– 2018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년 한국인터넷진흥원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(KISA)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악성코드 은닉 사이트 대응조치 및 기술적 지원 제공업체로 선정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12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기술혁신형 중소기업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(</a:t>
            </a:r>
            <a:r>
              <a:rPr kumimoji="1" lang="en-US" altLang="ko-KR" sz="1000" b="1" kern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Inno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-Biz)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인증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12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–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특허 등록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: </a:t>
            </a:r>
            <a:r>
              <a:rPr kumimoji="1" lang="ko-KR" altLang="en-US" sz="10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머신러닝을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이용한 악성코드 유포 사이트 위험도 분석 시스템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09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–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서울특별시 “퍼지해시 알고리즘을 이용한 웹 셸 유사성 탐지 시스템” 운영업체로 선정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09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월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-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서울시 </a:t>
            </a:r>
            <a:r>
              <a:rPr kumimoji="1" lang="ko-KR" altLang="en-US" sz="1000" b="1" kern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하이서울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브랜드 인증기업으로 선정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08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–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특허기술 “프로세스 행태 예측방법을 이용한 비정형 악성코드의 탐지 방법 및 </a:t>
            </a:r>
            <a:r>
              <a:rPr kumimoji="1" lang="ko-KR" altLang="en-US" sz="10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시스템”을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국가보안기술연구소로 이전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05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–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2017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년 정보통신산업진흥원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(NIPA)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주관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GSIP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아이디어형 서비스 소프트웨어 개발기술 발전 프로젝트 참여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02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-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상표권 등록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: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  <a:ea typeface="맑은 고딕" panose="020B0503020000020004" pitchFamily="50" charset="-127"/>
                <a:cs typeface="+mn-cs"/>
              </a:rPr>
              <a:t>WM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+mj-lt"/>
                <a:ea typeface="맑은 고딕" panose="020B0503020000020004" pitchFamily="50" charset="-127"/>
                <a:cs typeface="+mn-cs"/>
              </a:rPr>
              <a:t>DS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xmlns="" id="{26BEDDD3-047C-4E97-8ADE-C2D5AD66DB83}"/>
              </a:ext>
            </a:extLst>
          </p:cNvPr>
          <p:cNvSpPr txBox="1">
            <a:spLocks/>
          </p:cNvSpPr>
          <p:nvPr/>
        </p:nvSpPr>
        <p:spPr>
          <a:xfrm>
            <a:off x="8254315" y="493364"/>
            <a:ext cx="3697404" cy="70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ko-KR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I. </a:t>
            </a:r>
            <a:r>
              <a:rPr kumimoji="1" lang="ko-KR" altLang="en-US" sz="1800" spc="-30" dirty="0">
                <a:ln>
                  <a:solidFill>
                    <a:srgbClr val="6D88A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회사개요</a:t>
            </a:r>
          </a:p>
        </p:txBody>
      </p:sp>
      <p:sp>
        <p:nvSpPr>
          <p:cNvPr id="6" name="모서리가 둥근 직사각형 41">
            <a:extLst>
              <a:ext uri="{FF2B5EF4-FFF2-40B4-BE49-F238E27FC236}">
                <a16:creationId xmlns:a16="http://schemas.microsoft.com/office/drawing/2014/main" xmlns="" id="{CA827917-12CE-DAEB-C5F8-B86CDF3A2D76}"/>
              </a:ext>
            </a:extLst>
          </p:cNvPr>
          <p:cNvSpPr/>
          <p:nvPr/>
        </p:nvSpPr>
        <p:spPr>
          <a:xfrm>
            <a:off x="770987" y="4849645"/>
            <a:ext cx="936104" cy="360040"/>
          </a:xfrm>
          <a:prstGeom prst="roundRect">
            <a:avLst/>
          </a:prstGeom>
          <a:solidFill>
            <a:srgbClr val="316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년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xmlns="" id="{D701503E-90A4-D2A9-5BD0-75FAEBEBE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738" y="5209685"/>
            <a:ext cx="1056798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12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 2017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년 한국인터넷진흥원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(KISA)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웹 취약성 검사 및 웹 보안 툴 배포기업으로 선정 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12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– 2017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년 한국인터넷진흥원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(KISA)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악성코드 은닉 사이트 대응조치 및 기술적 지원 제공업체로 선정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12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클라우드 스토어 씨앗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  <a:ea typeface="맑은 고딕" panose="020B0503020000020004" pitchFamily="50" charset="-127"/>
                <a:cs typeface="+mn-cs"/>
              </a:rPr>
              <a:t>WM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+mj-lt"/>
                <a:ea typeface="맑은 고딕" panose="020B0503020000020004" pitchFamily="50" charset="-127"/>
                <a:cs typeface="+mn-cs"/>
              </a:rPr>
              <a:t>DS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CLOUD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서비스 등록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특허 등록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: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웹사이트 악성코드 탐지 및 차단 시스템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10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–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클라우드 서비스 확인서 취득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(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한국 </a:t>
            </a:r>
            <a:r>
              <a:rPr kumimoji="1" lang="ko-KR" altLang="en-US" sz="10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클라우드산업협회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)</a:t>
            </a:r>
          </a:p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09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조달청 구매물품 등록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: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  <a:ea typeface="맑은 고딕" panose="020B0503020000020004" pitchFamily="50" charset="-127"/>
                <a:cs typeface="+mn-cs"/>
              </a:rPr>
              <a:t>WM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+mj-lt"/>
                <a:ea typeface="맑은 고딕" panose="020B0503020000020004" pitchFamily="50" charset="-127"/>
                <a:cs typeface="+mn-cs"/>
              </a:rPr>
              <a:t>DS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V2.0</a:t>
            </a: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06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–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서울시 일자리창출 지원사업 대상 선정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05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웹사이트 악성코드 유포 탐지시스템 프로그램 등록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(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한국저작권위원회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)</a:t>
            </a: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04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– GS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인증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1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등급 획득 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(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소프트웨어 품질인증서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, TTA) </a:t>
            </a:r>
          </a:p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02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-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웹사이트 악성코드 유포 탐지솔루션 출시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(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  <a:ea typeface="맑은 고딕" panose="020B0503020000020004" pitchFamily="50" charset="-127"/>
                <a:cs typeface="+mn-cs"/>
              </a:rPr>
              <a:t>WM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+mj-lt"/>
                <a:ea typeface="맑은 고딕" panose="020B0503020000020004" pitchFamily="50" charset="-127"/>
                <a:cs typeface="+mn-cs"/>
              </a:rPr>
              <a:t>DS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V2.0) </a:t>
            </a:r>
            <a:endParaRPr kumimoji="1" lang="ko-KR" altLang="en-US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xmlns="" id="{295683A9-0BA5-7851-A7AF-6994EFF5C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738" y="1786763"/>
            <a:ext cx="1002037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10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해외 특허협력조약 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(PCT)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등록 신청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: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웹 공격 탐지 및 차단 시스템과 방법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악성코드 탐지 장치 및 방법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10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 2018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년 코리아 리더 대상 수상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09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–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한국 해킹보안협회 기업부문 수상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,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특허 등록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: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웹사이트 </a:t>
            </a:r>
            <a:r>
              <a:rPr kumimoji="1" lang="ko-KR" altLang="en-US" sz="10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위변조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탐지 방법 및 시스템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06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– ISO 27001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인증 획득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서울시 창업성장센터로 본사 이전</a:t>
            </a:r>
            <a:endParaRPr kumimoji="1" lang="en-US" altLang="ko-KR" sz="1000" b="1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  <a:cs typeface="+mn-cs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05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–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특허 등록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: 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웹 셸 탐지 시스템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05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월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– 2018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년 한국인터넷진흥원</a:t>
            </a:r>
            <a:r>
              <a:rPr kumimoji="1"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(KISA)</a:t>
            </a:r>
            <a:r>
              <a:rPr kumimoji="1"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 중소기업 정보보안 컨설팅 서비스 제공업체로 선정</a:t>
            </a:r>
            <a:endParaRPr kumimoji="1" lang="en-US" altLang="ko-KR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+mj-lt"/>
              <a:ea typeface="맑은 고딕" panose="020B0503020000020004" pitchFamily="50" charset="-127"/>
            </a:endParaRPr>
          </a:p>
          <a:p>
            <a:pPr latinLnBrk="1">
              <a:buFontTx/>
              <a:buNone/>
            </a:pP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01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월</a:t>
            </a:r>
            <a:r>
              <a:rPr kumimoji="1" lang="en-US" altLang="ko-KR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- </a:t>
            </a:r>
            <a:r>
              <a:rPr kumimoji="1" lang="ko-KR" altLang="en-US" sz="1000" b="1" kern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해커프리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ko-KR" altLang="en-US" sz="1000" b="1" kern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웹콘</a:t>
            </a:r>
            <a:r>
              <a:rPr kumimoji="1" lang="ko-KR" altLang="en-US" sz="1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+mn-cs"/>
              </a:rPr>
              <a:t> 웹방화벽 인수</a:t>
            </a:r>
          </a:p>
        </p:txBody>
      </p:sp>
      <p:sp>
        <p:nvSpPr>
          <p:cNvPr id="5" name="모서리가 둥근 직사각형 41">
            <a:extLst>
              <a:ext uri="{FF2B5EF4-FFF2-40B4-BE49-F238E27FC236}">
                <a16:creationId xmlns:a16="http://schemas.microsoft.com/office/drawing/2014/main" xmlns="" id="{D32BBDC2-8924-C6B4-87CE-2C8800AFEEE2}"/>
              </a:ext>
            </a:extLst>
          </p:cNvPr>
          <p:cNvSpPr/>
          <p:nvPr/>
        </p:nvSpPr>
        <p:spPr>
          <a:xfrm>
            <a:off x="770987" y="1419883"/>
            <a:ext cx="936104" cy="360040"/>
          </a:xfrm>
          <a:prstGeom prst="roundRect">
            <a:avLst/>
          </a:prstGeom>
          <a:solidFill>
            <a:srgbClr val="316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년</a:t>
            </a:r>
          </a:p>
        </p:txBody>
      </p:sp>
    </p:spTree>
    <p:extLst>
      <p:ext uri="{BB962C8B-B14F-4D97-AF65-F5344CB8AC3E}">
        <p14:creationId xmlns:p14="http://schemas.microsoft.com/office/powerpoint/2010/main" xmlns="" val="2224738591"/>
      </p:ext>
    </p:extLst>
  </p:cSld>
  <p:clrMapOvr>
    <a:masterClrMapping/>
  </p:clrMapOvr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4359</ep:Words>
  <ep:PresentationFormat>사용자 지정</ep:PresentationFormat>
  <ep:Paragraphs>885</ep:Paragraphs>
  <ep:Slides>37</ep:Slides>
  <ep:Notes>2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ep:HeadingPairs>
  <ep:TitlesOfParts>
    <vt:vector size="38" baseType="lpstr">
      <vt:lpstr>Office 테마</vt:lpstr>
      <vt:lpstr>6. 기술이전</vt:lpstr>
      <vt:lpstr>7. 수상</vt:lpstr>
      <vt:lpstr>IV. 주요사업실적</vt:lpstr>
      <vt:lpstr>1. 정보보안 컨설팅</vt:lpstr>
      <vt:lpstr>2. 정보보안 솔루션</vt:lpstr>
      <vt:lpstr>3. 전문 프로젝트 서비스(WEB/PC)</vt:lpstr>
      <vt:lpstr>4. 최신 기술개발(AI보안)</vt:lpstr>
      <vt:lpstr>4. 최신 기술개발(AI보안/클라우드보안)</vt:lpstr>
      <vt:lpstr>4. 최신 기술개발(IoT/블록체인보안)</vt:lpstr>
      <vt:lpstr>5. 해외사업</vt:lpstr>
      <vt:lpstr>슬라이드 37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</vt:vector>
  </ep:TitlesOfParts>
  <ep:HyperlinkBase/>
  <ep:Application>Show</ep:Application>
  <ep:AppVersion>0906.0000.01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2019-10-18T01:10:09.000</dcterms:created>
  <dc:creator>Design 6</dc:creator>
  <cp:lastModifiedBy>dscjh</cp:lastModifiedBy>
  <dcterms:modified xsi:type="dcterms:W3CDTF">2023-12-07T00:43:45.535</dcterms:modified>
  <cp:revision>3180</cp:revision>
  <dc:title>PowerPoint 프레젠테이션</dc:title>
</cp:coreProperties>
</file>