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5.svg" ContentType="image/svg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aveSubsetFonts="1">
  <p:sldMasterIdLst>
    <p:sldMasterId id="2147483663" r:id="rId1"/>
  </p:sldMasterIdLst>
  <p:notesMasterIdLst>
    <p:notesMasterId r:id="rId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</p:sldIdLst>
  <p:sldSz cx="12192000" cy="6858000"/>
  <p:notesSz cx="6797675" cy="99266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howPr loop="1" showNarration="1">
    <p:present/>
    <p:sldAll/>
    <p:penClr>
      <a:prstClr val="red"/>
    </p:penClr>
    <p:extLst>
      <p:ext uri="{2FDB2607-1784-4EEB-B798-7EB5836EED8A}">
        <p14:showMediaCtrls xmlns:p14="http://schemas.microsoft.com/office/powerpoint/2010/main" val="1"/>
      </p:ext>
    </p:extLst>
  </p:showPr>
</p:presentationPr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def="{5C22544A-7EE6-4342-B048-85BDC9FD1C3A}"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밝은 스타일 3 - 강조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TxStyle/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TxStyle/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보통 스타일 4 - 강조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TxStyle/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normalViewPr horzBarState="maximized">
    <p:restoredLeft sz="16440"/>
    <p:restoredTop sz="97402"/>
  </p:normalViewPr>
  <p:slideViewPr>
    <p:cSldViewPr snapToGrid="0">
      <p:cViewPr varScale="1">
        <p:scale>
          <a:sx n="156" d="100"/>
          <a:sy n="156" d="100"/>
        </p:scale>
        <p:origin x="306" y="144"/>
      </p:cViewPr>
      <p:guideLst>
        <p:guide orient="horz" pos="2408"/>
        <p:guide orient="horz" pos="345"/>
        <p:guide orient="horz" pos="3973"/>
        <p:guide pos="3816"/>
        <p:guide pos="210"/>
        <p:guide pos="7469"/>
        <p:guide/>
        <p:guide pos="7679"/>
      </p:guideLst>
    </p:cSldViewPr>
  </p:slideViewPr>
  <p:outlineViewPr>
    <p:cViewPr>
      <p:scale>
        <a:sx n="33" d="100"/>
        <a:sy n="33" d="100"/>
      </p:scale>
      <p:origin x="0" y="-1622"/>
    </p:cViewPr>
  </p:outlineViewPr>
  <p:notesTextViewPr>
    <p:cViewPr>
      <p:scale>
        <a:sx n="100" d="100"/>
        <a:sy n="100" d="100"/>
      </p:scale>
      <p:origin x="0" y="0"/>
    </p:cViewPr>
  </p:notesTextViewPr>
  <p:gridSpacing cx="36868100" cy="36868100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8.xml"  /><Relationship Id="rId11" Type="http://schemas.openxmlformats.org/officeDocument/2006/relationships/slide" Target="slides/slide9.xml"  /><Relationship Id="rId12" Type="http://schemas.openxmlformats.org/officeDocument/2006/relationships/slide" Target="slides/slide10.xml"  /><Relationship Id="rId13" Type="http://schemas.openxmlformats.org/officeDocument/2006/relationships/slide" Target="slides/slide11.xml"  /><Relationship Id="rId14" Type="http://schemas.openxmlformats.org/officeDocument/2006/relationships/slide" Target="slides/slide12.xml"  /><Relationship Id="rId15" Type="http://schemas.openxmlformats.org/officeDocument/2006/relationships/slide" Target="slides/slide13.xml"  /><Relationship Id="rId16" Type="http://schemas.openxmlformats.org/officeDocument/2006/relationships/slide" Target="slides/slide14.xml"  /><Relationship Id="rId17" Type="http://schemas.openxmlformats.org/officeDocument/2006/relationships/slide" Target="slides/slide15.xml"  /><Relationship Id="rId18" Type="http://schemas.openxmlformats.org/officeDocument/2006/relationships/slide" Target="slides/slide16.xml"  /><Relationship Id="rId19" Type="http://schemas.openxmlformats.org/officeDocument/2006/relationships/slide" Target="slides/slide17.xml"  /><Relationship Id="rId2" Type="http://schemas.openxmlformats.org/officeDocument/2006/relationships/notesMaster" Target="notesMasters/notesMaster1.xml"  /><Relationship Id="rId20" Type="http://schemas.openxmlformats.org/officeDocument/2006/relationships/slide" Target="slides/slide18.xml"  /><Relationship Id="rId21" Type="http://schemas.openxmlformats.org/officeDocument/2006/relationships/slide" Target="slides/slide19.xml"  /><Relationship Id="rId22" Type="http://schemas.openxmlformats.org/officeDocument/2006/relationships/slide" Target="slides/slide20.xml"  /><Relationship Id="rId23" Type="http://schemas.openxmlformats.org/officeDocument/2006/relationships/slide" Target="slides/slide21.xml"  /><Relationship Id="rId24" Type="http://schemas.openxmlformats.org/officeDocument/2006/relationships/slide" Target="slides/slide22.xml"  /><Relationship Id="rId25" Type="http://schemas.openxmlformats.org/officeDocument/2006/relationships/slide" Target="slides/slide23.xml"  /><Relationship Id="rId26" Type="http://schemas.openxmlformats.org/officeDocument/2006/relationships/slide" Target="slides/slide24.xml"  /><Relationship Id="rId27" Type="http://schemas.openxmlformats.org/officeDocument/2006/relationships/slide" Target="slides/slide25.xml"  /><Relationship Id="rId28" Type="http://schemas.openxmlformats.org/officeDocument/2006/relationships/slide" Target="slides/slide26.xml"  /><Relationship Id="rId29" Type="http://schemas.openxmlformats.org/officeDocument/2006/relationships/slide" Target="slides/slide27.xml"  /><Relationship Id="rId3" Type="http://schemas.openxmlformats.org/officeDocument/2006/relationships/slide" Target="slides/slide1.xml"  /><Relationship Id="rId30" Type="http://schemas.openxmlformats.org/officeDocument/2006/relationships/slide" Target="slides/slide28.xml"  /><Relationship Id="rId31" Type="http://schemas.openxmlformats.org/officeDocument/2006/relationships/slide" Target="slides/slide29.xml"  /><Relationship Id="rId32" Type="http://schemas.openxmlformats.org/officeDocument/2006/relationships/slide" Target="slides/slide30.xml"  /><Relationship Id="rId33" Type="http://schemas.openxmlformats.org/officeDocument/2006/relationships/slide" Target="slides/slide31.xml"  /><Relationship Id="rId34" Type="http://schemas.openxmlformats.org/officeDocument/2006/relationships/slide" Target="slides/slide32.xml"  /><Relationship Id="rId35" Type="http://schemas.openxmlformats.org/officeDocument/2006/relationships/slide" Target="slides/slide33.xml"  /><Relationship Id="rId36" Type="http://schemas.openxmlformats.org/officeDocument/2006/relationships/slide" Target="slides/slide34.xml"  /><Relationship Id="rId37" Type="http://schemas.openxmlformats.org/officeDocument/2006/relationships/slide" Target="slides/slide35.xml"  /><Relationship Id="rId38" Type="http://schemas.openxmlformats.org/officeDocument/2006/relationships/slide" Target="slides/slide36.xml"  /><Relationship Id="rId39" Type="http://schemas.openxmlformats.org/officeDocument/2006/relationships/slide" Target="slides/slide37.xml"  /><Relationship Id="rId4" Type="http://schemas.openxmlformats.org/officeDocument/2006/relationships/slide" Target="slides/slide2.xml"  /><Relationship Id="rId40" Type="http://schemas.openxmlformats.org/officeDocument/2006/relationships/presProps" Target="presProps.xml"  /><Relationship Id="rId41" Type="http://schemas.openxmlformats.org/officeDocument/2006/relationships/viewProps" Target="viewProps.xml"  /><Relationship Id="rId42" Type="http://schemas.openxmlformats.org/officeDocument/2006/relationships/theme" Target="theme/theme1.xml"  /><Relationship Id="rId43" Type="http://schemas.openxmlformats.org/officeDocument/2006/relationships/tableStyles" Target="tableStyles.xml"  /><Relationship Id="rId5" Type="http://schemas.openxmlformats.org/officeDocument/2006/relationships/slide" Target="slides/slide3.xml"  /><Relationship Id="rId6" Type="http://schemas.openxmlformats.org/officeDocument/2006/relationships/slide" Target="slides/slide4.xml"  /><Relationship Id="rId7" Type="http://schemas.openxmlformats.org/officeDocument/2006/relationships/slide" Target="slides/slide5.xml"  /><Relationship Id="rId8" Type="http://schemas.openxmlformats.org/officeDocument/2006/relationships/slide" Target="slides/slide6.xml"  /><Relationship Id="rId9" Type="http://schemas.openxmlformats.org/officeDocument/2006/relationships/slide" Target="slides/slide7.xml"  /></Relationships>
</file>

<file path=ppt/notesMasters/_rels/notesMaster1.xml.rels><?xml version="1.0" encoding="UTF-8" standalone="yes" ?><Relationships xmlns="http://schemas.openxmlformats.org/package/2006/relationships"><Relationship Id="rId1" Type="http://schemas.openxmlformats.org/officeDocument/2006/relationships/theme" Target="../theme/theme2.xml"  /></Relationships>
</file>

<file path=ppt/notesMasters/notesMaster1.xml><?xml version="1.0" encoding="utf-8"?>
<p:notes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 idx="0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 lang="ko-KR" altLang="en-US"/>
            </a:pPr>
            <a:fld id="{CF08EEB9-664C-4738-9A0F-C5BA39B6771B}" type="datetime1">
              <a:rPr lang="ko-KR" altLang="en-US"/>
              <a:pPr lvl="0">
                <a:defRPr lang="ko-KR" altLang="en-US"/>
              </a:pPr>
              <a:t>2023-12-07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>
              <a:defRPr lang="ko-KR" altLang="en-US"/>
            </a:pPr>
            <a:r>
              <a:rPr lang="ko-KR" altLang="en-US"/>
              <a:t>둘째 수준</a:t>
            </a:r>
            <a:endParaRPr lang="ko-KR" altLang="en-US"/>
          </a:p>
          <a:p>
            <a:pPr lvl="2">
              <a:defRPr lang="ko-KR" altLang="en-US"/>
            </a:pPr>
            <a:r>
              <a:rPr lang="ko-KR" altLang="en-US"/>
              <a:t>셋째 수준</a:t>
            </a:r>
            <a:endParaRPr lang="ko-KR" altLang="en-US"/>
          </a:p>
          <a:p>
            <a:pPr lvl="3">
              <a:defRPr lang="ko-KR" altLang="en-US"/>
            </a:pPr>
            <a:r>
              <a:rPr lang="ko-KR" altLang="en-US"/>
              <a:t>넷째 수준</a:t>
            </a:r>
            <a:endParaRPr lang="ko-KR" altLang="en-US"/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 lang="ko-KR" altLang="en-US"/>
            </a:pPr>
            <a:fld id="{A97BC2ED-3148-482D-8BF8-96420A05C049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1" Type="http://schemas.openxmlformats.org/officeDocument/2006/relationships/slide" Target="../slides/slide1.xml"  /><Relationship Id="rId2" Type="http://schemas.openxmlformats.org/officeDocument/2006/relationships/notesMaster" Target="../notesMasters/notesMaster1.xml"  /></Relationships>
</file>

<file path=ppt/notesSlides/_rels/notesSlide10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0.xml"  /></Relationships>
</file>

<file path=ppt/notesSlides/_rels/notesSlide11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1.xml"  /></Relationships>
</file>

<file path=ppt/notesSlides/_rels/notesSlide12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2.xml"  /></Relationships>
</file>

<file path=ppt/notesSlides/_rels/notesSlide13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3.xml"  /></Relationships>
</file>

<file path=ppt/notesSlides/_rels/notesSlide14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5.xml"  /></Relationships>
</file>

<file path=ppt/notesSlides/_rels/notesSlide15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6.xml"  /></Relationships>
</file>

<file path=ppt/notesSlides/_rels/notesSlide16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7.xml"  /></Relationships>
</file>

<file path=ppt/notesSlides/_rels/notesSlide17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8.xml"  /></Relationships>
</file>

<file path=ppt/notesSlides/_rels/notesSlide18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9.xml"  /></Relationships>
</file>

<file path=ppt/notesSlides/_rels/notesSlide19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0.xml"  /></Relationships>
</file>

<file path=ppt/notesSlides/_rels/notesSlide2.xml.rels><?xml version="1.0" encoding="UTF-8" standalone="yes" ?><Relationships xmlns="http://schemas.openxmlformats.org/package/2006/relationships"><Relationship Id="rId1" Type="http://schemas.openxmlformats.org/officeDocument/2006/relationships/slide" Target="../slides/slide2.xml"  /><Relationship Id="rId2" Type="http://schemas.openxmlformats.org/officeDocument/2006/relationships/notesMaster" Target="../notesMasters/notesMaster1.xml"  /></Relationships>
</file>

<file path=ppt/notesSlides/_rels/notesSlide20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1.xml"  /></Relationships>
</file>

<file path=ppt/notesSlides/_rels/notesSlide21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2.xml"  /></Relationships>
</file>

<file path=ppt/notesSlides/_rels/notesSlide22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3.xml"  /></Relationships>
</file>

<file path=ppt/notesSlides/_rels/notesSlide23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4.xml"  /></Relationships>
</file>

<file path=ppt/notesSlides/_rels/notesSlide24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5.xml"  /></Relationships>
</file>

<file path=ppt/notesSlides/_rels/notesSlide25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6.xml"  /></Relationships>
</file>

<file path=ppt/notesSlides/_rels/notesSlide26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7.xml"  /></Relationships>
</file>

<file path=ppt/notesSlides/_rels/notesSlide27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8.xml"  /></Relationships>
</file>

<file path=ppt/notesSlides/_rels/notesSlide28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9.xml"  /></Relationships>
</file>

<file path=ppt/notesSlides/_rels/notesSlide29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30.xml"  /></Relationships>
</file>

<file path=ppt/notesSlides/_rels/notesSlide3.xml.rels><?xml version="1.0" encoding="UTF-8" standalone="yes" ?><Relationships xmlns="http://schemas.openxmlformats.org/package/2006/relationships"><Relationship Id="rId1" Type="http://schemas.openxmlformats.org/officeDocument/2006/relationships/slide" Target="../slides/slide3.xml"  /><Relationship Id="rId2" Type="http://schemas.openxmlformats.org/officeDocument/2006/relationships/notesMaster" Target="../notesMasters/notesMaster1.xml"  /></Relationships>
</file>

<file path=ppt/notesSlides/_rels/notesSlide30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31.xml"  /></Relationships>
</file>

<file path=ppt/notesSlides/_rels/notesSlide31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32.xml"  /></Relationships>
</file>

<file path=ppt/notesSlides/_rels/notesSlide32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33.xml"  /></Relationships>
</file>

<file path=ppt/notesSlides/_rels/notesSlide33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34.xml"  /></Relationships>
</file>

<file path=ppt/notesSlides/_rels/notesSlide34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35.xml"  /></Relationships>
</file>

<file path=ppt/notesSlides/_rels/notesSlide35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36.xml"  /></Relationships>
</file>

<file path=ppt/notesSlides/_rels/notesSlide36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37.xml"  /></Relationships>
</file>

<file path=ppt/notesSlides/_rels/notesSlide4.xml.rels><?xml version="1.0" encoding="UTF-8" standalone="yes" ?><Relationships xmlns="http://schemas.openxmlformats.org/package/2006/relationships"><Relationship Id="rId1" Type="http://schemas.openxmlformats.org/officeDocument/2006/relationships/slide" Target="../slides/slide4.xml"  /><Relationship Id="rId2" Type="http://schemas.openxmlformats.org/officeDocument/2006/relationships/notesMaster" Target="../notesMasters/notesMaster1.xml"  /></Relationships>
</file>

<file path=ppt/notesSlides/_rels/notesSlide5.xml.rels><?xml version="1.0" encoding="UTF-8" standalone="yes" ?><Relationships xmlns="http://schemas.openxmlformats.org/package/2006/relationships"><Relationship Id="rId1" Type="http://schemas.openxmlformats.org/officeDocument/2006/relationships/slide" Target="../slides/slide5.xml"  /><Relationship Id="rId2" Type="http://schemas.openxmlformats.org/officeDocument/2006/relationships/notesMaster" Target="../notesMasters/notesMaster1.xml"  /></Relationships>
</file>

<file path=ppt/notesSlides/_rels/notesSlide6.xml.rels><?xml version="1.0" encoding="UTF-8" standalone="yes" ?><Relationships xmlns="http://schemas.openxmlformats.org/package/2006/relationships"><Relationship Id="rId1" Type="http://schemas.openxmlformats.org/officeDocument/2006/relationships/slide" Target="../slides/slide6.xml"  /><Relationship Id="rId2" Type="http://schemas.openxmlformats.org/officeDocument/2006/relationships/notesMaster" Target="../notesMasters/notesMaster1.xml"  /></Relationships>
</file>

<file path=ppt/notesSlides/_rels/notesSlide7.xml.rels><?xml version="1.0" encoding="UTF-8" standalone="yes" ?><Relationships xmlns="http://schemas.openxmlformats.org/package/2006/relationships"><Relationship Id="rId1" Type="http://schemas.openxmlformats.org/officeDocument/2006/relationships/slide" Target="../slides/slide7.xml"  /><Relationship Id="rId2" Type="http://schemas.openxmlformats.org/officeDocument/2006/relationships/notesMaster" Target="../notesMasters/notesMaster1.xml"  /></Relationships>
</file>

<file path=ppt/notesSlides/_rels/notesSlide8.xml.rels><?xml version="1.0" encoding="UTF-8" standalone="yes" ?><Relationships xmlns="http://schemas.openxmlformats.org/package/2006/relationships"><Relationship Id="rId1" Type="http://schemas.openxmlformats.org/officeDocument/2006/relationships/slide" Target="../slides/slide8.xml"  /><Relationship Id="rId2" Type="http://schemas.openxmlformats.org/officeDocument/2006/relationships/notesMaster" Target="../notesMasters/notesMaster1.xml"  /></Relationships>
</file>

<file path=ppt/notesSlides/_rels/notesSlide9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9.xml"  /></Relationships>
</file>

<file path=ppt/notesSlides/notesSlide1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>
              <a:defRPr lang="ko-KR" altLang="en-US"/>
            </a:pPr>
            <a:r>
              <a:rPr lang="ko-KR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endParaRPr lang="ko-KR" alt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 lang="ko-KR" altLang="en-US"/>
            </a:pPr>
            <a:fld id="{A97BC2ED-3148-482D-8BF8-96420A05C049}" type="slidenum">
              <a:rPr lang="en-US" altLang="en-US"/>
              <a:pPr lvl="0">
                <a:defRPr lang="ko-KR" altLang="en-US"/>
              </a:pPr>
              <a:t>1</a:t>
            </a:fld>
            <a:endParaRPr lang="en-US" altLang="en-US"/>
          </a:p>
        </p:txBody>
      </p:sp>
    </p:spTree>
  </p:cSld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BC2ED-3148-482D-8BF8-96420A05C049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313788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BC2ED-3148-482D-8BF8-96420A05C049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269110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BC2ED-3148-482D-8BF8-96420A05C049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305703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BC2ED-3148-482D-8BF8-96420A05C049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706074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BC2ED-3148-482D-8BF8-96420A05C049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742178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BC2ED-3148-482D-8BF8-96420A05C049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01145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BC2ED-3148-482D-8BF8-96420A05C049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18921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BC2ED-3148-482D-8BF8-96420A05C049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922980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BC2ED-3148-482D-8BF8-96420A05C049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48505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BC2ED-3148-482D-8BF8-96420A05C049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6440219"/>
      </p:ext>
    </p:extLst>
  </p:cSld>
  <p:clrMapOvr>
    <a:masterClrMapping/>
  </p:clrMapOvr>
</p:notes>
</file>

<file path=ppt/notesSlides/notesSlide2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 lang="ko-KR" altLang="en-US"/>
            </a:pPr>
            <a:fld id="{A97BC2ED-3148-482D-8BF8-96420A05C049}" type="slidenum">
              <a:rPr lang="en-US" altLang="en-US"/>
              <a:pPr lvl="0">
                <a:defRPr lang="ko-KR" altLang="en-US"/>
              </a:pPr>
              <a:t>2</a:t>
            </a:fld>
            <a:endParaRPr lang="en-US" altLang="en-US"/>
          </a:p>
        </p:txBody>
      </p:sp>
    </p:spTree>
  </p:cSld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BC2ED-3148-482D-8BF8-96420A05C049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89067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BC2ED-3148-482D-8BF8-96420A05C049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342080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BC2ED-3148-482D-8BF8-96420A05C049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209983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BC2ED-3148-482D-8BF8-96420A05C049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647893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BC2ED-3148-482D-8BF8-96420A05C049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12736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BC2ED-3148-482D-8BF8-96420A05C049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95530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BC2ED-3148-482D-8BF8-96420A05C049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610494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BC2ED-3148-482D-8BF8-96420A05C049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655645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BC2ED-3148-482D-8BF8-96420A05C049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698462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BC2ED-3148-482D-8BF8-96420A05C049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7069565"/>
      </p:ext>
    </p:extLst>
  </p:cSld>
  <p:clrMapOvr>
    <a:masterClrMapping/>
  </p:clrMapOvr>
</p:notes>
</file>

<file path=ppt/notesSlides/notesSlide3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 lang="ko-KR" altLang="en-US"/>
            </a:pPr>
            <a:fld id="{A97BC2ED-3148-482D-8BF8-96420A05C049}" type="slidenum">
              <a:rPr lang="en-US" altLang="en-US"/>
              <a:pPr lvl="0">
                <a:defRPr lang="ko-KR" altLang="en-US"/>
              </a:pPr>
              <a:t>3</a:t>
            </a:fld>
            <a:endParaRPr lang="en-US" altLang="en-US"/>
          </a:p>
        </p:txBody>
      </p:sp>
    </p:spTree>
  </p:cSld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BC2ED-3148-482D-8BF8-96420A05C049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237818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BC2ED-3148-482D-8BF8-96420A05C049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287382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BC2ED-3148-482D-8BF8-96420A05C049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65253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BC2ED-3148-482D-8BF8-96420A05C049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89692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BC2ED-3148-482D-8BF8-96420A05C049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6431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BC2ED-3148-482D-8BF8-96420A05C049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363178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감사합니다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BC2ED-3148-482D-8BF8-96420A05C049}" type="slidenum">
              <a:rPr lang="ko-KR" altLang="en-US" smtClean="0"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8340123"/>
      </p:ext>
    </p:extLst>
  </p:cSld>
  <p:clrMapOvr>
    <a:masterClrMapping/>
  </p:clrMapOvr>
</p:notes>
</file>

<file path=ppt/notesSlides/notesSlide4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 lang="ko-KR" altLang="en-US"/>
            </a:pPr>
            <a:fld id="{A97BC2ED-3148-482D-8BF8-96420A05C049}" type="slidenum">
              <a:rPr lang="en-US" altLang="en-US"/>
              <a:pPr lvl="0">
                <a:defRPr lang="ko-KR" altLang="en-US"/>
              </a:pPr>
              <a:t>4</a:t>
            </a:fld>
            <a:endParaRPr lang="en-US" altLang="en-US"/>
          </a:p>
        </p:txBody>
      </p:sp>
    </p:spTree>
  </p:cSld>
</p:notes>
</file>

<file path=ppt/notesSlides/notesSlide5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 lang="ko-KR" altLang="en-US"/>
            </a:pPr>
            <a:fld id="{A97BC2ED-3148-482D-8BF8-96420A05C049}" type="slidenum">
              <a:rPr lang="en-US" altLang="en-US"/>
              <a:pPr lvl="0">
                <a:defRPr lang="ko-KR" altLang="en-US"/>
              </a:pPr>
              <a:t>5</a:t>
            </a:fld>
            <a:endParaRPr lang="en-US" altLang="en-US"/>
          </a:p>
        </p:txBody>
      </p:sp>
    </p:spTree>
  </p:cSld>
</p:notes>
</file>

<file path=ppt/notesSlides/notesSlide6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 lang="ko-KR" altLang="en-US"/>
            </a:pPr>
            <a:fld id="{A97BC2ED-3148-482D-8BF8-96420A05C049}" type="slidenum">
              <a:rPr lang="en-US" altLang="en-US"/>
              <a:pPr lvl="0">
                <a:defRPr lang="ko-KR" altLang="en-US"/>
              </a:pPr>
              <a:t>6</a:t>
            </a:fld>
            <a:endParaRPr lang="en-US" altLang="en-US"/>
          </a:p>
        </p:txBody>
      </p:sp>
    </p:spTree>
  </p:cSld>
</p:notes>
</file>

<file path=ppt/notesSlides/notesSlide7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 lang="ko-KR" altLang="en-US"/>
            </a:pPr>
            <a:fld id="{A97BC2ED-3148-482D-8BF8-96420A05C049}" type="slidenum">
              <a:rPr lang="en-US" altLang="en-US"/>
              <a:pPr lvl="0">
                <a:defRPr lang="ko-KR" altLang="en-US"/>
              </a:pPr>
              <a:t>7</a:t>
            </a:fld>
            <a:endParaRPr lang="en-US" altLang="en-US"/>
          </a:p>
        </p:txBody>
      </p:sp>
    </p:spTree>
  </p:cSld>
</p:notes>
</file>

<file path=ppt/notesSlides/notesSlide8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>
              <a:defRPr lang="ko-KR" altLang="en-US"/>
            </a:pPr>
            <a:r>
              <a:rPr lang="ko-KR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endParaRPr lang="ko-KR" alt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 lang="ko-KR" altLang="en-US"/>
            </a:pPr>
            <a:fld id="{A97BC2ED-3148-482D-8BF8-96420A05C049}" type="slidenum">
              <a:rPr lang="en-US" altLang="en-US"/>
              <a:pPr lvl="0">
                <a:defRPr lang="ko-KR" altLang="en-US"/>
              </a:pPr>
              <a:t>8</a:t>
            </a:fld>
            <a:endParaRPr lang="en-US" altLang="en-US"/>
          </a:p>
        </p:txBody>
      </p:sp>
    </p:spTree>
  </p:cSld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BC2ED-3148-482D-8BF8-96420A05C049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4573031"/>
      </p:ext>
    </p:extLst>
  </p:cSld>
  <p:clrMapOvr>
    <a:masterClrMapping/>
  </p:clrMapOvr>
</p:note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C9BCD5E-CF2F-45CD-A1C5-FACE037AE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6340CAA-7987-4F30-B10A-034CDBA23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08DEE94-B9EB-437B-B87B-4D63439559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6BE8F7-8EF6-4880-9F1A-6D10965A868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2023-10-16-Mon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0C7A974-A07A-49C2-B147-F6EC85053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94EDD24-940C-445F-B974-623173FA1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BBB8-EBE5-4A2B-AB70-89540E1C96C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F4696B87-5BF0-7E52-55E5-6C1997CBC237}"/>
              </a:ext>
            </a:extLst>
          </p:cNvPr>
          <p:cNvSpPr txBox="1"/>
          <p:nvPr userDrawn="1"/>
        </p:nvSpPr>
        <p:spPr>
          <a:xfrm>
            <a:off x="340258" y="6626860"/>
            <a:ext cx="230124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0" i="1" kern="1200" dirty="0">
                <a:solidFill>
                  <a:schemeClr val="tx2">
                    <a:lumMod val="75000"/>
                  </a:schemeClr>
                </a:solidFill>
                <a:latin typeface="UKIJ CJK"/>
                <a:ea typeface="Pretendard" panose="02000503000000020004" pitchFamily="2" charset="-127"/>
                <a:cs typeface="UKIJ CJK"/>
              </a:rPr>
              <a:t>Copyrightⓒ 2023 F1Security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04389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theme" Target="../theme/theme1.xml" 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4">
            <a:extLst>
              <a:ext uri="{FF2B5EF4-FFF2-40B4-BE49-F238E27FC236}">
                <a16:creationId xmlns:a16="http://schemas.microsoft.com/office/drawing/2014/main" id="{E9327C8A-DAFD-EAEA-4DC4-46C9AB5DB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6755" y="6397625"/>
            <a:ext cx="551869" cy="365125"/>
          </a:xfrm>
          <a:prstGeom prst="rect">
            <a:avLst/>
          </a:prstGeom>
        </p:spPr>
        <p:txBody>
          <a:bodyPr/>
          <a:lstStyle>
            <a:lvl1pPr>
              <a:defRPr sz="1400" b="0" i="1">
                <a:solidFill>
                  <a:schemeClr val="accent1">
                    <a:lumMod val="7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defRPr>
            </a:lvl1pPr>
          </a:lstStyle>
          <a:p>
            <a:fld id="{32466E42-A0E3-4444-BD98-151EBD1E49C6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10568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1.xml"  /><Relationship Id="rId3" Type="http://schemas.openxmlformats.org/officeDocument/2006/relationships/image" Target="../media/image1.jpeg"  /><Relationship Id="rId4" Type="http://schemas.openxmlformats.org/officeDocument/2006/relationships/image" Target="../media/image2.emf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10.xml"  /><Relationship Id="rId3" Type="http://schemas.openxmlformats.org/officeDocument/2006/relationships/image" Target="../media/image24.jpeg"  /><Relationship Id="rId4" Type="http://schemas.openxmlformats.org/officeDocument/2006/relationships/image" Target="../media/image2.emf"  /></Relationships>
</file>

<file path=ppt/slides/_rels/slide1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11.xml"  /><Relationship Id="rId3" Type="http://schemas.openxmlformats.org/officeDocument/2006/relationships/image" Target="../media/image4.png"  /><Relationship Id="rId4" Type="http://schemas.openxmlformats.org/officeDocument/2006/relationships/image" Target="../media/image5.svg"  /><Relationship Id="rId5" Type="http://schemas.openxmlformats.org/officeDocument/2006/relationships/image" Target="../media/image25.png"  /></Relationships>
</file>

<file path=ppt/slides/_rels/slide1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12.xml"  /><Relationship Id="rId3" Type="http://schemas.openxmlformats.org/officeDocument/2006/relationships/image" Target="../media/image26.jpeg"  /><Relationship Id="rId4" Type="http://schemas.openxmlformats.org/officeDocument/2006/relationships/image" Target="../media/image2.emf"  /></Relationships>
</file>

<file path=ppt/slides/_rels/slide1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image" Target="../media/image32.emf"  /><Relationship Id="rId11" Type="http://schemas.openxmlformats.org/officeDocument/2006/relationships/image" Target="../media/image33.emf"  /><Relationship Id="rId2" Type="http://schemas.openxmlformats.org/officeDocument/2006/relationships/notesSlide" Target="../notesSlides/notesSlide13.xml"  /><Relationship Id="rId3" Type="http://schemas.openxmlformats.org/officeDocument/2006/relationships/image" Target="../media/image4.png"  /><Relationship Id="rId4" Type="http://schemas.openxmlformats.org/officeDocument/2006/relationships/image" Target="../media/image5.svg"  /><Relationship Id="rId5" Type="http://schemas.openxmlformats.org/officeDocument/2006/relationships/image" Target="../media/image27.png"  /><Relationship Id="rId6" Type="http://schemas.openxmlformats.org/officeDocument/2006/relationships/image" Target="../media/image28.emf"  /><Relationship Id="rId7" Type="http://schemas.openxmlformats.org/officeDocument/2006/relationships/image" Target="../media/image29.emf"  /><Relationship Id="rId8" Type="http://schemas.openxmlformats.org/officeDocument/2006/relationships/image" Target="../media/image30.emf"  /><Relationship Id="rId9" Type="http://schemas.openxmlformats.org/officeDocument/2006/relationships/image" Target="../media/image31.emf"  /></Relationships>
</file>

<file path=ppt/slides/_rels/slide1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34.png"  /><Relationship Id="rId3" Type="http://schemas.openxmlformats.org/officeDocument/2006/relationships/image" Target="../media/image35.png"  /><Relationship Id="rId4" Type="http://schemas.openxmlformats.org/officeDocument/2006/relationships/image" Target="../media/image36.png"  /><Relationship Id="rId5" Type="http://schemas.openxmlformats.org/officeDocument/2006/relationships/image" Target="../media/image37.png"  /><Relationship Id="rId6" Type="http://schemas.openxmlformats.org/officeDocument/2006/relationships/image" Target="../media/image38.png"  /></Relationships>
</file>

<file path=ppt/slides/_rels/slide1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14.xml"  /><Relationship Id="rId3" Type="http://schemas.openxmlformats.org/officeDocument/2006/relationships/image" Target="../media/image19.jpeg"  /><Relationship Id="rId4" Type="http://schemas.openxmlformats.org/officeDocument/2006/relationships/image" Target="../media/image39.emf"  /><Relationship Id="rId5" Type="http://schemas.openxmlformats.org/officeDocument/2006/relationships/image" Target="../media/image2.emf"  /></Relationships>
</file>

<file path=ppt/slides/_rels/slide1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15.xml"  /><Relationship Id="rId3" Type="http://schemas.openxmlformats.org/officeDocument/2006/relationships/image" Target="../media/image4.png"  /><Relationship Id="rId4" Type="http://schemas.openxmlformats.org/officeDocument/2006/relationships/image" Target="../media/image5.svg"  /><Relationship Id="rId5" Type="http://schemas.openxmlformats.org/officeDocument/2006/relationships/image" Target="../media/image40.png"  /></Relationships>
</file>

<file path=ppt/slides/_rels/slide1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16.xml"  /><Relationship Id="rId3" Type="http://schemas.openxmlformats.org/officeDocument/2006/relationships/image" Target="../media/image4.png"  /><Relationship Id="rId4" Type="http://schemas.openxmlformats.org/officeDocument/2006/relationships/image" Target="../media/image5.svg"  /><Relationship Id="rId5" Type="http://schemas.openxmlformats.org/officeDocument/2006/relationships/image" Target="../media/image41.png"  /><Relationship Id="rId6" Type="http://schemas.openxmlformats.org/officeDocument/2006/relationships/image" Target="../media/image42.png"  /><Relationship Id="rId7" Type="http://schemas.openxmlformats.org/officeDocument/2006/relationships/image" Target="../media/image43.png"  /><Relationship Id="rId8" Type="http://schemas.openxmlformats.org/officeDocument/2006/relationships/image" Target="../media/image44.emf"  /></Relationships>
</file>

<file path=ppt/slides/_rels/slide1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17.xml"  /><Relationship Id="rId3" Type="http://schemas.openxmlformats.org/officeDocument/2006/relationships/image" Target="../media/image4.png"  /><Relationship Id="rId4" Type="http://schemas.openxmlformats.org/officeDocument/2006/relationships/image" Target="../media/image5.svg"  /><Relationship Id="rId5" Type="http://schemas.openxmlformats.org/officeDocument/2006/relationships/image" Target="../media/image45.png"  /><Relationship Id="rId6" Type="http://schemas.openxmlformats.org/officeDocument/2006/relationships/image" Target="../media/image46.emf"  /></Relationships>
</file>

<file path=ppt/slides/_rels/slide1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18.xml"  /><Relationship Id="rId3" Type="http://schemas.openxmlformats.org/officeDocument/2006/relationships/image" Target="../media/image4.png"  /><Relationship Id="rId4" Type="http://schemas.openxmlformats.org/officeDocument/2006/relationships/image" Target="../media/image5.svg"  /><Relationship Id="rId5" Type="http://schemas.openxmlformats.org/officeDocument/2006/relationships/image" Target="../media/image47.png"  /><Relationship Id="rId6" Type="http://schemas.openxmlformats.org/officeDocument/2006/relationships/image" Target="../media/image48.emf"  /><Relationship Id="rId7" Type="http://schemas.openxmlformats.org/officeDocument/2006/relationships/image" Target="../media/image49.emf"  /><Relationship Id="rId8" Type="http://schemas.openxmlformats.org/officeDocument/2006/relationships/image" Target="../media/image50.emf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2.xml"  /><Relationship Id="rId3" Type="http://schemas.openxmlformats.org/officeDocument/2006/relationships/image" Target="../media/image3.png"  /><Relationship Id="rId4" Type="http://schemas.openxmlformats.org/officeDocument/2006/relationships/image" Target="../media/image4.png"  /><Relationship Id="rId5" Type="http://schemas.openxmlformats.org/officeDocument/2006/relationships/image" Target="../media/image5.svg"  /></Relationships>
</file>

<file path=ppt/slides/_rels/slide2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19.xml"  /><Relationship Id="rId3" Type="http://schemas.openxmlformats.org/officeDocument/2006/relationships/image" Target="../media/image19.jpeg"  /><Relationship Id="rId4" Type="http://schemas.openxmlformats.org/officeDocument/2006/relationships/image" Target="../media/image2.emf"  /><Relationship Id="rId5" Type="http://schemas.openxmlformats.org/officeDocument/2006/relationships/image" Target="../media/image51.emf"  /></Relationships>
</file>

<file path=ppt/slides/_rels/slide2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20.xml"  /><Relationship Id="rId3" Type="http://schemas.openxmlformats.org/officeDocument/2006/relationships/image" Target="../media/image4.png"  /><Relationship Id="rId4" Type="http://schemas.openxmlformats.org/officeDocument/2006/relationships/image" Target="../media/image5.svg"  /><Relationship Id="rId5" Type="http://schemas.openxmlformats.org/officeDocument/2006/relationships/image" Target="../media/image52.png"  /></Relationships>
</file>

<file path=ppt/slides/_rels/slide2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21.xml"  /><Relationship Id="rId3" Type="http://schemas.openxmlformats.org/officeDocument/2006/relationships/image" Target="../media/image53.jpeg"  /><Relationship Id="rId4" Type="http://schemas.openxmlformats.org/officeDocument/2006/relationships/image" Target="../media/image2.emf"  /></Relationships>
</file>

<file path=ppt/slides/_rels/slide2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22.xml"  /><Relationship Id="rId3" Type="http://schemas.openxmlformats.org/officeDocument/2006/relationships/image" Target="../media/image4.png"  /><Relationship Id="rId4" Type="http://schemas.openxmlformats.org/officeDocument/2006/relationships/image" Target="../media/image5.svg"  /><Relationship Id="rId5" Type="http://schemas.openxmlformats.org/officeDocument/2006/relationships/image" Target="../media/image54.png"  /><Relationship Id="rId6" Type="http://schemas.openxmlformats.org/officeDocument/2006/relationships/image" Target="../media/image55.png"  /><Relationship Id="rId7" Type="http://schemas.openxmlformats.org/officeDocument/2006/relationships/image" Target="../media/image56.emf"  /></Relationships>
</file>

<file path=ppt/slides/_rels/slide2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image" Target="../media/image62.png"  /><Relationship Id="rId11" Type="http://schemas.openxmlformats.org/officeDocument/2006/relationships/image" Target="../media/image63.emf"  /><Relationship Id="rId2" Type="http://schemas.openxmlformats.org/officeDocument/2006/relationships/notesSlide" Target="../notesSlides/notesSlide23.xml"  /><Relationship Id="rId3" Type="http://schemas.openxmlformats.org/officeDocument/2006/relationships/image" Target="../media/image57.emf"  /><Relationship Id="rId4" Type="http://schemas.openxmlformats.org/officeDocument/2006/relationships/image" Target="../media/image58.emf"  /><Relationship Id="rId5" Type="http://schemas.openxmlformats.org/officeDocument/2006/relationships/image" Target="../media/image59.emf"  /><Relationship Id="rId6" Type="http://schemas.openxmlformats.org/officeDocument/2006/relationships/image" Target="../media/image60.emf"  /><Relationship Id="rId7" Type="http://schemas.openxmlformats.org/officeDocument/2006/relationships/image" Target="../media/image61.emf"  /><Relationship Id="rId8" Type="http://schemas.openxmlformats.org/officeDocument/2006/relationships/image" Target="../media/image4.png"  /><Relationship Id="rId9" Type="http://schemas.openxmlformats.org/officeDocument/2006/relationships/image" Target="../media/image5.svg"  /></Relationships>
</file>

<file path=ppt/slides/_rels/slide2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24.xml"  /><Relationship Id="rId3" Type="http://schemas.openxmlformats.org/officeDocument/2006/relationships/image" Target="../media/image4.png"  /><Relationship Id="rId4" Type="http://schemas.openxmlformats.org/officeDocument/2006/relationships/image" Target="../media/image5.svg"  /><Relationship Id="rId5" Type="http://schemas.openxmlformats.org/officeDocument/2006/relationships/image" Target="../media/image64.png"  /><Relationship Id="rId6" Type="http://schemas.openxmlformats.org/officeDocument/2006/relationships/image" Target="../media/image65.png"  /></Relationships>
</file>

<file path=ppt/slides/_rels/slide2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25.xml"  /><Relationship Id="rId3" Type="http://schemas.openxmlformats.org/officeDocument/2006/relationships/image" Target="../media/image4.png"  /><Relationship Id="rId4" Type="http://schemas.openxmlformats.org/officeDocument/2006/relationships/image" Target="../media/image5.svg"  /><Relationship Id="rId5" Type="http://schemas.openxmlformats.org/officeDocument/2006/relationships/image" Target="../media/image66.emf"  /><Relationship Id="rId6" Type="http://schemas.openxmlformats.org/officeDocument/2006/relationships/image" Target="../media/image67.emf"  /><Relationship Id="rId7" Type="http://schemas.openxmlformats.org/officeDocument/2006/relationships/image" Target="../media/image68.emf"  /></Relationships>
</file>

<file path=ppt/slides/_rels/slide2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26.xml"  /><Relationship Id="rId3" Type="http://schemas.openxmlformats.org/officeDocument/2006/relationships/image" Target="../media/image19.jpeg"  /><Relationship Id="rId4" Type="http://schemas.openxmlformats.org/officeDocument/2006/relationships/image" Target="../media/image2.emf"  /></Relationships>
</file>

<file path=ppt/slides/_rels/slide2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27.xml"  /><Relationship Id="rId3" Type="http://schemas.openxmlformats.org/officeDocument/2006/relationships/image" Target="../media/image4.png"  /><Relationship Id="rId4" Type="http://schemas.openxmlformats.org/officeDocument/2006/relationships/image" Target="../media/image5.svg"  /><Relationship Id="rId5" Type="http://schemas.openxmlformats.org/officeDocument/2006/relationships/image" Target="../media/image69.png"  /><Relationship Id="rId6" Type="http://schemas.openxmlformats.org/officeDocument/2006/relationships/image" Target="../media/image70.png"  /></Relationships>
</file>

<file path=ppt/slides/_rels/slide2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28.xml"  /><Relationship Id="rId3" Type="http://schemas.openxmlformats.org/officeDocument/2006/relationships/image" Target="../media/image4.png"  /><Relationship Id="rId4" Type="http://schemas.openxmlformats.org/officeDocument/2006/relationships/image" Target="../media/image5.svg"  /><Relationship Id="rId5" Type="http://schemas.openxmlformats.org/officeDocument/2006/relationships/image" Target="../media/image71.pn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3.xml"  /><Relationship Id="rId3" Type="http://schemas.openxmlformats.org/officeDocument/2006/relationships/image" Target="../media/image6.emf"  /><Relationship Id="rId4" Type="http://schemas.openxmlformats.org/officeDocument/2006/relationships/image" Target="../media/image4.png"  /><Relationship Id="rId5" Type="http://schemas.openxmlformats.org/officeDocument/2006/relationships/image" Target="../media/image5.svg"  /><Relationship Id="rId6" Type="http://schemas.openxmlformats.org/officeDocument/2006/relationships/image" Target="../media/image7.emf"  /><Relationship Id="rId7" Type="http://schemas.openxmlformats.org/officeDocument/2006/relationships/image" Target="../media/image8.emf"  /><Relationship Id="rId8" Type="http://schemas.openxmlformats.org/officeDocument/2006/relationships/image" Target="../media/image9.png"  /></Relationships>
</file>

<file path=ppt/slides/_rels/slide3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29.xml"  /><Relationship Id="rId3" Type="http://schemas.openxmlformats.org/officeDocument/2006/relationships/image" Target="../media/image4.png"  /><Relationship Id="rId4" Type="http://schemas.openxmlformats.org/officeDocument/2006/relationships/image" Target="../media/image5.svg"  /><Relationship Id="rId5" Type="http://schemas.openxmlformats.org/officeDocument/2006/relationships/image" Target="../media/image72.png"  /><Relationship Id="rId6" Type="http://schemas.openxmlformats.org/officeDocument/2006/relationships/image" Target="../media/image73.png"  /></Relationships>
</file>

<file path=ppt/slides/_rels/slide3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30.xml"  /><Relationship Id="rId3" Type="http://schemas.openxmlformats.org/officeDocument/2006/relationships/image" Target="../media/image4.png"  /><Relationship Id="rId4" Type="http://schemas.openxmlformats.org/officeDocument/2006/relationships/image" Target="../media/image5.svg"  /><Relationship Id="rId5" Type="http://schemas.openxmlformats.org/officeDocument/2006/relationships/image" Target="../media/image74.png"  /></Relationships>
</file>

<file path=ppt/slides/_rels/slide3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31.xml"  /><Relationship Id="rId3" Type="http://schemas.openxmlformats.org/officeDocument/2006/relationships/image" Target="../media/image4.png"  /><Relationship Id="rId4" Type="http://schemas.openxmlformats.org/officeDocument/2006/relationships/image" Target="../media/image5.svg"  /><Relationship Id="rId5" Type="http://schemas.openxmlformats.org/officeDocument/2006/relationships/image" Target="../media/image75.png"  /></Relationships>
</file>

<file path=ppt/slides/_rels/slide3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32.xml"  /><Relationship Id="rId3" Type="http://schemas.openxmlformats.org/officeDocument/2006/relationships/image" Target="../media/image4.png"  /><Relationship Id="rId4" Type="http://schemas.openxmlformats.org/officeDocument/2006/relationships/image" Target="../media/image5.svg"  /><Relationship Id="rId5" Type="http://schemas.openxmlformats.org/officeDocument/2006/relationships/image" Target="../media/image76.png"  /></Relationships>
</file>

<file path=ppt/slides/_rels/slide3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33.xml"  /><Relationship Id="rId3" Type="http://schemas.openxmlformats.org/officeDocument/2006/relationships/image" Target="../media/image4.png"  /><Relationship Id="rId4" Type="http://schemas.openxmlformats.org/officeDocument/2006/relationships/image" Target="../media/image5.svg"  /><Relationship Id="rId5" Type="http://schemas.openxmlformats.org/officeDocument/2006/relationships/image" Target="../media/image77.png"  /></Relationships>
</file>

<file path=ppt/slides/_rels/slide3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34.xml"  /><Relationship Id="rId3" Type="http://schemas.openxmlformats.org/officeDocument/2006/relationships/image" Target="../media/image4.png"  /><Relationship Id="rId4" Type="http://schemas.openxmlformats.org/officeDocument/2006/relationships/image" Target="../media/image5.svg"  /><Relationship Id="rId5" Type="http://schemas.openxmlformats.org/officeDocument/2006/relationships/image" Target="../media/image78.png"  /></Relationships>
</file>

<file path=ppt/slides/_rels/slide3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35.xml"  /><Relationship Id="rId3" Type="http://schemas.openxmlformats.org/officeDocument/2006/relationships/image" Target="../media/image4.png"  /><Relationship Id="rId4" Type="http://schemas.openxmlformats.org/officeDocument/2006/relationships/image" Target="../media/image5.svg"  /><Relationship Id="rId5" Type="http://schemas.openxmlformats.org/officeDocument/2006/relationships/image" Target="../media/image79.png"  /></Relationships>
</file>

<file path=ppt/slides/_rels/slide3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36.xml"  /><Relationship Id="rId3" Type="http://schemas.openxmlformats.org/officeDocument/2006/relationships/image" Target="../media/image1.jpeg"  /><Relationship Id="rId4" Type="http://schemas.openxmlformats.org/officeDocument/2006/relationships/image" Target="../media/image2.emf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image" Target="../media/image15.emf"  /><Relationship Id="rId2" Type="http://schemas.openxmlformats.org/officeDocument/2006/relationships/notesSlide" Target="../notesSlides/notesSlide4.xml"  /><Relationship Id="rId3" Type="http://schemas.openxmlformats.org/officeDocument/2006/relationships/image" Target="../media/image10.png"  /><Relationship Id="rId4" Type="http://schemas.openxmlformats.org/officeDocument/2006/relationships/image" Target="../media/image4.png"  /><Relationship Id="rId5" Type="http://schemas.openxmlformats.org/officeDocument/2006/relationships/image" Target="../media/image5.svg"  /><Relationship Id="rId6" Type="http://schemas.openxmlformats.org/officeDocument/2006/relationships/image" Target="../media/image11.png"  /><Relationship Id="rId7" Type="http://schemas.openxmlformats.org/officeDocument/2006/relationships/image" Target="../media/image12.png"  /><Relationship Id="rId8" Type="http://schemas.openxmlformats.org/officeDocument/2006/relationships/image" Target="../media/image13.emf"  /><Relationship Id="rId9" Type="http://schemas.openxmlformats.org/officeDocument/2006/relationships/image" Target="../media/image14.emf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5.xml"  /><Relationship Id="rId3" Type="http://schemas.openxmlformats.org/officeDocument/2006/relationships/image" Target="../media/image4.png"  /><Relationship Id="rId4" Type="http://schemas.openxmlformats.org/officeDocument/2006/relationships/image" Target="../media/image5.svg"  /><Relationship Id="rId5" Type="http://schemas.openxmlformats.org/officeDocument/2006/relationships/image" Target="../media/image16.pn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6.xml"  /><Relationship Id="rId3" Type="http://schemas.openxmlformats.org/officeDocument/2006/relationships/image" Target="../media/image4.png"  /><Relationship Id="rId4" Type="http://schemas.openxmlformats.org/officeDocument/2006/relationships/image" Target="../media/image5.sv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7.xml"  /><Relationship Id="rId3" Type="http://schemas.openxmlformats.org/officeDocument/2006/relationships/image" Target="../media/image4.png"  /><Relationship Id="rId4" Type="http://schemas.openxmlformats.org/officeDocument/2006/relationships/image" Target="../media/image5.svg"  /><Relationship Id="rId5" Type="http://schemas.openxmlformats.org/officeDocument/2006/relationships/image" Target="../media/image17.png"  /><Relationship Id="rId6" Type="http://schemas.openxmlformats.org/officeDocument/2006/relationships/image" Target="../media/image18.png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8.xml"  /><Relationship Id="rId3" Type="http://schemas.openxmlformats.org/officeDocument/2006/relationships/image" Target="../media/image19.jpeg"  /><Relationship Id="rId4" Type="http://schemas.openxmlformats.org/officeDocument/2006/relationships/image" Target="../media/image2.emf"  /><Relationship Id="rId5" Type="http://schemas.openxmlformats.org/officeDocument/2006/relationships/image" Target="../media/image20.emf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9.xml"  /><Relationship Id="rId3" Type="http://schemas.openxmlformats.org/officeDocument/2006/relationships/image" Target="../media/image21.png"  /><Relationship Id="rId4" Type="http://schemas.openxmlformats.org/officeDocument/2006/relationships/image" Target="../media/image22.png"  /><Relationship Id="rId5" Type="http://schemas.openxmlformats.org/officeDocument/2006/relationships/image" Target="../media/image23.png"  /><Relationship Id="rId6" Type="http://schemas.openxmlformats.org/officeDocument/2006/relationships/image" Target="../media/image4.png"  /><Relationship Id="rId7" Type="http://schemas.openxmlformats.org/officeDocument/2006/relationships/image" Target="../media/image5.svg" 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light, ocean floor&#10;&#10;Description automatically generated">
            <a:extLst>
              <a:ext uri="{FF2B5EF4-FFF2-40B4-BE49-F238E27FC236}">
                <a16:creationId xmlns:a16="http://schemas.microsoft.com/office/drawing/2014/main" id="{35C34732-8D58-E5B2-B78C-03B1284F29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" t="1240" r="3650" b="434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6A3E49-7496-0D83-1894-D00C83EA8248}"/>
              </a:ext>
            </a:extLst>
          </p:cNvPr>
          <p:cNvSpPr txBox="1"/>
          <p:nvPr/>
        </p:nvSpPr>
        <p:spPr>
          <a:xfrm>
            <a:off x="2318251" y="347828"/>
            <a:ext cx="6453800" cy="7937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atinLnBrk="0">
              <a:lnSpc>
                <a:spcPct val="90000"/>
              </a:lnSpc>
              <a:spcAft>
                <a:spcPts val="600"/>
              </a:spcAft>
            </a:pPr>
            <a:r>
              <a:rPr lang="en-US" altLang="ko-KR" sz="2000" b="1" i="1" dirty="0">
                <a:solidFill>
                  <a:schemeClr val="bg1">
                    <a:lumMod val="85000"/>
                  </a:schemeClr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Unified Web Security Service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B9D830-5E05-370D-3460-B65097FB42EF}"/>
              </a:ext>
            </a:extLst>
          </p:cNvPr>
          <p:cNvSpPr txBox="1"/>
          <p:nvPr/>
        </p:nvSpPr>
        <p:spPr>
          <a:xfrm>
            <a:off x="606808" y="2033541"/>
            <a:ext cx="62765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200" b="1" dirty="0">
                <a:solidFill>
                  <a:srgbClr val="0070C0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F1</a:t>
            </a:r>
            <a:r>
              <a:rPr lang="en-US" altLang="ko-KR" sz="72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Security </a:t>
            </a:r>
          </a:p>
          <a:p>
            <a:endParaRPr lang="en-KR" b="1" dirty="0">
              <a:solidFill>
                <a:schemeClr val="bg1"/>
              </a:solidFill>
              <a:latin typeface="Pretendard ExtraBold" panose="02000503000000020004" pitchFamily="2" charset="-127"/>
              <a:ea typeface="Pretendard ExtraBold" panose="02000503000000020004" pitchFamily="2" charset="-127"/>
              <a:cs typeface="Pretendard ExtraBold" panose="02000503000000020004" pitchFamily="2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384924-B86E-D54B-2F3D-57B28F23194B}"/>
              </a:ext>
            </a:extLst>
          </p:cNvPr>
          <p:cNvSpPr txBox="1"/>
          <p:nvPr/>
        </p:nvSpPr>
        <p:spPr>
          <a:xfrm>
            <a:off x="606808" y="3006117"/>
            <a:ext cx="627657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0" b="1" dirty="0">
                <a:solidFill>
                  <a:schemeClr val="bg1"/>
                </a:solidFill>
                <a:latin typeface="Pretendard Black" panose="02000503000000020004" pitchFamily="2" charset="-127"/>
                <a:ea typeface="Pretendard Black" panose="02000503000000020004" pitchFamily="2" charset="-127"/>
                <a:cs typeface="Pretendard Black" panose="02000503000000020004" pitchFamily="2" charset="-127"/>
              </a:rPr>
              <a:t>UWSS</a:t>
            </a:r>
          </a:p>
          <a:p>
            <a:r>
              <a:rPr lang="en-US" altLang="ko-KR" sz="3200" b="1" dirty="0">
                <a:solidFill>
                  <a:schemeClr val="bg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(</a:t>
            </a:r>
            <a:r>
              <a:rPr lang="ko-KR" altLang="en-US" sz="3200" b="1" dirty="0" err="1">
                <a:solidFill>
                  <a:schemeClr val="bg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통합웹보안서비스</a:t>
            </a:r>
            <a:r>
              <a:rPr lang="en-US" altLang="ko-KR" sz="3200" b="1" dirty="0">
                <a:solidFill>
                  <a:schemeClr val="bg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)</a:t>
            </a:r>
            <a:endParaRPr lang="en-KR" sz="3200" b="1" dirty="0">
              <a:solidFill>
                <a:schemeClr val="bg1"/>
              </a:solidFill>
              <a:latin typeface="Pretendard SemiBold" panose="02000703000000020004" pitchFamily="2" charset="-127"/>
              <a:ea typeface="Pretendard SemiBold" panose="02000703000000020004" pitchFamily="2" charset="-127"/>
              <a:cs typeface="Pretendard SemiBold" panose="02000703000000020004" pitchFamily="2" charset="-12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E7DB54-DDF0-8A00-0BBC-F0B75F678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821" y="472414"/>
            <a:ext cx="1952235" cy="43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18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lue&#10;&#10;Description automatically generated">
            <a:extLst>
              <a:ext uri="{FF2B5EF4-FFF2-40B4-BE49-F238E27FC236}">
                <a16:creationId xmlns:a16="http://schemas.microsoft.com/office/drawing/2014/main" id="{EFE672A4-BFBD-A349-54AF-F9BB7CA522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8" t="2864" b="2864"/>
          <a:stretch/>
        </p:blipFill>
        <p:spPr>
          <a:xfrm>
            <a:off x="-53340" y="0"/>
            <a:ext cx="12245340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D2E5BB8-2E0F-86D3-66DC-E8DC2DD33CCA}"/>
              </a:ext>
            </a:extLst>
          </p:cNvPr>
          <p:cNvSpPr txBox="1"/>
          <p:nvPr/>
        </p:nvSpPr>
        <p:spPr>
          <a:xfrm>
            <a:off x="267332" y="288042"/>
            <a:ext cx="2460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What is </a:t>
            </a:r>
            <a:r>
              <a:rPr lang="en-US" altLang="ko-KR" b="1" dirty="0" err="1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Webcastle</a:t>
            </a:r>
            <a:r>
              <a:rPr lang="en-US" altLang="ko-KR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endParaRPr lang="ko-KR" altLang="en-US" b="1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20" name="슬라이드 번호 개체 틀 4">
            <a:extLst>
              <a:ext uri="{FF2B5EF4-FFF2-40B4-BE49-F238E27FC236}">
                <a16:creationId xmlns:a16="http://schemas.microsoft.com/office/drawing/2014/main" id="{A8C4BC1C-193A-656D-1465-17670A6A44D3}"/>
              </a:ext>
            </a:extLst>
          </p:cNvPr>
          <p:cNvSpPr txBox="1">
            <a:spLocks/>
          </p:cNvSpPr>
          <p:nvPr/>
        </p:nvSpPr>
        <p:spPr>
          <a:xfrm>
            <a:off x="11394773" y="6397625"/>
            <a:ext cx="551869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400" b="0" i="1" kern="1200">
                <a:solidFill>
                  <a:schemeClr val="accent1">
                    <a:lumMod val="7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2466E42-A0E3-4444-BD98-151EBD1E49C6}" type="slidenum">
              <a:rPr lang="ko-KR" altLang="en-US" b="1" i="0" smtClean="0">
                <a:solidFill>
                  <a:schemeClr val="bg1"/>
                </a:solidFill>
              </a:rPr>
              <a:pPr algn="r"/>
              <a:t>10</a:t>
            </a:fld>
            <a:endParaRPr lang="ko-KR" altLang="en-US" b="1" i="0" dirty="0">
              <a:solidFill>
                <a:schemeClr val="bg1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756FEE0-FD1D-BF18-F05E-6BBB1DA34491}"/>
              </a:ext>
            </a:extLst>
          </p:cNvPr>
          <p:cNvCxnSpPr>
            <a:cxnSpLocks/>
          </p:cNvCxnSpPr>
          <p:nvPr/>
        </p:nvCxnSpPr>
        <p:spPr>
          <a:xfrm>
            <a:off x="2509520" y="461246"/>
            <a:ext cx="760147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CC791D30-ADC2-32D3-F11D-82BA70057A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1780" y="237746"/>
            <a:ext cx="1567166" cy="3489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B019228-722A-E599-A582-359F092A9207}"/>
              </a:ext>
            </a:extLst>
          </p:cNvPr>
          <p:cNvSpPr txBox="1"/>
          <p:nvPr/>
        </p:nvSpPr>
        <p:spPr>
          <a:xfrm>
            <a:off x="606808" y="1796348"/>
            <a:ext cx="62765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50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웹 방화벽이란</a:t>
            </a:r>
            <a:r>
              <a:rPr lang="en-US" altLang="ko-KR" sz="50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?</a:t>
            </a:r>
            <a:endParaRPr lang="en-KR" b="1" dirty="0">
              <a:solidFill>
                <a:schemeClr val="bg1"/>
              </a:solidFill>
              <a:latin typeface="Pretendard ExtraBold" panose="02000503000000020004" pitchFamily="2" charset="-127"/>
              <a:ea typeface="Pretendard ExtraBold" panose="02000503000000020004" pitchFamily="2" charset="-127"/>
              <a:cs typeface="Pretendard ExtraBold" panose="02000503000000020004" pitchFamily="2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2C0079-0AB4-03DA-8E0B-1C23246D209F}"/>
              </a:ext>
            </a:extLst>
          </p:cNvPr>
          <p:cNvSpPr txBox="1"/>
          <p:nvPr/>
        </p:nvSpPr>
        <p:spPr>
          <a:xfrm>
            <a:off x="639465" y="1510917"/>
            <a:ext cx="6276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Web Application Firewall(WAF)</a:t>
            </a:r>
            <a:endParaRPr lang="en-KR" sz="700" b="1" dirty="0">
              <a:solidFill>
                <a:schemeClr val="bg1"/>
              </a:solidFill>
              <a:latin typeface="Pretendard ExtraBold" panose="02000503000000020004" pitchFamily="2" charset="-127"/>
              <a:ea typeface="Pretendard ExtraBold" panose="02000503000000020004" pitchFamily="2" charset="-127"/>
              <a:cs typeface="Pretendard ExtraBold" panose="02000503000000020004" pitchFamily="2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660D74-7573-A767-53F9-CFCEC49CAEC5}"/>
              </a:ext>
            </a:extLst>
          </p:cNvPr>
          <p:cNvSpPr txBox="1"/>
          <p:nvPr/>
        </p:nvSpPr>
        <p:spPr>
          <a:xfrm>
            <a:off x="650843" y="2947988"/>
            <a:ext cx="52997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>
                <a:solidFill>
                  <a:srgbClr val="6FBDF2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네트워크 방화벽</a:t>
            </a:r>
            <a:r>
              <a:rPr lang="en-US" altLang="ko-KR" sz="1400" b="1" dirty="0">
                <a:solidFill>
                  <a:srgbClr val="6FBDF2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(Firewall)</a:t>
            </a:r>
            <a:r>
              <a:rPr lang="ko-KR" altLang="en-US" sz="1400" b="1" dirty="0">
                <a:solidFill>
                  <a:srgbClr val="6FBDF2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과는 달리 웹 애플리케이션 보안에 특화</a:t>
            </a:r>
            <a:endParaRPr lang="en-US" altLang="ko-KR" sz="1400" b="1" dirty="0">
              <a:solidFill>
                <a:srgbClr val="6FBDF2"/>
              </a:solidFill>
              <a:latin typeface="Pretendard SemiBold" panose="02000503000000020004" pitchFamily="2" charset="-127"/>
              <a:ea typeface="Pretendard SemiBold" panose="02000503000000020004" pitchFamily="2" charset="-127"/>
              <a:cs typeface="Pretendard SemiBold" panose="02000503000000020004" pitchFamily="2" charset="-127"/>
            </a:endParaRPr>
          </a:p>
          <a:p>
            <a:r>
              <a:rPr lang="en-US" altLang="ko-KR" sz="1400" b="1" dirty="0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SQL Injection, XSS</a:t>
            </a:r>
            <a:r>
              <a:rPr lang="ko-KR" altLang="en-US" sz="1400" b="1" dirty="0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등이라 불리는 웹사이트나 서버에 대한 공격들을 </a:t>
            </a:r>
            <a:endParaRPr lang="en-US" altLang="ko-KR" sz="1400" b="1" dirty="0">
              <a:solidFill>
                <a:schemeClr val="bg1"/>
              </a:solidFill>
              <a:latin typeface="Pretendard SemiBold" panose="02000503000000020004" pitchFamily="2" charset="-127"/>
              <a:ea typeface="Pretendard SemiBold" panose="02000503000000020004" pitchFamily="2" charset="-127"/>
              <a:cs typeface="Pretendard SemiBold" panose="02000503000000020004" pitchFamily="2" charset="-127"/>
            </a:endParaRPr>
          </a:p>
          <a:p>
            <a:r>
              <a:rPr lang="ko-KR" altLang="en-US" sz="1400" b="1" dirty="0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탐지하고 대응 및 차단하는 보안 방식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DF9CEC-2EB2-832F-EE68-45918D607078}"/>
              </a:ext>
            </a:extLst>
          </p:cNvPr>
          <p:cNvSpPr txBox="1"/>
          <p:nvPr/>
        </p:nvSpPr>
        <p:spPr>
          <a:xfrm>
            <a:off x="661729" y="3943942"/>
            <a:ext cx="5299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기존의 웹 공격 대응 기능 외에도</a:t>
            </a:r>
            <a:r>
              <a:rPr lang="en-US" altLang="ko-KR" sz="1400" b="1" dirty="0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, </a:t>
            </a:r>
            <a:r>
              <a:rPr lang="ko-KR" altLang="en-US" sz="1400" b="1" dirty="0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정보유출방지</a:t>
            </a:r>
            <a:r>
              <a:rPr lang="en-US" altLang="ko-KR" sz="1400" b="1" dirty="0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, </a:t>
            </a:r>
            <a:r>
              <a:rPr lang="ko-KR" altLang="en-US" sz="1400" b="1" dirty="0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부정접근차단</a:t>
            </a:r>
            <a:r>
              <a:rPr lang="en-US" altLang="ko-KR" sz="1400" b="1" dirty="0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, </a:t>
            </a:r>
            <a:r>
              <a:rPr lang="ko-KR" altLang="en-US" sz="1400" b="1" dirty="0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파일 등의 </a:t>
            </a:r>
            <a:r>
              <a:rPr lang="ko-KR" altLang="en-US" sz="1400" b="1" dirty="0" err="1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위변조</a:t>
            </a:r>
            <a:r>
              <a:rPr lang="ko-KR" altLang="en-US" sz="1400" b="1" dirty="0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 방지 기능을</a:t>
            </a:r>
            <a:r>
              <a:rPr lang="en-US" altLang="ko-KR" sz="1400" b="1" dirty="0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 </a:t>
            </a:r>
            <a:r>
              <a:rPr lang="ko-KR" altLang="en-US" sz="1400" b="1" dirty="0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수행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39ADC13-D99B-8E23-BF60-AE48F17A410F}"/>
              </a:ext>
            </a:extLst>
          </p:cNvPr>
          <p:cNvSpPr txBox="1"/>
          <p:nvPr/>
        </p:nvSpPr>
        <p:spPr>
          <a:xfrm>
            <a:off x="639956" y="4754421"/>
            <a:ext cx="5419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웹 애플리케이션 방어에 특화 개발되어 있어</a:t>
            </a:r>
            <a:r>
              <a:rPr lang="en-US" altLang="ko-KR" sz="1400" b="1" dirty="0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, </a:t>
            </a:r>
            <a:r>
              <a:rPr lang="ko-KR" altLang="en-US" sz="1400" b="1" dirty="0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웹 보안 취약점의 노출 방지 및 악성코드가 외부에서 </a:t>
            </a:r>
            <a:r>
              <a:rPr lang="ko-KR" altLang="en-US" sz="1400" b="1" dirty="0" err="1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업로드되는</a:t>
            </a:r>
            <a:r>
              <a:rPr lang="ko-KR" altLang="en-US" sz="1400" b="1" dirty="0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 것을 차단</a:t>
            </a:r>
          </a:p>
        </p:txBody>
      </p:sp>
    </p:spTree>
    <p:extLst>
      <p:ext uri="{BB962C8B-B14F-4D97-AF65-F5344CB8AC3E}">
        <p14:creationId xmlns:p14="http://schemas.microsoft.com/office/powerpoint/2010/main" val="72724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3D2E5BB8-2E0F-86D3-66DC-E8DC2DD33CCA}"/>
              </a:ext>
            </a:extLst>
          </p:cNvPr>
          <p:cNvSpPr txBox="1"/>
          <p:nvPr/>
        </p:nvSpPr>
        <p:spPr>
          <a:xfrm>
            <a:off x="267332" y="288042"/>
            <a:ext cx="2460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accent1">
                    <a:lumMod val="50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What is </a:t>
            </a:r>
            <a:r>
              <a:rPr lang="en-US" altLang="ko-KR" b="1" dirty="0" err="1">
                <a:solidFill>
                  <a:srgbClr val="0070C0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Webcastle</a:t>
            </a:r>
            <a:r>
              <a:rPr lang="en-US" altLang="ko-KR" b="1" dirty="0">
                <a:solidFill>
                  <a:srgbClr val="0070C0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endParaRPr lang="ko-KR" altLang="en-US" b="1" dirty="0">
              <a:solidFill>
                <a:srgbClr val="0070C0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pic>
        <p:nvPicPr>
          <p:cNvPr id="19" name="그래픽 11">
            <a:extLst>
              <a:ext uri="{FF2B5EF4-FFF2-40B4-BE49-F238E27FC236}">
                <a16:creationId xmlns:a16="http://schemas.microsoft.com/office/drawing/2014/main" id="{CC76FDF2-1DD5-58C2-1233-365D5E210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63772" y="248743"/>
            <a:ext cx="1593265" cy="351455"/>
          </a:xfrm>
          <a:prstGeom prst="rect">
            <a:avLst/>
          </a:prstGeom>
        </p:spPr>
      </p:pic>
      <p:sp>
        <p:nvSpPr>
          <p:cNvPr id="20" name="슬라이드 번호 개체 틀 4">
            <a:extLst>
              <a:ext uri="{FF2B5EF4-FFF2-40B4-BE49-F238E27FC236}">
                <a16:creationId xmlns:a16="http://schemas.microsoft.com/office/drawing/2014/main" id="{A8C4BC1C-193A-656D-1465-17670A6A44D3}"/>
              </a:ext>
            </a:extLst>
          </p:cNvPr>
          <p:cNvSpPr txBox="1">
            <a:spLocks/>
          </p:cNvSpPr>
          <p:nvPr/>
        </p:nvSpPr>
        <p:spPr>
          <a:xfrm>
            <a:off x="11394773" y="6397625"/>
            <a:ext cx="551869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400" b="0" i="1" kern="1200">
                <a:solidFill>
                  <a:schemeClr val="accent1">
                    <a:lumMod val="7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2466E42-A0E3-4444-BD98-151EBD1E49C6}" type="slidenum">
              <a:rPr lang="ko-KR" altLang="en-US" b="1" i="0" smtClean="0"/>
              <a:pPr algn="r"/>
              <a:t>11</a:t>
            </a:fld>
            <a:endParaRPr lang="ko-KR" altLang="en-US" b="1" i="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756FEE0-FD1D-BF18-F05E-6BBB1DA34491}"/>
              </a:ext>
            </a:extLst>
          </p:cNvPr>
          <p:cNvCxnSpPr>
            <a:cxnSpLocks/>
          </p:cNvCxnSpPr>
          <p:nvPr/>
        </p:nvCxnSpPr>
        <p:spPr>
          <a:xfrm>
            <a:off x="2509520" y="461246"/>
            <a:ext cx="760147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F45E454-09D4-8A3C-CCB5-F7474C4D952F}"/>
              </a:ext>
            </a:extLst>
          </p:cNvPr>
          <p:cNvCxnSpPr>
            <a:cxnSpLocks/>
          </p:cNvCxnSpPr>
          <p:nvPr/>
        </p:nvCxnSpPr>
        <p:spPr>
          <a:xfrm>
            <a:off x="7392144" y="1889490"/>
            <a:ext cx="0" cy="433733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D323BEE0-DC93-090C-38FF-E237F79C3C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9819" y="1367615"/>
            <a:ext cx="11012360" cy="42416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12E81B-CFB0-06F1-9D65-6737E805C52B}"/>
              </a:ext>
            </a:extLst>
          </p:cNvPr>
          <p:cNvSpPr txBox="1"/>
          <p:nvPr/>
        </p:nvSpPr>
        <p:spPr>
          <a:xfrm>
            <a:off x="1700457" y="1015293"/>
            <a:ext cx="2966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rgbClr val="125DA7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Software</a:t>
            </a:r>
            <a:r>
              <a:rPr lang="ko-KR" altLang="en-US" b="1" dirty="0">
                <a:solidFill>
                  <a:srgbClr val="125DA7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기반의 방화벽</a:t>
            </a:r>
            <a:r>
              <a:rPr lang="en-US" altLang="ko-KR" b="1" dirty="0">
                <a:solidFill>
                  <a:srgbClr val="125DA7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(SW)</a:t>
            </a:r>
            <a:endParaRPr lang="ko-KR" altLang="en-US" b="1" dirty="0">
              <a:solidFill>
                <a:srgbClr val="125DA7"/>
              </a:solidFill>
              <a:latin typeface="Pretendard SemiBold" panose="02000503000000020004" pitchFamily="2" charset="-127"/>
              <a:ea typeface="Pretendard SemiBold" panose="02000503000000020004" pitchFamily="2" charset="-127"/>
              <a:cs typeface="Pretendard SemiBold" panose="02000503000000020004" pitchFamily="2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E63F4-F708-B51D-92F9-4A3B036806AE}"/>
              </a:ext>
            </a:extLst>
          </p:cNvPr>
          <p:cNvSpPr txBox="1"/>
          <p:nvPr/>
        </p:nvSpPr>
        <p:spPr>
          <a:xfrm>
            <a:off x="1119646" y="3568317"/>
            <a:ext cx="1032150" cy="316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1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방화벽</a:t>
            </a:r>
            <a:endParaRPr lang="en-US" altLang="ko-KR" sz="1100" dirty="0">
              <a:solidFill>
                <a:schemeClr val="tx2">
                  <a:lumMod val="60000"/>
                  <a:lumOff val="40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F2A1FE-B877-0FCC-DCB6-748E5F4C36F9}"/>
              </a:ext>
            </a:extLst>
          </p:cNvPr>
          <p:cNvSpPr txBox="1"/>
          <p:nvPr/>
        </p:nvSpPr>
        <p:spPr>
          <a:xfrm>
            <a:off x="7539925" y="1015293"/>
            <a:ext cx="2964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chemeClr val="tx2">
                    <a:lumMod val="75000"/>
                  </a:schemeClr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Appliance</a:t>
            </a:r>
            <a:r>
              <a:rPr lang="ko-KR" altLang="en-US" b="1" dirty="0">
                <a:solidFill>
                  <a:schemeClr val="tx2">
                    <a:lumMod val="75000"/>
                  </a:schemeClr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기반의 방화벽</a:t>
            </a:r>
            <a:r>
              <a:rPr lang="en-US" altLang="ko-KR" b="1" dirty="0">
                <a:solidFill>
                  <a:schemeClr val="tx2">
                    <a:lumMod val="75000"/>
                  </a:schemeClr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(HW)</a:t>
            </a:r>
            <a:endParaRPr lang="ko-KR" altLang="en-US" b="1" dirty="0">
              <a:solidFill>
                <a:schemeClr val="tx2">
                  <a:lumMod val="75000"/>
                </a:schemeClr>
              </a:solidFill>
              <a:latin typeface="Pretendard SemiBold" panose="02000503000000020004" pitchFamily="2" charset="-127"/>
              <a:ea typeface="Pretendard SemiBold" panose="02000503000000020004" pitchFamily="2" charset="-127"/>
              <a:cs typeface="Pretendard SemiBold" panose="02000503000000020004" pitchFamily="2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53DEB5-C025-DE2F-6CBE-C205F584961C}"/>
              </a:ext>
            </a:extLst>
          </p:cNvPr>
          <p:cNvSpPr txBox="1"/>
          <p:nvPr/>
        </p:nvSpPr>
        <p:spPr>
          <a:xfrm>
            <a:off x="2639616" y="3568317"/>
            <a:ext cx="1032150" cy="316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1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IDS / IPS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E6812E-9D69-17F0-C419-311F68782134}"/>
              </a:ext>
            </a:extLst>
          </p:cNvPr>
          <p:cNvSpPr txBox="1"/>
          <p:nvPr/>
        </p:nvSpPr>
        <p:spPr>
          <a:xfrm>
            <a:off x="4151784" y="3568317"/>
            <a:ext cx="1032150" cy="316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1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L4 Switch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AC57FF-9FA4-480D-08D4-93BB3F998FE1}"/>
              </a:ext>
            </a:extLst>
          </p:cNvPr>
          <p:cNvSpPr txBox="1"/>
          <p:nvPr/>
        </p:nvSpPr>
        <p:spPr>
          <a:xfrm>
            <a:off x="6626574" y="3568317"/>
            <a:ext cx="1032150" cy="316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1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방화벽</a:t>
            </a:r>
            <a:endParaRPr lang="en-US" altLang="ko-KR" sz="1100" dirty="0">
              <a:solidFill>
                <a:schemeClr val="tx2">
                  <a:lumMod val="60000"/>
                  <a:lumOff val="40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882ED9-29A7-CF97-AB34-8104C75C7D97}"/>
              </a:ext>
            </a:extLst>
          </p:cNvPr>
          <p:cNvSpPr txBox="1"/>
          <p:nvPr/>
        </p:nvSpPr>
        <p:spPr>
          <a:xfrm>
            <a:off x="7802223" y="3568317"/>
            <a:ext cx="1032150" cy="316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1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IDS / IPS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257891-3CC6-51CD-1636-7BAEEFF885CB}"/>
              </a:ext>
            </a:extLst>
          </p:cNvPr>
          <p:cNvSpPr txBox="1"/>
          <p:nvPr/>
        </p:nvSpPr>
        <p:spPr>
          <a:xfrm>
            <a:off x="10358900" y="3568317"/>
            <a:ext cx="1032150" cy="316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1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L4 Switch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23F9EE-A362-5B27-F423-9116CE3C2FED}"/>
              </a:ext>
            </a:extLst>
          </p:cNvPr>
          <p:cNvSpPr txBox="1"/>
          <p:nvPr/>
        </p:nvSpPr>
        <p:spPr>
          <a:xfrm>
            <a:off x="9107465" y="3568317"/>
            <a:ext cx="1032150" cy="316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1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웹방화벽</a:t>
            </a:r>
            <a:endParaRPr lang="en-US" altLang="ko-KR" sz="1100" dirty="0">
              <a:solidFill>
                <a:schemeClr val="tx2">
                  <a:lumMod val="60000"/>
                  <a:lumOff val="40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289809-B60C-5D39-DAAD-14EDF5AB1A5E}"/>
              </a:ext>
            </a:extLst>
          </p:cNvPr>
          <p:cNvSpPr txBox="1"/>
          <p:nvPr/>
        </p:nvSpPr>
        <p:spPr>
          <a:xfrm>
            <a:off x="2639616" y="5034362"/>
            <a:ext cx="1032150" cy="378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400" b="1" dirty="0">
                <a:solidFill>
                  <a:schemeClr val="accent1">
                    <a:lumMod val="7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웹 </a:t>
            </a:r>
            <a:r>
              <a:rPr lang="ko-KR" altLang="en-US" sz="1400" b="1" dirty="0" err="1">
                <a:solidFill>
                  <a:schemeClr val="accent1">
                    <a:lumMod val="7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서버군</a:t>
            </a:r>
            <a:r>
              <a:rPr lang="ko-KR" altLang="en-US" sz="1400" b="1" dirty="0">
                <a:solidFill>
                  <a:schemeClr val="accent1">
                    <a:lumMod val="7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B21ED06-B6F8-0C7E-6BF1-210BB22E8C74}"/>
              </a:ext>
            </a:extLst>
          </p:cNvPr>
          <p:cNvSpPr txBox="1"/>
          <p:nvPr/>
        </p:nvSpPr>
        <p:spPr>
          <a:xfrm>
            <a:off x="8548045" y="5034362"/>
            <a:ext cx="1032150" cy="378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웹 </a:t>
            </a:r>
            <a:r>
              <a:rPr lang="ko-KR" altLang="en-US" sz="1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서버군</a:t>
            </a:r>
            <a:r>
              <a:rPr lang="ko-KR" altLang="en-US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770A6C-8A74-CE32-8762-B0B2DD90DFB0}"/>
              </a:ext>
            </a:extLst>
          </p:cNvPr>
          <p:cNvSpPr txBox="1"/>
          <p:nvPr/>
        </p:nvSpPr>
        <p:spPr>
          <a:xfrm>
            <a:off x="1374928" y="5517232"/>
            <a:ext cx="3600400" cy="337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200" b="1" dirty="0">
                <a:solidFill>
                  <a:srgbClr val="125DA7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웹서버에 직접탑재 된 방화벽 시스템</a:t>
            </a:r>
          </a:p>
        </p:txBody>
      </p:sp>
    </p:spTree>
    <p:extLst>
      <p:ext uri="{BB962C8B-B14F-4D97-AF65-F5344CB8AC3E}">
        <p14:creationId xmlns:p14="http://schemas.microsoft.com/office/powerpoint/2010/main" val="294722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lur, light&#10;&#10;Description automatically generated">
            <a:extLst>
              <a:ext uri="{FF2B5EF4-FFF2-40B4-BE49-F238E27FC236}">
                <a16:creationId xmlns:a16="http://schemas.microsoft.com/office/drawing/2014/main" id="{D00B77BB-A32E-A330-5322-D9B97829BC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2841" b="28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D2E5BB8-2E0F-86D3-66DC-E8DC2DD33CCA}"/>
              </a:ext>
            </a:extLst>
          </p:cNvPr>
          <p:cNvSpPr txBox="1"/>
          <p:nvPr/>
        </p:nvSpPr>
        <p:spPr>
          <a:xfrm>
            <a:off x="267332" y="288042"/>
            <a:ext cx="2460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What is </a:t>
            </a:r>
            <a:r>
              <a:rPr lang="en-US" altLang="ko-KR" b="1" dirty="0" err="1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Webcastle</a:t>
            </a:r>
            <a:r>
              <a:rPr lang="en-US" altLang="ko-KR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endParaRPr lang="ko-KR" altLang="en-US" b="1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20" name="슬라이드 번호 개체 틀 4">
            <a:extLst>
              <a:ext uri="{FF2B5EF4-FFF2-40B4-BE49-F238E27FC236}">
                <a16:creationId xmlns:a16="http://schemas.microsoft.com/office/drawing/2014/main" id="{A8C4BC1C-193A-656D-1465-17670A6A44D3}"/>
              </a:ext>
            </a:extLst>
          </p:cNvPr>
          <p:cNvSpPr txBox="1">
            <a:spLocks/>
          </p:cNvSpPr>
          <p:nvPr/>
        </p:nvSpPr>
        <p:spPr>
          <a:xfrm>
            <a:off x="11394773" y="6397625"/>
            <a:ext cx="551869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400" b="0" i="1" kern="1200">
                <a:solidFill>
                  <a:schemeClr val="accent1">
                    <a:lumMod val="7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2466E42-A0E3-4444-BD98-151EBD1E49C6}" type="slidenum">
              <a:rPr lang="ko-KR" altLang="en-US" b="1" i="0" smtClean="0">
                <a:solidFill>
                  <a:schemeClr val="bg1"/>
                </a:solidFill>
              </a:rPr>
              <a:pPr algn="r"/>
              <a:t>12</a:t>
            </a:fld>
            <a:endParaRPr lang="ko-KR" altLang="en-US" b="1" i="0" dirty="0">
              <a:solidFill>
                <a:schemeClr val="bg1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756FEE0-FD1D-BF18-F05E-6BBB1DA34491}"/>
              </a:ext>
            </a:extLst>
          </p:cNvPr>
          <p:cNvCxnSpPr>
            <a:cxnSpLocks/>
          </p:cNvCxnSpPr>
          <p:nvPr/>
        </p:nvCxnSpPr>
        <p:spPr>
          <a:xfrm>
            <a:off x="2509520" y="461246"/>
            <a:ext cx="760147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CC791D30-ADC2-32D3-F11D-82BA70057A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1780" y="237746"/>
            <a:ext cx="1567166" cy="3489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B019228-722A-E599-A582-359F092A9207}"/>
              </a:ext>
            </a:extLst>
          </p:cNvPr>
          <p:cNvSpPr txBox="1"/>
          <p:nvPr/>
        </p:nvSpPr>
        <p:spPr>
          <a:xfrm>
            <a:off x="606808" y="2275320"/>
            <a:ext cx="62765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5000" b="1" dirty="0">
                <a:solidFill>
                  <a:schemeClr val="bg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신속한 처리 속도</a:t>
            </a:r>
            <a:endParaRPr lang="en-KR" b="1" dirty="0">
              <a:solidFill>
                <a:schemeClr val="bg1"/>
              </a:solidFill>
              <a:latin typeface="Pretendard SemiBold" panose="02000703000000020004" pitchFamily="2" charset="-127"/>
              <a:ea typeface="Pretendard SemiBold" panose="02000703000000020004" pitchFamily="2" charset="-127"/>
              <a:cs typeface="Pretendard SemiBold" panose="02000703000000020004" pitchFamily="2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2C0079-0AB4-03DA-8E0B-1C23246D209F}"/>
              </a:ext>
            </a:extLst>
          </p:cNvPr>
          <p:cNvSpPr txBox="1"/>
          <p:nvPr/>
        </p:nvSpPr>
        <p:spPr>
          <a:xfrm>
            <a:off x="639465" y="1989889"/>
            <a:ext cx="6276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H/W Appliance </a:t>
            </a:r>
            <a:r>
              <a:rPr lang="ko-KR" altLang="en-US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대비</a:t>
            </a:r>
            <a:endParaRPr lang="en-KR" sz="700" b="1" dirty="0">
              <a:solidFill>
                <a:schemeClr val="bg1"/>
              </a:solidFill>
              <a:latin typeface="Pretendard ExtraBold" panose="02000503000000020004" pitchFamily="2" charset="-127"/>
              <a:ea typeface="Pretendard ExtraBold" panose="02000503000000020004" pitchFamily="2" charset="-127"/>
              <a:cs typeface="Pretendard ExtraBold" panose="02000503000000020004" pitchFamily="2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660D74-7573-A767-53F9-CFCEC49CAEC5}"/>
              </a:ext>
            </a:extLst>
          </p:cNvPr>
          <p:cNvSpPr txBox="1"/>
          <p:nvPr/>
        </p:nvSpPr>
        <p:spPr>
          <a:xfrm>
            <a:off x="650843" y="3301068"/>
            <a:ext cx="6052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H/W Appliance </a:t>
            </a:r>
            <a:r>
              <a:rPr lang="ko-KR" altLang="en-US" sz="1400" b="1" dirty="0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방식의 웹 방화벽은 </a:t>
            </a:r>
            <a:r>
              <a:rPr lang="en-US" altLang="ko-KR" sz="1400" b="1" dirty="0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SSL(Secure Sockets Layer) Data </a:t>
            </a:r>
            <a:r>
              <a:rPr lang="ko-KR" altLang="en-US" sz="1400" b="1" dirty="0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처리 시 트래픽 증가로 인하여 속도저하 발생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DF9CEC-2EB2-832F-EE68-45918D607078}"/>
              </a:ext>
            </a:extLst>
          </p:cNvPr>
          <p:cNvSpPr txBox="1"/>
          <p:nvPr/>
        </p:nvSpPr>
        <p:spPr>
          <a:xfrm>
            <a:off x="661729" y="3943942"/>
            <a:ext cx="6592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S/W </a:t>
            </a:r>
            <a:r>
              <a:rPr lang="ko-KR" altLang="en-US" sz="1400" b="1" dirty="0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방식은 웹 서버 안의 필터 레벨에서 동작하여 </a:t>
            </a:r>
            <a:r>
              <a:rPr lang="en-US" altLang="ko-KR" sz="1400" b="1" dirty="0">
                <a:solidFill>
                  <a:srgbClr val="6FBDF2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SSL Data</a:t>
            </a:r>
            <a:r>
              <a:rPr lang="ko-KR" altLang="en-US" sz="1400" b="1" dirty="0">
                <a:solidFill>
                  <a:srgbClr val="6FBDF2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 처리가 신속함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39ADC13-D99B-8E23-BF60-AE48F17A410F}"/>
              </a:ext>
            </a:extLst>
          </p:cNvPr>
          <p:cNvSpPr txBox="1"/>
          <p:nvPr/>
        </p:nvSpPr>
        <p:spPr>
          <a:xfrm>
            <a:off x="662911" y="4399406"/>
            <a:ext cx="71955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환경변화에 대한 대응력</a:t>
            </a:r>
            <a:r>
              <a:rPr lang="en-US" altLang="ko-KR" sz="1400" b="1" dirty="0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, </a:t>
            </a:r>
            <a:r>
              <a:rPr lang="ko-KR" altLang="en-US" sz="1400" b="1" dirty="0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통합관제 가능 안정성 및 가격적 측면에서 </a:t>
            </a:r>
            <a:r>
              <a:rPr lang="en-US" altLang="ko-KR" sz="1400" b="1" dirty="0">
                <a:solidFill>
                  <a:srgbClr val="6FBDF2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Software </a:t>
            </a:r>
            <a:r>
              <a:rPr lang="ko-KR" altLang="en-US" sz="1400" b="1" dirty="0">
                <a:solidFill>
                  <a:srgbClr val="6FBDF2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방식 웹 방화벽이 탁월</a:t>
            </a:r>
          </a:p>
        </p:txBody>
      </p:sp>
    </p:spTree>
    <p:extLst>
      <p:ext uri="{BB962C8B-B14F-4D97-AF65-F5344CB8AC3E}">
        <p14:creationId xmlns:p14="http://schemas.microsoft.com/office/powerpoint/2010/main" val="208867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3D2E5BB8-2E0F-86D3-66DC-E8DC2DD33CCA}"/>
              </a:ext>
            </a:extLst>
          </p:cNvPr>
          <p:cNvSpPr txBox="1"/>
          <p:nvPr/>
        </p:nvSpPr>
        <p:spPr>
          <a:xfrm>
            <a:off x="267332" y="288042"/>
            <a:ext cx="2460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accent1">
                    <a:lumMod val="50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What is </a:t>
            </a:r>
            <a:r>
              <a:rPr lang="en-US" altLang="ko-KR" b="1" dirty="0" err="1">
                <a:solidFill>
                  <a:srgbClr val="0070C0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Webcastle</a:t>
            </a:r>
            <a:r>
              <a:rPr lang="en-US" altLang="ko-KR" b="1" dirty="0">
                <a:solidFill>
                  <a:srgbClr val="0070C0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endParaRPr lang="ko-KR" altLang="en-US" b="1" dirty="0">
              <a:solidFill>
                <a:srgbClr val="0070C0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pic>
        <p:nvPicPr>
          <p:cNvPr id="19" name="그래픽 11">
            <a:extLst>
              <a:ext uri="{FF2B5EF4-FFF2-40B4-BE49-F238E27FC236}">
                <a16:creationId xmlns:a16="http://schemas.microsoft.com/office/drawing/2014/main" id="{CC76FDF2-1DD5-58C2-1233-365D5E210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63772" y="248743"/>
            <a:ext cx="1593265" cy="351455"/>
          </a:xfrm>
          <a:prstGeom prst="rect">
            <a:avLst/>
          </a:prstGeom>
        </p:spPr>
      </p:pic>
      <p:sp>
        <p:nvSpPr>
          <p:cNvPr id="20" name="슬라이드 번호 개체 틀 4">
            <a:extLst>
              <a:ext uri="{FF2B5EF4-FFF2-40B4-BE49-F238E27FC236}">
                <a16:creationId xmlns:a16="http://schemas.microsoft.com/office/drawing/2014/main" id="{A8C4BC1C-193A-656D-1465-17670A6A44D3}"/>
              </a:ext>
            </a:extLst>
          </p:cNvPr>
          <p:cNvSpPr txBox="1">
            <a:spLocks/>
          </p:cNvSpPr>
          <p:nvPr/>
        </p:nvSpPr>
        <p:spPr>
          <a:xfrm>
            <a:off x="11394773" y="6397625"/>
            <a:ext cx="551869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400" b="0" i="1" kern="1200">
                <a:solidFill>
                  <a:schemeClr val="accent1">
                    <a:lumMod val="7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2466E42-A0E3-4444-BD98-151EBD1E49C6}" type="slidenum">
              <a:rPr lang="ko-KR" altLang="en-US" b="1" i="0" smtClean="0"/>
              <a:pPr algn="r"/>
              <a:t>13</a:t>
            </a:fld>
            <a:endParaRPr lang="ko-KR" altLang="en-US" b="1" i="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756FEE0-FD1D-BF18-F05E-6BBB1DA34491}"/>
              </a:ext>
            </a:extLst>
          </p:cNvPr>
          <p:cNvCxnSpPr>
            <a:cxnSpLocks/>
          </p:cNvCxnSpPr>
          <p:nvPr/>
        </p:nvCxnSpPr>
        <p:spPr>
          <a:xfrm>
            <a:off x="2509520" y="461246"/>
            <a:ext cx="760147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F45E454-09D4-8A3C-CCB5-F7474C4D952F}"/>
              </a:ext>
            </a:extLst>
          </p:cNvPr>
          <p:cNvCxnSpPr>
            <a:cxnSpLocks/>
          </p:cNvCxnSpPr>
          <p:nvPr/>
        </p:nvCxnSpPr>
        <p:spPr>
          <a:xfrm>
            <a:off x="7392144" y="1889490"/>
            <a:ext cx="0" cy="433733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285FA57-52B3-31CD-D59C-226B2302C3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3744" y="2663933"/>
            <a:ext cx="2684512" cy="23642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06B309D-CB64-FE19-CA6C-7F6F649FF6C0}"/>
              </a:ext>
            </a:extLst>
          </p:cNvPr>
          <p:cNvSpPr/>
          <p:nvPr/>
        </p:nvSpPr>
        <p:spPr>
          <a:xfrm>
            <a:off x="7947913" y="1458655"/>
            <a:ext cx="3630221" cy="995194"/>
          </a:xfrm>
          <a:prstGeom prst="roundRect">
            <a:avLst>
              <a:gd name="adj" fmla="val 8848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19102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6674EB-D469-0A8E-745F-FFFCD518B538}"/>
              </a:ext>
            </a:extLst>
          </p:cNvPr>
          <p:cNvSpPr txBox="1"/>
          <p:nvPr/>
        </p:nvSpPr>
        <p:spPr>
          <a:xfrm>
            <a:off x="8522363" y="1564141"/>
            <a:ext cx="29472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b="1" dirty="0">
                <a:solidFill>
                  <a:srgbClr val="0070C0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중앙서버 </a:t>
            </a:r>
            <a:r>
              <a:rPr lang="en-US" altLang="ko-KR" sz="1200" b="1" dirty="0">
                <a:solidFill>
                  <a:srgbClr val="0070C0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– </a:t>
            </a:r>
            <a:r>
              <a:rPr lang="ko-KR" altLang="en-US" sz="1200" b="1" dirty="0">
                <a:solidFill>
                  <a:srgbClr val="0070C0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에이전트 간 접속보안관리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8DA6F7-954F-ECAB-9D8C-6190BC8A57EC}"/>
              </a:ext>
            </a:extLst>
          </p:cNvPr>
          <p:cNvSpPr txBox="1"/>
          <p:nvPr/>
        </p:nvSpPr>
        <p:spPr>
          <a:xfrm>
            <a:off x="8535364" y="1746572"/>
            <a:ext cx="2947283" cy="691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중앙 서버 관리자와 </a:t>
            </a:r>
            <a:r>
              <a:rPr lang="ko-KR" altLang="en-US" sz="9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웹캐슬</a:t>
            </a:r>
            <a:r>
              <a:rPr lang="ko-KR" altLang="en-US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에이전트 간에 주고받는 </a:t>
            </a:r>
            <a:endParaRPr lang="en-US" altLang="ko-KR" sz="900" dirty="0">
              <a:solidFill>
                <a:schemeClr val="tx2">
                  <a:lumMod val="60000"/>
                  <a:lumOff val="40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트래픽을 </a:t>
            </a:r>
            <a:r>
              <a:rPr lang="en-US" altLang="ko-KR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SSL</a:t>
            </a:r>
            <a:r>
              <a:rPr lang="ko-KR" altLang="en-US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로 암호화하여 중간에 도청할 수 없도록 </a:t>
            </a:r>
            <a:endParaRPr lang="en-US" altLang="ko-KR" sz="900" dirty="0">
              <a:solidFill>
                <a:schemeClr val="tx2">
                  <a:lumMod val="60000"/>
                  <a:lumOff val="40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보안 기능을 제공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C5E0F97-7D3D-FE59-6CC1-3C36358C9EF6}"/>
              </a:ext>
            </a:extLst>
          </p:cNvPr>
          <p:cNvSpPr/>
          <p:nvPr/>
        </p:nvSpPr>
        <p:spPr>
          <a:xfrm>
            <a:off x="7947913" y="3304639"/>
            <a:ext cx="3630221" cy="995194"/>
          </a:xfrm>
          <a:prstGeom prst="roundRect">
            <a:avLst>
              <a:gd name="adj" fmla="val 8848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19102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DE7AF6-762F-79FE-CA55-2B2690F9CA9D}"/>
              </a:ext>
            </a:extLst>
          </p:cNvPr>
          <p:cNvSpPr txBox="1"/>
          <p:nvPr/>
        </p:nvSpPr>
        <p:spPr>
          <a:xfrm>
            <a:off x="8522363" y="3410125"/>
            <a:ext cx="29472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solidFill>
                  <a:srgbClr val="0070C0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SSL </a:t>
            </a:r>
            <a:r>
              <a:rPr lang="ko-KR" altLang="en-US" sz="1200" b="1" dirty="0">
                <a:solidFill>
                  <a:srgbClr val="0070C0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적용시 성능저하 없는 탐지</a:t>
            </a:r>
            <a:r>
              <a:rPr lang="en-US" altLang="ko-KR" sz="1200" b="1" dirty="0">
                <a:solidFill>
                  <a:srgbClr val="0070C0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/</a:t>
            </a:r>
            <a:r>
              <a:rPr lang="ko-KR" altLang="en-US" sz="1200" b="1" dirty="0">
                <a:solidFill>
                  <a:srgbClr val="0070C0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방어 솔루션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918F11-AB42-1ECE-71FB-1A7B7BC54938}"/>
              </a:ext>
            </a:extLst>
          </p:cNvPr>
          <p:cNvSpPr txBox="1"/>
          <p:nvPr/>
        </p:nvSpPr>
        <p:spPr>
          <a:xfrm>
            <a:off x="8535364" y="3577252"/>
            <a:ext cx="2994954" cy="691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개정된 개인정보보호법에 따른 안전한 웹 통신을 위해 </a:t>
            </a:r>
            <a:r>
              <a:rPr lang="en-US" altLang="ko-KR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SSL(Secure Socket Layer) </a:t>
            </a:r>
            <a:r>
              <a:rPr lang="ko-KR" altLang="en-US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사용률 급증 </a:t>
            </a:r>
            <a:r>
              <a:rPr lang="en-US" altLang="ko-KR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/ SSL Traffic</a:t>
            </a:r>
            <a:r>
              <a:rPr lang="ko-KR" altLang="en-US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을 </a:t>
            </a:r>
            <a:endParaRPr lang="en-US" altLang="ko-KR" sz="900" dirty="0">
              <a:solidFill>
                <a:schemeClr val="tx2">
                  <a:lumMod val="60000"/>
                  <a:lumOff val="40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이용한 웹 공격 대응 및 방어 시에 성능저하가 없음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0C173AD-4C6C-9B9A-6BD9-01083896D8B1}"/>
              </a:ext>
            </a:extLst>
          </p:cNvPr>
          <p:cNvSpPr/>
          <p:nvPr/>
        </p:nvSpPr>
        <p:spPr>
          <a:xfrm>
            <a:off x="7947913" y="5207187"/>
            <a:ext cx="3630221" cy="995194"/>
          </a:xfrm>
          <a:prstGeom prst="roundRect">
            <a:avLst>
              <a:gd name="adj" fmla="val 8848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19102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3FFA47-BBCF-33D9-98CE-2C07FFED4352}"/>
              </a:ext>
            </a:extLst>
          </p:cNvPr>
          <p:cNvSpPr txBox="1"/>
          <p:nvPr/>
        </p:nvSpPr>
        <p:spPr>
          <a:xfrm>
            <a:off x="8522363" y="5312673"/>
            <a:ext cx="29472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b="1" dirty="0">
                <a:solidFill>
                  <a:srgbClr val="0070C0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원격지 통합보안관리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B1A238-DEA8-596D-C2DC-99C4081F628A}"/>
              </a:ext>
            </a:extLst>
          </p:cNvPr>
          <p:cNvSpPr txBox="1"/>
          <p:nvPr/>
        </p:nvSpPr>
        <p:spPr>
          <a:xfrm>
            <a:off x="8535364" y="5479800"/>
            <a:ext cx="2947283" cy="691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인터넷에만 연결이 되어있으면 국내외 어느 곳에 위치한 </a:t>
            </a:r>
            <a:endParaRPr lang="en-US" altLang="ko-KR" sz="900" dirty="0">
              <a:solidFill>
                <a:schemeClr val="tx2">
                  <a:lumMod val="60000"/>
                  <a:lumOff val="40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웹 서버라도 온라인으로 설치 및 운영이 가능하며</a:t>
            </a:r>
            <a:r>
              <a:rPr lang="en-US" altLang="ko-KR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보안정책에 따라 통합보안관리가 가능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E04E15A-785B-2C72-9477-005F8E2A33F3}"/>
              </a:ext>
            </a:extLst>
          </p:cNvPr>
          <p:cNvSpPr/>
          <p:nvPr/>
        </p:nvSpPr>
        <p:spPr>
          <a:xfrm>
            <a:off x="582717" y="1458655"/>
            <a:ext cx="3630221" cy="995194"/>
          </a:xfrm>
          <a:prstGeom prst="roundRect">
            <a:avLst>
              <a:gd name="adj" fmla="val 8848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19102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22BD72-ACF5-C3A8-41C6-B92E9F004EC5}"/>
              </a:ext>
            </a:extLst>
          </p:cNvPr>
          <p:cNvSpPr txBox="1"/>
          <p:nvPr/>
        </p:nvSpPr>
        <p:spPr>
          <a:xfrm>
            <a:off x="621985" y="1564141"/>
            <a:ext cx="29472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200" b="1" dirty="0">
                <a:solidFill>
                  <a:srgbClr val="0070C0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보안</a:t>
            </a:r>
            <a:r>
              <a:rPr lang="en-US" altLang="ko-KR" sz="1200" b="1" dirty="0">
                <a:solidFill>
                  <a:srgbClr val="0070C0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 </a:t>
            </a:r>
            <a:r>
              <a:rPr lang="ko-KR" altLang="en-US" sz="1200" b="1" dirty="0">
                <a:solidFill>
                  <a:srgbClr val="0070C0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관제 및 통합</a:t>
            </a:r>
            <a:r>
              <a:rPr lang="en-US" altLang="ko-KR" sz="1200" b="1" dirty="0">
                <a:solidFill>
                  <a:srgbClr val="0070C0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 </a:t>
            </a:r>
            <a:r>
              <a:rPr lang="ko-KR" altLang="en-US" sz="1200" b="1" dirty="0">
                <a:solidFill>
                  <a:srgbClr val="0070C0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관리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7EF109-66AC-A212-FAEC-3DB3B25F2C04}"/>
              </a:ext>
            </a:extLst>
          </p:cNvPr>
          <p:cNvSpPr txBox="1"/>
          <p:nvPr/>
        </p:nvSpPr>
        <p:spPr>
          <a:xfrm>
            <a:off x="623508" y="1735095"/>
            <a:ext cx="2947283" cy="691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관리자가 동일한 </a:t>
            </a:r>
            <a:r>
              <a:rPr lang="en-US" altLang="ko-KR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UI </a:t>
            </a:r>
            <a:r>
              <a:rPr lang="ko-KR" altLang="en-US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화면에서 다수의 웹 서버 현황 및</a:t>
            </a:r>
            <a:endParaRPr lang="en-US" altLang="ko-KR" sz="900" dirty="0">
              <a:solidFill>
                <a:schemeClr val="tx2">
                  <a:lumMod val="60000"/>
                  <a:lumOff val="40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 algn="r">
              <a:lnSpc>
                <a:spcPct val="150000"/>
              </a:lnSpc>
            </a:pPr>
            <a:r>
              <a:rPr lang="ko-KR" altLang="en-US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사이버 공격을 실시간으로 파악할 수 있으며</a:t>
            </a:r>
            <a:r>
              <a:rPr lang="en-US" altLang="ko-KR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</a:p>
          <a:p>
            <a:pPr algn="r">
              <a:lnSpc>
                <a:spcPct val="150000"/>
              </a:lnSpc>
            </a:pPr>
            <a:r>
              <a:rPr lang="ko-KR" altLang="en-US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전체적인 통계를 한눈에 파악할 수 있는 대시보드 제공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F15D4E41-9D42-696E-6989-BFD33FB79B84}"/>
              </a:ext>
            </a:extLst>
          </p:cNvPr>
          <p:cNvSpPr/>
          <p:nvPr/>
        </p:nvSpPr>
        <p:spPr>
          <a:xfrm>
            <a:off x="582717" y="3304639"/>
            <a:ext cx="3630221" cy="995194"/>
          </a:xfrm>
          <a:prstGeom prst="roundRect">
            <a:avLst>
              <a:gd name="adj" fmla="val 8848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19102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62B10B9-6DBF-A2C3-D016-AD22C26F6425}"/>
              </a:ext>
            </a:extLst>
          </p:cNvPr>
          <p:cNvSpPr txBox="1"/>
          <p:nvPr/>
        </p:nvSpPr>
        <p:spPr>
          <a:xfrm>
            <a:off x="621985" y="3410125"/>
            <a:ext cx="29472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200" b="1" dirty="0">
                <a:solidFill>
                  <a:srgbClr val="0070C0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일괄된 보안정책설정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3DD56E-8E7C-BB8B-35DA-CBE26E5AFFC8}"/>
              </a:ext>
            </a:extLst>
          </p:cNvPr>
          <p:cNvSpPr txBox="1"/>
          <p:nvPr/>
        </p:nvSpPr>
        <p:spPr>
          <a:xfrm>
            <a:off x="612030" y="3577252"/>
            <a:ext cx="2947283" cy="691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회사별</a:t>
            </a:r>
            <a:r>
              <a:rPr lang="en-US" altLang="ko-KR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그룹별로 보안정책에 따른 일관된 보안정책</a:t>
            </a:r>
            <a:endParaRPr lang="en-US" altLang="ko-KR" sz="900" dirty="0">
              <a:solidFill>
                <a:schemeClr val="tx2">
                  <a:lumMod val="60000"/>
                  <a:lumOff val="40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 algn="r">
              <a:lnSpc>
                <a:spcPct val="150000"/>
              </a:lnSpc>
            </a:pPr>
            <a:r>
              <a:rPr lang="ko-KR" altLang="en-US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설정</a:t>
            </a:r>
            <a:r>
              <a:rPr lang="en-US" altLang="ko-KR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접속을 통제하거나 위협요소를 차단할 수 있는</a:t>
            </a:r>
            <a:endParaRPr lang="en-US" altLang="ko-KR" sz="900" dirty="0">
              <a:solidFill>
                <a:schemeClr val="tx2">
                  <a:lumMod val="60000"/>
                  <a:lumOff val="40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 algn="r">
              <a:lnSpc>
                <a:spcPct val="150000"/>
              </a:lnSpc>
            </a:pPr>
            <a:r>
              <a:rPr lang="ko-KR" altLang="en-US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보안</a:t>
            </a:r>
            <a:r>
              <a:rPr lang="en-US" altLang="ko-KR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</a:t>
            </a:r>
            <a:r>
              <a:rPr lang="ko-KR" altLang="en-US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관리 기능을 제공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AF2748C1-02BA-1B71-E4A7-11B757F95113}"/>
              </a:ext>
            </a:extLst>
          </p:cNvPr>
          <p:cNvSpPr/>
          <p:nvPr/>
        </p:nvSpPr>
        <p:spPr>
          <a:xfrm>
            <a:off x="582717" y="5207187"/>
            <a:ext cx="3630221" cy="995194"/>
          </a:xfrm>
          <a:prstGeom prst="roundRect">
            <a:avLst>
              <a:gd name="adj" fmla="val 8848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19102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94E336A-11B9-81CC-D564-93F440B62326}"/>
              </a:ext>
            </a:extLst>
          </p:cNvPr>
          <p:cNvSpPr txBox="1"/>
          <p:nvPr/>
        </p:nvSpPr>
        <p:spPr>
          <a:xfrm>
            <a:off x="621985" y="5312673"/>
            <a:ext cx="29472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200" b="1" dirty="0">
                <a:solidFill>
                  <a:srgbClr val="0070C0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세분화된 로그관리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E86A824-02B2-F348-1F98-7A4269D1FA8B}"/>
              </a:ext>
            </a:extLst>
          </p:cNvPr>
          <p:cNvSpPr txBox="1"/>
          <p:nvPr/>
        </p:nvSpPr>
        <p:spPr>
          <a:xfrm>
            <a:off x="634986" y="5479800"/>
            <a:ext cx="2947283" cy="691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보안정책에 따른 관리자 및 공격자에 대한 로그인</a:t>
            </a:r>
            <a:r>
              <a:rPr lang="en-US" altLang="ko-KR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</a:t>
            </a:r>
            <a:r>
              <a:rPr lang="ko-KR" altLang="en-US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기록</a:t>
            </a:r>
            <a:r>
              <a:rPr lang="en-US" altLang="ko-KR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</a:t>
            </a:r>
          </a:p>
          <a:p>
            <a:pPr algn="r">
              <a:lnSpc>
                <a:spcPct val="150000"/>
              </a:lnSpc>
            </a:pPr>
            <a:r>
              <a:rPr lang="ko-KR" altLang="en-US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이용기록</a:t>
            </a:r>
            <a:r>
              <a:rPr lang="en-US" altLang="ko-KR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탐지 및 차단 이력 등 관련된</a:t>
            </a:r>
            <a:r>
              <a:rPr lang="en-US" altLang="ko-KR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</a:t>
            </a:r>
            <a:r>
              <a:rPr lang="ko-KR" altLang="en-US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전체 로그가</a:t>
            </a:r>
            <a:endParaRPr lang="en-US" altLang="ko-KR" sz="900" dirty="0">
              <a:solidFill>
                <a:schemeClr val="tx2">
                  <a:lumMod val="60000"/>
                  <a:lumOff val="40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 algn="r">
              <a:lnSpc>
                <a:spcPct val="150000"/>
              </a:lnSpc>
            </a:pPr>
            <a:r>
              <a:rPr lang="ko-KR" altLang="en-US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남아 문제 발생</a:t>
            </a:r>
            <a:r>
              <a:rPr lang="en-US" altLang="ko-KR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</a:t>
            </a:r>
            <a:r>
              <a:rPr lang="ko-KR" altLang="en-US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시 선제 대응 가능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9455E7-1A9F-A7ED-3C80-87645CEB70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6565" y="1619554"/>
            <a:ext cx="472818" cy="4728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A68078-05AE-AF5B-C7FE-73A9BFC22B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0217" y="1627990"/>
            <a:ext cx="508915" cy="50411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0F75008-A88A-2139-DD36-549BE4F5BA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9362" y="3468447"/>
            <a:ext cx="487908" cy="48790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B816F38-F676-4896-8F5E-55223418BC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48672" y="3463802"/>
            <a:ext cx="475117" cy="41976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3CAB06B-0023-DB8D-7630-5BE1F3C753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55515" y="5361787"/>
            <a:ext cx="421425" cy="47795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D8A8E19-3548-BD4C-4574-B5714F9B29E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61183" y="5374585"/>
            <a:ext cx="451512" cy="451512"/>
          </a:xfrm>
          <a:prstGeom prst="rect">
            <a:avLst/>
          </a:prstGeom>
        </p:spPr>
      </p:pic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6787AE6-F375-234B-6893-01A3D3230902}"/>
              </a:ext>
            </a:extLst>
          </p:cNvPr>
          <p:cNvCxnSpPr>
            <a:stCxn id="16" idx="3"/>
          </p:cNvCxnSpPr>
          <p:nvPr/>
        </p:nvCxnSpPr>
        <p:spPr>
          <a:xfrm>
            <a:off x="4212938" y="1956252"/>
            <a:ext cx="1168829" cy="717212"/>
          </a:xfrm>
          <a:prstGeom prst="straightConnector1">
            <a:avLst/>
          </a:prstGeom>
          <a:ln w="12700">
            <a:solidFill>
              <a:schemeClr val="accent1"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2182490-9647-20DE-38D3-B8CBC5937DDF}"/>
              </a:ext>
            </a:extLst>
          </p:cNvPr>
          <p:cNvCxnSpPr>
            <a:cxnSpLocks/>
          </p:cNvCxnSpPr>
          <p:nvPr/>
        </p:nvCxnSpPr>
        <p:spPr>
          <a:xfrm flipV="1">
            <a:off x="4212938" y="4989034"/>
            <a:ext cx="1164280" cy="729208"/>
          </a:xfrm>
          <a:prstGeom prst="straightConnector1">
            <a:avLst/>
          </a:prstGeom>
          <a:ln w="12700">
            <a:solidFill>
              <a:schemeClr val="accent1"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59A7005-391A-51AD-86CF-51A01AD8F43A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6764740" y="1956252"/>
            <a:ext cx="1183173" cy="744507"/>
          </a:xfrm>
          <a:prstGeom prst="straightConnector1">
            <a:avLst/>
          </a:prstGeom>
          <a:ln w="12700">
            <a:solidFill>
              <a:schemeClr val="accent1"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71E6F91-47CE-2717-67CE-49549B162353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6755642" y="4961738"/>
            <a:ext cx="1192271" cy="743046"/>
          </a:xfrm>
          <a:prstGeom prst="straightConnector1">
            <a:avLst/>
          </a:prstGeom>
          <a:ln w="12700">
            <a:solidFill>
              <a:schemeClr val="accent1"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D3D4616C-985F-13D9-BB6E-266F9B895681}"/>
              </a:ext>
            </a:extLst>
          </p:cNvPr>
          <p:cNvCxnSpPr>
            <a:cxnSpLocks/>
          </p:cNvCxnSpPr>
          <p:nvPr/>
        </p:nvCxnSpPr>
        <p:spPr>
          <a:xfrm>
            <a:off x="4212938" y="3805093"/>
            <a:ext cx="468244" cy="0"/>
          </a:xfrm>
          <a:prstGeom prst="straightConnector1">
            <a:avLst/>
          </a:prstGeom>
          <a:ln w="12700">
            <a:solidFill>
              <a:schemeClr val="accent1"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3DA8ED3A-B99D-7410-2954-A40246575784}"/>
              </a:ext>
            </a:extLst>
          </p:cNvPr>
          <p:cNvCxnSpPr>
            <a:cxnSpLocks/>
          </p:cNvCxnSpPr>
          <p:nvPr/>
        </p:nvCxnSpPr>
        <p:spPr>
          <a:xfrm flipH="1">
            <a:off x="7451678" y="3805093"/>
            <a:ext cx="477278" cy="0"/>
          </a:xfrm>
          <a:prstGeom prst="straightConnector1">
            <a:avLst/>
          </a:prstGeom>
          <a:ln w="12700">
            <a:solidFill>
              <a:schemeClr val="accent1"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5393A942-5BA2-35F5-A51E-0AAC0F14AA89}"/>
              </a:ext>
            </a:extLst>
          </p:cNvPr>
          <p:cNvSpPr txBox="1"/>
          <p:nvPr/>
        </p:nvSpPr>
        <p:spPr>
          <a:xfrm>
            <a:off x="606808" y="940067"/>
            <a:ext cx="6276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>
                <a:solidFill>
                  <a:srgbClr val="201E58"/>
                </a:solidFill>
              </a:rPr>
              <a:t>시장에서 검증된 </a:t>
            </a:r>
            <a:r>
              <a:rPr lang="en-US" altLang="ko-KR" sz="2000" b="1" dirty="0">
                <a:solidFill>
                  <a:srgbClr val="201E58"/>
                </a:solidFill>
              </a:rPr>
              <a:t>F1-WebCastle</a:t>
            </a:r>
            <a:r>
              <a:rPr lang="ko-KR" altLang="en-US" sz="2000" b="1" dirty="0">
                <a:solidFill>
                  <a:srgbClr val="201E58"/>
                </a:solidFill>
              </a:rPr>
              <a:t>의 주요 기능</a:t>
            </a:r>
          </a:p>
        </p:txBody>
      </p:sp>
    </p:spTree>
    <p:extLst>
      <p:ext uri="{BB962C8B-B14F-4D97-AF65-F5344CB8AC3E}">
        <p14:creationId xmlns:p14="http://schemas.microsoft.com/office/powerpoint/2010/main" val="327866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46049" y="316738"/>
            <a:ext cx="2980158" cy="289823"/>
          </a:xfrm>
          <a:prstGeom prst="rect">
            <a:avLst/>
          </a:prstGeom>
          <a:ln>
            <a:solidFill>
              <a:schemeClr val="accent1">
                <a:alpha val="0"/>
              </a:schemeClr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800" spc="-50" dirty="0" err="1">
                <a:solidFill>
                  <a:srgbClr val="006FC0"/>
                </a:solidFill>
              </a:rPr>
              <a:t>Webcastle</a:t>
            </a:r>
            <a:r>
              <a:rPr lang="en-US" sz="1800" spc="-50" dirty="0">
                <a:solidFill>
                  <a:srgbClr val="006FC0"/>
                </a:solidFill>
              </a:rPr>
              <a:t> </a:t>
            </a:r>
            <a:r>
              <a:rPr lang="ko-KR" altLang="en-US" sz="1600" spc="20" dirty="0">
                <a:solidFill>
                  <a:srgbClr val="1F3863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경쟁제품 비교자료</a:t>
            </a:r>
            <a:r>
              <a:rPr lang="en-US" altLang="ko-KR" sz="1600" spc="20" dirty="0">
                <a:solidFill>
                  <a:srgbClr val="1F3863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endParaRPr sz="1800" spc="20" dirty="0">
              <a:solidFill>
                <a:srgbClr val="1F3863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0768003" y="347198"/>
            <a:ext cx="1076325" cy="200660"/>
            <a:chOff x="10768003" y="347198"/>
            <a:chExt cx="1076325" cy="200660"/>
          </a:xfrm>
        </p:grpSpPr>
        <p:sp>
          <p:nvSpPr>
            <p:cNvPr id="8" name="object 8"/>
            <p:cNvSpPr/>
            <p:nvPr/>
          </p:nvSpPr>
          <p:spPr>
            <a:xfrm>
              <a:off x="10768003" y="357233"/>
              <a:ext cx="106958" cy="15040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906003" y="355950"/>
              <a:ext cx="80225" cy="15176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017542" y="347204"/>
              <a:ext cx="826769" cy="200660"/>
            </a:xfrm>
            <a:custGeom>
              <a:avLst/>
              <a:gdLst/>
              <a:ahLst/>
              <a:cxnLst/>
              <a:rect l="l" t="t" r="r" b="b"/>
              <a:pathLst>
                <a:path w="826770" h="200659">
                  <a:moveTo>
                    <a:pt x="96202" y="119100"/>
                  </a:moveTo>
                  <a:lnTo>
                    <a:pt x="94221" y="105740"/>
                  </a:lnTo>
                  <a:lnTo>
                    <a:pt x="88303" y="94589"/>
                  </a:lnTo>
                  <a:lnTo>
                    <a:pt x="76923" y="83908"/>
                  </a:lnTo>
                  <a:lnTo>
                    <a:pt x="35445" y="57023"/>
                  </a:lnTo>
                  <a:lnTo>
                    <a:pt x="29756" y="49936"/>
                  </a:lnTo>
                  <a:lnTo>
                    <a:pt x="28270" y="45554"/>
                  </a:lnTo>
                  <a:lnTo>
                    <a:pt x="28270" y="33642"/>
                  </a:lnTo>
                  <a:lnTo>
                    <a:pt x="30467" y="27978"/>
                  </a:lnTo>
                  <a:lnTo>
                    <a:pt x="39204" y="18707"/>
                  </a:lnTo>
                  <a:lnTo>
                    <a:pt x="44500" y="16370"/>
                  </a:lnTo>
                  <a:lnTo>
                    <a:pt x="58089" y="16370"/>
                  </a:lnTo>
                  <a:lnTo>
                    <a:pt x="64236" y="18783"/>
                  </a:lnTo>
                  <a:lnTo>
                    <a:pt x="71221" y="26022"/>
                  </a:lnTo>
                  <a:lnTo>
                    <a:pt x="72644" y="31915"/>
                  </a:lnTo>
                  <a:lnTo>
                    <a:pt x="73228" y="43218"/>
                  </a:lnTo>
                  <a:lnTo>
                    <a:pt x="87858" y="43218"/>
                  </a:lnTo>
                  <a:lnTo>
                    <a:pt x="87858" y="12979"/>
                  </a:lnTo>
                  <a:lnTo>
                    <a:pt x="77101" y="10058"/>
                  </a:lnTo>
                  <a:lnTo>
                    <a:pt x="57480" y="6743"/>
                  </a:lnTo>
                  <a:lnTo>
                    <a:pt x="38176" y="7061"/>
                  </a:lnTo>
                  <a:lnTo>
                    <a:pt x="3556" y="31483"/>
                  </a:lnTo>
                  <a:lnTo>
                    <a:pt x="254" y="48806"/>
                  </a:lnTo>
                  <a:lnTo>
                    <a:pt x="2540" y="60845"/>
                  </a:lnTo>
                  <a:lnTo>
                    <a:pt x="9410" y="72402"/>
                  </a:lnTo>
                  <a:lnTo>
                    <a:pt x="20828" y="83502"/>
                  </a:lnTo>
                  <a:lnTo>
                    <a:pt x="60096" y="108470"/>
                  </a:lnTo>
                  <a:lnTo>
                    <a:pt x="65786" y="116090"/>
                  </a:lnTo>
                  <a:lnTo>
                    <a:pt x="67144" y="121145"/>
                  </a:lnTo>
                  <a:lnTo>
                    <a:pt x="67144" y="135470"/>
                  </a:lnTo>
                  <a:lnTo>
                    <a:pt x="64757" y="141884"/>
                  </a:lnTo>
                  <a:lnTo>
                    <a:pt x="55118" y="151765"/>
                  </a:lnTo>
                  <a:lnTo>
                    <a:pt x="48780" y="154254"/>
                  </a:lnTo>
                  <a:lnTo>
                    <a:pt x="32791" y="154254"/>
                  </a:lnTo>
                  <a:lnTo>
                    <a:pt x="25742" y="151765"/>
                  </a:lnTo>
                  <a:lnTo>
                    <a:pt x="16814" y="144221"/>
                  </a:lnTo>
                  <a:lnTo>
                    <a:pt x="15138" y="138557"/>
                  </a:lnTo>
                  <a:lnTo>
                    <a:pt x="14617" y="127254"/>
                  </a:lnTo>
                  <a:lnTo>
                    <a:pt x="0" y="127254"/>
                  </a:lnTo>
                  <a:lnTo>
                    <a:pt x="127" y="158699"/>
                  </a:lnTo>
                  <a:lnTo>
                    <a:pt x="31877" y="163931"/>
                  </a:lnTo>
                  <a:lnTo>
                    <a:pt x="53111" y="163525"/>
                  </a:lnTo>
                  <a:lnTo>
                    <a:pt x="87820" y="145351"/>
                  </a:lnTo>
                  <a:lnTo>
                    <a:pt x="95262" y="128892"/>
                  </a:lnTo>
                  <a:lnTo>
                    <a:pt x="96202" y="119100"/>
                  </a:lnTo>
                  <a:close/>
                </a:path>
                <a:path w="826770" h="200659">
                  <a:moveTo>
                    <a:pt x="206184" y="156057"/>
                  </a:moveTo>
                  <a:lnTo>
                    <a:pt x="206057" y="156095"/>
                  </a:lnTo>
                  <a:lnTo>
                    <a:pt x="206184" y="156057"/>
                  </a:lnTo>
                  <a:close/>
                </a:path>
                <a:path w="826770" h="200659">
                  <a:moveTo>
                    <a:pt x="206184" y="105752"/>
                  </a:moveTo>
                  <a:lnTo>
                    <a:pt x="194881" y="60655"/>
                  </a:lnTo>
                  <a:lnTo>
                    <a:pt x="188480" y="55816"/>
                  </a:lnTo>
                  <a:lnTo>
                    <a:pt x="180746" y="49961"/>
                  </a:lnTo>
                  <a:lnTo>
                    <a:pt x="177520" y="49390"/>
                  </a:lnTo>
                  <a:lnTo>
                    <a:pt x="177520" y="96253"/>
                  </a:lnTo>
                  <a:lnTo>
                    <a:pt x="139293" y="96253"/>
                  </a:lnTo>
                  <a:lnTo>
                    <a:pt x="153136" y="55816"/>
                  </a:lnTo>
                  <a:lnTo>
                    <a:pt x="166458" y="55816"/>
                  </a:lnTo>
                  <a:lnTo>
                    <a:pt x="177520" y="96253"/>
                  </a:lnTo>
                  <a:lnTo>
                    <a:pt x="177520" y="49390"/>
                  </a:lnTo>
                  <a:lnTo>
                    <a:pt x="160959" y="46393"/>
                  </a:lnTo>
                  <a:lnTo>
                    <a:pt x="149860" y="47371"/>
                  </a:lnTo>
                  <a:lnTo>
                    <a:pt x="139852" y="50317"/>
                  </a:lnTo>
                  <a:lnTo>
                    <a:pt x="112191" y="80314"/>
                  </a:lnTo>
                  <a:lnTo>
                    <a:pt x="108559" y="103339"/>
                  </a:lnTo>
                  <a:lnTo>
                    <a:pt x="109575" y="116382"/>
                  </a:lnTo>
                  <a:lnTo>
                    <a:pt x="133515" y="153962"/>
                  </a:lnTo>
                  <a:lnTo>
                    <a:pt x="168529" y="163004"/>
                  </a:lnTo>
                  <a:lnTo>
                    <a:pt x="177749" y="162560"/>
                  </a:lnTo>
                  <a:lnTo>
                    <a:pt x="187096" y="161264"/>
                  </a:lnTo>
                  <a:lnTo>
                    <a:pt x="196557" y="159092"/>
                  </a:lnTo>
                  <a:lnTo>
                    <a:pt x="205943" y="156133"/>
                  </a:lnTo>
                  <a:lnTo>
                    <a:pt x="206057" y="147993"/>
                  </a:lnTo>
                  <a:lnTo>
                    <a:pt x="206057" y="140677"/>
                  </a:lnTo>
                  <a:lnTo>
                    <a:pt x="198107" y="143891"/>
                  </a:lnTo>
                  <a:lnTo>
                    <a:pt x="190576" y="146177"/>
                  </a:lnTo>
                  <a:lnTo>
                    <a:pt x="183451" y="147535"/>
                  </a:lnTo>
                  <a:lnTo>
                    <a:pt x="176745" y="147993"/>
                  </a:lnTo>
                  <a:lnTo>
                    <a:pt x="167779" y="147332"/>
                  </a:lnTo>
                  <a:lnTo>
                    <a:pt x="139166" y="115671"/>
                  </a:lnTo>
                  <a:lnTo>
                    <a:pt x="138582" y="105752"/>
                  </a:lnTo>
                  <a:lnTo>
                    <a:pt x="206184" y="105752"/>
                  </a:lnTo>
                  <a:close/>
                </a:path>
                <a:path w="826770" h="200659">
                  <a:moveTo>
                    <a:pt x="315201" y="144068"/>
                  </a:moveTo>
                  <a:lnTo>
                    <a:pt x="295643" y="149377"/>
                  </a:lnTo>
                  <a:lnTo>
                    <a:pt x="281241" y="148983"/>
                  </a:lnTo>
                  <a:lnTo>
                    <a:pt x="273773" y="146735"/>
                  </a:lnTo>
                  <a:lnTo>
                    <a:pt x="253606" y="113169"/>
                  </a:lnTo>
                  <a:lnTo>
                    <a:pt x="253466" y="91325"/>
                  </a:lnTo>
                  <a:lnTo>
                    <a:pt x="256933" y="73939"/>
                  </a:lnTo>
                  <a:lnTo>
                    <a:pt x="264477" y="59664"/>
                  </a:lnTo>
                  <a:lnTo>
                    <a:pt x="271399" y="55816"/>
                  </a:lnTo>
                  <a:lnTo>
                    <a:pt x="288290" y="55816"/>
                  </a:lnTo>
                  <a:lnTo>
                    <a:pt x="293979" y="58153"/>
                  </a:lnTo>
                  <a:lnTo>
                    <a:pt x="299161" y="64719"/>
                  </a:lnTo>
                  <a:lnTo>
                    <a:pt x="300774" y="80175"/>
                  </a:lnTo>
                  <a:lnTo>
                    <a:pt x="314744" y="80175"/>
                  </a:lnTo>
                  <a:lnTo>
                    <a:pt x="314744" y="51447"/>
                  </a:lnTo>
                  <a:lnTo>
                    <a:pt x="288429" y="46697"/>
                  </a:lnTo>
                  <a:lnTo>
                    <a:pt x="267042" y="47332"/>
                  </a:lnTo>
                  <a:lnTo>
                    <a:pt x="230720" y="69735"/>
                  </a:lnTo>
                  <a:lnTo>
                    <a:pt x="222097" y="103339"/>
                  </a:lnTo>
                  <a:lnTo>
                    <a:pt x="223113" y="116509"/>
                  </a:lnTo>
                  <a:lnTo>
                    <a:pt x="247116" y="154063"/>
                  </a:lnTo>
                  <a:lnTo>
                    <a:pt x="290601" y="162674"/>
                  </a:lnTo>
                  <a:lnTo>
                    <a:pt x="315201" y="158026"/>
                  </a:lnTo>
                  <a:lnTo>
                    <a:pt x="315201" y="144068"/>
                  </a:lnTo>
                  <a:close/>
                </a:path>
                <a:path w="826770" h="200659">
                  <a:moveTo>
                    <a:pt x="453656" y="150939"/>
                  </a:moveTo>
                  <a:lnTo>
                    <a:pt x="441236" y="149352"/>
                  </a:lnTo>
                  <a:lnTo>
                    <a:pt x="438581" y="145580"/>
                  </a:lnTo>
                  <a:lnTo>
                    <a:pt x="437870" y="140068"/>
                  </a:lnTo>
                  <a:lnTo>
                    <a:pt x="437870" y="48882"/>
                  </a:lnTo>
                  <a:lnTo>
                    <a:pt x="392963" y="48882"/>
                  </a:lnTo>
                  <a:lnTo>
                    <a:pt x="392963" y="58458"/>
                  </a:lnTo>
                  <a:lnTo>
                    <a:pt x="405460" y="60045"/>
                  </a:lnTo>
                  <a:lnTo>
                    <a:pt x="408101" y="63817"/>
                  </a:lnTo>
                  <a:lnTo>
                    <a:pt x="408749" y="128384"/>
                  </a:lnTo>
                  <a:lnTo>
                    <a:pt x="400926" y="137960"/>
                  </a:lnTo>
                  <a:lnTo>
                    <a:pt x="392518" y="143548"/>
                  </a:lnTo>
                  <a:lnTo>
                    <a:pt x="388048" y="144907"/>
                  </a:lnTo>
                  <a:lnTo>
                    <a:pt x="378282" y="144907"/>
                  </a:lnTo>
                  <a:lnTo>
                    <a:pt x="374789" y="143395"/>
                  </a:lnTo>
                  <a:lnTo>
                    <a:pt x="370903" y="137426"/>
                  </a:lnTo>
                  <a:lnTo>
                    <a:pt x="369874" y="132080"/>
                  </a:lnTo>
                  <a:lnTo>
                    <a:pt x="369874" y="48806"/>
                  </a:lnTo>
                  <a:lnTo>
                    <a:pt x="324967" y="48806"/>
                  </a:lnTo>
                  <a:lnTo>
                    <a:pt x="324967" y="58381"/>
                  </a:lnTo>
                  <a:lnTo>
                    <a:pt x="337388" y="59969"/>
                  </a:lnTo>
                  <a:lnTo>
                    <a:pt x="339979" y="63741"/>
                  </a:lnTo>
                  <a:lnTo>
                    <a:pt x="341210" y="135547"/>
                  </a:lnTo>
                  <a:lnTo>
                    <a:pt x="345363" y="148437"/>
                  </a:lnTo>
                  <a:lnTo>
                    <a:pt x="354469" y="159829"/>
                  </a:lnTo>
                  <a:lnTo>
                    <a:pt x="362038" y="162928"/>
                  </a:lnTo>
                  <a:lnTo>
                    <a:pt x="379704" y="162928"/>
                  </a:lnTo>
                  <a:lnTo>
                    <a:pt x="386816" y="160959"/>
                  </a:lnTo>
                  <a:lnTo>
                    <a:pt x="399173" y="153123"/>
                  </a:lnTo>
                  <a:lnTo>
                    <a:pt x="404482" y="147243"/>
                  </a:lnTo>
                  <a:lnTo>
                    <a:pt x="408889" y="139395"/>
                  </a:lnTo>
                  <a:lnTo>
                    <a:pt x="408686" y="160515"/>
                  </a:lnTo>
                  <a:lnTo>
                    <a:pt x="453656" y="160515"/>
                  </a:lnTo>
                  <a:lnTo>
                    <a:pt x="453656" y="150939"/>
                  </a:lnTo>
                  <a:close/>
                </a:path>
                <a:path w="826770" h="200659">
                  <a:moveTo>
                    <a:pt x="545071" y="47142"/>
                  </a:moveTo>
                  <a:lnTo>
                    <a:pt x="529285" y="47802"/>
                  </a:lnTo>
                  <a:lnTo>
                    <a:pt x="520166" y="52235"/>
                  </a:lnTo>
                  <a:lnTo>
                    <a:pt x="512038" y="59613"/>
                  </a:lnTo>
                  <a:lnTo>
                    <a:pt x="504888" y="69926"/>
                  </a:lnTo>
                  <a:lnTo>
                    <a:pt x="504888" y="48882"/>
                  </a:lnTo>
                  <a:lnTo>
                    <a:pt x="459930" y="48882"/>
                  </a:lnTo>
                  <a:lnTo>
                    <a:pt x="459930" y="58458"/>
                  </a:lnTo>
                  <a:lnTo>
                    <a:pt x="472414" y="60045"/>
                  </a:lnTo>
                  <a:lnTo>
                    <a:pt x="475005" y="63817"/>
                  </a:lnTo>
                  <a:lnTo>
                    <a:pt x="475716" y="69316"/>
                  </a:lnTo>
                  <a:lnTo>
                    <a:pt x="475005" y="145580"/>
                  </a:lnTo>
                  <a:lnTo>
                    <a:pt x="472414" y="149352"/>
                  </a:lnTo>
                  <a:lnTo>
                    <a:pt x="459930" y="151091"/>
                  </a:lnTo>
                  <a:lnTo>
                    <a:pt x="459930" y="160515"/>
                  </a:lnTo>
                  <a:lnTo>
                    <a:pt x="523265" y="160515"/>
                  </a:lnTo>
                  <a:lnTo>
                    <a:pt x="523265" y="150939"/>
                  </a:lnTo>
                  <a:lnTo>
                    <a:pt x="508584" y="149199"/>
                  </a:lnTo>
                  <a:lnTo>
                    <a:pt x="505675" y="145732"/>
                  </a:lnTo>
                  <a:lnTo>
                    <a:pt x="504964" y="140220"/>
                  </a:lnTo>
                  <a:lnTo>
                    <a:pt x="504825" y="80784"/>
                  </a:lnTo>
                  <a:lnTo>
                    <a:pt x="510070" y="71361"/>
                  </a:lnTo>
                  <a:lnTo>
                    <a:pt x="516801" y="66675"/>
                  </a:lnTo>
                  <a:lnTo>
                    <a:pt x="529615" y="67208"/>
                  </a:lnTo>
                  <a:lnTo>
                    <a:pt x="531609" y="82740"/>
                  </a:lnTo>
                  <a:lnTo>
                    <a:pt x="545071" y="82740"/>
                  </a:lnTo>
                  <a:lnTo>
                    <a:pt x="545071" y="47142"/>
                  </a:lnTo>
                  <a:close/>
                </a:path>
                <a:path w="826770" h="200659">
                  <a:moveTo>
                    <a:pt x="598322" y="0"/>
                  </a:moveTo>
                  <a:lnTo>
                    <a:pt x="569137" y="0"/>
                  </a:lnTo>
                  <a:lnTo>
                    <a:pt x="569137" y="30099"/>
                  </a:lnTo>
                  <a:lnTo>
                    <a:pt x="598322" y="30099"/>
                  </a:lnTo>
                  <a:lnTo>
                    <a:pt x="598322" y="0"/>
                  </a:lnTo>
                  <a:close/>
                </a:path>
                <a:path w="826770" h="200659">
                  <a:moveTo>
                    <a:pt x="614108" y="150939"/>
                  </a:moveTo>
                  <a:lnTo>
                    <a:pt x="612228" y="150939"/>
                  </a:lnTo>
                  <a:lnTo>
                    <a:pt x="605624" y="150482"/>
                  </a:lnTo>
                  <a:lnTo>
                    <a:pt x="601611" y="149352"/>
                  </a:lnTo>
                  <a:lnTo>
                    <a:pt x="599033" y="145580"/>
                  </a:lnTo>
                  <a:lnTo>
                    <a:pt x="598322" y="140144"/>
                  </a:lnTo>
                  <a:lnTo>
                    <a:pt x="598322" y="48882"/>
                  </a:lnTo>
                  <a:lnTo>
                    <a:pt x="553351" y="48882"/>
                  </a:lnTo>
                  <a:lnTo>
                    <a:pt x="553351" y="58458"/>
                  </a:lnTo>
                  <a:lnTo>
                    <a:pt x="555231" y="58458"/>
                  </a:lnTo>
                  <a:lnTo>
                    <a:pt x="561822" y="58915"/>
                  </a:lnTo>
                  <a:lnTo>
                    <a:pt x="565835" y="60045"/>
                  </a:lnTo>
                  <a:lnTo>
                    <a:pt x="568426" y="63817"/>
                  </a:lnTo>
                  <a:lnTo>
                    <a:pt x="569137" y="69316"/>
                  </a:lnTo>
                  <a:lnTo>
                    <a:pt x="569137" y="140144"/>
                  </a:lnTo>
                  <a:lnTo>
                    <a:pt x="568426" y="145580"/>
                  </a:lnTo>
                  <a:lnTo>
                    <a:pt x="565835" y="149352"/>
                  </a:lnTo>
                  <a:lnTo>
                    <a:pt x="561822" y="150482"/>
                  </a:lnTo>
                  <a:lnTo>
                    <a:pt x="555231" y="151091"/>
                  </a:lnTo>
                  <a:lnTo>
                    <a:pt x="553351" y="151091"/>
                  </a:lnTo>
                  <a:lnTo>
                    <a:pt x="553351" y="160515"/>
                  </a:lnTo>
                  <a:lnTo>
                    <a:pt x="614108" y="160515"/>
                  </a:lnTo>
                  <a:lnTo>
                    <a:pt x="614108" y="150939"/>
                  </a:lnTo>
                  <a:close/>
                </a:path>
                <a:path w="826770" h="200659">
                  <a:moveTo>
                    <a:pt x="689216" y="148678"/>
                  </a:moveTo>
                  <a:lnTo>
                    <a:pt x="685533" y="150253"/>
                  </a:lnTo>
                  <a:lnTo>
                    <a:pt x="672719" y="151015"/>
                  </a:lnTo>
                  <a:lnTo>
                    <a:pt x="668769" y="149428"/>
                  </a:lnTo>
                  <a:lnTo>
                    <a:pt x="664959" y="143090"/>
                  </a:lnTo>
                  <a:lnTo>
                    <a:pt x="664044" y="136525"/>
                  </a:lnTo>
                  <a:lnTo>
                    <a:pt x="664044" y="58991"/>
                  </a:lnTo>
                  <a:lnTo>
                    <a:pt x="687984" y="58991"/>
                  </a:lnTo>
                  <a:lnTo>
                    <a:pt x="687984" y="48958"/>
                  </a:lnTo>
                  <a:lnTo>
                    <a:pt x="664044" y="48958"/>
                  </a:lnTo>
                  <a:lnTo>
                    <a:pt x="664044" y="24892"/>
                  </a:lnTo>
                  <a:lnTo>
                    <a:pt x="634809" y="30175"/>
                  </a:lnTo>
                  <a:lnTo>
                    <a:pt x="634809" y="48958"/>
                  </a:lnTo>
                  <a:lnTo>
                    <a:pt x="621347" y="48958"/>
                  </a:lnTo>
                  <a:lnTo>
                    <a:pt x="621347" y="58991"/>
                  </a:lnTo>
                  <a:lnTo>
                    <a:pt x="634809" y="58991"/>
                  </a:lnTo>
                  <a:lnTo>
                    <a:pt x="635393" y="134556"/>
                  </a:lnTo>
                  <a:lnTo>
                    <a:pt x="637120" y="142113"/>
                  </a:lnTo>
                  <a:lnTo>
                    <a:pt x="677252" y="163004"/>
                  </a:lnTo>
                  <a:lnTo>
                    <a:pt x="689216" y="159537"/>
                  </a:lnTo>
                  <a:lnTo>
                    <a:pt x="689216" y="148678"/>
                  </a:lnTo>
                  <a:close/>
                </a:path>
                <a:path w="826770" h="200659">
                  <a:moveTo>
                    <a:pt x="826439" y="48958"/>
                  </a:moveTo>
                  <a:lnTo>
                    <a:pt x="787552" y="48958"/>
                  </a:lnTo>
                  <a:lnTo>
                    <a:pt x="787552" y="58381"/>
                  </a:lnTo>
                  <a:lnTo>
                    <a:pt x="796036" y="58381"/>
                  </a:lnTo>
                  <a:lnTo>
                    <a:pt x="799401" y="59372"/>
                  </a:lnTo>
                  <a:lnTo>
                    <a:pt x="799401" y="63436"/>
                  </a:lnTo>
                  <a:lnTo>
                    <a:pt x="768667" y="124383"/>
                  </a:lnTo>
                  <a:lnTo>
                    <a:pt x="742137" y="63436"/>
                  </a:lnTo>
                  <a:lnTo>
                    <a:pt x="742137" y="59512"/>
                  </a:lnTo>
                  <a:lnTo>
                    <a:pt x="746150" y="58305"/>
                  </a:lnTo>
                  <a:lnTo>
                    <a:pt x="755853" y="58305"/>
                  </a:lnTo>
                  <a:lnTo>
                    <a:pt x="755853" y="48882"/>
                  </a:lnTo>
                  <a:lnTo>
                    <a:pt x="694461" y="48882"/>
                  </a:lnTo>
                  <a:lnTo>
                    <a:pt x="694461" y="58458"/>
                  </a:lnTo>
                  <a:lnTo>
                    <a:pt x="704684" y="59740"/>
                  </a:lnTo>
                  <a:lnTo>
                    <a:pt x="707783" y="62992"/>
                  </a:lnTo>
                  <a:lnTo>
                    <a:pt x="751840" y="159232"/>
                  </a:lnTo>
                  <a:lnTo>
                    <a:pt x="714908" y="200647"/>
                  </a:lnTo>
                  <a:lnTo>
                    <a:pt x="740778" y="200647"/>
                  </a:lnTo>
                  <a:lnTo>
                    <a:pt x="812469" y="62534"/>
                  </a:lnTo>
                  <a:lnTo>
                    <a:pt x="815378" y="59817"/>
                  </a:lnTo>
                  <a:lnTo>
                    <a:pt x="826439" y="58381"/>
                  </a:lnTo>
                  <a:lnTo>
                    <a:pt x="826439" y="48958"/>
                  </a:lnTo>
                  <a:close/>
                </a:path>
              </a:pathLst>
            </a:custGeom>
            <a:solidFill>
              <a:srgbClr val="8585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10279225" y="253855"/>
            <a:ext cx="407670" cy="343535"/>
            <a:chOff x="10279225" y="253855"/>
            <a:chExt cx="407670" cy="343535"/>
          </a:xfrm>
        </p:grpSpPr>
        <p:sp>
          <p:nvSpPr>
            <p:cNvPr id="12" name="object 12"/>
            <p:cNvSpPr/>
            <p:nvPr/>
          </p:nvSpPr>
          <p:spPr>
            <a:xfrm>
              <a:off x="10459901" y="256618"/>
              <a:ext cx="227329" cy="311785"/>
            </a:xfrm>
            <a:custGeom>
              <a:avLst/>
              <a:gdLst/>
              <a:ahLst/>
              <a:cxnLst/>
              <a:rect l="l" t="t" r="r" b="b"/>
              <a:pathLst>
                <a:path w="227329" h="311784">
                  <a:moveTo>
                    <a:pt x="67615" y="140"/>
                  </a:moveTo>
                  <a:lnTo>
                    <a:pt x="50712" y="0"/>
                  </a:lnTo>
                  <a:lnTo>
                    <a:pt x="33939" y="1506"/>
                  </a:lnTo>
                  <a:lnTo>
                    <a:pt x="17369" y="4668"/>
                  </a:lnTo>
                  <a:lnTo>
                    <a:pt x="0" y="9947"/>
                  </a:lnTo>
                  <a:lnTo>
                    <a:pt x="25736" y="9566"/>
                  </a:lnTo>
                  <a:lnTo>
                    <a:pt x="42917" y="11388"/>
                  </a:lnTo>
                  <a:lnTo>
                    <a:pt x="92122" y="26315"/>
                  </a:lnTo>
                  <a:lnTo>
                    <a:pt x="135039" y="54360"/>
                  </a:lnTo>
                  <a:lnTo>
                    <a:pt x="168632" y="94332"/>
                  </a:lnTo>
                  <a:lnTo>
                    <a:pt x="189035" y="143012"/>
                  </a:lnTo>
                  <a:lnTo>
                    <a:pt x="194077" y="177584"/>
                  </a:lnTo>
                  <a:lnTo>
                    <a:pt x="193931" y="195124"/>
                  </a:lnTo>
                  <a:lnTo>
                    <a:pt x="183556" y="244608"/>
                  </a:lnTo>
                  <a:lnTo>
                    <a:pt x="160332" y="287734"/>
                  </a:lnTo>
                  <a:lnTo>
                    <a:pt x="139068" y="311664"/>
                  </a:lnTo>
                  <a:lnTo>
                    <a:pt x="164308" y="295053"/>
                  </a:lnTo>
                  <a:lnTo>
                    <a:pt x="193823" y="264765"/>
                  </a:lnTo>
                  <a:lnTo>
                    <a:pt x="216940" y="222463"/>
                  </a:lnTo>
                  <a:lnTo>
                    <a:pt x="226739" y="175587"/>
                  </a:lnTo>
                  <a:lnTo>
                    <a:pt x="226882" y="158996"/>
                  </a:lnTo>
                  <a:lnTo>
                    <a:pt x="225346" y="142532"/>
                  </a:lnTo>
                  <a:lnTo>
                    <a:pt x="210717" y="94978"/>
                  </a:lnTo>
                  <a:lnTo>
                    <a:pt x="182634" y="53848"/>
                  </a:lnTo>
                  <a:lnTo>
                    <a:pt x="144903" y="23585"/>
                  </a:lnTo>
                  <a:lnTo>
                    <a:pt x="99815" y="5033"/>
                  </a:lnTo>
                  <a:lnTo>
                    <a:pt x="83884" y="1819"/>
                  </a:lnTo>
                  <a:lnTo>
                    <a:pt x="67615" y="140"/>
                  </a:lnTo>
                  <a:close/>
                </a:path>
              </a:pathLst>
            </a:custGeom>
            <a:solidFill>
              <a:srgbClr val="0EB9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279225" y="253855"/>
              <a:ext cx="349885" cy="343535"/>
            </a:xfrm>
            <a:custGeom>
              <a:avLst/>
              <a:gdLst/>
              <a:ahLst/>
              <a:cxnLst/>
              <a:rect l="l" t="t" r="r" b="b"/>
              <a:pathLst>
                <a:path w="349884" h="343534">
                  <a:moveTo>
                    <a:pt x="176331" y="0"/>
                  </a:moveTo>
                  <a:lnTo>
                    <a:pt x="124661" y="7203"/>
                  </a:lnTo>
                  <a:lnTo>
                    <a:pt x="77434" y="28945"/>
                  </a:lnTo>
                  <a:lnTo>
                    <a:pt x="39674" y="62530"/>
                  </a:lnTo>
                  <a:lnTo>
                    <a:pt x="13634" y="104930"/>
                  </a:lnTo>
                  <a:lnTo>
                    <a:pt x="1035" y="152708"/>
                  </a:lnTo>
                  <a:lnTo>
                    <a:pt x="0" y="169825"/>
                  </a:lnTo>
                  <a:lnTo>
                    <a:pt x="700" y="186865"/>
                  </a:lnTo>
                  <a:lnTo>
                    <a:pt x="13193" y="236774"/>
                  </a:lnTo>
                  <a:lnTo>
                    <a:pt x="39914" y="280633"/>
                  </a:lnTo>
                  <a:lnTo>
                    <a:pt x="77171" y="313782"/>
                  </a:lnTo>
                  <a:lnTo>
                    <a:pt x="122636" y="335208"/>
                  </a:lnTo>
                  <a:lnTo>
                    <a:pt x="171044" y="342965"/>
                  </a:lnTo>
                  <a:lnTo>
                    <a:pt x="186496" y="342600"/>
                  </a:lnTo>
                  <a:lnTo>
                    <a:pt x="201861" y="340877"/>
                  </a:lnTo>
                  <a:lnTo>
                    <a:pt x="217095" y="337810"/>
                  </a:lnTo>
                  <a:lnTo>
                    <a:pt x="174189" y="337496"/>
                  </a:lnTo>
                  <a:lnTo>
                    <a:pt x="133949" y="325687"/>
                  </a:lnTo>
                  <a:lnTo>
                    <a:pt x="98673" y="303595"/>
                  </a:lnTo>
                  <a:lnTo>
                    <a:pt x="70660" y="272434"/>
                  </a:lnTo>
                  <a:lnTo>
                    <a:pt x="52206" y="233417"/>
                  </a:lnTo>
                  <a:lnTo>
                    <a:pt x="45944" y="186401"/>
                  </a:lnTo>
                  <a:lnTo>
                    <a:pt x="54626" y="141424"/>
                  </a:lnTo>
                  <a:lnTo>
                    <a:pt x="76580" y="101519"/>
                  </a:lnTo>
                  <a:lnTo>
                    <a:pt x="110137" y="69721"/>
                  </a:lnTo>
                  <a:lnTo>
                    <a:pt x="153626" y="49065"/>
                  </a:lnTo>
                  <a:lnTo>
                    <a:pt x="201519" y="42916"/>
                  </a:lnTo>
                  <a:lnTo>
                    <a:pt x="247334" y="51439"/>
                  </a:lnTo>
                  <a:lnTo>
                    <a:pt x="287982" y="72993"/>
                  </a:lnTo>
                  <a:lnTo>
                    <a:pt x="320371" y="105937"/>
                  </a:lnTo>
                  <a:lnTo>
                    <a:pt x="341411" y="148631"/>
                  </a:lnTo>
                  <a:lnTo>
                    <a:pt x="347635" y="195251"/>
                  </a:lnTo>
                  <a:lnTo>
                    <a:pt x="349363" y="173183"/>
                  </a:lnTo>
                  <a:lnTo>
                    <a:pt x="342025" y="122380"/>
                  </a:lnTo>
                  <a:lnTo>
                    <a:pt x="319845" y="76018"/>
                  </a:lnTo>
                  <a:lnTo>
                    <a:pt x="285668" y="38946"/>
                  </a:lnTo>
                  <a:lnTo>
                    <a:pt x="242434" y="13417"/>
                  </a:lnTo>
                  <a:lnTo>
                    <a:pt x="193738" y="1017"/>
                  </a:lnTo>
                  <a:lnTo>
                    <a:pt x="176331" y="0"/>
                  </a:lnTo>
                  <a:close/>
                </a:path>
              </a:pathLst>
            </a:custGeom>
            <a:solidFill>
              <a:srgbClr val="0D61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375614" y="347197"/>
              <a:ext cx="197773" cy="19189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/>
          <p:nvPr/>
        </p:nvSpPr>
        <p:spPr>
          <a:xfrm flipV="1">
            <a:off x="3111415" y="461771"/>
            <a:ext cx="7000196" cy="45863"/>
          </a:xfrm>
          <a:custGeom>
            <a:avLst/>
            <a:gdLst/>
            <a:ahLst/>
            <a:cxnLst/>
            <a:rect l="l" t="t" r="r" b="b"/>
            <a:pathLst>
              <a:path w="7601584">
                <a:moveTo>
                  <a:pt x="0" y="0"/>
                </a:moveTo>
                <a:lnTo>
                  <a:pt x="7601458" y="0"/>
                </a:lnTo>
              </a:path>
            </a:pathLst>
          </a:custGeom>
          <a:ln w="6096">
            <a:solidFill>
              <a:srgbClr val="8FAAD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3" name="표 22">
            <a:extLst>
              <a:ext uri="{FF2B5EF4-FFF2-40B4-BE49-F238E27FC236}">
                <a16:creationId xmlns:a16="http://schemas.microsoft.com/office/drawing/2014/main" id="{ED0D3B1C-EC0A-241D-3D25-FD59ABAA4AF4}"/>
              </a:ext>
            </a:extLst>
          </p:cNvPr>
          <p:cNvGraphicFramePr>
            <a:graphicFrameLocks noGrp="1"/>
          </p:cNvGraphicFramePr>
          <p:nvPr/>
        </p:nvGraphicFramePr>
        <p:xfrm>
          <a:off x="340259" y="609600"/>
          <a:ext cx="11504052" cy="5986888"/>
        </p:xfrm>
        <a:graphic>
          <a:graphicData uri="http://schemas.openxmlformats.org/drawingml/2006/table">
            <a:tbl>
              <a:tblPr/>
              <a:tblGrid>
                <a:gridCol w="2876013">
                  <a:extLst>
                    <a:ext uri="{9D8B030D-6E8A-4147-A177-3AD203B41FA5}">
                      <a16:colId xmlns:a16="http://schemas.microsoft.com/office/drawing/2014/main" val="2217689058"/>
                    </a:ext>
                  </a:extLst>
                </a:gridCol>
                <a:gridCol w="2876013">
                  <a:extLst>
                    <a:ext uri="{9D8B030D-6E8A-4147-A177-3AD203B41FA5}">
                      <a16:colId xmlns:a16="http://schemas.microsoft.com/office/drawing/2014/main" val="936564336"/>
                    </a:ext>
                  </a:extLst>
                </a:gridCol>
                <a:gridCol w="2876013">
                  <a:extLst>
                    <a:ext uri="{9D8B030D-6E8A-4147-A177-3AD203B41FA5}">
                      <a16:colId xmlns:a16="http://schemas.microsoft.com/office/drawing/2014/main" val="1849936891"/>
                    </a:ext>
                  </a:extLst>
                </a:gridCol>
                <a:gridCol w="2876013">
                  <a:extLst>
                    <a:ext uri="{9D8B030D-6E8A-4147-A177-3AD203B41FA5}">
                      <a16:colId xmlns:a16="http://schemas.microsoft.com/office/drawing/2014/main" val="2297794820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ko-KR" altLang="en-US" sz="120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돋움체 Bold" pitchFamily="18" charset="-127"/>
                          <a:ea typeface="KoPub돋움체 Bold" pitchFamily="18" charset="-127"/>
                          <a:cs typeface="+mn-cs"/>
                        </a:rPr>
                        <a:t>구분</a:t>
                      </a:r>
                    </a:p>
                  </a:txBody>
                  <a:tcPr marL="5580" marR="5580" marT="5580" marB="558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6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ko-KR" altLang="en-US" sz="1200" kern="1200" spc="-30" baseline="0" dirty="0" err="1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돋움체 Bold" pitchFamily="18" charset="-127"/>
                          <a:ea typeface="KoPub돋움체 Bold" pitchFamily="18" charset="-127"/>
                          <a:cs typeface="+mn-cs"/>
                        </a:rPr>
                        <a:t>펜타시큐리티</a:t>
                      </a:r>
                      <a:endParaRPr kumimoji="1" lang="ko-KR" altLang="en-US" sz="1200" kern="1200" spc="-30" baseline="0" dirty="0">
                        <a:ln>
                          <a:solidFill>
                            <a:srgbClr val="6D88AF"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KoPub돋움체 Bold" pitchFamily="18" charset="-127"/>
                        <a:ea typeface="KoPub돋움체 Bold" pitchFamily="18" charset="-127"/>
                        <a:cs typeface="+mn-cs"/>
                      </a:endParaRPr>
                    </a:p>
                  </a:txBody>
                  <a:tcPr marL="5580" marR="5580" marT="5580" marB="558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6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ko-KR" altLang="en-US" sz="1200" kern="1200" spc="-30" baseline="0" dirty="0" err="1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돋움체 Bold" pitchFamily="18" charset="-127"/>
                          <a:ea typeface="KoPub돋움체 Bold" pitchFamily="18" charset="-127"/>
                          <a:cs typeface="+mn-cs"/>
                        </a:rPr>
                        <a:t>모니터랩</a:t>
                      </a:r>
                      <a:endParaRPr kumimoji="1" lang="ko-KR" altLang="en-US" sz="1200" kern="1200" spc="-30" baseline="0" dirty="0">
                        <a:ln>
                          <a:solidFill>
                            <a:srgbClr val="6D88AF"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KoPub돋움체 Bold" pitchFamily="18" charset="-127"/>
                        <a:ea typeface="KoPub돋움체 Bold" pitchFamily="18" charset="-127"/>
                        <a:cs typeface="+mn-cs"/>
                      </a:endParaRPr>
                    </a:p>
                  </a:txBody>
                  <a:tcPr marL="5580" marR="5580" marT="5580" marB="558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6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ko-KR" altLang="en-US" sz="1200" kern="1200" spc="-30" baseline="0" dirty="0" err="1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KoPub돋움체 Bold" pitchFamily="18" charset="-127"/>
                          <a:ea typeface="KoPub돋움체 Bold" pitchFamily="18" charset="-127"/>
                          <a:cs typeface="+mn-cs"/>
                        </a:rPr>
                        <a:t>에프원시큐리티</a:t>
                      </a:r>
                      <a:endParaRPr kumimoji="1" lang="ko-KR" altLang="en-US" sz="1200" kern="1200" spc="-30" baseline="0" dirty="0">
                        <a:ln>
                          <a:solidFill>
                            <a:srgbClr val="6D88AF"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KoPub돋움체 Bold" pitchFamily="18" charset="-127"/>
                        <a:ea typeface="KoPub돋움체 Bold" pitchFamily="18" charset="-127"/>
                        <a:cs typeface="+mn-cs"/>
                      </a:endParaRPr>
                    </a:p>
                  </a:txBody>
                  <a:tcPr marL="5580" marR="5580" marT="5580" marB="558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6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468103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비교 제품</a:t>
                      </a:r>
                      <a:endParaRPr lang="en-US" sz="1050" kern="1200" spc="-30" baseline="0" dirty="0">
                        <a:ln>
                          <a:solidFill>
                            <a:srgbClr val="6D88AF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Medium" pitchFamily="18" charset="-127"/>
                        <a:ea typeface="KoPub돋움체 Medium" pitchFamily="18" charset="-127"/>
                        <a:cs typeface="+mn-cs"/>
                      </a:endParaRPr>
                    </a:p>
                  </a:txBody>
                  <a:tcPr marL="28492" marR="28492" marT="14246" marB="1424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WAPPLES SA v6.0 for Cloud</a:t>
                      </a:r>
                      <a:endParaRPr lang="ko-KR" altLang="en-US" sz="1050" kern="1200" spc="-30" baseline="0" dirty="0">
                        <a:ln>
                          <a:solidFill>
                            <a:srgbClr val="6D88AF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Medium" pitchFamily="18" charset="-127"/>
                        <a:ea typeface="KoPub돋움체 Medium" pitchFamily="18" charset="-127"/>
                        <a:cs typeface="+mn-cs"/>
                      </a:endParaRPr>
                    </a:p>
                  </a:txBody>
                  <a:tcPr marL="28492" marR="28492" marT="14246" marB="14246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Application Insight WAF SE v6.0</a:t>
                      </a:r>
                      <a:endParaRPr lang="ko-KR" altLang="en-US" sz="1050" kern="1200" spc="-30" baseline="0" dirty="0">
                        <a:ln>
                          <a:solidFill>
                            <a:srgbClr val="6D88AF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Medium" pitchFamily="18" charset="-127"/>
                        <a:ea typeface="KoPub돋움체 Medium" pitchFamily="18" charset="-127"/>
                        <a:cs typeface="+mn-cs"/>
                      </a:endParaRPr>
                    </a:p>
                  </a:txBody>
                  <a:tcPr marL="28492" marR="28492" marT="14246" marB="14246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kern="1200" spc="-30" baseline="0" dirty="0" err="1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WEBCastle</a:t>
                      </a:r>
                      <a:r>
                        <a:rPr lang="en-US" altLang="ko-KR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 v1.0</a:t>
                      </a:r>
                      <a:endParaRPr lang="ko-KR" altLang="en-US" sz="1050" kern="1200" spc="-30" baseline="0" dirty="0">
                        <a:ln>
                          <a:solidFill>
                            <a:srgbClr val="6D88AF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Medium" pitchFamily="18" charset="-127"/>
                        <a:ea typeface="KoPub돋움체 Medium" pitchFamily="18" charset="-127"/>
                        <a:cs typeface="+mn-cs"/>
                      </a:endParaRPr>
                    </a:p>
                  </a:txBody>
                  <a:tcPr marL="28492" marR="28492" marT="14246" marB="14246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043415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아키텍처</a:t>
                      </a:r>
                      <a:endParaRPr lang="en-US" sz="1050" kern="1200" spc="-30" baseline="0" dirty="0">
                        <a:ln>
                          <a:solidFill>
                            <a:srgbClr val="6D88AF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Medium" pitchFamily="18" charset="-127"/>
                        <a:ea typeface="KoPub돋움체 Medium" pitchFamily="18" charset="-127"/>
                        <a:cs typeface="+mn-cs"/>
                      </a:endParaRPr>
                    </a:p>
                  </a:txBody>
                  <a:tcPr marL="28492" marR="28492" marT="14246" marB="1424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Network</a:t>
                      </a:r>
                      <a:r>
                        <a:rPr lang="en-US" altLang="ko-KR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 Based WAF</a:t>
                      </a:r>
                      <a:endParaRPr lang="ko-KR" altLang="en-US" sz="1050" kern="1200" spc="-30" baseline="0" dirty="0">
                        <a:ln>
                          <a:solidFill>
                            <a:srgbClr val="6D88AF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Medium" pitchFamily="18" charset="-127"/>
                        <a:ea typeface="KoPub돋움체 Medium" pitchFamily="18" charset="-127"/>
                        <a:cs typeface="+mn-cs"/>
                      </a:endParaRPr>
                    </a:p>
                  </a:txBody>
                  <a:tcPr marL="28492" marR="28492" marT="14246" marB="14246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Network Based WAF</a:t>
                      </a:r>
                      <a:endParaRPr lang="ko-KR" altLang="en-US" sz="1050" kern="1200" spc="-30" baseline="0" dirty="0">
                        <a:ln>
                          <a:solidFill>
                            <a:srgbClr val="6D88AF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Medium" pitchFamily="18" charset="-127"/>
                        <a:ea typeface="KoPub돋움체 Medium" pitchFamily="18" charset="-127"/>
                        <a:cs typeface="+mn-cs"/>
                      </a:endParaRPr>
                    </a:p>
                  </a:txBody>
                  <a:tcPr marL="28492" marR="28492" marT="14246" marB="14246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Host</a:t>
                      </a:r>
                      <a:r>
                        <a:rPr lang="en-US" altLang="ko-KR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 Based WAF</a:t>
                      </a:r>
                      <a:endParaRPr lang="ko-KR" altLang="en-US" sz="1050" kern="1200" spc="-30" baseline="0" dirty="0">
                        <a:ln>
                          <a:solidFill>
                            <a:srgbClr val="6D88AF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Medium" pitchFamily="18" charset="-127"/>
                        <a:ea typeface="KoPub돋움체 Medium" pitchFamily="18" charset="-127"/>
                        <a:cs typeface="+mn-cs"/>
                      </a:endParaRPr>
                    </a:p>
                  </a:txBody>
                  <a:tcPr marL="28492" marR="28492" marT="14246" marB="14246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9108703"/>
                  </a:ext>
                </a:extLst>
              </a:tr>
              <a:tr h="165600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구성도</a:t>
                      </a:r>
                      <a:endParaRPr lang="en-US" sz="1050" kern="1200" spc="-30" baseline="0" dirty="0">
                        <a:ln>
                          <a:solidFill>
                            <a:srgbClr val="6D88AF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Medium" pitchFamily="18" charset="-127"/>
                        <a:ea typeface="KoPub돋움체 Medium" pitchFamily="18" charset="-127"/>
                        <a:cs typeface="+mn-cs"/>
                      </a:endParaRPr>
                    </a:p>
                  </a:txBody>
                  <a:tcPr marL="28492" marR="28492" marT="14246" marB="1424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kern="1200" spc="-30" baseline="0" dirty="0">
                        <a:ln>
                          <a:solidFill>
                            <a:srgbClr val="6D88AF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Medium" pitchFamily="18" charset="-127"/>
                        <a:ea typeface="KoPub돋움체 Medium" pitchFamily="18" charset="-127"/>
                        <a:cs typeface="+mn-cs"/>
                      </a:endParaRPr>
                    </a:p>
                  </a:txBody>
                  <a:tcPr marL="28492" marR="28492" marT="14246" marB="14246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1200" spc="-30" baseline="0" dirty="0" err="1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좌동</a:t>
                      </a:r>
                      <a:endParaRPr lang="ko-KR" altLang="en-US" sz="1050" kern="1200" spc="-30" baseline="0" dirty="0">
                        <a:ln>
                          <a:solidFill>
                            <a:srgbClr val="6D88AF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Medium" pitchFamily="18" charset="-127"/>
                        <a:ea typeface="KoPub돋움체 Medium" pitchFamily="18" charset="-127"/>
                        <a:cs typeface="+mn-cs"/>
                      </a:endParaRPr>
                    </a:p>
                  </a:txBody>
                  <a:tcPr marL="28492" marR="28492" marT="14246" marB="14246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kern="1200" spc="-30" baseline="0" dirty="0">
                        <a:ln>
                          <a:solidFill>
                            <a:srgbClr val="6D88AF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Medium" pitchFamily="18" charset="-127"/>
                        <a:ea typeface="KoPub돋움체 Medium" pitchFamily="18" charset="-127"/>
                        <a:cs typeface="+mn-cs"/>
                      </a:endParaRPr>
                    </a:p>
                  </a:txBody>
                  <a:tcPr marL="28492" marR="28492" marT="14246" marB="14246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104436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클라우드 환경 </a:t>
                      </a:r>
                      <a:r>
                        <a:rPr lang="ko-KR" altLang="en-US" sz="1050" kern="1200" spc="-30" baseline="0" dirty="0" err="1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적용성</a:t>
                      </a:r>
                      <a:endParaRPr lang="en-US" sz="1050" kern="1200" spc="-30" baseline="0" dirty="0">
                        <a:ln>
                          <a:solidFill>
                            <a:srgbClr val="6D88AF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Medium" pitchFamily="18" charset="-127"/>
                        <a:ea typeface="KoPub돋움체 Medium" pitchFamily="18" charset="-127"/>
                        <a:cs typeface="+mn-cs"/>
                      </a:endParaRPr>
                    </a:p>
                  </a:txBody>
                  <a:tcPr marL="28492" marR="28492" marT="14246" marB="1424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VPC</a:t>
                      </a:r>
                      <a:r>
                        <a:rPr lang="en-US" altLang="ko-KR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(Virtual Private Cloud) </a:t>
                      </a:r>
                      <a:r>
                        <a:rPr lang="ko-KR" altLang="en-US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환경</a:t>
                      </a:r>
                      <a:r>
                        <a:rPr lang="ko-KR" altLang="en-US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 </a:t>
                      </a:r>
                      <a:r>
                        <a:rPr lang="en-US" altLang="ko-KR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(</a:t>
                      </a:r>
                      <a:r>
                        <a:rPr lang="ko-KR" altLang="en-US" sz="1050" kern="1200" spc="-30" baseline="0" dirty="0" err="1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서브넷</a:t>
                      </a:r>
                      <a:r>
                        <a:rPr lang="en-US" altLang="ko-KR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) </a:t>
                      </a:r>
                      <a:r>
                        <a:rPr lang="ko-KR" altLang="en-US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필요</a:t>
                      </a:r>
                    </a:p>
                  </a:txBody>
                  <a:tcPr marL="28492" marR="28492" marT="14246" marB="14246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VPC </a:t>
                      </a:r>
                      <a:r>
                        <a:rPr lang="ko-KR" altLang="en-US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환경 필요</a:t>
                      </a:r>
                    </a:p>
                  </a:txBody>
                  <a:tcPr marL="5580" marR="5580" marT="5580" marB="558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VPC </a:t>
                      </a:r>
                      <a:r>
                        <a:rPr lang="ko-KR" altLang="en-US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환경 불필요 </a:t>
                      </a:r>
                      <a:r>
                        <a:rPr lang="en-US" altLang="ko-KR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(</a:t>
                      </a:r>
                      <a:r>
                        <a:rPr lang="ko-KR" altLang="en-US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유연한 클라우드 적용환경</a:t>
                      </a:r>
                      <a:r>
                        <a:rPr lang="en-US" altLang="ko-KR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)</a:t>
                      </a:r>
                      <a:endParaRPr lang="ko-KR" altLang="en-US" sz="1050" kern="1200" spc="-30" baseline="0" dirty="0">
                        <a:ln>
                          <a:solidFill>
                            <a:srgbClr val="6D88AF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Medium" pitchFamily="18" charset="-127"/>
                        <a:ea typeface="KoPub돋움체 Medium" pitchFamily="18" charset="-127"/>
                        <a:cs typeface="+mn-cs"/>
                      </a:endParaRPr>
                    </a:p>
                  </a:txBody>
                  <a:tcPr marL="28492" marR="28492" marT="14246" marB="14246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282741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클라우드 웹방화벽 운영방식</a:t>
                      </a:r>
                      <a:endParaRPr lang="en-US" sz="1050" kern="1200" spc="-30" baseline="0" dirty="0">
                        <a:ln>
                          <a:solidFill>
                            <a:srgbClr val="6D88AF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Medium" pitchFamily="18" charset="-127"/>
                        <a:ea typeface="KoPub돋움체 Medium" pitchFamily="18" charset="-127"/>
                        <a:cs typeface="+mn-cs"/>
                      </a:endParaRPr>
                    </a:p>
                  </a:txBody>
                  <a:tcPr marL="28492" marR="28492" marT="14246" marB="1424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독립 인스턴스 </a:t>
                      </a:r>
                      <a:r>
                        <a:rPr lang="en-US" altLang="ko-KR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(Virtual Appliance)</a:t>
                      </a:r>
                      <a:endParaRPr lang="ko-KR" altLang="en-US" sz="1050" kern="1200" spc="-30" baseline="0" dirty="0">
                        <a:ln>
                          <a:solidFill>
                            <a:srgbClr val="6D88AF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Medium" pitchFamily="18" charset="-127"/>
                        <a:ea typeface="KoPub돋움체 Medium" pitchFamily="18" charset="-127"/>
                        <a:cs typeface="+mn-cs"/>
                      </a:endParaRPr>
                    </a:p>
                  </a:txBody>
                  <a:tcPr marL="28492" marR="28492" marT="14246" marB="14246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독립 인스턴스 </a:t>
                      </a:r>
                      <a:r>
                        <a:rPr lang="en-US" altLang="ko-KR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(Virtual Appliance)</a:t>
                      </a:r>
                      <a:endParaRPr lang="ko-KR" altLang="en-US" sz="1050" kern="1200" spc="-30" baseline="0" dirty="0">
                        <a:ln>
                          <a:solidFill>
                            <a:srgbClr val="6D88AF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Medium" pitchFamily="18" charset="-127"/>
                        <a:ea typeface="KoPub돋움체 Medium" pitchFamily="18" charset="-127"/>
                        <a:cs typeface="+mn-cs"/>
                      </a:endParaRPr>
                    </a:p>
                  </a:txBody>
                  <a:tcPr marL="5580" marR="5580" marT="5580" marB="558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웹서버 인스턴스 </a:t>
                      </a:r>
                      <a:r>
                        <a:rPr lang="ko-KR" altLang="en-US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에이전트</a:t>
                      </a:r>
                      <a:r>
                        <a:rPr lang="ko-KR" altLang="en-US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 설치 운영</a:t>
                      </a:r>
                    </a:p>
                  </a:txBody>
                  <a:tcPr marL="28492" marR="28492" marT="14246" marB="14246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71575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On-Premise</a:t>
                      </a:r>
                      <a:r>
                        <a:rPr lang="en-US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 </a:t>
                      </a:r>
                      <a:r>
                        <a:rPr lang="ko-KR" altLang="en-US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교차 </a:t>
                      </a:r>
                      <a:r>
                        <a:rPr lang="ko-KR" altLang="en-US" sz="1050" kern="1200" spc="-30" baseline="0" dirty="0" err="1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적용성</a:t>
                      </a:r>
                      <a:endParaRPr lang="en-US" sz="1050" kern="1200" spc="-30" baseline="0" dirty="0">
                        <a:ln>
                          <a:solidFill>
                            <a:srgbClr val="6D88AF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Medium" pitchFamily="18" charset="-127"/>
                        <a:ea typeface="KoPub돋움체 Medium" pitchFamily="18" charset="-127"/>
                        <a:cs typeface="+mn-cs"/>
                      </a:endParaRPr>
                    </a:p>
                  </a:txBody>
                  <a:tcPr marL="28492" marR="28492" marT="14246" marB="1424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불가</a:t>
                      </a:r>
                    </a:p>
                  </a:txBody>
                  <a:tcPr marL="28492" marR="28492" marT="14246" marB="14246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불가</a:t>
                      </a:r>
                    </a:p>
                  </a:txBody>
                  <a:tcPr marL="5580" marR="5580" marT="5580" marB="558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가능</a:t>
                      </a:r>
                    </a:p>
                  </a:txBody>
                  <a:tcPr marL="28492" marR="28492" marT="14246" marB="14246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35896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네트워크 </a:t>
                      </a:r>
                      <a:r>
                        <a:rPr lang="ko-KR" altLang="en-US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대역폭</a:t>
                      </a:r>
                      <a:r>
                        <a:rPr lang="ko-KR" altLang="en-US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 의존성</a:t>
                      </a:r>
                      <a:endParaRPr lang="en-US" sz="1050" kern="1200" spc="-30" baseline="0" dirty="0">
                        <a:ln>
                          <a:solidFill>
                            <a:srgbClr val="6D88AF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Medium" pitchFamily="18" charset="-127"/>
                        <a:ea typeface="KoPub돋움체 Medium" pitchFamily="18" charset="-127"/>
                        <a:cs typeface="+mn-cs"/>
                      </a:endParaRPr>
                    </a:p>
                  </a:txBody>
                  <a:tcPr marL="28492" marR="28492" marT="14246" marB="1424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의존 </a:t>
                      </a:r>
                      <a:r>
                        <a:rPr lang="en-US" altLang="ko-KR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(</a:t>
                      </a:r>
                      <a:r>
                        <a:rPr lang="ko-KR" altLang="en-US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대역폭 보장 제품 적용 필요</a:t>
                      </a:r>
                      <a:r>
                        <a:rPr lang="en-US" altLang="ko-KR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)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예 </a:t>
                      </a:r>
                      <a:r>
                        <a:rPr lang="en-US" altLang="ko-KR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: SA-50(100Mbps), …  SA-5000(4Gbps)</a:t>
                      </a:r>
                      <a:endParaRPr lang="ko-KR" altLang="en-US" sz="1050" kern="1200" spc="-30" baseline="0" dirty="0">
                        <a:ln>
                          <a:solidFill>
                            <a:srgbClr val="6D88AF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Medium" pitchFamily="18" charset="-127"/>
                        <a:ea typeface="KoPub돋움체 Medium" pitchFamily="18" charset="-127"/>
                        <a:cs typeface="+mn-cs"/>
                      </a:endParaRPr>
                    </a:p>
                  </a:txBody>
                  <a:tcPr marL="28492" marR="28492" marT="14246" marB="14246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의존</a:t>
                      </a:r>
                      <a:r>
                        <a:rPr lang="en-US" altLang="ko-KR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 : AIWAF-VE 01 (100Mbps), …  AIWAF-VE 16 (2.5Gbps)</a:t>
                      </a:r>
                      <a:endParaRPr lang="ko-KR" altLang="en-US" sz="1050" kern="1200" spc="-30" baseline="0" dirty="0">
                        <a:ln>
                          <a:solidFill>
                            <a:srgbClr val="6D88AF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Medium" pitchFamily="18" charset="-127"/>
                        <a:ea typeface="KoPub돋움체 Medium" pitchFamily="18" charset="-127"/>
                        <a:cs typeface="+mn-cs"/>
                      </a:endParaRPr>
                    </a:p>
                  </a:txBody>
                  <a:tcPr marL="5580" marR="5580" marT="5580" marB="558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기존 네트워크 환경 그대로 적용</a:t>
                      </a:r>
                      <a:endParaRPr lang="en-US" altLang="ko-KR" sz="1050" kern="1200" spc="-30" baseline="0" dirty="0">
                        <a:ln>
                          <a:solidFill>
                            <a:srgbClr val="6D88AF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Medium" pitchFamily="18" charset="-127"/>
                        <a:ea typeface="KoPub돋움체 Medium" pitchFamily="18" charset="-127"/>
                        <a:cs typeface="+mn-cs"/>
                      </a:endParaRPr>
                    </a:p>
                  </a:txBody>
                  <a:tcPr marL="28492" marR="28492" marT="14246" marB="14246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026625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개별</a:t>
                      </a:r>
                      <a:r>
                        <a:rPr lang="ko-KR" altLang="en-US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 웹서버별 </a:t>
                      </a:r>
                      <a:r>
                        <a:rPr lang="ko-KR" altLang="en-US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보안정책</a:t>
                      </a:r>
                      <a:r>
                        <a:rPr lang="ko-KR" altLang="en-US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 </a:t>
                      </a:r>
                      <a:r>
                        <a:rPr lang="ko-KR" altLang="en-US" sz="1050" kern="1200" spc="-30" baseline="0" dirty="0" err="1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적용성</a:t>
                      </a:r>
                      <a:endParaRPr lang="en-US" sz="1050" kern="1200" spc="-30" baseline="0" dirty="0">
                        <a:ln>
                          <a:solidFill>
                            <a:srgbClr val="6D88AF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Medium" pitchFamily="18" charset="-127"/>
                        <a:ea typeface="KoPub돋움체 Medium" pitchFamily="18" charset="-127"/>
                        <a:cs typeface="+mn-cs"/>
                      </a:endParaRPr>
                    </a:p>
                  </a:txBody>
                  <a:tcPr marL="28492" marR="28492" marT="14246" marB="1424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불가</a:t>
                      </a:r>
                    </a:p>
                  </a:txBody>
                  <a:tcPr marL="28492" marR="28492" marT="14246" marB="14246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불가</a:t>
                      </a:r>
                    </a:p>
                  </a:txBody>
                  <a:tcPr marL="5580" marR="5580" marT="5580" marB="558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가능</a:t>
                      </a:r>
                    </a:p>
                  </a:txBody>
                  <a:tcPr marL="28492" marR="28492" marT="14246" marB="14246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933990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SSL</a:t>
                      </a:r>
                      <a:r>
                        <a:rPr lang="en-US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 </a:t>
                      </a:r>
                      <a:r>
                        <a:rPr lang="ko-KR" altLang="en-US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트래픽 처리방식</a:t>
                      </a:r>
                      <a:endParaRPr lang="en-US" sz="1050" kern="1200" spc="-30" baseline="0" dirty="0">
                        <a:ln>
                          <a:solidFill>
                            <a:srgbClr val="6D88AF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Medium" pitchFamily="18" charset="-127"/>
                        <a:ea typeface="KoPub돋움체 Medium" pitchFamily="18" charset="-127"/>
                        <a:cs typeface="+mn-cs"/>
                      </a:endParaRPr>
                    </a:p>
                  </a:txBody>
                  <a:tcPr marL="28492" marR="28492" marT="14246" marB="1424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WAF</a:t>
                      </a:r>
                      <a:r>
                        <a:rPr lang="ko-KR" altLang="en-US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에서 변환 검사로 </a:t>
                      </a:r>
                      <a:r>
                        <a:rPr lang="en-US" altLang="ko-KR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Delay </a:t>
                      </a:r>
                      <a:r>
                        <a:rPr lang="ko-KR" altLang="en-US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발생</a:t>
                      </a:r>
                    </a:p>
                  </a:txBody>
                  <a:tcPr marL="28492" marR="28492" marT="14246" marB="14246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WAF</a:t>
                      </a:r>
                      <a:r>
                        <a:rPr lang="ko-KR" altLang="en-US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에서 변환 검사로 </a:t>
                      </a:r>
                      <a:r>
                        <a:rPr lang="en-US" altLang="ko-KR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Delay </a:t>
                      </a:r>
                      <a:r>
                        <a:rPr lang="ko-KR" altLang="en-US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발생</a:t>
                      </a:r>
                    </a:p>
                  </a:txBody>
                  <a:tcPr marL="5580" marR="5580" marT="5580" marB="558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웹서버 </a:t>
                      </a:r>
                      <a:r>
                        <a:rPr lang="en-US" altLang="ko-KR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SSL </a:t>
                      </a:r>
                      <a:r>
                        <a:rPr lang="ko-KR" altLang="en-US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변환 후 검사방식으로 </a:t>
                      </a:r>
                      <a:r>
                        <a:rPr lang="en-US" altLang="ko-KR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100% </a:t>
                      </a:r>
                      <a:r>
                        <a:rPr lang="ko-KR" altLang="en-US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검사 가능하고 변환의 </a:t>
                      </a:r>
                      <a:r>
                        <a:rPr lang="en-US" altLang="ko-KR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Delay </a:t>
                      </a:r>
                      <a:r>
                        <a:rPr lang="ko-KR" altLang="en-US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없음</a:t>
                      </a:r>
                    </a:p>
                  </a:txBody>
                  <a:tcPr marL="28492" marR="28492" marT="14246" marB="14246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686989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OWASP</a:t>
                      </a:r>
                      <a:r>
                        <a:rPr lang="en-US" altLang="ko-KR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 top 10 </a:t>
                      </a:r>
                      <a:r>
                        <a:rPr lang="en-US" altLang="ko-KR" sz="1050" kern="1200" spc="-30" baseline="0" dirty="0" err="1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Modsecurity</a:t>
                      </a:r>
                      <a:r>
                        <a:rPr lang="en-US" altLang="ko-KR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 </a:t>
                      </a:r>
                      <a:r>
                        <a:rPr lang="en-US" altLang="ko-KR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CRS</a:t>
                      </a:r>
                      <a:r>
                        <a:rPr lang="en-US" altLang="ko-KR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(Core Rule Set) </a:t>
                      </a:r>
                      <a:r>
                        <a:rPr lang="ko-KR" altLang="en-US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호환성</a:t>
                      </a:r>
                      <a:endParaRPr lang="en-US" sz="1050" kern="1200" spc="-30" baseline="0" dirty="0">
                        <a:ln>
                          <a:solidFill>
                            <a:srgbClr val="6D88AF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Medium" pitchFamily="18" charset="-127"/>
                        <a:ea typeface="KoPub돋움체 Medium" pitchFamily="18" charset="-127"/>
                        <a:cs typeface="+mn-cs"/>
                      </a:endParaRPr>
                    </a:p>
                  </a:txBody>
                  <a:tcPr marL="28492" marR="28492" marT="14246" marB="1424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N/A</a:t>
                      </a:r>
                      <a:endParaRPr lang="ko-KR" altLang="en-US" sz="1050" kern="1200" spc="-30" baseline="0" dirty="0">
                        <a:ln>
                          <a:solidFill>
                            <a:srgbClr val="6D88AF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Medium" pitchFamily="18" charset="-127"/>
                        <a:ea typeface="KoPub돋움체 Medium" pitchFamily="18" charset="-127"/>
                        <a:cs typeface="+mn-cs"/>
                      </a:endParaRPr>
                    </a:p>
                  </a:txBody>
                  <a:tcPr marL="28492" marR="28492" marT="14246" marB="14246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N/A</a:t>
                      </a:r>
                      <a:endParaRPr lang="ko-KR" altLang="en-US" sz="1050" kern="1200" spc="-30" baseline="0" dirty="0">
                        <a:ln>
                          <a:solidFill>
                            <a:srgbClr val="6D88AF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Medium" pitchFamily="18" charset="-127"/>
                        <a:ea typeface="KoPub돋움체 Medium" pitchFamily="18" charset="-127"/>
                        <a:cs typeface="+mn-cs"/>
                      </a:endParaRPr>
                    </a:p>
                  </a:txBody>
                  <a:tcPr marL="5580" marR="5580" marT="5580" marB="558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100% </a:t>
                      </a:r>
                      <a:r>
                        <a:rPr lang="ko-KR" altLang="en-US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호환성</a:t>
                      </a:r>
                      <a:r>
                        <a:rPr lang="ko-KR" altLang="en-US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 제공</a:t>
                      </a:r>
                    </a:p>
                  </a:txBody>
                  <a:tcPr marL="28492" marR="28492" marT="14246" marB="14246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430527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적용 가능한 </a:t>
                      </a:r>
                      <a:r>
                        <a:rPr lang="ko-KR" altLang="en-US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보안 규칙</a:t>
                      </a:r>
                      <a:endParaRPr lang="en-US" sz="1050" kern="1200" spc="-30" baseline="0" dirty="0">
                        <a:ln>
                          <a:solidFill>
                            <a:srgbClr val="6D88AF">
                              <a:alpha val="0"/>
                            </a:srgbClr>
                          </a:solidFill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latin typeface="KoPub돋움체 Bold" panose="02020603020101020101" pitchFamily="18" charset="-127"/>
                        <a:ea typeface="KoPub돋움체 Bold" panose="02020603020101020101" pitchFamily="18" charset="-127"/>
                        <a:cs typeface="+mn-cs"/>
                      </a:endParaRPr>
                    </a:p>
                  </a:txBody>
                  <a:tcPr marL="28492" marR="28492" marT="14246" marB="1424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상대적 少 </a:t>
                      </a:r>
                      <a:r>
                        <a:rPr lang="en-US" altLang="ko-KR" sz="100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(</a:t>
                      </a:r>
                      <a:r>
                        <a:rPr lang="ko-KR" altLang="en-US" sz="100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트래픽 </a:t>
                      </a:r>
                      <a:r>
                        <a:rPr lang="en-US" altLang="ko-KR" sz="100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Delay </a:t>
                      </a:r>
                      <a:r>
                        <a:rPr lang="ko-KR" altLang="en-US" sz="100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고려</a:t>
                      </a:r>
                      <a:r>
                        <a:rPr lang="en-US" altLang="ko-KR" sz="100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)</a:t>
                      </a:r>
                      <a:endParaRPr lang="ko-KR" altLang="en-US" sz="1000" kern="1200" spc="-30" baseline="0" dirty="0">
                        <a:ln>
                          <a:solidFill>
                            <a:srgbClr val="6D88AF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Medium" pitchFamily="18" charset="-127"/>
                        <a:ea typeface="KoPub돋움체 Medium" pitchFamily="18" charset="-127"/>
                        <a:cs typeface="+mn-cs"/>
                      </a:endParaRPr>
                    </a:p>
                  </a:txBody>
                  <a:tcPr marL="28492" marR="28492" marT="14246" marB="14246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상대적 少 </a:t>
                      </a:r>
                      <a:r>
                        <a:rPr lang="en-US" altLang="ko-KR" sz="100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(</a:t>
                      </a:r>
                      <a:r>
                        <a:rPr lang="ko-KR" altLang="en-US" sz="100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트래픽 </a:t>
                      </a:r>
                      <a:r>
                        <a:rPr lang="en-US" altLang="ko-KR" sz="100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Delay </a:t>
                      </a:r>
                      <a:r>
                        <a:rPr lang="ko-KR" altLang="en-US" sz="100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고려</a:t>
                      </a:r>
                      <a:r>
                        <a:rPr lang="en-US" altLang="ko-KR" sz="100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)</a:t>
                      </a:r>
                      <a:endParaRPr lang="ko-KR" altLang="en-US" sz="1000" kern="1200" spc="-30" baseline="0" dirty="0">
                        <a:ln>
                          <a:solidFill>
                            <a:srgbClr val="6D88AF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Medium" pitchFamily="18" charset="-127"/>
                        <a:ea typeface="KoPub돋움체 Medium" pitchFamily="18" charset="-127"/>
                        <a:cs typeface="+mn-cs"/>
                      </a:endParaRPr>
                    </a:p>
                  </a:txBody>
                  <a:tcPr marL="28492" marR="28492" marT="14246" marB="14246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多 </a:t>
                      </a:r>
                      <a:r>
                        <a:rPr lang="en-US" altLang="ko-KR" sz="100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(</a:t>
                      </a:r>
                      <a:r>
                        <a:rPr lang="ko-KR" altLang="en-US" sz="100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웹서버별 분산된 탐지 구조</a:t>
                      </a:r>
                      <a:r>
                        <a:rPr lang="en-US" altLang="ko-KR" sz="100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)</a:t>
                      </a:r>
                      <a:endParaRPr lang="ko-KR" altLang="en-US" sz="1000" kern="1200" spc="-30" baseline="0" dirty="0">
                        <a:ln>
                          <a:solidFill>
                            <a:srgbClr val="6D88AF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Medium" pitchFamily="18" charset="-127"/>
                        <a:ea typeface="KoPub돋움체 Medium" pitchFamily="18" charset="-127"/>
                        <a:cs typeface="+mn-cs"/>
                      </a:endParaRPr>
                    </a:p>
                  </a:txBody>
                  <a:tcPr marL="28492" marR="28492" marT="14246" marB="14246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945018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처리 </a:t>
                      </a:r>
                      <a:r>
                        <a:rPr lang="ko-KR" altLang="en-US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성능</a:t>
                      </a:r>
                      <a:endParaRPr lang="en-US" sz="1050" kern="1200" spc="-30" baseline="0" dirty="0">
                        <a:ln>
                          <a:solidFill>
                            <a:srgbClr val="6D88AF">
                              <a:alpha val="0"/>
                            </a:srgbClr>
                          </a:solidFill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latin typeface="KoPub돋움체 Bold" panose="02020603020101020101" pitchFamily="18" charset="-127"/>
                        <a:ea typeface="KoPub돋움체 Bold" panose="02020603020101020101" pitchFamily="18" charset="-127"/>
                        <a:cs typeface="+mn-cs"/>
                      </a:endParaRPr>
                    </a:p>
                  </a:txBody>
                  <a:tcPr marL="28492" marR="28492" marT="14246" marB="1424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선택되는 </a:t>
                      </a:r>
                      <a:r>
                        <a:rPr lang="en-US" altLang="ko-KR" sz="100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Virtual Appliance </a:t>
                      </a:r>
                      <a:r>
                        <a:rPr lang="ko-KR" altLang="en-US" sz="100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성능 의존</a:t>
                      </a:r>
                    </a:p>
                  </a:txBody>
                  <a:tcPr marL="28492" marR="28492" marT="14246" marB="14246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선택되는 </a:t>
                      </a:r>
                      <a:r>
                        <a:rPr lang="en-US" altLang="ko-KR" sz="100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Virtual Appliance </a:t>
                      </a:r>
                      <a:r>
                        <a:rPr lang="ko-KR" altLang="en-US" sz="100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성능 의존</a:t>
                      </a:r>
                    </a:p>
                  </a:txBody>
                  <a:tcPr marL="28492" marR="28492" marT="14246" marB="14246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탑재되는 </a:t>
                      </a:r>
                      <a:r>
                        <a:rPr lang="en-US" altLang="ko-KR" sz="100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Web Server </a:t>
                      </a:r>
                      <a:r>
                        <a:rPr lang="ko-KR" altLang="en-US" sz="100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성능 의존</a:t>
                      </a:r>
                    </a:p>
                  </a:txBody>
                  <a:tcPr marL="28492" marR="28492" marT="14246" marB="14246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404851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통합 보안</a:t>
                      </a:r>
                      <a:r>
                        <a:rPr lang="en-US" altLang="ko-KR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 </a:t>
                      </a:r>
                      <a:r>
                        <a:rPr lang="ko-KR" altLang="en-US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관리 </a:t>
                      </a:r>
                      <a:r>
                        <a:rPr lang="en-US" altLang="ko-KR" sz="100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(</a:t>
                      </a:r>
                      <a:r>
                        <a:rPr lang="ko-KR" altLang="en-US" sz="100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웹서버 기준</a:t>
                      </a:r>
                      <a:r>
                        <a:rPr lang="en-US" altLang="ko-KR" sz="100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)</a:t>
                      </a:r>
                      <a:endParaRPr lang="en-US" sz="1000" kern="1200" spc="-30" baseline="0" dirty="0">
                        <a:ln>
                          <a:solidFill>
                            <a:srgbClr val="6D88AF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Medium" pitchFamily="18" charset="-127"/>
                        <a:ea typeface="KoPub돋움체 Medium" pitchFamily="18" charset="-127"/>
                        <a:cs typeface="+mn-cs"/>
                      </a:endParaRPr>
                    </a:p>
                  </a:txBody>
                  <a:tcPr marL="28492" marR="28492" marT="14246" marB="1424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N/A</a:t>
                      </a:r>
                      <a:endParaRPr lang="ko-KR" altLang="en-US" sz="1000" kern="1200" spc="-30" baseline="0" dirty="0">
                        <a:ln>
                          <a:solidFill>
                            <a:srgbClr val="6D88AF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Medium" pitchFamily="18" charset="-127"/>
                        <a:ea typeface="KoPub돋움체 Medium" pitchFamily="18" charset="-127"/>
                        <a:cs typeface="+mn-cs"/>
                      </a:endParaRPr>
                    </a:p>
                  </a:txBody>
                  <a:tcPr marL="28492" marR="28492" marT="14246" marB="14246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N/A</a:t>
                      </a:r>
                      <a:endParaRPr lang="ko-KR" altLang="en-US" sz="1000" kern="1200" spc="-30" baseline="0" dirty="0">
                        <a:ln>
                          <a:solidFill>
                            <a:srgbClr val="6D88AF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Medium" pitchFamily="18" charset="-127"/>
                        <a:ea typeface="KoPub돋움체 Medium" pitchFamily="18" charset="-127"/>
                        <a:cs typeface="+mn-cs"/>
                      </a:endParaRPr>
                    </a:p>
                  </a:txBody>
                  <a:tcPr marL="5580" marR="5580" marT="5580" marB="558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설치된 웹서버 에이전트의 </a:t>
                      </a:r>
                      <a:r>
                        <a:rPr lang="en-US" altLang="ko-KR" sz="100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Manager Server </a:t>
                      </a:r>
                      <a:r>
                        <a:rPr lang="ko-KR" altLang="en-US" sz="100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통합보안 관리 기능</a:t>
                      </a:r>
                    </a:p>
                  </a:txBody>
                  <a:tcPr marL="28492" marR="28492" marT="14246" marB="14246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19893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인증</a:t>
                      </a:r>
                      <a:endParaRPr lang="en-US" sz="1050" kern="1200" spc="-30" baseline="0" dirty="0">
                        <a:ln>
                          <a:solidFill>
                            <a:srgbClr val="6D88AF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Medium" pitchFamily="18" charset="-127"/>
                        <a:ea typeface="KoPub돋움체 Medium" pitchFamily="18" charset="-127"/>
                        <a:cs typeface="+mn-cs"/>
                      </a:endParaRPr>
                    </a:p>
                  </a:txBody>
                  <a:tcPr marL="28492" marR="28492" marT="14246" marB="1424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CC</a:t>
                      </a:r>
                      <a:r>
                        <a:rPr lang="ko-KR" altLang="en-US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 인증 </a:t>
                      </a:r>
                      <a:r>
                        <a:rPr lang="en-US" altLang="ko-KR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(2021.07)</a:t>
                      </a:r>
                      <a:endParaRPr lang="ko-KR" altLang="en-US" sz="1050" kern="1200" spc="-30" baseline="0" dirty="0">
                        <a:ln>
                          <a:solidFill>
                            <a:srgbClr val="6D88AF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Medium" pitchFamily="18" charset="-127"/>
                        <a:ea typeface="KoPub돋움체 Medium" pitchFamily="18" charset="-127"/>
                        <a:cs typeface="+mn-cs"/>
                      </a:endParaRPr>
                    </a:p>
                  </a:txBody>
                  <a:tcPr marL="28492" marR="28492" marT="14246" marB="14246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CC</a:t>
                      </a:r>
                      <a:r>
                        <a:rPr lang="ko-KR" altLang="en-US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 인증 </a:t>
                      </a:r>
                      <a:r>
                        <a:rPr lang="en-US" altLang="ko-KR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(2023.09)</a:t>
                      </a:r>
                      <a:endParaRPr lang="ko-KR" altLang="en-US" sz="1050" kern="1200" spc="-30" baseline="0" dirty="0">
                        <a:ln>
                          <a:solidFill>
                            <a:srgbClr val="6D88AF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Medium" pitchFamily="18" charset="-127"/>
                        <a:ea typeface="KoPub돋움체 Medium" pitchFamily="18" charset="-127"/>
                        <a:cs typeface="+mn-cs"/>
                      </a:endParaRPr>
                    </a:p>
                  </a:txBody>
                  <a:tcPr marL="5580" marR="5580" marT="5580" marB="558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신속확인제</a:t>
                      </a:r>
                      <a:r>
                        <a:rPr lang="ko-KR" altLang="en-US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 인증</a:t>
                      </a:r>
                      <a:r>
                        <a:rPr lang="en-US" altLang="ko-KR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(2023. 03, cf. CC</a:t>
                      </a:r>
                      <a:r>
                        <a:rPr lang="ko-KR" altLang="en-US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인증 비대상</a:t>
                      </a:r>
                      <a:r>
                        <a:rPr lang="en-US" altLang="ko-KR" sz="1050" kern="1200" spc="-30" baseline="0" dirty="0">
                          <a:ln>
                            <a:solidFill>
                              <a:srgbClr val="6D88A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itchFamily="18" charset="-127"/>
                          <a:ea typeface="KoPub돋움체 Medium" pitchFamily="18" charset="-127"/>
                          <a:cs typeface="+mn-cs"/>
                        </a:rPr>
                        <a:t>)</a:t>
                      </a:r>
                      <a:endParaRPr lang="ko-KR" altLang="en-US" sz="1050" kern="1200" spc="-30" baseline="0" dirty="0">
                        <a:ln>
                          <a:solidFill>
                            <a:srgbClr val="6D88AF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Medium" pitchFamily="18" charset="-127"/>
                        <a:ea typeface="KoPub돋움체 Medium" pitchFamily="18" charset="-127"/>
                        <a:cs typeface="+mn-cs"/>
                      </a:endParaRPr>
                    </a:p>
                  </a:txBody>
                  <a:tcPr marL="28492" marR="28492" marT="14246" marB="14246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3485483"/>
                  </a:ext>
                </a:extLst>
              </a:tr>
            </a:tbl>
          </a:graphicData>
        </a:graphic>
      </p:graphicFrame>
      <p:pic>
        <p:nvPicPr>
          <p:cNvPr id="25" name="그림 24">
            <a:extLst>
              <a:ext uri="{FF2B5EF4-FFF2-40B4-BE49-F238E27FC236}">
                <a16:creationId xmlns:a16="http://schemas.microsoft.com/office/drawing/2014/main" id="{096F674A-1721-A135-D8B3-2120726F1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600" y="1593704"/>
            <a:ext cx="2743200" cy="1589936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D7919E5C-705A-805B-0640-EB852A990F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2075" y="1593704"/>
            <a:ext cx="2799342" cy="15899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ish, shark&#10;&#10;Description automatically generated">
            <a:extLst>
              <a:ext uri="{FF2B5EF4-FFF2-40B4-BE49-F238E27FC236}">
                <a16:creationId xmlns:a16="http://schemas.microsoft.com/office/drawing/2014/main" id="{E6BBA21C-5C11-15C6-94AB-E28DF1F94E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" t="1022" r="4333" b="19869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594431E-3096-AACA-7387-0A9FF6BB5A8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72C4">
              <a:alpha val="7411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5ECA5F-3BAD-A785-65F2-06373CA1C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073" y="3897094"/>
            <a:ext cx="1943793" cy="4717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1B15DD-6F25-6053-C896-8477CC972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1780" y="237746"/>
            <a:ext cx="1567166" cy="3489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CF92AD-66E6-4E65-300E-679093B7576F}"/>
              </a:ext>
            </a:extLst>
          </p:cNvPr>
          <p:cNvSpPr txBox="1"/>
          <p:nvPr/>
        </p:nvSpPr>
        <p:spPr>
          <a:xfrm>
            <a:off x="606808" y="1997734"/>
            <a:ext cx="627657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0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What is</a:t>
            </a:r>
          </a:p>
          <a:p>
            <a:r>
              <a:rPr lang="en-KR" b="1" dirty="0">
                <a:solidFill>
                  <a:schemeClr val="bg1"/>
                </a:solidFill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90D802-6A70-9179-F788-E51E8C5AACB8}"/>
              </a:ext>
            </a:extLst>
          </p:cNvPr>
          <p:cNvSpPr txBox="1"/>
          <p:nvPr/>
        </p:nvSpPr>
        <p:spPr>
          <a:xfrm>
            <a:off x="606808" y="2587889"/>
            <a:ext cx="627657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0" b="1" dirty="0" err="1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WSFinder</a:t>
            </a:r>
            <a:endParaRPr lang="en-US" altLang="ko-KR" sz="8000" b="1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endParaRPr lang="en-KR" b="1" dirty="0">
              <a:solidFill>
                <a:schemeClr val="bg1"/>
              </a:solidFill>
              <a:latin typeface="Pretendard ExtraBold" panose="02000503000000020004" pitchFamily="2" charset="-127"/>
              <a:ea typeface="Pretendard ExtraBold" panose="02000503000000020004" pitchFamily="2" charset="-127"/>
              <a:cs typeface="Pretendard ExtraBol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8872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3D2E5BB8-2E0F-86D3-66DC-E8DC2DD33CCA}"/>
              </a:ext>
            </a:extLst>
          </p:cNvPr>
          <p:cNvSpPr txBox="1"/>
          <p:nvPr/>
        </p:nvSpPr>
        <p:spPr>
          <a:xfrm>
            <a:off x="267332" y="288042"/>
            <a:ext cx="2460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accent1">
                    <a:lumMod val="50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What is </a:t>
            </a:r>
            <a:r>
              <a:rPr lang="en-US" altLang="ko-KR" b="1" dirty="0" err="1">
                <a:solidFill>
                  <a:srgbClr val="0070C0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WSFinder</a:t>
            </a:r>
            <a:r>
              <a:rPr lang="en-US" altLang="ko-KR" b="1" dirty="0">
                <a:solidFill>
                  <a:srgbClr val="0070C0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endParaRPr lang="ko-KR" altLang="en-US" b="1" dirty="0">
              <a:solidFill>
                <a:srgbClr val="0070C0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pic>
        <p:nvPicPr>
          <p:cNvPr id="19" name="그래픽 11">
            <a:extLst>
              <a:ext uri="{FF2B5EF4-FFF2-40B4-BE49-F238E27FC236}">
                <a16:creationId xmlns:a16="http://schemas.microsoft.com/office/drawing/2014/main" id="{CC76FDF2-1DD5-58C2-1233-365D5E210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63772" y="248743"/>
            <a:ext cx="1593265" cy="351455"/>
          </a:xfrm>
          <a:prstGeom prst="rect">
            <a:avLst/>
          </a:prstGeom>
        </p:spPr>
      </p:pic>
      <p:sp>
        <p:nvSpPr>
          <p:cNvPr id="20" name="슬라이드 번호 개체 틀 4">
            <a:extLst>
              <a:ext uri="{FF2B5EF4-FFF2-40B4-BE49-F238E27FC236}">
                <a16:creationId xmlns:a16="http://schemas.microsoft.com/office/drawing/2014/main" id="{A8C4BC1C-193A-656D-1465-17670A6A44D3}"/>
              </a:ext>
            </a:extLst>
          </p:cNvPr>
          <p:cNvSpPr txBox="1">
            <a:spLocks/>
          </p:cNvSpPr>
          <p:nvPr/>
        </p:nvSpPr>
        <p:spPr>
          <a:xfrm>
            <a:off x="11394773" y="6397625"/>
            <a:ext cx="551869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400" b="0" i="1" kern="1200">
                <a:solidFill>
                  <a:schemeClr val="accent1">
                    <a:lumMod val="7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2466E42-A0E3-4444-BD98-151EBD1E49C6}" type="slidenum">
              <a:rPr lang="ko-KR" altLang="en-US" b="1" i="0" smtClean="0"/>
              <a:pPr algn="r"/>
              <a:t>16</a:t>
            </a:fld>
            <a:endParaRPr lang="ko-KR" altLang="en-US" b="1" i="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756FEE0-FD1D-BF18-F05E-6BBB1DA34491}"/>
              </a:ext>
            </a:extLst>
          </p:cNvPr>
          <p:cNvCxnSpPr>
            <a:cxnSpLocks/>
          </p:cNvCxnSpPr>
          <p:nvPr/>
        </p:nvCxnSpPr>
        <p:spPr>
          <a:xfrm>
            <a:off x="2509520" y="461246"/>
            <a:ext cx="760147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F45E454-09D4-8A3C-CCB5-F7474C4D952F}"/>
              </a:ext>
            </a:extLst>
          </p:cNvPr>
          <p:cNvCxnSpPr>
            <a:cxnSpLocks/>
          </p:cNvCxnSpPr>
          <p:nvPr/>
        </p:nvCxnSpPr>
        <p:spPr>
          <a:xfrm>
            <a:off x="7392144" y="1889490"/>
            <a:ext cx="0" cy="433733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AE72EE4-9D24-1109-DFC7-E40F296F06D8}"/>
              </a:ext>
            </a:extLst>
          </p:cNvPr>
          <p:cNvSpPr txBox="1"/>
          <p:nvPr/>
        </p:nvSpPr>
        <p:spPr>
          <a:xfrm>
            <a:off x="606808" y="1475698"/>
            <a:ext cx="6276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b="1" dirty="0" err="1">
                <a:solidFill>
                  <a:srgbClr val="201E58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웹셸</a:t>
            </a:r>
            <a:r>
              <a:rPr lang="en-US" altLang="ko-KR" sz="4000" b="1" dirty="0">
                <a:solidFill>
                  <a:srgbClr val="201E58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(Web Shell) </a:t>
            </a:r>
            <a:r>
              <a:rPr lang="ko-KR" altLang="en-US" sz="4000" b="1" dirty="0">
                <a:solidFill>
                  <a:srgbClr val="201E58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이란</a:t>
            </a:r>
            <a:r>
              <a:rPr lang="en-US" altLang="ko-KR" sz="4000" b="1" dirty="0">
                <a:solidFill>
                  <a:srgbClr val="201E58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8F7BD9-CEA2-FFB3-F253-345A89B95E78}"/>
              </a:ext>
            </a:extLst>
          </p:cNvPr>
          <p:cNvSpPr txBox="1"/>
          <p:nvPr/>
        </p:nvSpPr>
        <p:spPr>
          <a:xfrm>
            <a:off x="650843" y="2830477"/>
            <a:ext cx="5299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>
                <a:solidFill>
                  <a:schemeClr val="accent1">
                    <a:lumMod val="50000"/>
                  </a:schemeClr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웹페이지 약어인 ‘웹</a:t>
            </a:r>
            <a:r>
              <a:rPr lang="en-US" altLang="ko-KR" sz="1400" b="1" dirty="0">
                <a:solidFill>
                  <a:schemeClr val="accent1">
                    <a:lumMod val="50000"/>
                  </a:schemeClr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(Web)’</a:t>
            </a:r>
            <a:r>
              <a:rPr lang="ko-KR" altLang="en-US" sz="1400" b="1" dirty="0">
                <a:solidFill>
                  <a:schemeClr val="accent1">
                    <a:lumMod val="50000"/>
                  </a:schemeClr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과 서버에게 명령을 내려 실행하기 위한 </a:t>
            </a:r>
            <a:endParaRPr lang="en-US" altLang="ko-KR" sz="1400" b="1" dirty="0">
              <a:solidFill>
                <a:schemeClr val="accent1">
                  <a:lumMod val="50000"/>
                </a:schemeClr>
              </a:solidFill>
              <a:latin typeface="Pretendard SemiBold" panose="02000503000000020004" pitchFamily="2" charset="-127"/>
              <a:ea typeface="Pretendard SemiBold" panose="02000503000000020004" pitchFamily="2" charset="-127"/>
              <a:cs typeface="Pretendard SemiBold" panose="02000503000000020004" pitchFamily="2" charset="-127"/>
            </a:endParaRPr>
          </a:p>
          <a:p>
            <a:r>
              <a:rPr lang="ko-KR" altLang="en-US" sz="1400" b="1" dirty="0">
                <a:solidFill>
                  <a:schemeClr val="accent1">
                    <a:lumMod val="50000"/>
                  </a:schemeClr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인터페이스 역할을 하는 ‘셸</a:t>
            </a:r>
            <a:r>
              <a:rPr lang="en-US" altLang="ko-KR" sz="1400" b="1" dirty="0">
                <a:solidFill>
                  <a:schemeClr val="accent1">
                    <a:lumMod val="50000"/>
                  </a:schemeClr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(Shell)’</a:t>
            </a:r>
            <a:r>
              <a:rPr lang="ko-KR" altLang="en-US" sz="1400" b="1" dirty="0">
                <a:solidFill>
                  <a:schemeClr val="accent1">
                    <a:lumMod val="50000"/>
                  </a:schemeClr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의 합성어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5CA8BB7-D731-DC69-2CE6-8102277133C6}"/>
              </a:ext>
            </a:extLst>
          </p:cNvPr>
          <p:cNvSpPr txBox="1"/>
          <p:nvPr/>
        </p:nvSpPr>
        <p:spPr>
          <a:xfrm>
            <a:off x="650843" y="3645024"/>
            <a:ext cx="5299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 err="1">
                <a:solidFill>
                  <a:schemeClr val="accent1">
                    <a:lumMod val="50000"/>
                  </a:schemeClr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웹셸은</a:t>
            </a:r>
            <a:r>
              <a:rPr lang="ko-KR" altLang="en-US" sz="1400" b="1" dirty="0">
                <a:solidFill>
                  <a:schemeClr val="accent1">
                    <a:lumMod val="50000"/>
                  </a:schemeClr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 공격자가 원격에서 웹서버에 명령을 수행할 수 있도록 </a:t>
            </a:r>
            <a:endParaRPr lang="en-US" altLang="ko-KR" sz="1400" b="1" dirty="0">
              <a:solidFill>
                <a:schemeClr val="accent1">
                  <a:lumMod val="50000"/>
                </a:schemeClr>
              </a:solidFill>
              <a:latin typeface="Pretendard SemiBold" panose="02000503000000020004" pitchFamily="2" charset="-127"/>
              <a:ea typeface="Pretendard SemiBold" panose="02000503000000020004" pitchFamily="2" charset="-127"/>
              <a:cs typeface="Pretendard SemiBold" panose="02000503000000020004" pitchFamily="2" charset="-127"/>
            </a:endParaRPr>
          </a:p>
          <a:p>
            <a:r>
              <a:rPr lang="ko-KR" altLang="en-US" sz="1400" b="1" dirty="0">
                <a:solidFill>
                  <a:schemeClr val="accent1">
                    <a:lumMod val="50000"/>
                  </a:schemeClr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작성한 웹스크립트</a:t>
            </a:r>
            <a:r>
              <a:rPr lang="en-US" altLang="ko-KR" sz="1400" b="1" dirty="0">
                <a:solidFill>
                  <a:schemeClr val="accent1">
                    <a:lumMod val="50000"/>
                  </a:schemeClr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(asp, </a:t>
            </a:r>
            <a:r>
              <a:rPr lang="en-US" altLang="ko-KR" sz="1400" b="1" dirty="0" err="1">
                <a:solidFill>
                  <a:schemeClr val="accent1">
                    <a:lumMod val="50000"/>
                  </a:schemeClr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php</a:t>
            </a:r>
            <a:r>
              <a:rPr lang="en-US" altLang="ko-KR" sz="1400" b="1" dirty="0">
                <a:solidFill>
                  <a:schemeClr val="accent1">
                    <a:lumMod val="50000"/>
                  </a:schemeClr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, </a:t>
            </a:r>
            <a:r>
              <a:rPr lang="en-US" altLang="ko-KR" sz="1400" b="1" dirty="0" err="1">
                <a:solidFill>
                  <a:schemeClr val="accent1">
                    <a:lumMod val="50000"/>
                  </a:schemeClr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jsp</a:t>
            </a:r>
            <a:r>
              <a:rPr lang="en-US" altLang="ko-KR" sz="1400" b="1" dirty="0">
                <a:solidFill>
                  <a:schemeClr val="accent1">
                    <a:lumMod val="50000"/>
                  </a:schemeClr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, </a:t>
            </a:r>
            <a:r>
              <a:rPr lang="en-US" altLang="ko-KR" sz="1400" b="1" dirty="0" err="1">
                <a:solidFill>
                  <a:schemeClr val="accent1">
                    <a:lumMod val="50000"/>
                  </a:schemeClr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cgi</a:t>
            </a:r>
            <a:r>
              <a:rPr lang="en-US" altLang="ko-KR" sz="1400" b="1" dirty="0">
                <a:solidFill>
                  <a:schemeClr val="accent1">
                    <a:lumMod val="50000"/>
                  </a:schemeClr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) </a:t>
            </a:r>
            <a:r>
              <a:rPr lang="ko-KR" altLang="en-US" sz="1400" b="1" dirty="0">
                <a:solidFill>
                  <a:schemeClr val="accent1">
                    <a:lumMod val="50000"/>
                  </a:schemeClr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파일을 의미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096A75D-B02F-15B1-3385-9319585BE1A9}"/>
              </a:ext>
            </a:extLst>
          </p:cNvPr>
          <p:cNvSpPr txBox="1"/>
          <p:nvPr/>
        </p:nvSpPr>
        <p:spPr>
          <a:xfrm>
            <a:off x="650843" y="4365104"/>
            <a:ext cx="5299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chemeClr val="accent1">
                    <a:lumMod val="50000"/>
                  </a:schemeClr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APT(Advanced Persistent Threat) </a:t>
            </a:r>
            <a:r>
              <a:rPr lang="ko-KR" altLang="en-US" sz="1400" b="1" dirty="0">
                <a:solidFill>
                  <a:schemeClr val="accent1">
                    <a:lumMod val="50000"/>
                  </a:schemeClr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공격의 수단으로 활용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79D4770-EBF8-F7EC-B75B-85CF3C812A11}"/>
              </a:ext>
            </a:extLst>
          </p:cNvPr>
          <p:cNvSpPr txBox="1"/>
          <p:nvPr/>
        </p:nvSpPr>
        <p:spPr>
          <a:xfrm>
            <a:off x="650843" y="2512025"/>
            <a:ext cx="5299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err="1">
                <a:solidFill>
                  <a:srgbClr val="125DA7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웹셸</a:t>
            </a:r>
            <a:r>
              <a:rPr lang="ko-KR" altLang="en-US" sz="1600" b="1" dirty="0">
                <a:solidFill>
                  <a:srgbClr val="125DA7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 </a:t>
            </a:r>
            <a:r>
              <a:rPr lang="en-US" altLang="ko-KR" sz="1600" b="1" dirty="0">
                <a:solidFill>
                  <a:srgbClr val="125DA7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= </a:t>
            </a:r>
            <a:r>
              <a:rPr lang="ko-KR" altLang="en-US" sz="1600" b="1" dirty="0">
                <a:solidFill>
                  <a:srgbClr val="125DA7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웹</a:t>
            </a:r>
            <a:r>
              <a:rPr lang="en-US" altLang="ko-KR" sz="1600" b="1" dirty="0">
                <a:solidFill>
                  <a:srgbClr val="125DA7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(Web) + </a:t>
            </a:r>
            <a:r>
              <a:rPr lang="ko-KR" altLang="en-US" sz="1600" b="1" dirty="0">
                <a:solidFill>
                  <a:srgbClr val="125DA7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셸</a:t>
            </a:r>
            <a:r>
              <a:rPr lang="en-US" altLang="ko-KR" sz="1600" b="1" dirty="0">
                <a:solidFill>
                  <a:srgbClr val="125DA7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(Shell)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66AA6C90-1991-3CF7-F8EB-C946043853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8702" y="1314809"/>
            <a:ext cx="3847486" cy="4467593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6B38E5C-D857-47C1-0C6A-5DDCB58CE7CD}"/>
              </a:ext>
            </a:extLst>
          </p:cNvPr>
          <p:cNvSpPr txBox="1"/>
          <p:nvPr/>
        </p:nvSpPr>
        <p:spPr>
          <a:xfrm>
            <a:off x="7719947" y="1013906"/>
            <a:ext cx="1032150" cy="316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100" dirty="0">
                <a:solidFill>
                  <a:schemeClr val="tx2">
                    <a:lumMod val="7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해커</a:t>
            </a:r>
            <a:endParaRPr lang="en-US" altLang="ko-KR" sz="1100" dirty="0">
              <a:solidFill>
                <a:schemeClr val="tx2">
                  <a:lumMod val="75000"/>
                </a:schemeClr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58AB10C-8A2D-758D-A123-313322D5D990}"/>
              </a:ext>
            </a:extLst>
          </p:cNvPr>
          <p:cNvSpPr txBox="1"/>
          <p:nvPr/>
        </p:nvSpPr>
        <p:spPr>
          <a:xfrm>
            <a:off x="7203971" y="5742174"/>
            <a:ext cx="1032150" cy="27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900" b="1" dirty="0">
                <a:solidFill>
                  <a:schemeClr val="bg2">
                    <a:lumMod val="50000"/>
                  </a:schemeClr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이용고객 </a:t>
            </a:r>
            <a:r>
              <a:rPr lang="en-US" altLang="ko-KR" sz="900" b="1" dirty="0">
                <a:solidFill>
                  <a:schemeClr val="bg2">
                    <a:lumMod val="50000"/>
                  </a:schemeClr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PC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32AD59B-5CAB-478F-7E06-E1B8A2CD5FC1}"/>
              </a:ext>
            </a:extLst>
          </p:cNvPr>
          <p:cNvSpPr txBox="1"/>
          <p:nvPr/>
        </p:nvSpPr>
        <p:spPr>
          <a:xfrm>
            <a:off x="7203971" y="5916521"/>
            <a:ext cx="1032150" cy="255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800" dirty="0">
                <a:solidFill>
                  <a:srgbClr val="FF0000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악성코드 유포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8BE8E7-3011-69F0-0967-BED54845945C}"/>
              </a:ext>
            </a:extLst>
          </p:cNvPr>
          <p:cNvSpPr txBox="1"/>
          <p:nvPr/>
        </p:nvSpPr>
        <p:spPr>
          <a:xfrm>
            <a:off x="9518636" y="1013906"/>
            <a:ext cx="1032150" cy="316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100" dirty="0">
                <a:solidFill>
                  <a:schemeClr val="tx2">
                    <a:lumMod val="7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일반사용자</a:t>
            </a:r>
            <a:endParaRPr lang="en-US" altLang="ko-KR" sz="1100" dirty="0">
              <a:solidFill>
                <a:schemeClr val="tx2">
                  <a:lumMod val="75000"/>
                </a:schemeClr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A21011-151C-72CC-B8A4-694184CC5B86}"/>
              </a:ext>
            </a:extLst>
          </p:cNvPr>
          <p:cNvSpPr txBox="1"/>
          <p:nvPr/>
        </p:nvSpPr>
        <p:spPr>
          <a:xfrm>
            <a:off x="7704643" y="2220168"/>
            <a:ext cx="1032150" cy="296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000" b="1" dirty="0" err="1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웹셸</a:t>
            </a:r>
            <a:endParaRPr lang="en-US" altLang="ko-KR" sz="1000" b="1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5264B0-BB3C-83B7-7187-A92EAAB6B0E6}"/>
              </a:ext>
            </a:extLst>
          </p:cNvPr>
          <p:cNvSpPr txBox="1"/>
          <p:nvPr/>
        </p:nvSpPr>
        <p:spPr>
          <a:xfrm>
            <a:off x="9518636" y="2220168"/>
            <a:ext cx="1032150" cy="296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0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일반정상 </a:t>
            </a:r>
            <a:r>
              <a:rPr lang="en-US" altLang="ko-KR" sz="10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Script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FCF57C-DF60-E90C-C5D0-2B05CA185A1A}"/>
              </a:ext>
            </a:extLst>
          </p:cNvPr>
          <p:cNvSpPr txBox="1"/>
          <p:nvPr/>
        </p:nvSpPr>
        <p:spPr>
          <a:xfrm>
            <a:off x="8616280" y="2564904"/>
            <a:ext cx="1032150" cy="276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900" dirty="0">
                <a:solidFill>
                  <a:schemeClr val="tx2">
                    <a:lumMod val="40000"/>
                    <a:lumOff val="60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Web Server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B81CFC-7C09-2832-020F-8BF380882847}"/>
              </a:ext>
            </a:extLst>
          </p:cNvPr>
          <p:cNvSpPr txBox="1"/>
          <p:nvPr/>
        </p:nvSpPr>
        <p:spPr>
          <a:xfrm>
            <a:off x="7510323" y="3105662"/>
            <a:ext cx="1461510" cy="296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000" b="1" dirty="0" err="1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웹셸파일</a:t>
            </a:r>
            <a:r>
              <a:rPr lang="ko-KR" altLang="en-US" sz="10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원격실행</a:t>
            </a:r>
            <a:endParaRPr lang="en-US" altLang="ko-KR" sz="1000" b="1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6BD8FB-7171-3B7C-FE2C-1E664F96418F}"/>
              </a:ext>
            </a:extLst>
          </p:cNvPr>
          <p:cNvSpPr txBox="1"/>
          <p:nvPr/>
        </p:nvSpPr>
        <p:spPr>
          <a:xfrm>
            <a:off x="9518636" y="3105662"/>
            <a:ext cx="1032150" cy="296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0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정상접속</a:t>
            </a:r>
            <a:endParaRPr lang="en-US" altLang="ko-KR" sz="1000" b="1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AC3469-DB91-6AD0-921D-DD5F80D03093}"/>
              </a:ext>
            </a:extLst>
          </p:cNvPr>
          <p:cNvSpPr txBox="1"/>
          <p:nvPr/>
        </p:nvSpPr>
        <p:spPr>
          <a:xfrm>
            <a:off x="8211700" y="5742174"/>
            <a:ext cx="1032150" cy="27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900" b="1" dirty="0">
                <a:solidFill>
                  <a:schemeClr val="bg2">
                    <a:lumMod val="50000"/>
                  </a:schemeClr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Web Server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60F1BB-7820-4848-3B3A-EA8C80242229}"/>
              </a:ext>
            </a:extLst>
          </p:cNvPr>
          <p:cNvSpPr txBox="1"/>
          <p:nvPr/>
        </p:nvSpPr>
        <p:spPr>
          <a:xfrm>
            <a:off x="8211700" y="5916521"/>
            <a:ext cx="1032150" cy="255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800" dirty="0">
                <a:solidFill>
                  <a:srgbClr val="FF0000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홈페이지 감염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78D35D-E68B-CB4A-8844-5B6DA7D65A71}"/>
              </a:ext>
            </a:extLst>
          </p:cNvPr>
          <p:cNvSpPr txBox="1"/>
          <p:nvPr/>
        </p:nvSpPr>
        <p:spPr>
          <a:xfrm>
            <a:off x="9211474" y="5742174"/>
            <a:ext cx="1032150" cy="27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900" b="1" dirty="0">
                <a:solidFill>
                  <a:schemeClr val="bg2">
                    <a:lumMod val="50000"/>
                  </a:schemeClr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DB Server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24F1F1-B3C6-1A26-7999-158D2E6755F3}"/>
              </a:ext>
            </a:extLst>
          </p:cNvPr>
          <p:cNvSpPr txBox="1"/>
          <p:nvPr/>
        </p:nvSpPr>
        <p:spPr>
          <a:xfrm>
            <a:off x="9211474" y="5916521"/>
            <a:ext cx="1032150" cy="255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800" dirty="0">
                <a:solidFill>
                  <a:srgbClr val="FF0000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DB</a:t>
            </a:r>
            <a:r>
              <a:rPr lang="ko-KR" altLang="en-US" sz="800" dirty="0">
                <a:solidFill>
                  <a:srgbClr val="FF0000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정보 유출</a:t>
            </a:r>
          </a:p>
        </p:txBody>
      </p:sp>
    </p:spTree>
    <p:extLst>
      <p:ext uri="{BB962C8B-B14F-4D97-AF65-F5344CB8AC3E}">
        <p14:creationId xmlns:p14="http://schemas.microsoft.com/office/powerpoint/2010/main" val="406959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3D2E5BB8-2E0F-86D3-66DC-E8DC2DD33CCA}"/>
              </a:ext>
            </a:extLst>
          </p:cNvPr>
          <p:cNvSpPr txBox="1"/>
          <p:nvPr/>
        </p:nvSpPr>
        <p:spPr>
          <a:xfrm>
            <a:off x="267332" y="288042"/>
            <a:ext cx="2460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accent1">
                    <a:lumMod val="50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What is </a:t>
            </a:r>
            <a:r>
              <a:rPr lang="en-US" altLang="ko-KR" b="1" dirty="0" err="1">
                <a:solidFill>
                  <a:srgbClr val="0070C0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WSFinder</a:t>
            </a:r>
            <a:r>
              <a:rPr lang="en-US" altLang="ko-KR" b="1" dirty="0">
                <a:solidFill>
                  <a:srgbClr val="0070C0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endParaRPr lang="ko-KR" altLang="en-US" b="1" dirty="0">
              <a:solidFill>
                <a:srgbClr val="0070C0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pic>
        <p:nvPicPr>
          <p:cNvPr id="19" name="그래픽 11">
            <a:extLst>
              <a:ext uri="{FF2B5EF4-FFF2-40B4-BE49-F238E27FC236}">
                <a16:creationId xmlns:a16="http://schemas.microsoft.com/office/drawing/2014/main" id="{CC76FDF2-1DD5-58C2-1233-365D5E210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63772" y="248743"/>
            <a:ext cx="1593265" cy="351455"/>
          </a:xfrm>
          <a:prstGeom prst="rect">
            <a:avLst/>
          </a:prstGeom>
        </p:spPr>
      </p:pic>
      <p:sp>
        <p:nvSpPr>
          <p:cNvPr id="20" name="슬라이드 번호 개체 틀 4">
            <a:extLst>
              <a:ext uri="{FF2B5EF4-FFF2-40B4-BE49-F238E27FC236}">
                <a16:creationId xmlns:a16="http://schemas.microsoft.com/office/drawing/2014/main" id="{A8C4BC1C-193A-656D-1465-17670A6A44D3}"/>
              </a:ext>
            </a:extLst>
          </p:cNvPr>
          <p:cNvSpPr txBox="1">
            <a:spLocks/>
          </p:cNvSpPr>
          <p:nvPr/>
        </p:nvSpPr>
        <p:spPr>
          <a:xfrm>
            <a:off x="11394773" y="6397625"/>
            <a:ext cx="551869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400" b="0" i="1" kern="1200">
                <a:solidFill>
                  <a:schemeClr val="accent1">
                    <a:lumMod val="7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2466E42-A0E3-4444-BD98-151EBD1E49C6}" type="slidenum">
              <a:rPr lang="ko-KR" altLang="en-US" b="1" i="0" smtClean="0"/>
              <a:pPr algn="r"/>
              <a:t>17</a:t>
            </a:fld>
            <a:endParaRPr lang="ko-KR" altLang="en-US" b="1" i="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756FEE0-FD1D-BF18-F05E-6BBB1DA34491}"/>
              </a:ext>
            </a:extLst>
          </p:cNvPr>
          <p:cNvCxnSpPr>
            <a:cxnSpLocks/>
          </p:cNvCxnSpPr>
          <p:nvPr/>
        </p:nvCxnSpPr>
        <p:spPr>
          <a:xfrm>
            <a:off x="2509520" y="461246"/>
            <a:ext cx="760147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F45E454-09D4-8A3C-CCB5-F7474C4D952F}"/>
              </a:ext>
            </a:extLst>
          </p:cNvPr>
          <p:cNvCxnSpPr>
            <a:cxnSpLocks/>
          </p:cNvCxnSpPr>
          <p:nvPr/>
        </p:nvCxnSpPr>
        <p:spPr>
          <a:xfrm>
            <a:off x="7392144" y="1889490"/>
            <a:ext cx="0" cy="433733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AE72EE4-9D24-1109-DFC7-E40F296F06D8}"/>
              </a:ext>
            </a:extLst>
          </p:cNvPr>
          <p:cNvSpPr txBox="1"/>
          <p:nvPr/>
        </p:nvSpPr>
        <p:spPr>
          <a:xfrm>
            <a:off x="606808" y="940067"/>
            <a:ext cx="6276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 err="1">
                <a:solidFill>
                  <a:srgbClr val="201E58"/>
                </a:solidFill>
              </a:rPr>
              <a:t>웹셸</a:t>
            </a:r>
            <a:r>
              <a:rPr lang="en-US" altLang="ko-KR" sz="2000" b="1" dirty="0">
                <a:solidFill>
                  <a:srgbClr val="201E58"/>
                </a:solidFill>
              </a:rPr>
              <a:t>(Web Shell) </a:t>
            </a:r>
            <a:r>
              <a:rPr lang="ko-KR" altLang="en-US" sz="2000" b="1" dirty="0">
                <a:solidFill>
                  <a:srgbClr val="201E58"/>
                </a:solidFill>
              </a:rPr>
              <a:t>탐지 및 차단의 필요성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79D4770-EBF8-F7EC-B75B-85CF3C812A11}"/>
              </a:ext>
            </a:extLst>
          </p:cNvPr>
          <p:cNvSpPr txBox="1"/>
          <p:nvPr/>
        </p:nvSpPr>
        <p:spPr>
          <a:xfrm>
            <a:off x="650843" y="1299201"/>
            <a:ext cx="5299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err="1">
                <a:solidFill>
                  <a:srgbClr val="125DA7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웹셸</a:t>
            </a:r>
            <a:r>
              <a:rPr lang="en-US" altLang="ko-KR" sz="1600" b="1" dirty="0">
                <a:solidFill>
                  <a:srgbClr val="125DA7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(Web Shell)</a:t>
            </a:r>
            <a:r>
              <a:rPr lang="ko-KR" altLang="en-US" sz="1600" b="1" dirty="0">
                <a:solidFill>
                  <a:srgbClr val="125DA7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은 기존 보안 체계를 무력화 시킴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1AD07379-4E29-1B17-83E8-28E91E8151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16" y="2242001"/>
            <a:ext cx="1926425" cy="1921473"/>
          </a:xfrm>
          <a:prstGeom prst="rect">
            <a:avLst/>
          </a:prstGeom>
        </p:spPr>
      </p:pic>
      <p:pic>
        <p:nvPicPr>
          <p:cNvPr id="7" name="Picture 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08DB3A29-6B35-8C8E-DA39-1049C19A83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568" y="2257374"/>
            <a:ext cx="1927355" cy="1922400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323C47F5-980D-D888-D290-55883A33BE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398" y="2287981"/>
            <a:ext cx="1927355" cy="1922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51D6AF5-EBB3-797E-16AE-8AEC3921755E}"/>
              </a:ext>
            </a:extLst>
          </p:cNvPr>
          <p:cNvSpPr txBox="1"/>
          <p:nvPr/>
        </p:nvSpPr>
        <p:spPr>
          <a:xfrm>
            <a:off x="153835" y="4151700"/>
            <a:ext cx="26521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 err="1">
                <a:solidFill>
                  <a:srgbClr val="125DA7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웹셸해킹</a:t>
            </a:r>
            <a:endParaRPr lang="ko-KR" altLang="en-US" sz="1600" b="1" dirty="0">
              <a:solidFill>
                <a:srgbClr val="125DA7"/>
              </a:solidFill>
              <a:latin typeface="Pretendard SemiBold" panose="02000503000000020004" pitchFamily="2" charset="-127"/>
              <a:ea typeface="Pretendard SemiBold" panose="02000503000000020004" pitchFamily="2" charset="-127"/>
              <a:cs typeface="Pretendard SemiBold" panose="02000503000000020004" pitchFamily="2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60360C-F1E4-22E3-079A-AFBC4C6B91F2}"/>
              </a:ext>
            </a:extLst>
          </p:cNvPr>
          <p:cNvSpPr txBox="1"/>
          <p:nvPr/>
        </p:nvSpPr>
        <p:spPr>
          <a:xfrm>
            <a:off x="151832" y="4478187"/>
            <a:ext cx="265218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5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해킹의 많은 비중은</a:t>
            </a:r>
          </a:p>
          <a:p>
            <a:pPr algn="ctr"/>
            <a:r>
              <a:rPr lang="ko-KR" altLang="en-US" sz="105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웹셸을</a:t>
            </a:r>
            <a:r>
              <a:rPr lang="ko-KR" altLang="en-US" sz="105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통하여 침투</a:t>
            </a:r>
          </a:p>
          <a:p>
            <a:pPr algn="ctr"/>
            <a:endParaRPr lang="ko-KR" altLang="en-US" sz="1050" dirty="0">
              <a:solidFill>
                <a:schemeClr val="tx2">
                  <a:lumMod val="60000"/>
                  <a:lumOff val="40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9D4A62-73CA-AC96-188E-F00CB2E6B63D}"/>
              </a:ext>
            </a:extLst>
          </p:cNvPr>
          <p:cNvSpPr txBox="1"/>
          <p:nvPr/>
        </p:nvSpPr>
        <p:spPr>
          <a:xfrm>
            <a:off x="3043746" y="4151700"/>
            <a:ext cx="26521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 err="1">
                <a:solidFill>
                  <a:srgbClr val="125DA7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웹셸의</a:t>
            </a:r>
            <a:r>
              <a:rPr lang="ko-KR" altLang="en-US" sz="1600" b="1" dirty="0">
                <a:solidFill>
                  <a:srgbClr val="125DA7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 진화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C23F07-B01B-546A-B466-CEB7A1E8802C}"/>
              </a:ext>
            </a:extLst>
          </p:cNvPr>
          <p:cNvSpPr txBox="1"/>
          <p:nvPr/>
        </p:nvSpPr>
        <p:spPr>
          <a:xfrm>
            <a:off x="3041743" y="4478187"/>
            <a:ext cx="265218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5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난독화</a:t>
            </a:r>
            <a:r>
              <a:rPr lang="en-US" altLang="ko-KR" sz="105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105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한줄웹셸</a:t>
            </a:r>
            <a:r>
              <a:rPr lang="en-US" altLang="ko-KR" sz="105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105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코드 분리 등</a:t>
            </a:r>
            <a:endParaRPr lang="en-US" altLang="ko-KR" sz="1050" dirty="0">
              <a:solidFill>
                <a:schemeClr val="tx2">
                  <a:lumMod val="60000"/>
                  <a:lumOff val="40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 algn="ctr"/>
            <a:r>
              <a:rPr lang="ko-KR" altLang="en-US" sz="105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지속적 진화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1BD678-29DE-E33F-65EF-DACEC302505D}"/>
              </a:ext>
            </a:extLst>
          </p:cNvPr>
          <p:cNvSpPr txBox="1"/>
          <p:nvPr/>
        </p:nvSpPr>
        <p:spPr>
          <a:xfrm>
            <a:off x="5920237" y="4151700"/>
            <a:ext cx="26521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>
                <a:solidFill>
                  <a:srgbClr val="125DA7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기존 시스템 한계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594CDE-0CC6-A98B-52E1-543AC8F49C63}"/>
              </a:ext>
            </a:extLst>
          </p:cNvPr>
          <p:cNvSpPr txBox="1"/>
          <p:nvPr/>
        </p:nvSpPr>
        <p:spPr>
          <a:xfrm>
            <a:off x="5918234" y="4478187"/>
            <a:ext cx="265218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5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웹셸은</a:t>
            </a:r>
            <a:r>
              <a:rPr lang="ko-KR" altLang="en-US" sz="105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허용된 서비스의 취약성을 이용</a:t>
            </a:r>
            <a:r>
              <a:rPr lang="en-US" altLang="ko-KR" sz="105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</a:p>
          <a:p>
            <a:pPr algn="ctr"/>
            <a:r>
              <a:rPr lang="ko-KR" altLang="en-US" sz="105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난독화와 암호화 기술 적용으로 기존 </a:t>
            </a:r>
          </a:p>
          <a:p>
            <a:pPr algn="ctr"/>
            <a:r>
              <a:rPr lang="ko-KR" altLang="en-US" sz="105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시스템으로 탐지가 어려움</a:t>
            </a:r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FFDD2EC7-7924-6D5F-B172-446C8411347C}"/>
              </a:ext>
            </a:extLst>
          </p:cNvPr>
          <p:cNvSpPr/>
          <p:nvPr/>
        </p:nvSpPr>
        <p:spPr>
          <a:xfrm rot="16200000">
            <a:off x="2780638" y="2929844"/>
            <a:ext cx="380422" cy="508849"/>
          </a:xfrm>
          <a:prstGeom prst="downArrow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 dirty="0"/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9CF50CDE-5164-BF18-0F13-BD6BC0DE87BB}"/>
              </a:ext>
            </a:extLst>
          </p:cNvPr>
          <p:cNvSpPr/>
          <p:nvPr/>
        </p:nvSpPr>
        <p:spPr>
          <a:xfrm rot="16200000">
            <a:off x="5651365" y="2929844"/>
            <a:ext cx="380422" cy="508849"/>
          </a:xfrm>
          <a:prstGeom prst="downArrow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45A7153-E59E-BE92-91FB-B3BE1CA8C7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03284" y="2857979"/>
            <a:ext cx="2600272" cy="631028"/>
          </a:xfrm>
          <a:prstGeom prst="rect">
            <a:avLst/>
          </a:prstGeom>
        </p:spPr>
      </p:pic>
      <p:sp>
        <p:nvSpPr>
          <p:cNvPr id="3" name="Down Arrow 2">
            <a:extLst>
              <a:ext uri="{FF2B5EF4-FFF2-40B4-BE49-F238E27FC236}">
                <a16:creationId xmlns:a16="http://schemas.microsoft.com/office/drawing/2014/main" id="{9198F196-988F-84A5-A20D-1E72547FE6F6}"/>
              </a:ext>
            </a:extLst>
          </p:cNvPr>
          <p:cNvSpPr/>
          <p:nvPr/>
        </p:nvSpPr>
        <p:spPr>
          <a:xfrm rot="16200000">
            <a:off x="8464470" y="2929845"/>
            <a:ext cx="380422" cy="508849"/>
          </a:xfrm>
          <a:prstGeom prst="downArrow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 dirty="0"/>
          </a:p>
        </p:txBody>
      </p:sp>
    </p:spTree>
    <p:extLst>
      <p:ext uri="{BB962C8B-B14F-4D97-AF65-F5344CB8AC3E}">
        <p14:creationId xmlns:p14="http://schemas.microsoft.com/office/powerpoint/2010/main" val="68323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3D2E5BB8-2E0F-86D3-66DC-E8DC2DD33CCA}"/>
              </a:ext>
            </a:extLst>
          </p:cNvPr>
          <p:cNvSpPr txBox="1"/>
          <p:nvPr/>
        </p:nvSpPr>
        <p:spPr>
          <a:xfrm>
            <a:off x="267332" y="288042"/>
            <a:ext cx="2460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accent1">
                    <a:lumMod val="50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What is </a:t>
            </a:r>
            <a:r>
              <a:rPr lang="en-US" altLang="ko-KR" b="1" dirty="0" err="1">
                <a:solidFill>
                  <a:srgbClr val="0070C0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WSFinder</a:t>
            </a:r>
            <a:r>
              <a:rPr lang="en-US" altLang="ko-KR" b="1" dirty="0">
                <a:solidFill>
                  <a:srgbClr val="0070C0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endParaRPr lang="ko-KR" altLang="en-US" b="1" dirty="0">
              <a:solidFill>
                <a:srgbClr val="0070C0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pic>
        <p:nvPicPr>
          <p:cNvPr id="19" name="그래픽 11">
            <a:extLst>
              <a:ext uri="{FF2B5EF4-FFF2-40B4-BE49-F238E27FC236}">
                <a16:creationId xmlns:a16="http://schemas.microsoft.com/office/drawing/2014/main" id="{CC76FDF2-1DD5-58C2-1233-365D5E210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63772" y="248743"/>
            <a:ext cx="1593265" cy="351455"/>
          </a:xfrm>
          <a:prstGeom prst="rect">
            <a:avLst/>
          </a:prstGeom>
        </p:spPr>
      </p:pic>
      <p:sp>
        <p:nvSpPr>
          <p:cNvPr id="20" name="슬라이드 번호 개체 틀 4">
            <a:extLst>
              <a:ext uri="{FF2B5EF4-FFF2-40B4-BE49-F238E27FC236}">
                <a16:creationId xmlns:a16="http://schemas.microsoft.com/office/drawing/2014/main" id="{A8C4BC1C-193A-656D-1465-17670A6A44D3}"/>
              </a:ext>
            </a:extLst>
          </p:cNvPr>
          <p:cNvSpPr txBox="1">
            <a:spLocks/>
          </p:cNvSpPr>
          <p:nvPr/>
        </p:nvSpPr>
        <p:spPr>
          <a:xfrm>
            <a:off x="11394773" y="6397625"/>
            <a:ext cx="551869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400" b="0" i="1" kern="1200">
                <a:solidFill>
                  <a:schemeClr val="accent1">
                    <a:lumMod val="7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2466E42-A0E3-4444-BD98-151EBD1E49C6}" type="slidenum">
              <a:rPr lang="ko-KR" altLang="en-US" b="1" i="0" smtClean="0"/>
              <a:pPr algn="r"/>
              <a:t>18</a:t>
            </a:fld>
            <a:endParaRPr lang="ko-KR" altLang="en-US" b="1" i="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756FEE0-FD1D-BF18-F05E-6BBB1DA34491}"/>
              </a:ext>
            </a:extLst>
          </p:cNvPr>
          <p:cNvCxnSpPr>
            <a:cxnSpLocks/>
          </p:cNvCxnSpPr>
          <p:nvPr/>
        </p:nvCxnSpPr>
        <p:spPr>
          <a:xfrm>
            <a:off x="2509520" y="461246"/>
            <a:ext cx="760147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F45E454-09D4-8A3C-CCB5-F7474C4D952F}"/>
              </a:ext>
            </a:extLst>
          </p:cNvPr>
          <p:cNvCxnSpPr>
            <a:cxnSpLocks/>
          </p:cNvCxnSpPr>
          <p:nvPr/>
        </p:nvCxnSpPr>
        <p:spPr>
          <a:xfrm>
            <a:off x="7392144" y="1889490"/>
            <a:ext cx="0" cy="433733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5F32FFC-2572-E940-2652-03D47F41A1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3118" y="1270211"/>
            <a:ext cx="4439955" cy="42425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B0078A-7580-6641-CA43-99BE8FB389E6}"/>
              </a:ext>
            </a:extLst>
          </p:cNvPr>
          <p:cNvSpPr txBox="1"/>
          <p:nvPr/>
        </p:nvSpPr>
        <p:spPr>
          <a:xfrm>
            <a:off x="709906" y="2336860"/>
            <a:ext cx="5201174" cy="1527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b="1" dirty="0">
                <a:solidFill>
                  <a:srgbClr val="125DA7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국내 최다의 홈페이지 악성코드</a:t>
            </a:r>
            <a:r>
              <a:rPr lang="en-US" altLang="ko-KR" sz="1600" b="1" dirty="0">
                <a:solidFill>
                  <a:srgbClr val="125DA7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</a:t>
            </a:r>
            <a:r>
              <a:rPr lang="ko-KR" altLang="en-US" sz="1600" b="1" dirty="0">
                <a:solidFill>
                  <a:srgbClr val="125DA7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관제</a:t>
            </a:r>
            <a:r>
              <a:rPr lang="en-US" altLang="ko-KR" sz="1600" b="1" dirty="0">
                <a:solidFill>
                  <a:srgbClr val="125DA7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</a:t>
            </a:r>
            <a:r>
              <a:rPr lang="ko-KR" altLang="en-US" sz="1600" b="1" dirty="0">
                <a:solidFill>
                  <a:srgbClr val="125DA7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기술과 축적된 노하우를</a:t>
            </a:r>
            <a:endParaRPr lang="en-US" altLang="ko-KR" sz="1600" b="1" dirty="0">
              <a:solidFill>
                <a:srgbClr val="125DA7"/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600" b="1" dirty="0">
                <a:solidFill>
                  <a:srgbClr val="125DA7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바탕으로</a:t>
            </a:r>
            <a:r>
              <a:rPr lang="en-US" altLang="ko-KR" sz="1600" b="1" dirty="0">
                <a:solidFill>
                  <a:srgbClr val="125DA7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</a:t>
            </a:r>
            <a:r>
              <a:rPr lang="ko-KR" altLang="en-US" sz="1600" b="1" dirty="0">
                <a:solidFill>
                  <a:srgbClr val="125DA7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정확하고 편리한 </a:t>
            </a:r>
            <a:r>
              <a:rPr lang="ko-KR" altLang="en-US" sz="1600" b="1" dirty="0" err="1">
                <a:solidFill>
                  <a:srgbClr val="125DA7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사용성을가지고</a:t>
            </a:r>
            <a:r>
              <a:rPr lang="ko-KR" altLang="en-US" sz="1600" b="1" dirty="0">
                <a:solidFill>
                  <a:srgbClr val="125DA7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개발된</a:t>
            </a:r>
            <a:endParaRPr lang="en-US" altLang="ko-KR" sz="1600" b="1" dirty="0">
              <a:solidFill>
                <a:srgbClr val="125DA7"/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600" b="1" dirty="0" err="1">
                <a:solidFill>
                  <a:srgbClr val="125DA7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웹셸</a:t>
            </a:r>
            <a:r>
              <a:rPr lang="ko-KR" altLang="en-US" sz="1600" b="1" dirty="0">
                <a:solidFill>
                  <a:srgbClr val="125DA7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전용 탐지</a:t>
            </a:r>
            <a:r>
              <a:rPr lang="en-US" altLang="ko-KR" sz="1600" b="1" dirty="0">
                <a:solidFill>
                  <a:srgbClr val="125DA7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/</a:t>
            </a:r>
            <a:r>
              <a:rPr lang="ko-KR" altLang="en-US" sz="1600" b="1" dirty="0">
                <a:solidFill>
                  <a:srgbClr val="125DA7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대응 솔루션</a:t>
            </a:r>
            <a:endParaRPr lang="en-US" altLang="ko-KR" sz="1600" b="1" dirty="0">
              <a:solidFill>
                <a:srgbClr val="125DA7"/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600" b="1" dirty="0">
              <a:solidFill>
                <a:srgbClr val="125DA7"/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B13F02-A099-075C-F800-0787BB2B47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770" y="1457960"/>
            <a:ext cx="3288030" cy="79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5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3D2E5BB8-2E0F-86D3-66DC-E8DC2DD33CCA}"/>
              </a:ext>
            </a:extLst>
          </p:cNvPr>
          <p:cNvSpPr txBox="1"/>
          <p:nvPr/>
        </p:nvSpPr>
        <p:spPr>
          <a:xfrm>
            <a:off x="267332" y="288042"/>
            <a:ext cx="2460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accent1">
                    <a:lumMod val="50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What is </a:t>
            </a:r>
            <a:r>
              <a:rPr lang="en-US" altLang="ko-KR" b="1" dirty="0" err="1">
                <a:solidFill>
                  <a:srgbClr val="0070C0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WSFinder</a:t>
            </a:r>
            <a:r>
              <a:rPr lang="en-US" altLang="ko-KR" b="1" dirty="0">
                <a:solidFill>
                  <a:srgbClr val="0070C0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endParaRPr lang="ko-KR" altLang="en-US" b="1" dirty="0">
              <a:solidFill>
                <a:srgbClr val="0070C0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pic>
        <p:nvPicPr>
          <p:cNvPr id="19" name="그래픽 11">
            <a:extLst>
              <a:ext uri="{FF2B5EF4-FFF2-40B4-BE49-F238E27FC236}">
                <a16:creationId xmlns:a16="http://schemas.microsoft.com/office/drawing/2014/main" id="{CC76FDF2-1DD5-58C2-1233-365D5E210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63772" y="248743"/>
            <a:ext cx="1593265" cy="351455"/>
          </a:xfrm>
          <a:prstGeom prst="rect">
            <a:avLst/>
          </a:prstGeom>
        </p:spPr>
      </p:pic>
      <p:sp>
        <p:nvSpPr>
          <p:cNvPr id="20" name="슬라이드 번호 개체 틀 4">
            <a:extLst>
              <a:ext uri="{FF2B5EF4-FFF2-40B4-BE49-F238E27FC236}">
                <a16:creationId xmlns:a16="http://schemas.microsoft.com/office/drawing/2014/main" id="{A8C4BC1C-193A-656D-1465-17670A6A44D3}"/>
              </a:ext>
            </a:extLst>
          </p:cNvPr>
          <p:cNvSpPr txBox="1">
            <a:spLocks/>
          </p:cNvSpPr>
          <p:nvPr/>
        </p:nvSpPr>
        <p:spPr>
          <a:xfrm>
            <a:off x="11394773" y="6397625"/>
            <a:ext cx="551869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400" b="0" i="1" kern="1200">
                <a:solidFill>
                  <a:schemeClr val="accent1">
                    <a:lumMod val="7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2466E42-A0E3-4444-BD98-151EBD1E49C6}" type="slidenum">
              <a:rPr lang="ko-KR" altLang="en-US" b="1" i="0" smtClean="0"/>
              <a:pPr algn="r"/>
              <a:t>19</a:t>
            </a:fld>
            <a:endParaRPr lang="ko-KR" altLang="en-US" b="1" i="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756FEE0-FD1D-BF18-F05E-6BBB1DA34491}"/>
              </a:ext>
            </a:extLst>
          </p:cNvPr>
          <p:cNvCxnSpPr>
            <a:cxnSpLocks/>
          </p:cNvCxnSpPr>
          <p:nvPr/>
        </p:nvCxnSpPr>
        <p:spPr>
          <a:xfrm>
            <a:off x="2509520" y="461246"/>
            <a:ext cx="760147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F45E454-09D4-8A3C-CCB5-F7474C4D952F}"/>
              </a:ext>
            </a:extLst>
          </p:cNvPr>
          <p:cNvCxnSpPr>
            <a:cxnSpLocks/>
          </p:cNvCxnSpPr>
          <p:nvPr/>
        </p:nvCxnSpPr>
        <p:spPr>
          <a:xfrm>
            <a:off x="7392144" y="1889490"/>
            <a:ext cx="0" cy="433733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AE72EE4-9D24-1109-DFC7-E40F296F06D8}"/>
              </a:ext>
            </a:extLst>
          </p:cNvPr>
          <p:cNvSpPr txBox="1"/>
          <p:nvPr/>
        </p:nvSpPr>
        <p:spPr>
          <a:xfrm>
            <a:off x="606808" y="940067"/>
            <a:ext cx="6276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solidFill>
                  <a:srgbClr val="201E58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F1-WSFinder </a:t>
            </a:r>
            <a:r>
              <a:rPr lang="ko-KR" altLang="en-US" sz="2000" b="1" dirty="0">
                <a:solidFill>
                  <a:srgbClr val="201E58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주요기능 요약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CA43A7-C0AD-C0CF-DB13-80A8B096C9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9070" y="2107421"/>
            <a:ext cx="3433859" cy="3024138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C851178-C97C-8359-1687-F67C1C85E76D}"/>
              </a:ext>
            </a:extLst>
          </p:cNvPr>
          <p:cNvSpPr/>
          <p:nvPr/>
        </p:nvSpPr>
        <p:spPr>
          <a:xfrm>
            <a:off x="7947913" y="1844261"/>
            <a:ext cx="3630221" cy="995194"/>
          </a:xfrm>
          <a:prstGeom prst="roundRect">
            <a:avLst>
              <a:gd name="adj" fmla="val 8848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19102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9B7182-92D2-A694-282D-22C382D87DE0}"/>
              </a:ext>
            </a:extLst>
          </p:cNvPr>
          <p:cNvSpPr txBox="1"/>
          <p:nvPr/>
        </p:nvSpPr>
        <p:spPr>
          <a:xfrm>
            <a:off x="8526189" y="1949747"/>
            <a:ext cx="29472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b="1" dirty="0" err="1">
                <a:solidFill>
                  <a:srgbClr val="0070C0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웹셸</a:t>
            </a:r>
            <a:r>
              <a:rPr lang="en-US" altLang="ko-KR" sz="1200" b="1" dirty="0">
                <a:solidFill>
                  <a:srgbClr val="0070C0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/</a:t>
            </a:r>
            <a:r>
              <a:rPr lang="ko-KR" altLang="en-US" sz="1200" b="1" dirty="0">
                <a:solidFill>
                  <a:srgbClr val="0070C0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악성</a:t>
            </a:r>
            <a:r>
              <a:rPr lang="en-US" altLang="ko-KR" sz="1200" b="1" dirty="0">
                <a:solidFill>
                  <a:srgbClr val="0070C0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URL </a:t>
            </a:r>
            <a:r>
              <a:rPr lang="ko-KR" altLang="en-US" sz="1200" b="1" dirty="0">
                <a:solidFill>
                  <a:srgbClr val="0070C0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탐지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02EDFD-542B-14E9-A9A1-FF13EA62B0F3}"/>
              </a:ext>
            </a:extLst>
          </p:cNvPr>
          <p:cNvSpPr txBox="1"/>
          <p:nvPr/>
        </p:nvSpPr>
        <p:spPr>
          <a:xfrm>
            <a:off x="8539190" y="2187750"/>
            <a:ext cx="3057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-</a:t>
            </a:r>
            <a:r>
              <a:rPr lang="ko-KR" altLang="en-US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다양한 탐지 기술 적용으로 </a:t>
            </a:r>
            <a:r>
              <a:rPr lang="ko-KR" altLang="en-US" sz="9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웹셸</a:t>
            </a:r>
            <a:r>
              <a:rPr lang="ko-KR" altLang="en-US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분석 능력 고도화</a:t>
            </a:r>
          </a:p>
          <a:p>
            <a:r>
              <a:rPr lang="en-US" altLang="ko-KR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-</a:t>
            </a:r>
            <a:r>
              <a:rPr lang="ko-KR" altLang="en-US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파일해시 비교방식을 채택 </a:t>
            </a:r>
            <a:r>
              <a:rPr lang="en-US" altLang="ko-KR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O(n) </a:t>
            </a:r>
            <a:r>
              <a:rPr lang="ko-KR" altLang="en-US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성능 발휘하는 알고리즘 적용</a:t>
            </a:r>
            <a:endParaRPr lang="en-US" altLang="ko-KR" sz="900" dirty="0">
              <a:solidFill>
                <a:schemeClr val="tx2">
                  <a:lumMod val="60000"/>
                  <a:lumOff val="40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r>
              <a:rPr lang="en-US" altLang="ko-KR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-</a:t>
            </a:r>
            <a:r>
              <a:rPr lang="ko-KR" altLang="en-US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다양한 탐지 가능 </a:t>
            </a:r>
            <a:r>
              <a:rPr lang="en-US" altLang="ko-KR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(Hash / </a:t>
            </a:r>
            <a:r>
              <a:rPr lang="en-US" altLang="ko-KR" sz="9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RegExp</a:t>
            </a:r>
            <a:r>
              <a:rPr lang="en-US" altLang="ko-KR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/ YARA / </a:t>
            </a:r>
            <a:r>
              <a:rPr lang="en-US" altLang="ko-KR" sz="9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Puzzy</a:t>
            </a:r>
            <a:r>
              <a:rPr lang="en-US" altLang="ko-KR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Hash)</a:t>
            </a:r>
            <a:endParaRPr lang="ko-KR" altLang="en-US" sz="900" dirty="0">
              <a:solidFill>
                <a:schemeClr val="tx2">
                  <a:lumMod val="60000"/>
                  <a:lumOff val="40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719E34D-5FE1-F1B0-76F2-2AF966CC9599}"/>
              </a:ext>
            </a:extLst>
          </p:cNvPr>
          <p:cNvSpPr/>
          <p:nvPr/>
        </p:nvSpPr>
        <p:spPr>
          <a:xfrm>
            <a:off x="7947913" y="4429473"/>
            <a:ext cx="3630221" cy="995194"/>
          </a:xfrm>
          <a:prstGeom prst="roundRect">
            <a:avLst>
              <a:gd name="adj" fmla="val 8848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19102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A2F8FB-E6D7-5424-8995-651E65AC73FE}"/>
              </a:ext>
            </a:extLst>
          </p:cNvPr>
          <p:cNvSpPr txBox="1"/>
          <p:nvPr/>
        </p:nvSpPr>
        <p:spPr>
          <a:xfrm>
            <a:off x="8533841" y="4534959"/>
            <a:ext cx="29472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b="1" dirty="0">
                <a:solidFill>
                  <a:srgbClr val="0070C0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원격관리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193DBD-6D7B-FCD6-E2C5-1AC8F992F73D}"/>
              </a:ext>
            </a:extLst>
          </p:cNvPr>
          <p:cNvSpPr txBox="1"/>
          <p:nvPr/>
        </p:nvSpPr>
        <p:spPr>
          <a:xfrm>
            <a:off x="8546842" y="4772962"/>
            <a:ext cx="294728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- </a:t>
            </a:r>
            <a:r>
              <a:rPr lang="ko-KR" altLang="en-US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원격기술지원</a:t>
            </a:r>
          </a:p>
          <a:p>
            <a:r>
              <a:rPr lang="en-US" altLang="ko-KR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- </a:t>
            </a:r>
            <a:r>
              <a:rPr lang="ko-KR" altLang="en-US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세분화된 원격관리</a:t>
            </a:r>
          </a:p>
          <a:p>
            <a:r>
              <a:rPr lang="en-US" altLang="ko-KR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- </a:t>
            </a:r>
            <a:r>
              <a:rPr lang="ko-KR" altLang="en-US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시스템 패턴 </a:t>
            </a:r>
            <a:r>
              <a:rPr lang="ko-KR" altLang="en-US" sz="9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업테이트</a:t>
            </a:r>
            <a:endParaRPr lang="ko-KR" altLang="en-US" sz="900" dirty="0">
              <a:solidFill>
                <a:schemeClr val="tx2">
                  <a:lumMod val="60000"/>
                  <a:lumOff val="40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23E69CA-8CF7-21D5-B7E1-B78D17CFCDBE}"/>
              </a:ext>
            </a:extLst>
          </p:cNvPr>
          <p:cNvSpPr/>
          <p:nvPr/>
        </p:nvSpPr>
        <p:spPr>
          <a:xfrm>
            <a:off x="1126678" y="3078701"/>
            <a:ext cx="2752827" cy="995194"/>
          </a:xfrm>
          <a:prstGeom prst="roundRect">
            <a:avLst>
              <a:gd name="adj" fmla="val 8848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19102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ACA36C-1902-5BE3-5655-76E384859EB8}"/>
              </a:ext>
            </a:extLst>
          </p:cNvPr>
          <p:cNvSpPr txBox="1"/>
          <p:nvPr/>
        </p:nvSpPr>
        <p:spPr>
          <a:xfrm>
            <a:off x="1786715" y="3184187"/>
            <a:ext cx="22079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b="1" dirty="0">
                <a:solidFill>
                  <a:srgbClr val="0070C0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편리한 관리 </a:t>
            </a:r>
            <a:r>
              <a:rPr lang="en-US" altLang="ko-KR" sz="1200" b="1" dirty="0">
                <a:solidFill>
                  <a:srgbClr val="0070C0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UI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6BD252-2FE9-2DC4-5184-968C8FEDF7BE}"/>
              </a:ext>
            </a:extLst>
          </p:cNvPr>
          <p:cNvSpPr txBox="1"/>
          <p:nvPr/>
        </p:nvSpPr>
        <p:spPr>
          <a:xfrm>
            <a:off x="1805844" y="3422190"/>
            <a:ext cx="202578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-</a:t>
            </a:r>
            <a:r>
              <a:rPr lang="ko-KR" altLang="en-US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통합 웹 </a:t>
            </a:r>
            <a:r>
              <a:rPr lang="en-US" altLang="ko-KR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UI</a:t>
            </a:r>
          </a:p>
          <a:p>
            <a:r>
              <a:rPr lang="en-US" altLang="ko-KR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-</a:t>
            </a:r>
            <a:r>
              <a:rPr lang="ko-KR" altLang="en-US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대시보드 및 통계 보고서</a:t>
            </a:r>
            <a:endParaRPr lang="en-US" altLang="ko-KR" sz="900" dirty="0">
              <a:solidFill>
                <a:schemeClr val="tx2">
                  <a:lumMod val="60000"/>
                  <a:lumOff val="40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r>
              <a:rPr lang="en-US" altLang="ko-KR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-</a:t>
            </a:r>
            <a:r>
              <a:rPr lang="ko-KR" altLang="en-US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</a:t>
            </a:r>
            <a:r>
              <a:rPr lang="en-US" altLang="ko-KR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GUI </a:t>
            </a:r>
            <a:r>
              <a:rPr lang="ko-KR" altLang="en-US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기반의 사용자 </a:t>
            </a:r>
            <a:r>
              <a:rPr lang="en-US" altLang="ko-KR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UI </a:t>
            </a:r>
            <a:r>
              <a:rPr lang="ko-KR" altLang="en-US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적용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D342161-D601-ABCC-12C9-FCB4B666B4B8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3879505" y="3576298"/>
            <a:ext cx="448655" cy="0"/>
          </a:xfrm>
          <a:prstGeom prst="straightConnector1">
            <a:avLst/>
          </a:prstGeom>
          <a:ln w="12700">
            <a:solidFill>
              <a:schemeClr val="accent1"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11EA956-E4EB-5D6C-8DB3-F5C26CCB7580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7340600" y="2341858"/>
            <a:ext cx="607313" cy="482622"/>
          </a:xfrm>
          <a:prstGeom prst="straightConnector1">
            <a:avLst/>
          </a:prstGeom>
          <a:ln w="12700">
            <a:solidFill>
              <a:schemeClr val="accent1"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040B664-DD5C-B14E-EB2B-E626FC48AD4C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7335520" y="4394200"/>
            <a:ext cx="612393" cy="532870"/>
          </a:xfrm>
          <a:prstGeom prst="straightConnector1">
            <a:avLst/>
          </a:prstGeom>
          <a:ln w="12700">
            <a:solidFill>
              <a:schemeClr val="accent1"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8DAEECC1-2207-4D12-C529-DCD0FC466B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9740" y="1998980"/>
            <a:ext cx="439420" cy="4394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5E6CAB0-23F9-82DC-495D-9D189A1C1F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1960" y="4587240"/>
            <a:ext cx="462280" cy="46228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9392984-70E7-E62B-16E9-7478490B47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2359" y="3237548"/>
            <a:ext cx="499900" cy="46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55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636BBA57-E82F-6A73-1080-4FAA2331EF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9" b="8009"/>
          <a:stretch/>
        </p:blipFill>
        <p:spPr>
          <a:xfrm>
            <a:off x="1" y="1"/>
            <a:ext cx="12192000" cy="63087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E13BE1A-0C1B-EA34-C057-C6A5CAEB3B68}"/>
              </a:ext>
            </a:extLst>
          </p:cNvPr>
          <p:cNvSpPr txBox="1"/>
          <p:nvPr/>
        </p:nvSpPr>
        <p:spPr>
          <a:xfrm>
            <a:off x="724271" y="1899575"/>
            <a:ext cx="4780476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b="1" dirty="0">
                <a:solidFill>
                  <a:schemeClr val="accent1">
                    <a:lumMod val="7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Web Security</a:t>
            </a:r>
            <a:r>
              <a:rPr lang="ko-KR" altLang="en-US" sz="4000" b="1" dirty="0" err="1">
                <a:solidFill>
                  <a:schemeClr val="accent1">
                    <a:lumMod val="7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를위한</a:t>
            </a:r>
            <a:endParaRPr lang="en-US" altLang="ko-KR" sz="4000" b="1" dirty="0">
              <a:solidFill>
                <a:schemeClr val="accent1">
                  <a:lumMod val="75000"/>
                </a:schemeClr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r>
              <a:rPr lang="ko-KR" altLang="en-US" sz="7400" b="1" dirty="0">
                <a:solidFill>
                  <a:srgbClr val="002060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새로운 기준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7137F5-F6AA-747E-AE3D-F88C8CF92263}"/>
              </a:ext>
            </a:extLst>
          </p:cNvPr>
          <p:cNvSpPr txBox="1"/>
          <p:nvPr/>
        </p:nvSpPr>
        <p:spPr>
          <a:xfrm>
            <a:off x="759700" y="3824288"/>
            <a:ext cx="529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002060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UWSS</a:t>
            </a:r>
            <a:r>
              <a:rPr lang="ko-KR" altLang="en-US" b="1" dirty="0">
                <a:solidFill>
                  <a:srgbClr val="002060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는 글로벌 클라우드 보안서비스를 실현하는</a:t>
            </a:r>
            <a:endParaRPr lang="en-US" altLang="ko-KR" b="1" dirty="0">
              <a:solidFill>
                <a:srgbClr val="002060"/>
              </a:solidFill>
              <a:latin typeface="Pretendard SemiBold" panose="02000503000000020004" pitchFamily="2" charset="-127"/>
              <a:ea typeface="Pretendard SemiBold" panose="02000503000000020004" pitchFamily="2" charset="-127"/>
              <a:cs typeface="Pretendard SemiBold" panose="02000503000000020004" pitchFamily="2" charset="-127"/>
            </a:endParaRPr>
          </a:p>
          <a:p>
            <a:r>
              <a:rPr lang="en-US" altLang="ko-KR" b="1" dirty="0">
                <a:solidFill>
                  <a:srgbClr val="002060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All-in-One </a:t>
            </a:r>
            <a:r>
              <a:rPr lang="en-US" altLang="ko-KR" b="1" dirty="0" err="1">
                <a:solidFill>
                  <a:srgbClr val="002060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SECaaS</a:t>
            </a:r>
            <a:r>
              <a:rPr lang="en-US" altLang="ko-KR" b="1" dirty="0">
                <a:solidFill>
                  <a:srgbClr val="002060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 </a:t>
            </a:r>
            <a:r>
              <a:rPr lang="ko-KR" altLang="en-US" b="1" dirty="0">
                <a:solidFill>
                  <a:srgbClr val="002060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플랫폼 입니다</a:t>
            </a:r>
            <a:r>
              <a:rPr lang="en-US" altLang="ko-KR" b="1" dirty="0">
                <a:solidFill>
                  <a:srgbClr val="002060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.</a:t>
            </a:r>
            <a:endParaRPr lang="ko-KR" altLang="en-US" b="1" dirty="0">
              <a:solidFill>
                <a:srgbClr val="002060"/>
              </a:solidFill>
              <a:latin typeface="Pretendard SemiBold" panose="02000503000000020004" pitchFamily="2" charset="-127"/>
              <a:ea typeface="Pretendard SemiBold" panose="02000503000000020004" pitchFamily="2" charset="-127"/>
              <a:cs typeface="Pretendard SemiBold" panose="02000503000000020004" pitchFamily="2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AFF574-CD2C-0115-5C71-805EAECC795C}"/>
              </a:ext>
            </a:extLst>
          </p:cNvPr>
          <p:cNvSpPr txBox="1"/>
          <p:nvPr/>
        </p:nvSpPr>
        <p:spPr>
          <a:xfrm>
            <a:off x="770117" y="4687987"/>
            <a:ext cx="24759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*</a:t>
            </a:r>
            <a:r>
              <a:rPr lang="en-US" altLang="ko-KR" sz="105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SECaaS</a:t>
            </a:r>
            <a:r>
              <a:rPr lang="en-US" altLang="ko-KR" sz="105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: Security as a Service</a:t>
            </a:r>
            <a:endParaRPr lang="ko-KR" altLang="en-US" sz="1050" dirty="0">
              <a:solidFill>
                <a:schemeClr val="tx2">
                  <a:lumMod val="60000"/>
                  <a:lumOff val="40000"/>
                </a:schemeClr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2E5BB8-2E0F-86D3-66DC-E8DC2DD33CCA}"/>
              </a:ext>
            </a:extLst>
          </p:cNvPr>
          <p:cNvSpPr txBox="1"/>
          <p:nvPr/>
        </p:nvSpPr>
        <p:spPr>
          <a:xfrm>
            <a:off x="267333" y="288042"/>
            <a:ext cx="1751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accent1">
                    <a:lumMod val="50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What is </a:t>
            </a:r>
            <a:r>
              <a:rPr lang="en-US" altLang="ko-KR" b="1" dirty="0">
                <a:solidFill>
                  <a:srgbClr val="0070C0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UWSS </a:t>
            </a:r>
            <a:endParaRPr lang="ko-KR" altLang="en-US" b="1" dirty="0">
              <a:solidFill>
                <a:srgbClr val="0070C0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pic>
        <p:nvPicPr>
          <p:cNvPr id="19" name="그래픽 11">
            <a:extLst>
              <a:ext uri="{FF2B5EF4-FFF2-40B4-BE49-F238E27FC236}">
                <a16:creationId xmlns:a16="http://schemas.microsoft.com/office/drawing/2014/main" id="{CC76FDF2-1DD5-58C2-1233-365D5E2105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63772" y="248743"/>
            <a:ext cx="1593265" cy="351455"/>
          </a:xfrm>
          <a:prstGeom prst="rect">
            <a:avLst/>
          </a:prstGeom>
        </p:spPr>
      </p:pic>
      <p:sp>
        <p:nvSpPr>
          <p:cNvPr id="20" name="슬라이드 번호 개체 틀 4">
            <a:extLst>
              <a:ext uri="{FF2B5EF4-FFF2-40B4-BE49-F238E27FC236}">
                <a16:creationId xmlns:a16="http://schemas.microsoft.com/office/drawing/2014/main" id="{A8C4BC1C-193A-656D-1465-17670A6A44D3}"/>
              </a:ext>
            </a:extLst>
          </p:cNvPr>
          <p:cNvSpPr txBox="1">
            <a:spLocks/>
          </p:cNvSpPr>
          <p:nvPr/>
        </p:nvSpPr>
        <p:spPr>
          <a:xfrm>
            <a:off x="11394773" y="6397625"/>
            <a:ext cx="551869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400" b="0" i="1" kern="1200">
                <a:solidFill>
                  <a:schemeClr val="accent1">
                    <a:lumMod val="7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2466E42-A0E3-4444-BD98-151EBD1E49C6}" type="slidenum">
              <a:rPr lang="ko-KR" altLang="en-US" b="1" i="0" smtClean="0"/>
              <a:pPr algn="r"/>
              <a:t>2</a:t>
            </a:fld>
            <a:endParaRPr lang="ko-KR" altLang="en-US" b="1" i="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756FEE0-FD1D-BF18-F05E-6BBB1DA34491}"/>
              </a:ext>
            </a:extLst>
          </p:cNvPr>
          <p:cNvCxnSpPr>
            <a:cxnSpLocks/>
          </p:cNvCxnSpPr>
          <p:nvPr/>
        </p:nvCxnSpPr>
        <p:spPr>
          <a:xfrm>
            <a:off x="2103929" y="461246"/>
            <a:ext cx="8007069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530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ish, shark&#10;&#10;Description automatically generated">
            <a:extLst>
              <a:ext uri="{FF2B5EF4-FFF2-40B4-BE49-F238E27FC236}">
                <a16:creationId xmlns:a16="http://schemas.microsoft.com/office/drawing/2014/main" id="{E6BBA21C-5C11-15C6-94AB-E28DF1F94E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" t="1022" r="4333" b="19869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594431E-3096-AACA-7387-0A9FF6BB5A8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72C4">
              <a:alpha val="7411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1B15DD-6F25-6053-C896-8477CC972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1780" y="237746"/>
            <a:ext cx="1567166" cy="3489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CF92AD-66E6-4E65-300E-679093B7576F}"/>
              </a:ext>
            </a:extLst>
          </p:cNvPr>
          <p:cNvSpPr txBox="1"/>
          <p:nvPr/>
        </p:nvSpPr>
        <p:spPr>
          <a:xfrm>
            <a:off x="606808" y="1997734"/>
            <a:ext cx="627657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0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What is</a:t>
            </a:r>
          </a:p>
          <a:p>
            <a:r>
              <a:rPr lang="en-KR" b="1" dirty="0">
                <a:solidFill>
                  <a:schemeClr val="bg1"/>
                </a:solidFill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90D802-6A70-9179-F788-E51E8C5AACB8}"/>
              </a:ext>
            </a:extLst>
          </p:cNvPr>
          <p:cNvSpPr txBox="1"/>
          <p:nvPr/>
        </p:nvSpPr>
        <p:spPr>
          <a:xfrm>
            <a:off x="606808" y="2587889"/>
            <a:ext cx="62765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WMDS</a:t>
            </a:r>
            <a:endParaRPr lang="en-KR" b="1" dirty="0">
              <a:solidFill>
                <a:schemeClr val="bg1"/>
              </a:solidFill>
              <a:latin typeface="Pretendard ExtraBold" panose="02000503000000020004" pitchFamily="2" charset="-127"/>
              <a:ea typeface="Pretendard ExtraBold" panose="02000503000000020004" pitchFamily="2" charset="-127"/>
              <a:cs typeface="Pretendard ExtraBold" panose="02000503000000020004" pitchFamily="2" charset="-12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64FEFF-7DF8-28B1-620D-1356052846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254" y="3898474"/>
            <a:ext cx="1557275" cy="47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04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3D2E5BB8-2E0F-86D3-66DC-E8DC2DD33CCA}"/>
              </a:ext>
            </a:extLst>
          </p:cNvPr>
          <p:cNvSpPr txBox="1"/>
          <p:nvPr/>
        </p:nvSpPr>
        <p:spPr>
          <a:xfrm>
            <a:off x="267332" y="288042"/>
            <a:ext cx="2460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accent1">
                    <a:lumMod val="50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What is </a:t>
            </a:r>
            <a:r>
              <a:rPr lang="en-US" altLang="ko-KR" b="1" dirty="0">
                <a:solidFill>
                  <a:srgbClr val="0070C0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WMDS </a:t>
            </a:r>
            <a:endParaRPr lang="ko-KR" altLang="en-US" b="1" dirty="0">
              <a:solidFill>
                <a:srgbClr val="0070C0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pic>
        <p:nvPicPr>
          <p:cNvPr id="19" name="그래픽 11">
            <a:extLst>
              <a:ext uri="{FF2B5EF4-FFF2-40B4-BE49-F238E27FC236}">
                <a16:creationId xmlns:a16="http://schemas.microsoft.com/office/drawing/2014/main" id="{CC76FDF2-1DD5-58C2-1233-365D5E210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63772" y="248743"/>
            <a:ext cx="1593265" cy="351455"/>
          </a:xfrm>
          <a:prstGeom prst="rect">
            <a:avLst/>
          </a:prstGeom>
        </p:spPr>
      </p:pic>
      <p:sp>
        <p:nvSpPr>
          <p:cNvPr id="20" name="슬라이드 번호 개체 틀 4">
            <a:extLst>
              <a:ext uri="{FF2B5EF4-FFF2-40B4-BE49-F238E27FC236}">
                <a16:creationId xmlns:a16="http://schemas.microsoft.com/office/drawing/2014/main" id="{A8C4BC1C-193A-656D-1465-17670A6A44D3}"/>
              </a:ext>
            </a:extLst>
          </p:cNvPr>
          <p:cNvSpPr txBox="1">
            <a:spLocks/>
          </p:cNvSpPr>
          <p:nvPr/>
        </p:nvSpPr>
        <p:spPr>
          <a:xfrm>
            <a:off x="11394773" y="6397625"/>
            <a:ext cx="551869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400" b="0" i="1" kern="1200">
                <a:solidFill>
                  <a:schemeClr val="accent1">
                    <a:lumMod val="7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2466E42-A0E3-4444-BD98-151EBD1E49C6}" type="slidenum">
              <a:rPr lang="ko-KR" altLang="en-US" b="1" i="0" smtClean="0"/>
              <a:pPr algn="r"/>
              <a:t>21</a:t>
            </a:fld>
            <a:endParaRPr lang="ko-KR" altLang="en-US" b="1" i="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756FEE0-FD1D-BF18-F05E-6BBB1DA34491}"/>
              </a:ext>
            </a:extLst>
          </p:cNvPr>
          <p:cNvCxnSpPr>
            <a:cxnSpLocks/>
          </p:cNvCxnSpPr>
          <p:nvPr/>
        </p:nvCxnSpPr>
        <p:spPr>
          <a:xfrm>
            <a:off x="2509520" y="461246"/>
            <a:ext cx="760147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F45E454-09D4-8A3C-CCB5-F7474C4D952F}"/>
              </a:ext>
            </a:extLst>
          </p:cNvPr>
          <p:cNvCxnSpPr>
            <a:cxnSpLocks/>
          </p:cNvCxnSpPr>
          <p:nvPr/>
        </p:nvCxnSpPr>
        <p:spPr>
          <a:xfrm>
            <a:off x="7392144" y="1889490"/>
            <a:ext cx="0" cy="433733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AE72EE4-9D24-1109-DFC7-E40F296F06D8}"/>
              </a:ext>
            </a:extLst>
          </p:cNvPr>
          <p:cNvSpPr txBox="1"/>
          <p:nvPr/>
        </p:nvSpPr>
        <p:spPr>
          <a:xfrm>
            <a:off x="606808" y="1475698"/>
            <a:ext cx="62765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b="1" dirty="0">
                <a:solidFill>
                  <a:srgbClr val="201E58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악성코드 유포</a:t>
            </a:r>
            <a:r>
              <a:rPr lang="en-US" altLang="ko-KR" sz="4000" b="1" dirty="0">
                <a:solidFill>
                  <a:srgbClr val="201E58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/</a:t>
            </a:r>
            <a:r>
              <a:rPr lang="ko-KR" altLang="en-US" sz="4000" b="1" dirty="0">
                <a:solidFill>
                  <a:srgbClr val="201E58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경유</a:t>
            </a:r>
            <a:endParaRPr lang="en-US" altLang="ko-KR" sz="4000" b="1" dirty="0">
              <a:solidFill>
                <a:srgbClr val="201E58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r>
              <a:rPr lang="ko-KR" altLang="en-US" sz="4000" b="1" dirty="0">
                <a:solidFill>
                  <a:srgbClr val="201E58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웹사이트</a:t>
            </a:r>
            <a:r>
              <a:rPr lang="en-US" altLang="ko-KR" sz="4000" b="1" dirty="0">
                <a:solidFill>
                  <a:srgbClr val="201E58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(</a:t>
            </a:r>
            <a:r>
              <a:rPr lang="ko-KR" altLang="en-US" sz="4000" b="1" dirty="0">
                <a:solidFill>
                  <a:srgbClr val="201E58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홈페이지</a:t>
            </a:r>
            <a:r>
              <a:rPr lang="en-US" altLang="ko-KR" sz="4000" b="1" dirty="0">
                <a:solidFill>
                  <a:srgbClr val="201E58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)</a:t>
            </a:r>
            <a:r>
              <a:rPr lang="ko-KR" altLang="en-US" sz="4000" b="1" dirty="0">
                <a:solidFill>
                  <a:srgbClr val="201E58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란</a:t>
            </a:r>
            <a:r>
              <a:rPr lang="en-US" altLang="ko-KR" sz="4000" b="1" dirty="0">
                <a:solidFill>
                  <a:srgbClr val="201E58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8F7BD9-CEA2-FFB3-F253-345A89B95E78}"/>
              </a:ext>
            </a:extLst>
          </p:cNvPr>
          <p:cNvSpPr txBox="1"/>
          <p:nvPr/>
        </p:nvSpPr>
        <p:spPr>
          <a:xfrm>
            <a:off x="650843" y="3094467"/>
            <a:ext cx="5299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>
                <a:solidFill>
                  <a:schemeClr val="accent1">
                    <a:lumMod val="50000"/>
                  </a:schemeClr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이용자가 브라우저로 접속하면 악성코드에 감염될 수 있는</a:t>
            </a:r>
            <a:endParaRPr lang="en-US" altLang="ko-KR" sz="1400" b="1" dirty="0">
              <a:solidFill>
                <a:schemeClr val="accent1">
                  <a:lumMod val="50000"/>
                </a:schemeClr>
              </a:solidFill>
              <a:latin typeface="Pretendard SemiBold" panose="02000503000000020004" pitchFamily="2" charset="-127"/>
              <a:ea typeface="Pretendard SemiBold" panose="02000503000000020004" pitchFamily="2" charset="-127"/>
              <a:cs typeface="Pretendard SemiBold" panose="02000503000000020004" pitchFamily="2" charset="-127"/>
            </a:endParaRPr>
          </a:p>
          <a:p>
            <a:r>
              <a:rPr lang="ko-KR" altLang="en-US" sz="1400" b="1" dirty="0">
                <a:solidFill>
                  <a:schemeClr val="accent1">
                    <a:lumMod val="50000"/>
                  </a:schemeClr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대단히 위험한 웹사이트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5CA8BB7-D731-DC69-2CE6-8102277133C6}"/>
              </a:ext>
            </a:extLst>
          </p:cNvPr>
          <p:cNvSpPr txBox="1"/>
          <p:nvPr/>
        </p:nvSpPr>
        <p:spPr>
          <a:xfrm>
            <a:off x="650843" y="3824288"/>
            <a:ext cx="5299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>
                <a:solidFill>
                  <a:schemeClr val="accent1">
                    <a:lumMod val="50000"/>
                  </a:schemeClr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최근 사회적 문제로 이슈화된 </a:t>
            </a:r>
            <a:r>
              <a:rPr lang="ko-KR" altLang="en-US" sz="1400" b="1" dirty="0" err="1">
                <a:solidFill>
                  <a:schemeClr val="accent1">
                    <a:lumMod val="50000"/>
                  </a:schemeClr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랜섬웨어</a:t>
            </a:r>
            <a:r>
              <a:rPr lang="ko-KR" altLang="en-US" sz="1400" b="1" dirty="0">
                <a:solidFill>
                  <a:schemeClr val="accent1">
                    <a:lumMod val="50000"/>
                  </a:schemeClr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 같은 악성코드 역시 </a:t>
            </a:r>
          </a:p>
          <a:p>
            <a:r>
              <a:rPr lang="ko-KR" altLang="en-US" sz="1400" b="1" dirty="0" err="1">
                <a:solidFill>
                  <a:schemeClr val="accent1">
                    <a:lumMod val="50000"/>
                  </a:schemeClr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이같은</a:t>
            </a:r>
            <a:r>
              <a:rPr lang="ko-KR" altLang="en-US" sz="1400" b="1" dirty="0">
                <a:solidFill>
                  <a:schemeClr val="accent1">
                    <a:lumMod val="50000"/>
                  </a:schemeClr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 웹사이트에 접속하는 것만으로도 감염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5B16CB-FE6E-61D1-3EC1-5DC9FE38EB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69862" y="1482864"/>
            <a:ext cx="4073384" cy="38922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E7DFB7-1F20-7DC2-7711-F3B41EA148B0}"/>
              </a:ext>
            </a:extLst>
          </p:cNvPr>
          <p:cNvSpPr txBox="1"/>
          <p:nvPr/>
        </p:nvSpPr>
        <p:spPr>
          <a:xfrm>
            <a:off x="10479693" y="2771984"/>
            <a:ext cx="1878098" cy="570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50" b="1" dirty="0">
                <a:solidFill>
                  <a:schemeClr val="accent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금융정보</a:t>
            </a:r>
            <a:r>
              <a:rPr lang="en-US" altLang="ko-KR" sz="1050" b="1" dirty="0">
                <a:solidFill>
                  <a:schemeClr val="accent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1050" b="1" dirty="0" err="1">
                <a:solidFill>
                  <a:schemeClr val="accent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개인정보등</a:t>
            </a:r>
            <a:r>
              <a:rPr lang="ko-KR" altLang="en-US" sz="1050" b="1" dirty="0">
                <a:solidFill>
                  <a:schemeClr val="accent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유출</a:t>
            </a:r>
          </a:p>
          <a:p>
            <a:pPr>
              <a:lnSpc>
                <a:spcPct val="150000"/>
              </a:lnSpc>
            </a:pPr>
            <a:endParaRPr lang="ko-KR" altLang="en-US" sz="1050" b="1" dirty="0">
              <a:solidFill>
                <a:schemeClr val="accent1">
                  <a:lumMod val="75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7F55CF-5FEE-20FA-1DAC-055FC650A325}"/>
              </a:ext>
            </a:extLst>
          </p:cNvPr>
          <p:cNvSpPr txBox="1"/>
          <p:nvPr/>
        </p:nvSpPr>
        <p:spPr>
          <a:xfrm>
            <a:off x="6310236" y="2640646"/>
            <a:ext cx="1713944" cy="570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50" b="1" dirty="0">
                <a:solidFill>
                  <a:schemeClr val="accent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홈페이지를 해킹하여</a:t>
            </a:r>
          </a:p>
          <a:p>
            <a:pPr>
              <a:lnSpc>
                <a:spcPct val="150000"/>
              </a:lnSpc>
            </a:pPr>
            <a:r>
              <a:rPr lang="ko-KR" altLang="en-US" sz="1050" b="1" dirty="0">
                <a:solidFill>
                  <a:schemeClr val="accent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악성스크립트 삽입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616656-88EF-5531-11A0-865C46B4B822}"/>
              </a:ext>
            </a:extLst>
          </p:cNvPr>
          <p:cNvSpPr txBox="1"/>
          <p:nvPr/>
        </p:nvSpPr>
        <p:spPr>
          <a:xfrm>
            <a:off x="7713632" y="5353784"/>
            <a:ext cx="2624232" cy="570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050" b="1" dirty="0">
                <a:solidFill>
                  <a:schemeClr val="accent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사용자가 홈페이지 방문 시 </a:t>
            </a:r>
          </a:p>
          <a:p>
            <a:pPr algn="ctr">
              <a:lnSpc>
                <a:spcPct val="150000"/>
              </a:lnSpc>
            </a:pPr>
            <a:r>
              <a:rPr lang="ko-KR" altLang="en-US" sz="1050" b="1" dirty="0">
                <a:solidFill>
                  <a:schemeClr val="accent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사용자 </a:t>
            </a:r>
            <a:r>
              <a:rPr lang="en-US" altLang="ko-KR" sz="1050" b="1" dirty="0">
                <a:solidFill>
                  <a:schemeClr val="accent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PC</a:t>
            </a:r>
            <a:r>
              <a:rPr lang="ko-KR" altLang="en-US" sz="1050" b="1" dirty="0">
                <a:solidFill>
                  <a:schemeClr val="accent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에 악성코드 자동 설치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F457AA-6EC5-4FE7-A2AA-18369B2DE441}"/>
              </a:ext>
            </a:extLst>
          </p:cNvPr>
          <p:cNvSpPr txBox="1"/>
          <p:nvPr/>
        </p:nvSpPr>
        <p:spPr>
          <a:xfrm>
            <a:off x="7683288" y="3471085"/>
            <a:ext cx="2652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>
                <a:solidFill>
                  <a:srgbClr val="125DA7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악성코드 유포</a:t>
            </a:r>
            <a:r>
              <a:rPr lang="en-US" altLang="ko-KR" b="1" dirty="0">
                <a:solidFill>
                  <a:srgbClr val="125DA7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/</a:t>
            </a:r>
            <a:r>
              <a:rPr lang="ko-KR" altLang="en-US" b="1" dirty="0">
                <a:solidFill>
                  <a:srgbClr val="125DA7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경유</a:t>
            </a:r>
            <a:endParaRPr lang="en-US" altLang="ko-KR" b="1" dirty="0">
              <a:solidFill>
                <a:srgbClr val="125DA7"/>
              </a:solidFill>
              <a:latin typeface="Pretendard SemiBold" panose="02000503000000020004" pitchFamily="2" charset="-127"/>
              <a:ea typeface="Pretendard SemiBold" panose="02000503000000020004" pitchFamily="2" charset="-127"/>
              <a:cs typeface="Pretendard SemiBold" panose="02000503000000020004" pitchFamily="2" charset="-127"/>
            </a:endParaRPr>
          </a:p>
          <a:p>
            <a:pPr algn="ctr"/>
            <a:r>
              <a:rPr lang="ko-KR" altLang="en-US" b="1" dirty="0">
                <a:solidFill>
                  <a:srgbClr val="125DA7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웹 사이트</a:t>
            </a:r>
            <a:r>
              <a:rPr lang="en-US" altLang="ko-KR" b="1" dirty="0">
                <a:solidFill>
                  <a:srgbClr val="125DA7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(</a:t>
            </a:r>
            <a:r>
              <a:rPr lang="ko-KR" altLang="en-US" b="1" dirty="0">
                <a:solidFill>
                  <a:srgbClr val="125DA7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홈페이지</a:t>
            </a:r>
            <a:r>
              <a:rPr lang="en-US" altLang="ko-KR" b="1" dirty="0">
                <a:solidFill>
                  <a:srgbClr val="125DA7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)</a:t>
            </a:r>
            <a:endParaRPr lang="ko-KR" altLang="en-US" b="1" dirty="0">
              <a:solidFill>
                <a:srgbClr val="125DA7"/>
              </a:solidFill>
              <a:latin typeface="Pretendard SemiBold" panose="02000503000000020004" pitchFamily="2" charset="-127"/>
              <a:ea typeface="Pretendard SemiBold" panose="02000503000000020004" pitchFamily="2" charset="-127"/>
              <a:cs typeface="Pretendard SemiBol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7618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black&#10;&#10;Description automatically generated">
            <a:extLst>
              <a:ext uri="{FF2B5EF4-FFF2-40B4-BE49-F238E27FC236}">
                <a16:creationId xmlns:a16="http://schemas.microsoft.com/office/drawing/2014/main" id="{EDBBA5D6-D810-5DC9-14CB-4EF45D4359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4" b="98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D2E5BB8-2E0F-86D3-66DC-E8DC2DD33CCA}"/>
              </a:ext>
            </a:extLst>
          </p:cNvPr>
          <p:cNvSpPr txBox="1"/>
          <p:nvPr/>
        </p:nvSpPr>
        <p:spPr>
          <a:xfrm>
            <a:off x="267332" y="288042"/>
            <a:ext cx="2460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What is </a:t>
            </a:r>
            <a:r>
              <a:rPr lang="en-US" altLang="ko-KR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WMDS </a:t>
            </a:r>
            <a:endParaRPr lang="ko-KR" altLang="en-US" b="1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20" name="슬라이드 번호 개체 틀 4">
            <a:extLst>
              <a:ext uri="{FF2B5EF4-FFF2-40B4-BE49-F238E27FC236}">
                <a16:creationId xmlns:a16="http://schemas.microsoft.com/office/drawing/2014/main" id="{A8C4BC1C-193A-656D-1465-17670A6A44D3}"/>
              </a:ext>
            </a:extLst>
          </p:cNvPr>
          <p:cNvSpPr txBox="1">
            <a:spLocks/>
          </p:cNvSpPr>
          <p:nvPr/>
        </p:nvSpPr>
        <p:spPr>
          <a:xfrm>
            <a:off x="11394773" y="6397625"/>
            <a:ext cx="551869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400" b="0" i="1" kern="1200">
                <a:solidFill>
                  <a:schemeClr val="accent1">
                    <a:lumMod val="7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2466E42-A0E3-4444-BD98-151EBD1E49C6}" type="slidenum">
              <a:rPr lang="ko-KR" altLang="en-US" b="1" i="0" smtClean="0">
                <a:solidFill>
                  <a:schemeClr val="bg1"/>
                </a:solidFill>
              </a:rPr>
              <a:pPr algn="r"/>
              <a:t>22</a:t>
            </a:fld>
            <a:endParaRPr lang="ko-KR" altLang="en-US" b="1" i="0" dirty="0">
              <a:solidFill>
                <a:schemeClr val="bg1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756FEE0-FD1D-BF18-F05E-6BBB1DA34491}"/>
              </a:ext>
            </a:extLst>
          </p:cNvPr>
          <p:cNvCxnSpPr>
            <a:cxnSpLocks/>
          </p:cNvCxnSpPr>
          <p:nvPr/>
        </p:nvCxnSpPr>
        <p:spPr>
          <a:xfrm>
            <a:off x="2077720" y="461246"/>
            <a:ext cx="803327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CC791D30-ADC2-32D3-F11D-82BA70057A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1780" y="237746"/>
            <a:ext cx="1567166" cy="3489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B019228-722A-E599-A582-359F092A9207}"/>
              </a:ext>
            </a:extLst>
          </p:cNvPr>
          <p:cNvSpPr txBox="1"/>
          <p:nvPr/>
        </p:nvSpPr>
        <p:spPr>
          <a:xfrm>
            <a:off x="2503044" y="1486999"/>
            <a:ext cx="71859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5000" b="1" dirty="0">
                <a:solidFill>
                  <a:schemeClr val="bg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우리 기업의 웹 사이트에서 악성코드가 </a:t>
            </a:r>
            <a:r>
              <a:rPr lang="ko-KR" altLang="en-US" sz="5000" b="1" dirty="0" err="1">
                <a:solidFill>
                  <a:schemeClr val="bg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유포ㆍ경유되면</a:t>
            </a:r>
            <a:r>
              <a:rPr lang="en-US" altLang="ko-KR" sz="5000" b="1" dirty="0">
                <a:solidFill>
                  <a:schemeClr val="bg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DF9CEC-2EB2-832F-EE68-45918D607078}"/>
              </a:ext>
            </a:extLst>
          </p:cNvPr>
          <p:cNvSpPr txBox="1"/>
          <p:nvPr/>
        </p:nvSpPr>
        <p:spPr>
          <a:xfrm>
            <a:off x="2245110" y="3429000"/>
            <a:ext cx="7701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1.</a:t>
            </a:r>
            <a:r>
              <a:rPr lang="ko-KR" altLang="en-US" sz="1400" b="1" dirty="0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웹 사이트가 해킹 당하는 순간에는 피해자이지만 </a:t>
            </a:r>
            <a:r>
              <a:rPr lang="ko-KR" altLang="en-US" sz="1400" b="1" dirty="0" err="1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유포ㆍ경유시키는</a:t>
            </a:r>
            <a:r>
              <a:rPr lang="ko-KR" altLang="en-US" sz="1400" b="1" dirty="0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 순간 가해자가 </a:t>
            </a:r>
            <a:r>
              <a:rPr lang="ko-KR" altLang="en-US" sz="1400" b="1" dirty="0" err="1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되어버림</a:t>
            </a:r>
            <a:endParaRPr lang="ko-KR" altLang="en-US" sz="1400" b="1" dirty="0">
              <a:solidFill>
                <a:schemeClr val="bg1"/>
              </a:solidFill>
              <a:latin typeface="Pretendard SemiBold" panose="02000503000000020004" pitchFamily="2" charset="-127"/>
              <a:ea typeface="Pretendard SemiBold" panose="02000503000000020004" pitchFamily="2" charset="-127"/>
              <a:cs typeface="Pretendard SemiBold" panose="02000503000000020004" pitchFamily="2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716DC8-3FAF-CD3A-2D2C-4C53842A0067}"/>
              </a:ext>
            </a:extLst>
          </p:cNvPr>
          <p:cNvSpPr txBox="1"/>
          <p:nvPr/>
        </p:nvSpPr>
        <p:spPr>
          <a:xfrm>
            <a:off x="745422" y="3934356"/>
            <a:ext cx="107011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2.</a:t>
            </a:r>
            <a:r>
              <a:rPr lang="ko-KR" altLang="en-US" sz="1400" b="1" dirty="0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 정보통신망법의 적용 대상인 사업체는 법에서 요구하는 보안조치가 미흡했다는 이유로 정부 단속 및 과태료 </a:t>
            </a:r>
            <a:r>
              <a:rPr lang="en-US" altLang="ko-KR" sz="1400" b="1" dirty="0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/ </a:t>
            </a:r>
            <a:r>
              <a:rPr lang="ko-KR" altLang="en-US" sz="1400" b="1" dirty="0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과징금 부과 대상이 될 수 있음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68B687-E9BE-DEBE-632E-A0368D7087F4}"/>
              </a:ext>
            </a:extLst>
          </p:cNvPr>
          <p:cNvSpPr txBox="1"/>
          <p:nvPr/>
        </p:nvSpPr>
        <p:spPr>
          <a:xfrm>
            <a:off x="969159" y="4462324"/>
            <a:ext cx="10253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3.</a:t>
            </a:r>
            <a:r>
              <a:rPr lang="ko-KR" altLang="en-US" sz="1400" b="1" dirty="0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 악성코드에 감염된 사용자들로부터 집단소송 분쟁에 휘말릴 수 있어 </a:t>
            </a:r>
            <a:r>
              <a:rPr lang="ko-KR" altLang="en-US" sz="1400" b="1" dirty="0" err="1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기관ㆍ기업</a:t>
            </a:r>
            <a:r>
              <a:rPr lang="ko-KR" altLang="en-US" sz="1400" b="1" dirty="0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 이미지에 심각한 타격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D90EA2-B183-9D8B-BA65-203DA8838738}"/>
              </a:ext>
            </a:extLst>
          </p:cNvPr>
          <p:cNvSpPr txBox="1"/>
          <p:nvPr/>
        </p:nvSpPr>
        <p:spPr>
          <a:xfrm>
            <a:off x="2245110" y="5010922"/>
            <a:ext cx="7701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4.</a:t>
            </a:r>
            <a:r>
              <a:rPr lang="ko-KR" altLang="en-US" sz="1400" b="1" dirty="0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 인터넷 접속이 차단되어 웹사이트를 통한 업무가 마비될 수 있음</a:t>
            </a:r>
          </a:p>
        </p:txBody>
      </p:sp>
    </p:spTree>
    <p:extLst>
      <p:ext uri="{BB962C8B-B14F-4D97-AF65-F5344CB8AC3E}">
        <p14:creationId xmlns:p14="http://schemas.microsoft.com/office/powerpoint/2010/main" val="301803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3D2E5BB8-2E0F-86D3-66DC-E8DC2DD33CCA}"/>
              </a:ext>
            </a:extLst>
          </p:cNvPr>
          <p:cNvSpPr txBox="1"/>
          <p:nvPr/>
        </p:nvSpPr>
        <p:spPr>
          <a:xfrm>
            <a:off x="267332" y="288042"/>
            <a:ext cx="2460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accent1">
                    <a:lumMod val="50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What is </a:t>
            </a:r>
            <a:r>
              <a:rPr lang="en-US" altLang="ko-KR" b="1" dirty="0">
                <a:solidFill>
                  <a:srgbClr val="0070C0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WMDS </a:t>
            </a:r>
            <a:endParaRPr lang="ko-KR" altLang="en-US" b="1" dirty="0">
              <a:solidFill>
                <a:srgbClr val="0070C0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pic>
        <p:nvPicPr>
          <p:cNvPr id="19" name="그래픽 11">
            <a:extLst>
              <a:ext uri="{FF2B5EF4-FFF2-40B4-BE49-F238E27FC236}">
                <a16:creationId xmlns:a16="http://schemas.microsoft.com/office/drawing/2014/main" id="{CC76FDF2-1DD5-58C2-1233-365D5E210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63772" y="248743"/>
            <a:ext cx="1593265" cy="351455"/>
          </a:xfrm>
          <a:prstGeom prst="rect">
            <a:avLst/>
          </a:prstGeom>
        </p:spPr>
      </p:pic>
      <p:sp>
        <p:nvSpPr>
          <p:cNvPr id="20" name="슬라이드 번호 개체 틀 4">
            <a:extLst>
              <a:ext uri="{FF2B5EF4-FFF2-40B4-BE49-F238E27FC236}">
                <a16:creationId xmlns:a16="http://schemas.microsoft.com/office/drawing/2014/main" id="{A8C4BC1C-193A-656D-1465-17670A6A44D3}"/>
              </a:ext>
            </a:extLst>
          </p:cNvPr>
          <p:cNvSpPr txBox="1">
            <a:spLocks/>
          </p:cNvSpPr>
          <p:nvPr/>
        </p:nvSpPr>
        <p:spPr>
          <a:xfrm>
            <a:off x="11394773" y="6397625"/>
            <a:ext cx="551869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400" b="0" i="1" kern="1200">
                <a:solidFill>
                  <a:schemeClr val="accent1">
                    <a:lumMod val="7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2466E42-A0E3-4444-BD98-151EBD1E49C6}" type="slidenum">
              <a:rPr lang="ko-KR" altLang="en-US" b="1" i="0" smtClean="0"/>
              <a:pPr algn="r"/>
              <a:t>23</a:t>
            </a:fld>
            <a:endParaRPr lang="ko-KR" altLang="en-US" b="1" i="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756FEE0-FD1D-BF18-F05E-6BBB1DA34491}"/>
              </a:ext>
            </a:extLst>
          </p:cNvPr>
          <p:cNvCxnSpPr>
            <a:cxnSpLocks/>
          </p:cNvCxnSpPr>
          <p:nvPr/>
        </p:nvCxnSpPr>
        <p:spPr>
          <a:xfrm>
            <a:off x="2509520" y="461246"/>
            <a:ext cx="760147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F45E454-09D4-8A3C-CCB5-F7474C4D952F}"/>
              </a:ext>
            </a:extLst>
          </p:cNvPr>
          <p:cNvCxnSpPr>
            <a:cxnSpLocks/>
          </p:cNvCxnSpPr>
          <p:nvPr/>
        </p:nvCxnSpPr>
        <p:spPr>
          <a:xfrm>
            <a:off x="7392144" y="1889490"/>
            <a:ext cx="0" cy="433733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D069C30-AFE6-07D2-AD5B-F464655B2ADB}"/>
              </a:ext>
            </a:extLst>
          </p:cNvPr>
          <p:cNvSpPr txBox="1"/>
          <p:nvPr/>
        </p:nvSpPr>
        <p:spPr>
          <a:xfrm>
            <a:off x="606808" y="940067"/>
            <a:ext cx="6276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solidFill>
                  <a:srgbClr val="201E58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F1-WMDS</a:t>
            </a:r>
          </a:p>
          <a:p>
            <a:r>
              <a:rPr lang="en-US" altLang="ko-KR" sz="2000" b="1" dirty="0">
                <a:solidFill>
                  <a:srgbClr val="201E58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Web Malware Detection System </a:t>
            </a:r>
            <a:r>
              <a:rPr lang="ko-KR" altLang="en-US" sz="2000" b="1" dirty="0">
                <a:solidFill>
                  <a:srgbClr val="201E58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이란</a:t>
            </a:r>
            <a:r>
              <a:rPr lang="en-US" altLang="ko-KR" sz="2000" b="1" dirty="0">
                <a:solidFill>
                  <a:srgbClr val="201E58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?</a:t>
            </a:r>
          </a:p>
        </p:txBody>
      </p:sp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8BC2374E-33B3-A8F8-2081-01F3E655EF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280" y="2305844"/>
            <a:ext cx="3036888" cy="30368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6A5BB79-010A-73B1-B553-7B5CF76B05F6}"/>
              </a:ext>
            </a:extLst>
          </p:cNvPr>
          <p:cNvSpPr txBox="1"/>
          <p:nvPr/>
        </p:nvSpPr>
        <p:spPr>
          <a:xfrm>
            <a:off x="2382520" y="1939587"/>
            <a:ext cx="2483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>
                <a:solidFill>
                  <a:srgbClr val="345369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해커</a:t>
            </a:r>
            <a:endParaRPr lang="en-US" altLang="ko-KR" b="1" dirty="0">
              <a:solidFill>
                <a:srgbClr val="345369"/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E42142-1274-FA14-7FE6-308792A54CB4}"/>
              </a:ext>
            </a:extLst>
          </p:cNvPr>
          <p:cNvSpPr txBox="1"/>
          <p:nvPr/>
        </p:nvSpPr>
        <p:spPr>
          <a:xfrm>
            <a:off x="2321961" y="5373215"/>
            <a:ext cx="2619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>
                <a:solidFill>
                  <a:srgbClr val="345369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보안상 취약한 웹서버의 웹페이지를 </a:t>
            </a:r>
          </a:p>
          <a:p>
            <a:pPr algn="ctr"/>
            <a:r>
              <a:rPr lang="ko-KR" altLang="en-US" sz="1200" b="1" dirty="0">
                <a:solidFill>
                  <a:srgbClr val="345369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통해 악성코드를 유포 </a:t>
            </a:r>
            <a:r>
              <a:rPr lang="en-US" altLang="ko-KR" sz="1200" b="1" dirty="0">
                <a:solidFill>
                  <a:srgbClr val="345369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URL</a:t>
            </a:r>
            <a:r>
              <a:rPr lang="ko-KR" altLang="en-US" sz="1200" b="1" dirty="0">
                <a:solidFill>
                  <a:srgbClr val="345369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코드를 삽입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C04DE7A-2048-0148-DD65-D93595DEBE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99911" y="2229202"/>
            <a:ext cx="3244849" cy="323687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C32BABA-EF59-D554-3A3A-D015866EE430}"/>
              </a:ext>
            </a:extLst>
          </p:cNvPr>
          <p:cNvSpPr txBox="1"/>
          <p:nvPr/>
        </p:nvSpPr>
        <p:spPr>
          <a:xfrm>
            <a:off x="7288768" y="1939587"/>
            <a:ext cx="2483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rgbClr val="2518A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F1-WMDS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6837DC-4CD5-BD34-E871-192DED9ABF2B}"/>
              </a:ext>
            </a:extLst>
          </p:cNvPr>
          <p:cNvSpPr txBox="1"/>
          <p:nvPr/>
        </p:nvSpPr>
        <p:spPr>
          <a:xfrm>
            <a:off x="6715616" y="5373216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>
                <a:solidFill>
                  <a:srgbClr val="2518A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대상 웹서버가 악성코드를 유포</a:t>
            </a:r>
            <a:r>
              <a:rPr lang="en-US" altLang="ko-KR" sz="1200" b="1" dirty="0">
                <a:solidFill>
                  <a:srgbClr val="2518A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/</a:t>
            </a:r>
            <a:r>
              <a:rPr lang="ko-KR" altLang="en-US" sz="1200" b="1" dirty="0">
                <a:solidFill>
                  <a:srgbClr val="2518A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경유하는 사이트로 </a:t>
            </a:r>
          </a:p>
          <a:p>
            <a:pPr algn="ctr"/>
            <a:r>
              <a:rPr lang="ko-KR" altLang="en-US" sz="1200" b="1" dirty="0">
                <a:solidFill>
                  <a:srgbClr val="2518A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악용되는 것을 사전에 탐지하여 대응하기 위한 시스템</a:t>
            </a:r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6906D8F3-BCCE-323F-3C39-A1F60527C96F}"/>
              </a:ext>
            </a:extLst>
          </p:cNvPr>
          <p:cNvSpPr/>
          <p:nvPr/>
        </p:nvSpPr>
        <p:spPr>
          <a:xfrm rot="16200000">
            <a:off x="5680365" y="2837012"/>
            <a:ext cx="758247" cy="1859280"/>
          </a:xfrm>
          <a:prstGeom prst="downArrow">
            <a:avLst/>
          </a:prstGeom>
          <a:gradFill flip="none" rotWithShape="1">
            <a:gsLst>
              <a:gs pos="0">
                <a:srgbClr val="0070C0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C5448A-9BF8-4054-FBCA-BFE5528D6D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7552" y="2966725"/>
            <a:ext cx="1366632" cy="155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63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ounded Rectangle 83">
            <a:extLst>
              <a:ext uri="{FF2B5EF4-FFF2-40B4-BE49-F238E27FC236}">
                <a16:creationId xmlns:a16="http://schemas.microsoft.com/office/drawing/2014/main" id="{0CC784C1-4480-B14C-6895-1BE8058DAF02}"/>
              </a:ext>
            </a:extLst>
          </p:cNvPr>
          <p:cNvSpPr/>
          <p:nvPr/>
        </p:nvSpPr>
        <p:spPr>
          <a:xfrm>
            <a:off x="582717" y="5207187"/>
            <a:ext cx="3630221" cy="826323"/>
          </a:xfrm>
          <a:prstGeom prst="roundRect">
            <a:avLst>
              <a:gd name="adj" fmla="val 8848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19102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058380EC-FF49-685E-7CAB-A8116BA91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9630" y="5367159"/>
            <a:ext cx="429143" cy="429143"/>
          </a:xfrm>
          <a:prstGeom prst="rect">
            <a:avLst/>
          </a:prstGeom>
        </p:spPr>
      </p:pic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0ECF0734-594D-8811-4B54-F2F76A8AE03B}"/>
              </a:ext>
            </a:extLst>
          </p:cNvPr>
          <p:cNvSpPr/>
          <p:nvPr/>
        </p:nvSpPr>
        <p:spPr>
          <a:xfrm>
            <a:off x="7947913" y="3395295"/>
            <a:ext cx="3630221" cy="819726"/>
          </a:xfrm>
          <a:prstGeom prst="roundRect">
            <a:avLst>
              <a:gd name="adj" fmla="val 8848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19102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DC73B519-2045-F6A2-0F0E-FD0FB0DF73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2014" y="3561314"/>
            <a:ext cx="467402" cy="467402"/>
          </a:xfrm>
          <a:prstGeom prst="rect">
            <a:avLst/>
          </a:prstGeom>
        </p:spPr>
      </p:pic>
      <p:sp>
        <p:nvSpPr>
          <p:cNvPr id="81" name="Rounded Rectangle 80">
            <a:extLst>
              <a:ext uri="{FF2B5EF4-FFF2-40B4-BE49-F238E27FC236}">
                <a16:creationId xmlns:a16="http://schemas.microsoft.com/office/drawing/2014/main" id="{ACC9E6C4-D057-2C50-3CE6-3E9BC8029A70}"/>
              </a:ext>
            </a:extLst>
          </p:cNvPr>
          <p:cNvSpPr/>
          <p:nvPr/>
        </p:nvSpPr>
        <p:spPr>
          <a:xfrm>
            <a:off x="582717" y="3395295"/>
            <a:ext cx="3630221" cy="819726"/>
          </a:xfrm>
          <a:prstGeom prst="roundRect">
            <a:avLst>
              <a:gd name="adj" fmla="val 8848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19102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72FB5B98-6CB6-C100-32A2-A36860198A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8494" y="3553742"/>
            <a:ext cx="486452" cy="486452"/>
          </a:xfrm>
          <a:prstGeom prst="rect">
            <a:avLst/>
          </a:prstGeom>
        </p:spPr>
      </p:pic>
      <p:sp>
        <p:nvSpPr>
          <p:cNvPr id="78" name="Rounded Rectangle 77">
            <a:extLst>
              <a:ext uri="{FF2B5EF4-FFF2-40B4-BE49-F238E27FC236}">
                <a16:creationId xmlns:a16="http://schemas.microsoft.com/office/drawing/2014/main" id="{6B293625-6886-5BFF-FEF6-28DC617CCB82}"/>
              </a:ext>
            </a:extLst>
          </p:cNvPr>
          <p:cNvSpPr/>
          <p:nvPr/>
        </p:nvSpPr>
        <p:spPr>
          <a:xfrm>
            <a:off x="582717" y="1458655"/>
            <a:ext cx="3630221" cy="817780"/>
          </a:xfrm>
          <a:prstGeom prst="roundRect">
            <a:avLst>
              <a:gd name="adj" fmla="val 8848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19102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id="{FFAF1B57-2446-8444-62AC-61A7516E76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9972" y="1621641"/>
            <a:ext cx="463497" cy="463497"/>
          </a:xfrm>
          <a:prstGeom prst="rect">
            <a:avLst/>
          </a:prstGeom>
        </p:spPr>
      </p:pic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F7084B25-2171-C18D-FF64-49BA39430ED0}"/>
              </a:ext>
            </a:extLst>
          </p:cNvPr>
          <p:cNvSpPr/>
          <p:nvPr/>
        </p:nvSpPr>
        <p:spPr>
          <a:xfrm>
            <a:off x="7947913" y="1458655"/>
            <a:ext cx="3630221" cy="829258"/>
          </a:xfrm>
          <a:prstGeom prst="roundRect">
            <a:avLst>
              <a:gd name="adj" fmla="val 8848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19102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C00550CB-AA9F-D186-6707-0C2D62D48C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3607" y="1633121"/>
            <a:ext cx="486452" cy="48645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D2E5BB8-2E0F-86D3-66DC-E8DC2DD33CCA}"/>
              </a:ext>
            </a:extLst>
          </p:cNvPr>
          <p:cNvSpPr txBox="1"/>
          <p:nvPr/>
        </p:nvSpPr>
        <p:spPr>
          <a:xfrm>
            <a:off x="267332" y="288042"/>
            <a:ext cx="2460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accent1">
                    <a:lumMod val="50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What is </a:t>
            </a:r>
            <a:r>
              <a:rPr lang="en-US" altLang="ko-KR" b="1" dirty="0">
                <a:solidFill>
                  <a:srgbClr val="0070C0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WMDS </a:t>
            </a:r>
            <a:endParaRPr lang="ko-KR" altLang="en-US" b="1" dirty="0">
              <a:solidFill>
                <a:srgbClr val="0070C0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pic>
        <p:nvPicPr>
          <p:cNvPr id="19" name="그래픽 11">
            <a:extLst>
              <a:ext uri="{FF2B5EF4-FFF2-40B4-BE49-F238E27FC236}">
                <a16:creationId xmlns:a16="http://schemas.microsoft.com/office/drawing/2014/main" id="{CC76FDF2-1DD5-58C2-1233-365D5E2105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63772" y="248743"/>
            <a:ext cx="1593265" cy="351455"/>
          </a:xfrm>
          <a:prstGeom prst="rect">
            <a:avLst/>
          </a:prstGeom>
        </p:spPr>
      </p:pic>
      <p:sp>
        <p:nvSpPr>
          <p:cNvPr id="20" name="슬라이드 번호 개체 틀 4">
            <a:extLst>
              <a:ext uri="{FF2B5EF4-FFF2-40B4-BE49-F238E27FC236}">
                <a16:creationId xmlns:a16="http://schemas.microsoft.com/office/drawing/2014/main" id="{A8C4BC1C-193A-656D-1465-17670A6A44D3}"/>
              </a:ext>
            </a:extLst>
          </p:cNvPr>
          <p:cNvSpPr txBox="1">
            <a:spLocks/>
          </p:cNvSpPr>
          <p:nvPr/>
        </p:nvSpPr>
        <p:spPr>
          <a:xfrm>
            <a:off x="11394773" y="6397625"/>
            <a:ext cx="551869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400" b="0" i="1" kern="1200">
                <a:solidFill>
                  <a:schemeClr val="accent1">
                    <a:lumMod val="7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2466E42-A0E3-4444-BD98-151EBD1E49C6}" type="slidenum">
              <a:rPr lang="ko-KR" altLang="en-US" b="1" i="0" smtClean="0"/>
              <a:pPr algn="r"/>
              <a:t>24</a:t>
            </a:fld>
            <a:endParaRPr lang="ko-KR" altLang="en-US" b="1" i="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756FEE0-FD1D-BF18-F05E-6BBB1DA34491}"/>
              </a:ext>
            </a:extLst>
          </p:cNvPr>
          <p:cNvCxnSpPr>
            <a:cxnSpLocks/>
          </p:cNvCxnSpPr>
          <p:nvPr/>
        </p:nvCxnSpPr>
        <p:spPr>
          <a:xfrm>
            <a:off x="2509520" y="461246"/>
            <a:ext cx="760147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D069C30-AFE6-07D2-AD5B-F464655B2ADB}"/>
              </a:ext>
            </a:extLst>
          </p:cNvPr>
          <p:cNvSpPr txBox="1"/>
          <p:nvPr/>
        </p:nvSpPr>
        <p:spPr>
          <a:xfrm>
            <a:off x="606808" y="710510"/>
            <a:ext cx="67948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b="1" dirty="0">
                <a:solidFill>
                  <a:schemeClr val="accent1">
                    <a:lumMod val="7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특장점 요약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90F85608-0076-5BD6-B620-7255FE486564}"/>
              </a:ext>
            </a:extLst>
          </p:cNvPr>
          <p:cNvCxnSpPr>
            <a:cxnSpLocks/>
          </p:cNvCxnSpPr>
          <p:nvPr/>
        </p:nvCxnSpPr>
        <p:spPr>
          <a:xfrm>
            <a:off x="7392144" y="1889490"/>
            <a:ext cx="0" cy="433733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Picture 67">
            <a:extLst>
              <a:ext uri="{FF2B5EF4-FFF2-40B4-BE49-F238E27FC236}">
                <a16:creationId xmlns:a16="http://schemas.microsoft.com/office/drawing/2014/main" id="{1DF082CC-4824-B1ED-655D-622CCACDCB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3745" y="2663933"/>
            <a:ext cx="2684510" cy="2364200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0B4B1152-1719-266B-1640-DAE8DFFFC8B9}"/>
              </a:ext>
            </a:extLst>
          </p:cNvPr>
          <p:cNvSpPr txBox="1"/>
          <p:nvPr/>
        </p:nvSpPr>
        <p:spPr>
          <a:xfrm>
            <a:off x="8522363" y="1564141"/>
            <a:ext cx="29472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b="1" dirty="0">
                <a:solidFill>
                  <a:srgbClr val="0070C0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최신</a:t>
            </a:r>
            <a:r>
              <a:rPr lang="en-US" altLang="ko-KR" sz="1200" b="1" dirty="0">
                <a:solidFill>
                  <a:srgbClr val="0070C0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DB</a:t>
            </a:r>
            <a:r>
              <a:rPr lang="ko-KR" altLang="en-US" sz="1200" b="1" dirty="0">
                <a:solidFill>
                  <a:srgbClr val="0070C0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패턴 적용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01E6E0D-CB92-7014-3945-4E213CAAB435}"/>
              </a:ext>
            </a:extLst>
          </p:cNvPr>
          <p:cNvSpPr txBox="1"/>
          <p:nvPr/>
        </p:nvSpPr>
        <p:spPr>
          <a:xfrm>
            <a:off x="8535364" y="1748580"/>
            <a:ext cx="2947283" cy="483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악성코드 유포지</a:t>
            </a:r>
            <a:r>
              <a:rPr lang="en-US" altLang="ko-KR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/</a:t>
            </a:r>
            <a:r>
              <a:rPr lang="ko-KR" altLang="en-US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경유지 </a:t>
            </a:r>
            <a:r>
              <a:rPr lang="en-US" altLang="ko-KR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DB</a:t>
            </a:r>
            <a:r>
              <a:rPr lang="ko-KR" altLang="en-US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패턴 최신화 제공</a:t>
            </a:r>
          </a:p>
          <a:p>
            <a:pPr>
              <a:lnSpc>
                <a:spcPct val="150000"/>
              </a:lnSpc>
            </a:pPr>
            <a:r>
              <a:rPr lang="en-US" altLang="ko-KR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(KISA, </a:t>
            </a:r>
            <a:r>
              <a:rPr lang="ko-KR" altLang="en-US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자체분석인력 보유</a:t>
            </a:r>
            <a:r>
              <a:rPr lang="en-US" altLang="ko-KR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76F07D2-CD60-9391-F568-D7ACA6FD3315}"/>
              </a:ext>
            </a:extLst>
          </p:cNvPr>
          <p:cNvSpPr txBox="1"/>
          <p:nvPr/>
        </p:nvSpPr>
        <p:spPr>
          <a:xfrm>
            <a:off x="8522363" y="3500781"/>
            <a:ext cx="29472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b="1" dirty="0">
                <a:solidFill>
                  <a:srgbClr val="0070C0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난독화 처리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2A347AD-146D-69C4-1FE7-00FBA00E9657}"/>
              </a:ext>
            </a:extLst>
          </p:cNvPr>
          <p:cNvSpPr txBox="1"/>
          <p:nvPr/>
        </p:nvSpPr>
        <p:spPr>
          <a:xfrm>
            <a:off x="8535364" y="3669916"/>
            <a:ext cx="2994954" cy="483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9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Javascript</a:t>
            </a:r>
            <a:r>
              <a:rPr lang="en-US" altLang="ko-KR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</a:t>
            </a:r>
            <a:r>
              <a:rPr lang="ko-KR" altLang="en-US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난독화 처리 기술을 이용한 </a:t>
            </a:r>
          </a:p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은닉된 유포코드 탐지</a:t>
            </a:r>
          </a:p>
        </p:txBody>
      </p: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CA4180E8-EEB5-F58E-E0D8-76F913F53D99}"/>
              </a:ext>
            </a:extLst>
          </p:cNvPr>
          <p:cNvSpPr/>
          <p:nvPr/>
        </p:nvSpPr>
        <p:spPr>
          <a:xfrm>
            <a:off x="7947913" y="5207187"/>
            <a:ext cx="3630221" cy="826323"/>
          </a:xfrm>
          <a:prstGeom prst="roundRect">
            <a:avLst>
              <a:gd name="adj" fmla="val 8848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19102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759B67D-02CC-CF51-8CA4-727A7289BA45}"/>
              </a:ext>
            </a:extLst>
          </p:cNvPr>
          <p:cNvSpPr txBox="1"/>
          <p:nvPr/>
        </p:nvSpPr>
        <p:spPr>
          <a:xfrm>
            <a:off x="8537667" y="5312673"/>
            <a:ext cx="29472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b="1" dirty="0">
                <a:solidFill>
                  <a:srgbClr val="0070C0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간편한 등록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15621F2-FD6D-FF8A-0717-BFAFA0769D5A}"/>
              </a:ext>
            </a:extLst>
          </p:cNvPr>
          <p:cNvSpPr txBox="1"/>
          <p:nvPr/>
        </p:nvSpPr>
        <p:spPr>
          <a:xfrm>
            <a:off x="8550668" y="5481808"/>
            <a:ext cx="2947283" cy="276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Non-Agent</a:t>
            </a:r>
            <a:r>
              <a:rPr lang="ko-KR" altLang="en-US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로 도메인만 등록하면 사용이 가능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2C825AA-BF3D-CD81-F374-37A0DA1AB003}"/>
              </a:ext>
            </a:extLst>
          </p:cNvPr>
          <p:cNvSpPr txBox="1"/>
          <p:nvPr/>
        </p:nvSpPr>
        <p:spPr>
          <a:xfrm>
            <a:off x="621985" y="1564141"/>
            <a:ext cx="29472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200" b="1" dirty="0">
                <a:solidFill>
                  <a:srgbClr val="0070C0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외부링크 추적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F4F14B1-3EE8-D1E1-0EF4-1E2A11A7429F}"/>
              </a:ext>
            </a:extLst>
          </p:cNvPr>
          <p:cNvSpPr txBox="1"/>
          <p:nvPr/>
        </p:nvSpPr>
        <p:spPr>
          <a:xfrm>
            <a:off x="623508" y="1737103"/>
            <a:ext cx="2947283" cy="483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외부링크를 인식하고 추적하여</a:t>
            </a:r>
          </a:p>
          <a:p>
            <a:pPr algn="r">
              <a:lnSpc>
                <a:spcPct val="150000"/>
              </a:lnSpc>
            </a:pPr>
            <a:r>
              <a:rPr lang="ko-KR" altLang="en-US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유포지까지 경로 추적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509CD29-02FA-2FF7-6345-9E1AD5E2A755}"/>
              </a:ext>
            </a:extLst>
          </p:cNvPr>
          <p:cNvSpPr txBox="1"/>
          <p:nvPr/>
        </p:nvSpPr>
        <p:spPr>
          <a:xfrm>
            <a:off x="621985" y="3500781"/>
            <a:ext cx="29472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200" b="1" dirty="0">
                <a:solidFill>
                  <a:srgbClr val="0070C0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운영 편리성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46D98D2-A7E8-31EE-ABA7-27CA1689BC35}"/>
              </a:ext>
            </a:extLst>
          </p:cNvPr>
          <p:cNvSpPr txBox="1"/>
          <p:nvPr/>
        </p:nvSpPr>
        <p:spPr>
          <a:xfrm>
            <a:off x="612030" y="3669916"/>
            <a:ext cx="2947283" cy="483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점검대상 웹사이트 </a:t>
            </a:r>
            <a:r>
              <a:rPr lang="en-US" altLang="ko-KR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Depth</a:t>
            </a:r>
            <a:r>
              <a:rPr lang="ko-KR" altLang="en-US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와 페이지수 </a:t>
            </a:r>
          </a:p>
          <a:p>
            <a:pPr algn="r">
              <a:lnSpc>
                <a:spcPct val="150000"/>
              </a:lnSpc>
            </a:pPr>
            <a:r>
              <a:rPr lang="ko-KR" altLang="en-US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설정가능 등 편리한 운영환경 제공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AB6C339-EA07-BA25-631F-5A96CA1A4194}"/>
              </a:ext>
            </a:extLst>
          </p:cNvPr>
          <p:cNvSpPr txBox="1"/>
          <p:nvPr/>
        </p:nvSpPr>
        <p:spPr>
          <a:xfrm>
            <a:off x="621985" y="5312673"/>
            <a:ext cx="29472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200" b="1" dirty="0">
                <a:solidFill>
                  <a:srgbClr val="0070C0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웹 서비스 연속성 보장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C03BCA8-CB14-9855-2158-310C63442189}"/>
              </a:ext>
            </a:extLst>
          </p:cNvPr>
          <p:cNvSpPr txBox="1"/>
          <p:nvPr/>
        </p:nvSpPr>
        <p:spPr>
          <a:xfrm>
            <a:off x="634986" y="5481808"/>
            <a:ext cx="2947283" cy="276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ko-KR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365X24</a:t>
            </a:r>
            <a:r>
              <a:rPr lang="ko-KR" altLang="en-US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시간 악성코드 유포 사이트 탐지</a:t>
            </a:r>
          </a:p>
        </p:txBody>
      </p: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58AD9EF8-1EA1-230B-F56A-E36B0469AB3B}"/>
              </a:ext>
            </a:extLst>
          </p:cNvPr>
          <p:cNvCxnSpPr>
            <a:cxnSpLocks/>
            <a:stCxn id="78" idx="3"/>
          </p:cNvCxnSpPr>
          <p:nvPr/>
        </p:nvCxnSpPr>
        <p:spPr>
          <a:xfrm>
            <a:off x="4212938" y="1867545"/>
            <a:ext cx="1168829" cy="805919"/>
          </a:xfrm>
          <a:prstGeom prst="straightConnector1">
            <a:avLst/>
          </a:prstGeom>
          <a:ln w="12700">
            <a:solidFill>
              <a:schemeClr val="accent1"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B38CBC2-E13C-3E24-73E3-BE413535BC2D}"/>
              </a:ext>
            </a:extLst>
          </p:cNvPr>
          <p:cNvCxnSpPr>
            <a:cxnSpLocks/>
          </p:cNvCxnSpPr>
          <p:nvPr/>
        </p:nvCxnSpPr>
        <p:spPr>
          <a:xfrm flipV="1">
            <a:off x="4212938" y="4989034"/>
            <a:ext cx="1164280" cy="729208"/>
          </a:xfrm>
          <a:prstGeom prst="straightConnector1">
            <a:avLst/>
          </a:prstGeom>
          <a:ln w="12700">
            <a:solidFill>
              <a:schemeClr val="accent1"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5A603113-94B0-BAEE-325B-C7D2DFB195F8}"/>
              </a:ext>
            </a:extLst>
          </p:cNvPr>
          <p:cNvCxnSpPr>
            <a:cxnSpLocks/>
            <a:stCxn id="69" idx="1"/>
          </p:cNvCxnSpPr>
          <p:nvPr/>
        </p:nvCxnSpPr>
        <p:spPr>
          <a:xfrm flipH="1">
            <a:off x="6764740" y="1873284"/>
            <a:ext cx="1183173" cy="827475"/>
          </a:xfrm>
          <a:prstGeom prst="straightConnector1">
            <a:avLst/>
          </a:prstGeom>
          <a:ln w="12700">
            <a:solidFill>
              <a:schemeClr val="accent1"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C83EF22D-E527-D268-90AE-76D62219785E}"/>
              </a:ext>
            </a:extLst>
          </p:cNvPr>
          <p:cNvCxnSpPr>
            <a:cxnSpLocks/>
            <a:stCxn id="75" idx="1"/>
          </p:cNvCxnSpPr>
          <p:nvPr/>
        </p:nvCxnSpPr>
        <p:spPr>
          <a:xfrm flipH="1" flipV="1">
            <a:off x="6755642" y="4961738"/>
            <a:ext cx="1192271" cy="658611"/>
          </a:xfrm>
          <a:prstGeom prst="straightConnector1">
            <a:avLst/>
          </a:prstGeom>
          <a:ln w="12700">
            <a:solidFill>
              <a:schemeClr val="accent1"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45889F32-6023-8B2B-167F-182E53466554}"/>
              </a:ext>
            </a:extLst>
          </p:cNvPr>
          <p:cNvCxnSpPr>
            <a:cxnSpLocks/>
          </p:cNvCxnSpPr>
          <p:nvPr/>
        </p:nvCxnSpPr>
        <p:spPr>
          <a:xfrm>
            <a:off x="4212938" y="3805093"/>
            <a:ext cx="468244" cy="0"/>
          </a:xfrm>
          <a:prstGeom prst="straightConnector1">
            <a:avLst/>
          </a:prstGeom>
          <a:ln w="12700">
            <a:solidFill>
              <a:schemeClr val="accent1"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C00B799A-91CE-2B75-987F-543A5A7B0E22}"/>
              </a:ext>
            </a:extLst>
          </p:cNvPr>
          <p:cNvCxnSpPr>
            <a:cxnSpLocks/>
          </p:cNvCxnSpPr>
          <p:nvPr/>
        </p:nvCxnSpPr>
        <p:spPr>
          <a:xfrm flipH="1">
            <a:off x="7451678" y="3805093"/>
            <a:ext cx="477278" cy="0"/>
          </a:xfrm>
          <a:prstGeom prst="straightConnector1">
            <a:avLst/>
          </a:prstGeom>
          <a:ln w="12700">
            <a:solidFill>
              <a:schemeClr val="accent1"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id="{142C487C-3AD8-00D8-74CD-FBB2D73B5B7B}"/>
              </a:ext>
            </a:extLst>
          </p:cNvPr>
          <p:cNvSpPr txBox="1"/>
          <p:nvPr/>
        </p:nvSpPr>
        <p:spPr>
          <a:xfrm>
            <a:off x="606808" y="940067"/>
            <a:ext cx="65094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>
                <a:solidFill>
                  <a:srgbClr val="201E58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악성코드 경유</a:t>
            </a:r>
            <a:r>
              <a:rPr lang="en-US" altLang="ko-KR" sz="2000" b="1" dirty="0">
                <a:solidFill>
                  <a:srgbClr val="201E58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/</a:t>
            </a:r>
            <a:r>
              <a:rPr lang="ko-KR" altLang="en-US" sz="2000" b="1" dirty="0">
                <a:solidFill>
                  <a:srgbClr val="201E58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유포 사이트를 통한 사고탐지에 최적화</a:t>
            </a: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7EB1C8E7-85BA-AA31-30FF-279C786713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43685" y="5381585"/>
            <a:ext cx="498606" cy="29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78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3D2E5BB8-2E0F-86D3-66DC-E8DC2DD33CCA}"/>
              </a:ext>
            </a:extLst>
          </p:cNvPr>
          <p:cNvSpPr txBox="1"/>
          <p:nvPr/>
        </p:nvSpPr>
        <p:spPr>
          <a:xfrm>
            <a:off x="267332" y="288042"/>
            <a:ext cx="2460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accent1">
                    <a:lumMod val="50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What is </a:t>
            </a:r>
            <a:r>
              <a:rPr lang="en-US" altLang="ko-KR" b="1" dirty="0">
                <a:solidFill>
                  <a:srgbClr val="0070C0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WMDS </a:t>
            </a:r>
            <a:endParaRPr lang="ko-KR" altLang="en-US" b="1" dirty="0">
              <a:solidFill>
                <a:srgbClr val="0070C0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pic>
        <p:nvPicPr>
          <p:cNvPr id="19" name="그래픽 11">
            <a:extLst>
              <a:ext uri="{FF2B5EF4-FFF2-40B4-BE49-F238E27FC236}">
                <a16:creationId xmlns:a16="http://schemas.microsoft.com/office/drawing/2014/main" id="{CC76FDF2-1DD5-58C2-1233-365D5E210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63772" y="248743"/>
            <a:ext cx="1593265" cy="351455"/>
          </a:xfrm>
          <a:prstGeom prst="rect">
            <a:avLst/>
          </a:prstGeom>
        </p:spPr>
      </p:pic>
      <p:sp>
        <p:nvSpPr>
          <p:cNvPr id="20" name="슬라이드 번호 개체 틀 4">
            <a:extLst>
              <a:ext uri="{FF2B5EF4-FFF2-40B4-BE49-F238E27FC236}">
                <a16:creationId xmlns:a16="http://schemas.microsoft.com/office/drawing/2014/main" id="{A8C4BC1C-193A-656D-1465-17670A6A44D3}"/>
              </a:ext>
            </a:extLst>
          </p:cNvPr>
          <p:cNvSpPr txBox="1">
            <a:spLocks/>
          </p:cNvSpPr>
          <p:nvPr/>
        </p:nvSpPr>
        <p:spPr>
          <a:xfrm>
            <a:off x="11394773" y="6397625"/>
            <a:ext cx="551869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400" b="0" i="1" kern="1200">
                <a:solidFill>
                  <a:schemeClr val="accent1">
                    <a:lumMod val="7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2466E42-A0E3-4444-BD98-151EBD1E49C6}" type="slidenum">
              <a:rPr lang="ko-KR" altLang="en-US" b="1" i="0" smtClean="0"/>
              <a:pPr algn="r"/>
              <a:t>25</a:t>
            </a:fld>
            <a:endParaRPr lang="ko-KR" altLang="en-US" b="1" i="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756FEE0-FD1D-BF18-F05E-6BBB1DA34491}"/>
              </a:ext>
            </a:extLst>
          </p:cNvPr>
          <p:cNvCxnSpPr>
            <a:cxnSpLocks/>
          </p:cNvCxnSpPr>
          <p:nvPr/>
        </p:nvCxnSpPr>
        <p:spPr>
          <a:xfrm>
            <a:off x="2509520" y="461246"/>
            <a:ext cx="760147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F45E454-09D4-8A3C-CCB5-F7474C4D952F}"/>
              </a:ext>
            </a:extLst>
          </p:cNvPr>
          <p:cNvCxnSpPr>
            <a:cxnSpLocks/>
          </p:cNvCxnSpPr>
          <p:nvPr/>
        </p:nvCxnSpPr>
        <p:spPr>
          <a:xfrm>
            <a:off x="7392144" y="1889490"/>
            <a:ext cx="0" cy="433733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690AF94-F5A0-910C-4AA4-C90F47AAE3F9}"/>
              </a:ext>
            </a:extLst>
          </p:cNvPr>
          <p:cNvSpPr txBox="1"/>
          <p:nvPr/>
        </p:nvSpPr>
        <p:spPr>
          <a:xfrm>
            <a:off x="606808" y="940067"/>
            <a:ext cx="6794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주요 대상고객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CCF6E8-82C0-6550-3682-A6B4470A1CEA}"/>
              </a:ext>
            </a:extLst>
          </p:cNvPr>
          <p:cNvSpPr txBox="1"/>
          <p:nvPr/>
        </p:nvSpPr>
        <p:spPr>
          <a:xfrm>
            <a:off x="606808" y="1340768"/>
            <a:ext cx="10249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>
                <a:solidFill>
                  <a:srgbClr val="201E58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악성코드 경유</a:t>
            </a:r>
            <a:r>
              <a:rPr lang="en-US" altLang="ko-KR" sz="3200" b="1" dirty="0">
                <a:solidFill>
                  <a:srgbClr val="201E58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/</a:t>
            </a:r>
            <a:r>
              <a:rPr lang="ko-KR" altLang="en-US" sz="3200" b="1" dirty="0">
                <a:solidFill>
                  <a:srgbClr val="201E58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유포 사이트를</a:t>
            </a:r>
            <a:r>
              <a:rPr lang="en-US" altLang="ko-KR" sz="3200" b="1" dirty="0">
                <a:solidFill>
                  <a:srgbClr val="201E58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 </a:t>
            </a:r>
            <a:r>
              <a:rPr lang="ko-KR" altLang="en-US" sz="3200" b="1" dirty="0">
                <a:solidFill>
                  <a:srgbClr val="201E58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통한 사고 탐지에 최적화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C19F7828-00EF-A65A-0EAC-94C4E2154E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720" y="2480627"/>
            <a:ext cx="2864880" cy="2869331"/>
          </a:xfrm>
          <a:prstGeom prst="rect">
            <a:avLst/>
          </a:prstGeom>
        </p:spPr>
      </p:pic>
      <p:pic>
        <p:nvPicPr>
          <p:cNvPr id="9" name="Picture 8" descr="A picture containing night, train&#10;&#10;Description automatically generated">
            <a:extLst>
              <a:ext uri="{FF2B5EF4-FFF2-40B4-BE49-F238E27FC236}">
                <a16:creationId xmlns:a16="http://schemas.microsoft.com/office/drawing/2014/main" id="{B34056C0-0244-117D-6A55-7BE386E008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081" y="2472474"/>
            <a:ext cx="2869959" cy="28744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6EA99A-A45A-CC58-300E-F33859539D70}"/>
              </a:ext>
            </a:extLst>
          </p:cNvPr>
          <p:cNvSpPr txBox="1"/>
          <p:nvPr/>
        </p:nvSpPr>
        <p:spPr>
          <a:xfrm>
            <a:off x="2702560" y="3715375"/>
            <a:ext cx="284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>
                <a:solidFill>
                  <a:schemeClr val="bg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공공기관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3F3409-727F-544F-4955-1BA1ADD72CB9}"/>
              </a:ext>
            </a:extLst>
          </p:cNvPr>
          <p:cNvSpPr txBox="1"/>
          <p:nvPr/>
        </p:nvSpPr>
        <p:spPr>
          <a:xfrm>
            <a:off x="2921000" y="5464656"/>
            <a:ext cx="24833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>
                <a:solidFill>
                  <a:srgbClr val="345369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방문 고객 보호 및 신뢰성 유지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7813ED-3642-F2D1-3336-45E7EA118528}"/>
              </a:ext>
            </a:extLst>
          </p:cNvPr>
          <p:cNvSpPr txBox="1"/>
          <p:nvPr/>
        </p:nvSpPr>
        <p:spPr>
          <a:xfrm>
            <a:off x="6607708" y="2972229"/>
            <a:ext cx="2844800" cy="1885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000" b="1" dirty="0">
                <a:solidFill>
                  <a:schemeClr val="bg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보안관제 업체</a:t>
            </a:r>
            <a:r>
              <a:rPr lang="en-US" altLang="ko-KR" sz="2000" b="1" dirty="0">
                <a:solidFill>
                  <a:schemeClr val="bg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, IDC, </a:t>
            </a:r>
          </a:p>
          <a:p>
            <a:pPr algn="ctr">
              <a:lnSpc>
                <a:spcPct val="150000"/>
              </a:lnSpc>
            </a:pPr>
            <a:r>
              <a:rPr lang="ko-KR" altLang="en-US" sz="2000" b="1" dirty="0">
                <a:solidFill>
                  <a:schemeClr val="bg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그룹</a:t>
            </a:r>
            <a:r>
              <a:rPr lang="en-US" altLang="ko-KR" sz="2000" b="1" dirty="0">
                <a:solidFill>
                  <a:schemeClr val="bg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/</a:t>
            </a:r>
            <a:r>
              <a:rPr lang="ko-KR" altLang="en-US" sz="2000" b="1" dirty="0">
                <a:solidFill>
                  <a:schemeClr val="bg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계열사 보안관리조직</a:t>
            </a:r>
          </a:p>
          <a:p>
            <a:pPr algn="ctr">
              <a:lnSpc>
                <a:spcPct val="150000"/>
              </a:lnSpc>
            </a:pPr>
            <a:r>
              <a:rPr lang="ko-KR" altLang="en-US" sz="2000" b="1" dirty="0" err="1">
                <a:solidFill>
                  <a:schemeClr val="bg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웹호스팅</a:t>
            </a:r>
            <a:r>
              <a:rPr lang="ko-KR" altLang="en-US" sz="2000" b="1" dirty="0">
                <a:solidFill>
                  <a:schemeClr val="bg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 업체</a:t>
            </a:r>
          </a:p>
          <a:p>
            <a:pPr algn="ctr">
              <a:lnSpc>
                <a:spcPct val="150000"/>
              </a:lnSpc>
            </a:pPr>
            <a:r>
              <a:rPr lang="en-US" altLang="ko-KR" sz="2000" b="1" dirty="0">
                <a:solidFill>
                  <a:schemeClr val="bg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CERT </a:t>
            </a:r>
            <a:r>
              <a:rPr lang="ko-KR" altLang="en-US" sz="2000" b="1" dirty="0">
                <a:solidFill>
                  <a:schemeClr val="bg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조직 등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1E4066-804D-BC27-7280-48FD32D03322}"/>
              </a:ext>
            </a:extLst>
          </p:cNvPr>
          <p:cNvSpPr txBox="1"/>
          <p:nvPr/>
        </p:nvSpPr>
        <p:spPr>
          <a:xfrm>
            <a:off x="6818496" y="5464656"/>
            <a:ext cx="24833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>
                <a:solidFill>
                  <a:srgbClr val="345369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대규모 웹 사이트 보안관리 조직</a:t>
            </a:r>
          </a:p>
        </p:txBody>
      </p:sp>
    </p:spTree>
    <p:extLst>
      <p:ext uri="{BB962C8B-B14F-4D97-AF65-F5344CB8AC3E}">
        <p14:creationId xmlns:p14="http://schemas.microsoft.com/office/powerpoint/2010/main" val="277001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3D2E5BB8-2E0F-86D3-66DC-E8DC2DD33CCA}"/>
              </a:ext>
            </a:extLst>
          </p:cNvPr>
          <p:cNvSpPr txBox="1"/>
          <p:nvPr/>
        </p:nvSpPr>
        <p:spPr>
          <a:xfrm>
            <a:off x="267332" y="288042"/>
            <a:ext cx="2460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accent1">
                    <a:lumMod val="50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What is </a:t>
            </a:r>
            <a:r>
              <a:rPr lang="en-US" altLang="ko-KR" b="1" dirty="0">
                <a:solidFill>
                  <a:srgbClr val="0070C0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WMDS </a:t>
            </a:r>
            <a:endParaRPr lang="ko-KR" altLang="en-US" b="1" dirty="0">
              <a:solidFill>
                <a:srgbClr val="0070C0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pic>
        <p:nvPicPr>
          <p:cNvPr id="19" name="그래픽 11">
            <a:extLst>
              <a:ext uri="{FF2B5EF4-FFF2-40B4-BE49-F238E27FC236}">
                <a16:creationId xmlns:a16="http://schemas.microsoft.com/office/drawing/2014/main" id="{CC76FDF2-1DD5-58C2-1233-365D5E210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63772" y="248743"/>
            <a:ext cx="1593265" cy="351455"/>
          </a:xfrm>
          <a:prstGeom prst="rect">
            <a:avLst/>
          </a:prstGeom>
        </p:spPr>
      </p:pic>
      <p:sp>
        <p:nvSpPr>
          <p:cNvPr id="20" name="슬라이드 번호 개체 틀 4">
            <a:extLst>
              <a:ext uri="{FF2B5EF4-FFF2-40B4-BE49-F238E27FC236}">
                <a16:creationId xmlns:a16="http://schemas.microsoft.com/office/drawing/2014/main" id="{A8C4BC1C-193A-656D-1465-17670A6A44D3}"/>
              </a:ext>
            </a:extLst>
          </p:cNvPr>
          <p:cNvSpPr txBox="1">
            <a:spLocks/>
          </p:cNvSpPr>
          <p:nvPr/>
        </p:nvSpPr>
        <p:spPr>
          <a:xfrm>
            <a:off x="11394773" y="6397625"/>
            <a:ext cx="551869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400" b="0" i="1" kern="1200">
                <a:solidFill>
                  <a:schemeClr val="accent1">
                    <a:lumMod val="7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2466E42-A0E3-4444-BD98-151EBD1E49C6}" type="slidenum">
              <a:rPr lang="ko-KR" altLang="en-US" b="1" i="0" smtClean="0"/>
              <a:pPr algn="r"/>
              <a:t>26</a:t>
            </a:fld>
            <a:endParaRPr lang="ko-KR" altLang="en-US" b="1" i="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756FEE0-FD1D-BF18-F05E-6BBB1DA34491}"/>
              </a:ext>
            </a:extLst>
          </p:cNvPr>
          <p:cNvCxnSpPr>
            <a:cxnSpLocks/>
          </p:cNvCxnSpPr>
          <p:nvPr/>
        </p:nvCxnSpPr>
        <p:spPr>
          <a:xfrm>
            <a:off x="2509520" y="461246"/>
            <a:ext cx="760147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F45E454-09D4-8A3C-CCB5-F7474C4D952F}"/>
              </a:ext>
            </a:extLst>
          </p:cNvPr>
          <p:cNvCxnSpPr>
            <a:cxnSpLocks/>
          </p:cNvCxnSpPr>
          <p:nvPr/>
        </p:nvCxnSpPr>
        <p:spPr>
          <a:xfrm>
            <a:off x="7392144" y="1889490"/>
            <a:ext cx="0" cy="433733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D069C30-AFE6-07D2-AD5B-F464655B2ADB}"/>
              </a:ext>
            </a:extLst>
          </p:cNvPr>
          <p:cNvSpPr txBox="1"/>
          <p:nvPr/>
        </p:nvSpPr>
        <p:spPr>
          <a:xfrm>
            <a:off x="3749054" y="1554738"/>
            <a:ext cx="679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rgbClr val="201E58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Web Malware Detection System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A22F84-8F8A-E2A8-B090-749DFEDC29D1}"/>
              </a:ext>
            </a:extLst>
          </p:cNvPr>
          <p:cNvSpPr txBox="1"/>
          <p:nvPr/>
        </p:nvSpPr>
        <p:spPr>
          <a:xfrm>
            <a:off x="606808" y="940067"/>
            <a:ext cx="6794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F1-WMDS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기대효과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2846BB-5E0F-C53F-8371-FA84A26805E6}"/>
              </a:ext>
            </a:extLst>
          </p:cNvPr>
          <p:cNvSpPr txBox="1"/>
          <p:nvPr/>
        </p:nvSpPr>
        <p:spPr>
          <a:xfrm>
            <a:off x="606808" y="1340768"/>
            <a:ext cx="3268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>
                <a:solidFill>
                  <a:srgbClr val="201E58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F1-WMDS </a:t>
            </a:r>
            <a:r>
              <a:rPr lang="ko-KR" altLang="en-US" sz="3200" b="1" dirty="0">
                <a:solidFill>
                  <a:srgbClr val="201E58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솔루션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19847A-119E-82A6-DAC1-753861197AA5}"/>
              </a:ext>
            </a:extLst>
          </p:cNvPr>
          <p:cNvSpPr txBox="1"/>
          <p:nvPr/>
        </p:nvSpPr>
        <p:spPr>
          <a:xfrm>
            <a:off x="606808" y="1916832"/>
            <a:ext cx="6794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b="1" dirty="0">
                <a:solidFill>
                  <a:schemeClr val="accent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웹사이트에 </a:t>
            </a:r>
            <a:r>
              <a:rPr lang="ko-KR" altLang="en-US" sz="1200" b="1" dirty="0" err="1">
                <a:solidFill>
                  <a:schemeClr val="accent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멀웨어를</a:t>
            </a:r>
            <a:r>
              <a:rPr lang="ko-KR" altLang="en-US" sz="1200" b="1" dirty="0">
                <a:solidFill>
                  <a:schemeClr val="accent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배포하는 코드가 삽입되는지를 주기적으로 검사하고 악성코드가 배포되기 전에</a:t>
            </a:r>
          </a:p>
          <a:p>
            <a:r>
              <a:rPr lang="ko-KR" altLang="en-US" sz="1200" b="1" dirty="0">
                <a:solidFill>
                  <a:schemeClr val="accent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미리 탐지하여 시스템 관리자 또는 관제시스템에 알려 </a:t>
            </a:r>
            <a:r>
              <a:rPr lang="ko-KR" altLang="en-US" sz="1200" b="1" dirty="0">
                <a:solidFill>
                  <a:srgbClr val="008DF4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선 조치</a:t>
            </a:r>
            <a:r>
              <a:rPr lang="ko-KR" altLang="en-US" sz="1200" b="1" dirty="0">
                <a:solidFill>
                  <a:schemeClr val="accent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를 취하기 위한 시스템</a:t>
            </a:r>
          </a:p>
        </p:txBody>
      </p:sp>
      <p:sp>
        <p:nvSpPr>
          <p:cNvPr id="9" name="직사각형 7">
            <a:extLst>
              <a:ext uri="{FF2B5EF4-FFF2-40B4-BE49-F238E27FC236}">
                <a16:creationId xmlns:a16="http://schemas.microsoft.com/office/drawing/2014/main" id="{4266807B-F2D1-D2D5-0581-EB72A0C1235B}"/>
              </a:ext>
            </a:extLst>
          </p:cNvPr>
          <p:cNvSpPr/>
          <p:nvPr/>
        </p:nvSpPr>
        <p:spPr>
          <a:xfrm>
            <a:off x="2536082" y="4211774"/>
            <a:ext cx="2166000" cy="483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900" dirty="0">
                <a:solidFill>
                  <a:schemeClr val="accent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- </a:t>
            </a:r>
            <a:r>
              <a:rPr lang="ko-KR" altLang="en-US" sz="900" dirty="0">
                <a:solidFill>
                  <a:schemeClr val="accent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홈페이지에 대한 지속적인 모니터링</a:t>
            </a:r>
            <a:endParaRPr lang="en-US" altLang="ko-KR" sz="900" dirty="0">
              <a:solidFill>
                <a:schemeClr val="accent1">
                  <a:lumMod val="75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900" dirty="0">
                <a:solidFill>
                  <a:schemeClr val="accent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- </a:t>
            </a:r>
            <a:r>
              <a:rPr lang="ko-KR" altLang="en-US" sz="900" dirty="0">
                <a:solidFill>
                  <a:schemeClr val="accent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악성코드 탐지 시 취약점 파악 및 보안 필수</a:t>
            </a:r>
          </a:p>
        </p:txBody>
      </p:sp>
      <p:grpSp>
        <p:nvGrpSpPr>
          <p:cNvPr id="10" name="그룹 12">
            <a:extLst>
              <a:ext uri="{FF2B5EF4-FFF2-40B4-BE49-F238E27FC236}">
                <a16:creationId xmlns:a16="http://schemas.microsoft.com/office/drawing/2014/main" id="{CFD0E887-720A-49BA-A4BF-05587C4DF870}"/>
              </a:ext>
            </a:extLst>
          </p:cNvPr>
          <p:cNvGrpSpPr/>
          <p:nvPr/>
        </p:nvGrpSpPr>
        <p:grpSpPr>
          <a:xfrm flipV="1">
            <a:off x="4847467" y="4434001"/>
            <a:ext cx="2846547" cy="1446846"/>
            <a:chOff x="2031517" y="2753557"/>
            <a:chExt cx="2846547" cy="1446846"/>
          </a:xfrm>
        </p:grpSpPr>
        <p:sp>
          <p:nvSpPr>
            <p:cNvPr id="11" name="타원 13">
              <a:extLst>
                <a:ext uri="{FF2B5EF4-FFF2-40B4-BE49-F238E27FC236}">
                  <a16:creationId xmlns:a16="http://schemas.microsoft.com/office/drawing/2014/main" id="{8EE9A10A-192E-2B90-60CC-DD77E0E4A8AF}"/>
                </a:ext>
              </a:extLst>
            </p:cNvPr>
            <p:cNvSpPr/>
            <p:nvPr/>
          </p:nvSpPr>
          <p:spPr>
            <a:xfrm>
              <a:off x="2031517" y="3960021"/>
              <a:ext cx="240382" cy="240382"/>
            </a:xfrm>
            <a:prstGeom prst="ellipse">
              <a:avLst/>
            </a:prstGeom>
            <a:solidFill>
              <a:srgbClr val="6FBDF2"/>
            </a:solidFill>
            <a:ln>
              <a:solidFill>
                <a:srgbClr val="008DF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오른쪽 대괄호 14">
              <a:extLst>
                <a:ext uri="{FF2B5EF4-FFF2-40B4-BE49-F238E27FC236}">
                  <a16:creationId xmlns:a16="http://schemas.microsoft.com/office/drawing/2014/main" id="{B49F883F-2E12-27E0-B457-7FD8B7DE08A0}"/>
                </a:ext>
              </a:extLst>
            </p:cNvPr>
            <p:cNvSpPr/>
            <p:nvPr/>
          </p:nvSpPr>
          <p:spPr>
            <a:xfrm rot="16200000">
              <a:off x="2851558" y="2053706"/>
              <a:ext cx="1326655" cy="2726357"/>
            </a:xfrm>
            <a:prstGeom prst="rightBracket">
              <a:avLst>
                <a:gd name="adj" fmla="val 102753"/>
              </a:avLst>
            </a:prstGeom>
            <a:ln w="25400">
              <a:solidFill>
                <a:srgbClr val="008DF4"/>
              </a:solidFill>
              <a:headEnd type="oval" w="lg" len="lg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" name="그룹 26">
            <a:extLst>
              <a:ext uri="{FF2B5EF4-FFF2-40B4-BE49-F238E27FC236}">
                <a16:creationId xmlns:a16="http://schemas.microsoft.com/office/drawing/2014/main" id="{006B1AF4-BACE-2388-6C56-71CE6B5C282A}"/>
              </a:ext>
            </a:extLst>
          </p:cNvPr>
          <p:cNvGrpSpPr/>
          <p:nvPr/>
        </p:nvGrpSpPr>
        <p:grpSpPr>
          <a:xfrm>
            <a:off x="7558742" y="2789672"/>
            <a:ext cx="2848723" cy="2207163"/>
            <a:chOff x="7874103" y="2461911"/>
            <a:chExt cx="2848723" cy="2207163"/>
          </a:xfrm>
        </p:grpSpPr>
        <p:grpSp>
          <p:nvGrpSpPr>
            <p:cNvPr id="17" name="그룹 27">
              <a:extLst>
                <a:ext uri="{FF2B5EF4-FFF2-40B4-BE49-F238E27FC236}">
                  <a16:creationId xmlns:a16="http://schemas.microsoft.com/office/drawing/2014/main" id="{DCB8994E-9E00-74EE-FB4B-E5D8400C35BB}"/>
                </a:ext>
              </a:extLst>
            </p:cNvPr>
            <p:cNvGrpSpPr/>
            <p:nvPr/>
          </p:nvGrpSpPr>
          <p:grpSpPr>
            <a:xfrm>
              <a:off x="7874103" y="2461911"/>
              <a:ext cx="2846547" cy="1446846"/>
              <a:chOff x="7361229" y="2765671"/>
              <a:chExt cx="2846547" cy="1446846"/>
            </a:xfrm>
          </p:grpSpPr>
          <p:sp>
            <p:nvSpPr>
              <p:cNvPr id="22" name="타원 29">
                <a:extLst>
                  <a:ext uri="{FF2B5EF4-FFF2-40B4-BE49-F238E27FC236}">
                    <a16:creationId xmlns:a16="http://schemas.microsoft.com/office/drawing/2014/main" id="{6AE9B64F-0B58-27E0-C2A2-03BE4E32A6FE}"/>
                  </a:ext>
                </a:extLst>
              </p:cNvPr>
              <p:cNvSpPr/>
              <p:nvPr/>
            </p:nvSpPr>
            <p:spPr>
              <a:xfrm>
                <a:off x="7361229" y="3972135"/>
                <a:ext cx="240382" cy="240382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rgbClr val="00BBB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오른쪽 대괄호 30">
                <a:extLst>
                  <a:ext uri="{FF2B5EF4-FFF2-40B4-BE49-F238E27FC236}">
                    <a16:creationId xmlns:a16="http://schemas.microsoft.com/office/drawing/2014/main" id="{4D575C16-31AB-B8C7-E70E-41B0D88F823F}"/>
                  </a:ext>
                </a:extLst>
              </p:cNvPr>
              <p:cNvSpPr/>
              <p:nvPr/>
            </p:nvSpPr>
            <p:spPr>
              <a:xfrm rot="16200000">
                <a:off x="8181270" y="2065820"/>
                <a:ext cx="1326655" cy="2726357"/>
              </a:xfrm>
              <a:prstGeom prst="rightBracket">
                <a:avLst>
                  <a:gd name="adj" fmla="val 102753"/>
                </a:avLst>
              </a:prstGeom>
              <a:ln w="25400">
                <a:solidFill>
                  <a:srgbClr val="00BBB5"/>
                </a:solidFill>
                <a:headEnd type="oval" w="lg" len="lg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  <p:cxnSp>
          <p:nvCxnSpPr>
            <p:cNvPr id="21" name="직선 화살표 연결선 28">
              <a:extLst>
                <a:ext uri="{FF2B5EF4-FFF2-40B4-BE49-F238E27FC236}">
                  <a16:creationId xmlns:a16="http://schemas.microsoft.com/office/drawing/2014/main" id="{D2E7FE7B-617E-9F6F-CC7D-04678F4888B1}"/>
                </a:ext>
              </a:extLst>
            </p:cNvPr>
            <p:cNvCxnSpPr>
              <a:cxnSpLocks/>
            </p:cNvCxnSpPr>
            <p:nvPr/>
          </p:nvCxnSpPr>
          <p:spPr>
            <a:xfrm>
              <a:off x="10722826" y="3788565"/>
              <a:ext cx="0" cy="880509"/>
            </a:xfrm>
            <a:prstGeom prst="straightConnector1">
              <a:avLst/>
            </a:prstGeom>
            <a:ln w="25400">
              <a:solidFill>
                <a:srgbClr val="00BBB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그룹 32">
            <a:extLst>
              <a:ext uri="{FF2B5EF4-FFF2-40B4-BE49-F238E27FC236}">
                <a16:creationId xmlns:a16="http://schemas.microsoft.com/office/drawing/2014/main" id="{E6FC4B92-E422-17DA-B825-E93506CD205C}"/>
              </a:ext>
            </a:extLst>
          </p:cNvPr>
          <p:cNvGrpSpPr/>
          <p:nvPr/>
        </p:nvGrpSpPr>
        <p:grpSpPr>
          <a:xfrm>
            <a:off x="1686190" y="2789672"/>
            <a:ext cx="3252069" cy="1326655"/>
            <a:chOff x="2001551" y="2461911"/>
            <a:chExt cx="3252069" cy="1326655"/>
          </a:xfrm>
        </p:grpSpPr>
        <p:sp>
          <p:nvSpPr>
            <p:cNvPr id="25" name="오른쪽 대괄호 33">
              <a:extLst>
                <a:ext uri="{FF2B5EF4-FFF2-40B4-BE49-F238E27FC236}">
                  <a16:creationId xmlns:a16="http://schemas.microsoft.com/office/drawing/2014/main" id="{71A2A36E-2A42-DF72-EE35-97D41E65C20C}"/>
                </a:ext>
              </a:extLst>
            </p:cNvPr>
            <p:cNvSpPr/>
            <p:nvPr/>
          </p:nvSpPr>
          <p:spPr>
            <a:xfrm rot="16200000">
              <a:off x="3227114" y="1762060"/>
              <a:ext cx="1326655" cy="2726357"/>
            </a:xfrm>
            <a:prstGeom prst="rightBracket">
              <a:avLst>
                <a:gd name="adj" fmla="val 102753"/>
              </a:avLst>
            </a:prstGeom>
            <a:ln w="25400">
              <a:solidFill>
                <a:schemeClr val="accent1">
                  <a:lumMod val="75000"/>
                </a:schemeClr>
              </a:solidFill>
              <a:headEnd type="none" w="lg" len="lg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black"/>
                </a:solidFill>
              </a:endParaRPr>
            </a:p>
          </p:txBody>
        </p:sp>
        <p:cxnSp>
          <p:nvCxnSpPr>
            <p:cNvPr id="26" name="직선 화살표 연결선 35">
              <a:extLst>
                <a:ext uri="{FF2B5EF4-FFF2-40B4-BE49-F238E27FC236}">
                  <a16:creationId xmlns:a16="http://schemas.microsoft.com/office/drawing/2014/main" id="{5FD6B2DE-371C-D7CF-5348-3CFA5EB4CBD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271551" y="3518565"/>
              <a:ext cx="0" cy="540000"/>
            </a:xfrm>
            <a:prstGeom prst="straightConnector1">
              <a:avLst/>
            </a:prstGeom>
            <a:ln w="25400">
              <a:solidFill>
                <a:schemeClr val="accent1">
                  <a:lumMod val="7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타원 36">
            <a:extLst>
              <a:ext uri="{FF2B5EF4-FFF2-40B4-BE49-F238E27FC236}">
                <a16:creationId xmlns:a16="http://schemas.microsoft.com/office/drawing/2014/main" id="{A8609EB5-2A96-E3A8-360E-DA8C75E1B8CD}"/>
              </a:ext>
            </a:extLst>
          </p:cNvPr>
          <p:cNvSpPr/>
          <p:nvPr/>
        </p:nvSpPr>
        <p:spPr>
          <a:xfrm>
            <a:off x="889638" y="3728927"/>
            <a:ext cx="822065" cy="822065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모서리가 둥근 직사각형 67">
            <a:extLst>
              <a:ext uri="{FF2B5EF4-FFF2-40B4-BE49-F238E27FC236}">
                <a16:creationId xmlns:a16="http://schemas.microsoft.com/office/drawing/2014/main" id="{F1F00F0A-1F58-E495-6091-2385F8B50FA0}"/>
              </a:ext>
            </a:extLst>
          </p:cNvPr>
          <p:cNvSpPr/>
          <p:nvPr/>
        </p:nvSpPr>
        <p:spPr>
          <a:xfrm>
            <a:off x="787884" y="3959236"/>
            <a:ext cx="1025572" cy="358786"/>
          </a:xfrm>
          <a:prstGeom prst="roundRect">
            <a:avLst>
              <a:gd name="adj" fmla="val 50000"/>
            </a:avLst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solidFill>
                  <a:prstClr val="white"/>
                </a:solidFill>
              </a:rPr>
              <a:t>START</a:t>
            </a:r>
            <a:endParaRPr lang="ko-KR" altLang="en-US" sz="1200" b="1" dirty="0">
              <a:solidFill>
                <a:prstClr val="white"/>
              </a:solidFill>
            </a:endParaRPr>
          </a:p>
        </p:txBody>
      </p:sp>
      <p:sp>
        <p:nvSpPr>
          <p:cNvPr id="29" name="타원 38">
            <a:extLst>
              <a:ext uri="{FF2B5EF4-FFF2-40B4-BE49-F238E27FC236}">
                <a16:creationId xmlns:a16="http://schemas.microsoft.com/office/drawing/2014/main" id="{9E705836-3CD3-4539-CEBC-3A08E6F47044}"/>
              </a:ext>
            </a:extLst>
          </p:cNvPr>
          <p:cNvSpPr/>
          <p:nvPr/>
        </p:nvSpPr>
        <p:spPr>
          <a:xfrm>
            <a:off x="9994256" y="5088910"/>
            <a:ext cx="822065" cy="82206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모서리가 둥근 직사각형 67">
            <a:extLst>
              <a:ext uri="{FF2B5EF4-FFF2-40B4-BE49-F238E27FC236}">
                <a16:creationId xmlns:a16="http://schemas.microsoft.com/office/drawing/2014/main" id="{1E1D72EA-7B07-D0E7-76A1-0C5BCC368365}"/>
              </a:ext>
            </a:extLst>
          </p:cNvPr>
          <p:cNvSpPr/>
          <p:nvPr/>
        </p:nvSpPr>
        <p:spPr>
          <a:xfrm>
            <a:off x="9892502" y="5306813"/>
            <a:ext cx="1025572" cy="358786"/>
          </a:xfrm>
          <a:prstGeom prst="roundRect">
            <a:avLst>
              <a:gd name="adj" fmla="val 50000"/>
            </a:avLst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solidFill>
                  <a:prstClr val="white"/>
                </a:solidFill>
              </a:rPr>
              <a:t>GOAL</a:t>
            </a:r>
            <a:endParaRPr lang="ko-KR" altLang="en-US" sz="1200" b="1" dirty="0">
              <a:solidFill>
                <a:prstClr val="white"/>
              </a:solidFill>
            </a:endParaRPr>
          </a:p>
        </p:txBody>
      </p:sp>
      <p:sp>
        <p:nvSpPr>
          <p:cNvPr id="7" name="직사각형 7">
            <a:extLst>
              <a:ext uri="{FF2B5EF4-FFF2-40B4-BE49-F238E27FC236}">
                <a16:creationId xmlns:a16="http://schemas.microsoft.com/office/drawing/2014/main" id="{81467655-C8A9-0C08-5832-B71B56931FDE}"/>
              </a:ext>
            </a:extLst>
          </p:cNvPr>
          <p:cNvSpPr/>
          <p:nvPr/>
        </p:nvSpPr>
        <p:spPr>
          <a:xfrm>
            <a:off x="2306526" y="3750096"/>
            <a:ext cx="25294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200" b="1" dirty="0">
                <a:solidFill>
                  <a:schemeClr val="accent1">
                    <a:lumMod val="75000"/>
                  </a:schemeClr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웹사이트 악성프로그램 </a:t>
            </a:r>
            <a:endParaRPr lang="en-US" altLang="ko-KR" sz="1200" b="1" dirty="0">
              <a:solidFill>
                <a:schemeClr val="accent1">
                  <a:lumMod val="75000"/>
                </a:schemeClr>
              </a:solidFill>
              <a:latin typeface="Pretendard SemiBold" panose="02000703000000020004" pitchFamily="2" charset="-127"/>
              <a:ea typeface="Pretendard SemiBold" panose="02000703000000020004" pitchFamily="2" charset="-127"/>
              <a:cs typeface="Pretendard SemiBold" panose="02000703000000020004" pitchFamily="2" charset="-127"/>
            </a:endParaRPr>
          </a:p>
          <a:p>
            <a:pPr algn="ctr"/>
            <a:r>
              <a:rPr lang="ko-KR" altLang="en-US" sz="1200" b="1" dirty="0">
                <a:solidFill>
                  <a:schemeClr val="accent1">
                    <a:lumMod val="75000"/>
                  </a:schemeClr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유포공격의 </a:t>
            </a:r>
            <a:r>
              <a:rPr lang="ko-KR" altLang="en-US" sz="1200" b="1" dirty="0">
                <a:solidFill>
                  <a:srgbClr val="008DF4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신속한 탐지 및 조치</a:t>
            </a:r>
            <a:endParaRPr lang="en-US" altLang="ko-KR" sz="1200" b="1" dirty="0">
              <a:solidFill>
                <a:srgbClr val="008DF4"/>
              </a:solidFill>
              <a:latin typeface="Pretendard SemiBold" panose="02000703000000020004" pitchFamily="2" charset="-127"/>
              <a:ea typeface="Pretendard SemiBold" panose="02000703000000020004" pitchFamily="2" charset="-127"/>
              <a:cs typeface="Pretendard SemiBold" panose="02000703000000020004" pitchFamily="2" charset="-127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F8FFEB9C-6EE0-088E-2300-5F4E8F0A5E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6772" y="3176328"/>
            <a:ext cx="505344" cy="50534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E070150-10FA-8CDC-7209-B35A597FD1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6607" y="3967838"/>
            <a:ext cx="425316" cy="502109"/>
          </a:xfrm>
          <a:prstGeom prst="rect">
            <a:avLst/>
          </a:prstGeom>
        </p:spPr>
      </p:pic>
      <p:sp>
        <p:nvSpPr>
          <p:cNvPr id="41" name="직사각형 7">
            <a:extLst>
              <a:ext uri="{FF2B5EF4-FFF2-40B4-BE49-F238E27FC236}">
                <a16:creationId xmlns:a16="http://schemas.microsoft.com/office/drawing/2014/main" id="{EEAC77AF-A3D3-FE11-6EA5-22932897A02F}"/>
              </a:ext>
            </a:extLst>
          </p:cNvPr>
          <p:cNvSpPr/>
          <p:nvPr/>
        </p:nvSpPr>
        <p:spPr>
          <a:xfrm>
            <a:off x="5428396" y="4970798"/>
            <a:ext cx="2166000" cy="276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900" dirty="0">
                <a:solidFill>
                  <a:schemeClr val="accent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- </a:t>
            </a:r>
            <a:r>
              <a:rPr lang="ko-KR" altLang="en-US" sz="900" dirty="0" err="1">
                <a:solidFill>
                  <a:schemeClr val="accent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대고객</a:t>
            </a:r>
            <a:r>
              <a:rPr lang="ko-KR" altLang="en-US" sz="900" dirty="0">
                <a:solidFill>
                  <a:schemeClr val="accent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신뢰성 제고</a:t>
            </a:r>
          </a:p>
        </p:txBody>
      </p:sp>
      <p:sp>
        <p:nvSpPr>
          <p:cNvPr id="42" name="직사각형 7">
            <a:extLst>
              <a:ext uri="{FF2B5EF4-FFF2-40B4-BE49-F238E27FC236}">
                <a16:creationId xmlns:a16="http://schemas.microsoft.com/office/drawing/2014/main" id="{F77C1728-FC0A-609A-80EE-0B38733222D5}"/>
              </a:ext>
            </a:extLst>
          </p:cNvPr>
          <p:cNvSpPr/>
          <p:nvPr/>
        </p:nvSpPr>
        <p:spPr>
          <a:xfrm>
            <a:off x="5072584" y="4509120"/>
            <a:ext cx="25294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200" b="1" dirty="0">
                <a:solidFill>
                  <a:srgbClr val="2F5597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웹사이트 문제 발생시 </a:t>
            </a:r>
          </a:p>
          <a:p>
            <a:pPr algn="ctr"/>
            <a:r>
              <a:rPr lang="ko-KR" altLang="en-US" sz="1200" b="1" dirty="0">
                <a:solidFill>
                  <a:srgbClr val="2F5597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직간접적 피해 </a:t>
            </a:r>
            <a:r>
              <a:rPr lang="ko-KR" altLang="en-US" sz="1200" b="1" dirty="0">
                <a:solidFill>
                  <a:srgbClr val="008DF4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예방 및 최소화</a:t>
            </a:r>
          </a:p>
        </p:txBody>
      </p:sp>
      <p:sp>
        <p:nvSpPr>
          <p:cNvPr id="44" name="직사각형 7">
            <a:extLst>
              <a:ext uri="{FF2B5EF4-FFF2-40B4-BE49-F238E27FC236}">
                <a16:creationId xmlns:a16="http://schemas.microsoft.com/office/drawing/2014/main" id="{DAF505BB-CED9-0900-AE4B-8C1CD02EA44B}"/>
              </a:ext>
            </a:extLst>
          </p:cNvPr>
          <p:cNvSpPr/>
          <p:nvPr/>
        </p:nvSpPr>
        <p:spPr>
          <a:xfrm>
            <a:off x="7774454" y="3750096"/>
            <a:ext cx="25294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200" b="1" dirty="0">
                <a:solidFill>
                  <a:srgbClr val="2F5597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기업 이미지 실추 예방 및</a:t>
            </a:r>
          </a:p>
          <a:p>
            <a:pPr algn="ctr"/>
            <a:r>
              <a:rPr lang="ko-KR" altLang="en-US" sz="1200" b="1" dirty="0">
                <a:solidFill>
                  <a:srgbClr val="2F5597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고객 서비스 </a:t>
            </a:r>
            <a:r>
              <a:rPr lang="ko-KR" altLang="en-US" sz="1200" b="1" dirty="0">
                <a:solidFill>
                  <a:srgbClr val="008DF4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안정적인 연속성 보장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A313F47D-869B-0257-89D5-4C72A9F894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8419" y="3138189"/>
            <a:ext cx="524359" cy="51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77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ish, shark&#10;&#10;Description automatically generated">
            <a:extLst>
              <a:ext uri="{FF2B5EF4-FFF2-40B4-BE49-F238E27FC236}">
                <a16:creationId xmlns:a16="http://schemas.microsoft.com/office/drawing/2014/main" id="{E6BBA21C-5C11-15C6-94AB-E28DF1F94E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" t="1022" r="4333" b="19869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594431E-3096-AACA-7387-0A9FF6BB5A8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72C4">
              <a:alpha val="7411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1B15DD-6F25-6053-C896-8477CC972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1780" y="237746"/>
            <a:ext cx="1567166" cy="3489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CF92AD-66E6-4E65-300E-679093B7576F}"/>
              </a:ext>
            </a:extLst>
          </p:cNvPr>
          <p:cNvSpPr txBox="1"/>
          <p:nvPr/>
        </p:nvSpPr>
        <p:spPr>
          <a:xfrm>
            <a:off x="606808" y="1997734"/>
            <a:ext cx="62765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0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UWSS</a:t>
            </a:r>
            <a:endParaRPr lang="en-KR" b="1" dirty="0">
              <a:solidFill>
                <a:schemeClr val="bg1"/>
              </a:solidFill>
              <a:latin typeface="Pretendard ExtraBold" panose="02000503000000020004" pitchFamily="2" charset="-127"/>
              <a:ea typeface="Pretendard ExtraBold" panose="02000503000000020004" pitchFamily="2" charset="-127"/>
              <a:cs typeface="Pretendard ExtraBold" panose="02000503000000020004" pitchFamily="2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90D802-6A70-9179-F788-E51E8C5AACB8}"/>
              </a:ext>
            </a:extLst>
          </p:cNvPr>
          <p:cNvSpPr txBox="1"/>
          <p:nvPr/>
        </p:nvSpPr>
        <p:spPr>
          <a:xfrm>
            <a:off x="606808" y="2587889"/>
            <a:ext cx="627657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000" b="1" dirty="0">
                <a:solidFill>
                  <a:schemeClr val="bg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제품</a:t>
            </a:r>
            <a:r>
              <a:rPr lang="en-US" altLang="ko-KR" sz="8000" b="1" dirty="0">
                <a:solidFill>
                  <a:schemeClr val="bg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 </a:t>
            </a:r>
            <a:r>
              <a:rPr lang="ko-KR" altLang="en-US" sz="8000" b="1" dirty="0">
                <a:solidFill>
                  <a:schemeClr val="bg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데모</a:t>
            </a:r>
            <a:endParaRPr lang="en-US" altLang="ko-KR" sz="8000" b="1" dirty="0">
              <a:solidFill>
                <a:schemeClr val="bg1"/>
              </a:solidFill>
              <a:latin typeface="Pretendard SemiBold" panose="02000703000000020004" pitchFamily="2" charset="-127"/>
              <a:ea typeface="Pretendard SemiBold" panose="02000703000000020004" pitchFamily="2" charset="-127"/>
              <a:cs typeface="Pretendard SemiBold" panose="02000703000000020004" pitchFamily="2" charset="-127"/>
            </a:endParaRPr>
          </a:p>
          <a:p>
            <a:endParaRPr lang="en-KR" b="1" dirty="0">
              <a:solidFill>
                <a:schemeClr val="bg1"/>
              </a:solidFill>
              <a:latin typeface="Pretendard SemiBold" panose="02000703000000020004" pitchFamily="2" charset="-127"/>
              <a:ea typeface="Pretendard SemiBold" panose="02000703000000020004" pitchFamily="2" charset="-127"/>
              <a:cs typeface="Pretendard SemiBold" panose="020007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418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3D2E5BB8-2E0F-86D3-66DC-E8DC2DD33CCA}"/>
              </a:ext>
            </a:extLst>
          </p:cNvPr>
          <p:cNvSpPr txBox="1"/>
          <p:nvPr/>
        </p:nvSpPr>
        <p:spPr>
          <a:xfrm>
            <a:off x="267332" y="288042"/>
            <a:ext cx="2460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초기화면 </a:t>
            </a:r>
            <a:r>
              <a:rPr lang="en-US" altLang="ko-KR" dirty="0">
                <a:solidFill>
                  <a:schemeClr val="accent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&amp; </a:t>
            </a:r>
            <a:r>
              <a:rPr lang="ko-KR" altLang="en-US" dirty="0">
                <a:solidFill>
                  <a:schemeClr val="accent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메뉴</a:t>
            </a:r>
            <a:endParaRPr lang="ko-KR" altLang="en-US" b="1" dirty="0">
              <a:solidFill>
                <a:srgbClr val="0070C0"/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pic>
        <p:nvPicPr>
          <p:cNvPr id="19" name="그래픽 11">
            <a:extLst>
              <a:ext uri="{FF2B5EF4-FFF2-40B4-BE49-F238E27FC236}">
                <a16:creationId xmlns:a16="http://schemas.microsoft.com/office/drawing/2014/main" id="{CC76FDF2-1DD5-58C2-1233-365D5E210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63772" y="248743"/>
            <a:ext cx="1593265" cy="351455"/>
          </a:xfrm>
          <a:prstGeom prst="rect">
            <a:avLst/>
          </a:prstGeom>
        </p:spPr>
      </p:pic>
      <p:sp>
        <p:nvSpPr>
          <p:cNvPr id="20" name="슬라이드 번호 개체 틀 4">
            <a:extLst>
              <a:ext uri="{FF2B5EF4-FFF2-40B4-BE49-F238E27FC236}">
                <a16:creationId xmlns:a16="http://schemas.microsoft.com/office/drawing/2014/main" id="{A8C4BC1C-193A-656D-1465-17670A6A44D3}"/>
              </a:ext>
            </a:extLst>
          </p:cNvPr>
          <p:cNvSpPr txBox="1">
            <a:spLocks/>
          </p:cNvSpPr>
          <p:nvPr/>
        </p:nvSpPr>
        <p:spPr>
          <a:xfrm>
            <a:off x="11394773" y="6397625"/>
            <a:ext cx="551869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400" b="0" i="1" kern="1200">
                <a:solidFill>
                  <a:schemeClr val="accent1">
                    <a:lumMod val="7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2466E42-A0E3-4444-BD98-151EBD1E49C6}" type="slidenum">
              <a:rPr lang="ko-KR" altLang="en-US" b="1" i="0" smtClean="0"/>
              <a:pPr algn="r"/>
              <a:t>28</a:t>
            </a:fld>
            <a:endParaRPr lang="ko-KR" altLang="en-US" b="1" i="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756FEE0-FD1D-BF18-F05E-6BBB1DA34491}"/>
              </a:ext>
            </a:extLst>
          </p:cNvPr>
          <p:cNvCxnSpPr>
            <a:cxnSpLocks/>
          </p:cNvCxnSpPr>
          <p:nvPr/>
        </p:nvCxnSpPr>
        <p:spPr>
          <a:xfrm>
            <a:off x="2509520" y="461246"/>
            <a:ext cx="760147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그림 16">
            <a:extLst>
              <a:ext uri="{FF2B5EF4-FFF2-40B4-BE49-F238E27FC236}">
                <a16:creationId xmlns:a16="http://schemas.microsoft.com/office/drawing/2014/main" id="{9797848E-DBBF-E997-5467-82A9BD52FE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0444" y="696940"/>
            <a:ext cx="10236198" cy="5757861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C01A9ABD-C9EA-930C-5A28-F71ACC61F1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2660" y="1046887"/>
            <a:ext cx="1635300" cy="5416550"/>
          </a:xfrm>
          <a:prstGeom prst="rect">
            <a:avLst/>
          </a:prstGeom>
        </p:spPr>
      </p:pic>
      <p:sp>
        <p:nvSpPr>
          <p:cNvPr id="23" name="모서리가 둥근 직사각형 106">
            <a:extLst>
              <a:ext uri="{FF2B5EF4-FFF2-40B4-BE49-F238E27FC236}">
                <a16:creationId xmlns:a16="http://schemas.microsoft.com/office/drawing/2014/main" id="{B3E4019E-AA5E-9083-F5FC-9C1153522029}"/>
              </a:ext>
            </a:extLst>
          </p:cNvPr>
          <p:cNvSpPr/>
          <p:nvPr/>
        </p:nvSpPr>
        <p:spPr>
          <a:xfrm>
            <a:off x="1161314" y="1137669"/>
            <a:ext cx="1497991" cy="1903981"/>
          </a:xfrm>
          <a:prstGeom prst="roundRect">
            <a:avLst>
              <a:gd name="adj" fmla="val 1721"/>
            </a:avLst>
          </a:prstGeom>
          <a:noFill/>
          <a:ln w="9525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0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</a:endParaRPr>
          </a:p>
        </p:txBody>
      </p:sp>
      <p:sp>
        <p:nvSpPr>
          <p:cNvPr id="24" name="모서리가 둥근 직사각형 106">
            <a:extLst>
              <a:ext uri="{FF2B5EF4-FFF2-40B4-BE49-F238E27FC236}">
                <a16:creationId xmlns:a16="http://schemas.microsoft.com/office/drawing/2014/main" id="{2905BCBE-EDDA-205F-A8A9-B301D9BF9C44}"/>
              </a:ext>
            </a:extLst>
          </p:cNvPr>
          <p:cNvSpPr/>
          <p:nvPr/>
        </p:nvSpPr>
        <p:spPr>
          <a:xfrm>
            <a:off x="1161313" y="3132432"/>
            <a:ext cx="1497991" cy="1395428"/>
          </a:xfrm>
          <a:prstGeom prst="roundRect">
            <a:avLst>
              <a:gd name="adj" fmla="val 1721"/>
            </a:avLst>
          </a:prstGeom>
          <a:noFill/>
          <a:ln w="9525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0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59107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3D2E5BB8-2E0F-86D3-66DC-E8DC2DD33CCA}"/>
              </a:ext>
            </a:extLst>
          </p:cNvPr>
          <p:cNvSpPr txBox="1"/>
          <p:nvPr/>
        </p:nvSpPr>
        <p:spPr>
          <a:xfrm>
            <a:off x="267332" y="288042"/>
            <a:ext cx="2460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err="1">
                <a:solidFill>
                  <a:schemeClr val="accent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Webcastle</a:t>
            </a:r>
            <a:r>
              <a:rPr lang="en-US" altLang="ko-KR" dirty="0">
                <a:solidFill>
                  <a:schemeClr val="accent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</a:t>
            </a:r>
            <a:r>
              <a:rPr lang="ko-KR" altLang="en-US" dirty="0">
                <a:solidFill>
                  <a:schemeClr val="accent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기능</a:t>
            </a:r>
            <a:endParaRPr lang="ko-KR" altLang="en-US" b="1" dirty="0">
              <a:solidFill>
                <a:srgbClr val="0070C0"/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pic>
        <p:nvPicPr>
          <p:cNvPr id="19" name="그래픽 11">
            <a:extLst>
              <a:ext uri="{FF2B5EF4-FFF2-40B4-BE49-F238E27FC236}">
                <a16:creationId xmlns:a16="http://schemas.microsoft.com/office/drawing/2014/main" id="{CC76FDF2-1DD5-58C2-1233-365D5E210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63772" y="248743"/>
            <a:ext cx="1593265" cy="351455"/>
          </a:xfrm>
          <a:prstGeom prst="rect">
            <a:avLst/>
          </a:prstGeom>
        </p:spPr>
      </p:pic>
      <p:sp>
        <p:nvSpPr>
          <p:cNvPr id="20" name="슬라이드 번호 개체 틀 4">
            <a:extLst>
              <a:ext uri="{FF2B5EF4-FFF2-40B4-BE49-F238E27FC236}">
                <a16:creationId xmlns:a16="http://schemas.microsoft.com/office/drawing/2014/main" id="{A8C4BC1C-193A-656D-1465-17670A6A44D3}"/>
              </a:ext>
            </a:extLst>
          </p:cNvPr>
          <p:cNvSpPr txBox="1">
            <a:spLocks/>
          </p:cNvSpPr>
          <p:nvPr/>
        </p:nvSpPr>
        <p:spPr>
          <a:xfrm>
            <a:off x="11394773" y="6397625"/>
            <a:ext cx="551869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400" b="0" i="1" kern="1200">
                <a:solidFill>
                  <a:schemeClr val="accent1">
                    <a:lumMod val="7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2466E42-A0E3-4444-BD98-151EBD1E49C6}" type="slidenum">
              <a:rPr lang="ko-KR" altLang="en-US" b="1" i="0" smtClean="0"/>
              <a:pPr algn="r"/>
              <a:t>29</a:t>
            </a:fld>
            <a:endParaRPr lang="ko-KR" altLang="en-US" b="1" i="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756FEE0-FD1D-BF18-F05E-6BBB1DA34491}"/>
              </a:ext>
            </a:extLst>
          </p:cNvPr>
          <p:cNvCxnSpPr>
            <a:cxnSpLocks/>
          </p:cNvCxnSpPr>
          <p:nvPr/>
        </p:nvCxnSpPr>
        <p:spPr>
          <a:xfrm>
            <a:off x="2509520" y="461246"/>
            <a:ext cx="760147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그림 2">
            <a:extLst>
              <a:ext uri="{FF2B5EF4-FFF2-40B4-BE49-F238E27FC236}">
                <a16:creationId xmlns:a16="http://schemas.microsoft.com/office/drawing/2014/main" id="{64CE141D-EDFC-487C-3685-5BA91F26EA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583" y="657374"/>
            <a:ext cx="10300834" cy="5794219"/>
          </a:xfrm>
          <a:prstGeom prst="rect">
            <a:avLst/>
          </a:prstGeom>
        </p:spPr>
      </p:pic>
      <p:sp>
        <p:nvSpPr>
          <p:cNvPr id="5" name="모서리가 둥근 직사각형 106">
            <a:extLst>
              <a:ext uri="{FF2B5EF4-FFF2-40B4-BE49-F238E27FC236}">
                <a16:creationId xmlns:a16="http://schemas.microsoft.com/office/drawing/2014/main" id="{804C19A8-8105-0CBA-7558-C5E5D3F6E386}"/>
              </a:ext>
            </a:extLst>
          </p:cNvPr>
          <p:cNvSpPr/>
          <p:nvPr/>
        </p:nvSpPr>
        <p:spPr>
          <a:xfrm>
            <a:off x="2126513" y="1733550"/>
            <a:ext cx="8935187" cy="762000"/>
          </a:xfrm>
          <a:prstGeom prst="roundRect">
            <a:avLst>
              <a:gd name="adj" fmla="val 1721"/>
            </a:avLst>
          </a:prstGeom>
          <a:noFill/>
          <a:ln w="952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0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EDE00C-E74A-79A4-7248-DF54A194FD51}"/>
              </a:ext>
            </a:extLst>
          </p:cNvPr>
          <p:cNvSpPr txBox="1"/>
          <p:nvPr/>
        </p:nvSpPr>
        <p:spPr>
          <a:xfrm>
            <a:off x="5443360" y="3152001"/>
            <a:ext cx="2301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>
                <a:solidFill>
                  <a:schemeClr val="accent1">
                    <a:lumMod val="75000"/>
                  </a:schemeClr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탐지대상 웹서버 목록</a:t>
            </a:r>
            <a:endParaRPr lang="ko-KR" altLang="en-US" sz="1200" b="1" dirty="0">
              <a:solidFill>
                <a:schemeClr val="accent1">
                  <a:lumMod val="75000"/>
                </a:schemeClr>
              </a:solidFill>
              <a:latin typeface="Pretendard SemiBold" panose="02000703000000020004" pitchFamily="2" charset="-127"/>
              <a:ea typeface="Pretendard SemiBold" panose="02000703000000020004" pitchFamily="2" charset="-127"/>
              <a:cs typeface="Pretendard SemiBold" panose="020007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923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22C15A5-176F-987D-0401-C93D2FD5B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1649" y="4027058"/>
            <a:ext cx="1683467" cy="5139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D2E5BB8-2E0F-86D3-66DC-E8DC2DD33CCA}"/>
              </a:ext>
            </a:extLst>
          </p:cNvPr>
          <p:cNvSpPr txBox="1"/>
          <p:nvPr/>
        </p:nvSpPr>
        <p:spPr>
          <a:xfrm>
            <a:off x="267333" y="288042"/>
            <a:ext cx="1751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accent1">
                    <a:lumMod val="50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What is </a:t>
            </a:r>
            <a:r>
              <a:rPr lang="en-US" altLang="ko-KR" b="1" dirty="0">
                <a:solidFill>
                  <a:srgbClr val="0070C0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UWSS </a:t>
            </a:r>
            <a:endParaRPr lang="ko-KR" altLang="en-US" b="1" dirty="0">
              <a:solidFill>
                <a:srgbClr val="0070C0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pic>
        <p:nvPicPr>
          <p:cNvPr id="19" name="그래픽 11">
            <a:extLst>
              <a:ext uri="{FF2B5EF4-FFF2-40B4-BE49-F238E27FC236}">
                <a16:creationId xmlns:a16="http://schemas.microsoft.com/office/drawing/2014/main" id="{CC76FDF2-1DD5-58C2-1233-365D5E2105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63772" y="248743"/>
            <a:ext cx="1593265" cy="351455"/>
          </a:xfrm>
          <a:prstGeom prst="rect">
            <a:avLst/>
          </a:prstGeom>
        </p:spPr>
      </p:pic>
      <p:sp>
        <p:nvSpPr>
          <p:cNvPr id="20" name="슬라이드 번호 개체 틀 4">
            <a:extLst>
              <a:ext uri="{FF2B5EF4-FFF2-40B4-BE49-F238E27FC236}">
                <a16:creationId xmlns:a16="http://schemas.microsoft.com/office/drawing/2014/main" id="{A8C4BC1C-193A-656D-1465-17670A6A44D3}"/>
              </a:ext>
            </a:extLst>
          </p:cNvPr>
          <p:cNvSpPr txBox="1">
            <a:spLocks/>
          </p:cNvSpPr>
          <p:nvPr/>
        </p:nvSpPr>
        <p:spPr>
          <a:xfrm>
            <a:off x="11394773" y="6397625"/>
            <a:ext cx="551869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400" b="0" i="1" kern="1200">
                <a:solidFill>
                  <a:schemeClr val="accent1">
                    <a:lumMod val="7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2466E42-A0E3-4444-BD98-151EBD1E49C6}" type="slidenum">
              <a:rPr lang="ko-KR" altLang="en-US" b="1" i="0" smtClean="0"/>
              <a:pPr algn="r"/>
              <a:t>3</a:t>
            </a:fld>
            <a:endParaRPr lang="ko-KR" altLang="en-US" b="1" i="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756FEE0-FD1D-BF18-F05E-6BBB1DA34491}"/>
              </a:ext>
            </a:extLst>
          </p:cNvPr>
          <p:cNvCxnSpPr>
            <a:cxnSpLocks/>
          </p:cNvCxnSpPr>
          <p:nvPr/>
        </p:nvCxnSpPr>
        <p:spPr>
          <a:xfrm>
            <a:off x="2103929" y="461246"/>
            <a:ext cx="8007069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44ADEC72-781D-18D6-DE9F-DB3891F7BD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4791" y="1186921"/>
            <a:ext cx="2111394" cy="5167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3DAA83-F378-7D2F-8577-7C0C17836C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6030" y="4352272"/>
            <a:ext cx="2129211" cy="5167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A8D287-60C3-8C1B-0412-648BE3DC5315}"/>
              </a:ext>
            </a:extLst>
          </p:cNvPr>
          <p:cNvSpPr txBox="1"/>
          <p:nvPr/>
        </p:nvSpPr>
        <p:spPr>
          <a:xfrm>
            <a:off x="5056518" y="1703373"/>
            <a:ext cx="21685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>
                <a:solidFill>
                  <a:srgbClr val="125DA7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웹 공격을 방어하고 차단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41D315-1207-9062-EB48-0D7294630F50}"/>
              </a:ext>
            </a:extLst>
          </p:cNvPr>
          <p:cNvSpPr txBox="1"/>
          <p:nvPr/>
        </p:nvSpPr>
        <p:spPr>
          <a:xfrm>
            <a:off x="5234887" y="1941864"/>
            <a:ext cx="1731202" cy="316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Web Application Firewall</a:t>
            </a:r>
            <a:endParaRPr lang="ko-KR" altLang="en-US" sz="1100" dirty="0">
              <a:solidFill>
                <a:schemeClr val="tx2">
                  <a:lumMod val="60000"/>
                  <a:lumOff val="40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73C2F1-1CE5-F4B3-0905-EEA0414A161C}"/>
              </a:ext>
            </a:extLst>
          </p:cNvPr>
          <p:cNvSpPr txBox="1"/>
          <p:nvPr/>
        </p:nvSpPr>
        <p:spPr>
          <a:xfrm>
            <a:off x="7754697" y="4581809"/>
            <a:ext cx="4035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>
                <a:solidFill>
                  <a:srgbClr val="125DA7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대상 웹 서버가 악성코드를</a:t>
            </a:r>
            <a:r>
              <a:rPr lang="en-US" altLang="ko-KR" sz="1600" b="1" dirty="0">
                <a:solidFill>
                  <a:srgbClr val="125DA7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 </a:t>
            </a:r>
            <a:r>
              <a:rPr lang="ko-KR" altLang="en-US" sz="1600" b="1" dirty="0">
                <a:solidFill>
                  <a:srgbClr val="125DA7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유포</a:t>
            </a:r>
            <a:r>
              <a:rPr lang="en-US" altLang="ko-KR" sz="1600" b="1" dirty="0">
                <a:solidFill>
                  <a:srgbClr val="125DA7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/</a:t>
            </a:r>
            <a:r>
              <a:rPr lang="ko-KR" altLang="en-US" sz="1600" b="1" dirty="0">
                <a:solidFill>
                  <a:srgbClr val="125DA7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경유하는</a:t>
            </a:r>
            <a:endParaRPr lang="en-US" altLang="ko-KR" sz="1600" b="1" dirty="0">
              <a:solidFill>
                <a:srgbClr val="125DA7"/>
              </a:solidFill>
              <a:latin typeface="Pretendard SemiBold" panose="02000703000000020004" pitchFamily="2" charset="-127"/>
              <a:ea typeface="Pretendard SemiBold" panose="02000703000000020004" pitchFamily="2" charset="-127"/>
              <a:cs typeface="Pretendard SemiBold" panose="02000703000000020004" pitchFamily="2" charset="-127"/>
            </a:endParaRPr>
          </a:p>
          <a:p>
            <a:r>
              <a:rPr lang="ko-KR" altLang="en-US" sz="1600" b="1" dirty="0">
                <a:solidFill>
                  <a:srgbClr val="125DA7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사이트로 악용되는 것을</a:t>
            </a:r>
            <a:r>
              <a:rPr lang="en-US" altLang="ko-KR" sz="1600" b="1" dirty="0">
                <a:solidFill>
                  <a:srgbClr val="125DA7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 </a:t>
            </a:r>
            <a:r>
              <a:rPr lang="ko-KR" altLang="en-US" sz="1600" b="1" dirty="0">
                <a:solidFill>
                  <a:srgbClr val="125DA7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사전에 탐지하여 대응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08AA3A-A9C6-9319-56CA-74AA376BAE7E}"/>
              </a:ext>
            </a:extLst>
          </p:cNvPr>
          <p:cNvSpPr txBox="1"/>
          <p:nvPr/>
        </p:nvSpPr>
        <p:spPr>
          <a:xfrm>
            <a:off x="7766784" y="5138310"/>
            <a:ext cx="30383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-</a:t>
            </a:r>
            <a:r>
              <a:rPr lang="ko-KR" altLang="en-US" sz="11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</a:t>
            </a:r>
            <a:r>
              <a:rPr lang="en-US" altLang="ko-KR" sz="11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Websites Malware Scanner</a:t>
            </a:r>
          </a:p>
          <a:p>
            <a:r>
              <a:rPr lang="en-US" altLang="ko-KR" sz="11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-</a:t>
            </a:r>
            <a:r>
              <a:rPr lang="ko-KR" altLang="en-US" sz="11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</a:t>
            </a:r>
            <a:r>
              <a:rPr lang="en-US" altLang="ko-KR" sz="11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Web Malware Detection System</a:t>
            </a:r>
            <a:endParaRPr lang="ko-KR" altLang="en-US" sz="1100" dirty="0">
              <a:solidFill>
                <a:schemeClr val="tx2">
                  <a:lumMod val="60000"/>
                  <a:lumOff val="40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91778C-190C-A38B-63F1-49EA49164A1B}"/>
              </a:ext>
            </a:extLst>
          </p:cNvPr>
          <p:cNvSpPr txBox="1"/>
          <p:nvPr/>
        </p:nvSpPr>
        <p:spPr>
          <a:xfrm>
            <a:off x="1766353" y="4895544"/>
            <a:ext cx="26521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600" b="1" dirty="0">
                <a:solidFill>
                  <a:srgbClr val="125DA7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악의적인 </a:t>
            </a:r>
            <a:r>
              <a:rPr lang="ko-KR" altLang="en-US" sz="1600" b="1" dirty="0" err="1">
                <a:solidFill>
                  <a:srgbClr val="125DA7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웹셸</a:t>
            </a:r>
            <a:r>
              <a:rPr lang="ko-KR" altLang="en-US" sz="1600" b="1" dirty="0">
                <a:solidFill>
                  <a:srgbClr val="125DA7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 검출과 삭제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5A4EE8-80AC-CB4C-5C9E-A7BAE71B9AA1}"/>
              </a:ext>
            </a:extLst>
          </p:cNvPr>
          <p:cNvSpPr txBox="1"/>
          <p:nvPr/>
        </p:nvSpPr>
        <p:spPr>
          <a:xfrm>
            <a:off x="1749045" y="5164844"/>
            <a:ext cx="2652180" cy="316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ko-KR" sz="1100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Anti-Web Shell</a:t>
            </a:r>
            <a:endParaRPr lang="ko-KR" altLang="en-US" sz="1100" dirty="0">
              <a:solidFill>
                <a:schemeClr val="tx2">
                  <a:lumMod val="60000"/>
                  <a:lumOff val="40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4C21A33D-26DB-99E4-1227-6E192B7100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564" y="2405714"/>
            <a:ext cx="3076871" cy="270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40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3D2E5BB8-2E0F-86D3-66DC-E8DC2DD33CCA}"/>
              </a:ext>
            </a:extLst>
          </p:cNvPr>
          <p:cNvSpPr txBox="1"/>
          <p:nvPr/>
        </p:nvSpPr>
        <p:spPr>
          <a:xfrm>
            <a:off x="267332" y="288042"/>
            <a:ext cx="2460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err="1">
                <a:solidFill>
                  <a:schemeClr val="accent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Webcastle</a:t>
            </a:r>
            <a:r>
              <a:rPr lang="en-US" altLang="ko-KR" dirty="0">
                <a:solidFill>
                  <a:schemeClr val="accent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</a:t>
            </a:r>
            <a:r>
              <a:rPr lang="ko-KR" altLang="en-US" dirty="0">
                <a:solidFill>
                  <a:schemeClr val="accent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기능</a:t>
            </a:r>
            <a:endParaRPr lang="ko-KR" altLang="en-US" b="1" dirty="0">
              <a:solidFill>
                <a:srgbClr val="0070C0"/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pic>
        <p:nvPicPr>
          <p:cNvPr id="19" name="그래픽 11">
            <a:extLst>
              <a:ext uri="{FF2B5EF4-FFF2-40B4-BE49-F238E27FC236}">
                <a16:creationId xmlns:a16="http://schemas.microsoft.com/office/drawing/2014/main" id="{CC76FDF2-1DD5-58C2-1233-365D5E210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63772" y="248743"/>
            <a:ext cx="1593265" cy="35145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756FEE0-FD1D-BF18-F05E-6BBB1DA34491}"/>
              </a:ext>
            </a:extLst>
          </p:cNvPr>
          <p:cNvCxnSpPr>
            <a:cxnSpLocks/>
          </p:cNvCxnSpPr>
          <p:nvPr/>
        </p:nvCxnSpPr>
        <p:spPr>
          <a:xfrm>
            <a:off x="2509520" y="461246"/>
            <a:ext cx="760147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그림 4">
            <a:extLst>
              <a:ext uri="{FF2B5EF4-FFF2-40B4-BE49-F238E27FC236}">
                <a16:creationId xmlns:a16="http://schemas.microsoft.com/office/drawing/2014/main" id="{92C0CC28-B9A8-FE7B-2609-F9E0B0AF57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6018"/>
          <a:stretch/>
        </p:blipFill>
        <p:spPr>
          <a:xfrm>
            <a:off x="0" y="657373"/>
            <a:ext cx="9176701" cy="4911573"/>
          </a:xfrm>
          <a:prstGeom prst="rect">
            <a:avLst/>
          </a:prstGeom>
        </p:spPr>
      </p:pic>
      <p:sp>
        <p:nvSpPr>
          <p:cNvPr id="9" name="모서리가 둥근 직사각형 106">
            <a:extLst>
              <a:ext uri="{FF2B5EF4-FFF2-40B4-BE49-F238E27FC236}">
                <a16:creationId xmlns:a16="http://schemas.microsoft.com/office/drawing/2014/main" id="{00EFB0E1-573C-FE55-3651-D66BAF6F69FC}"/>
              </a:ext>
            </a:extLst>
          </p:cNvPr>
          <p:cNvSpPr/>
          <p:nvPr/>
        </p:nvSpPr>
        <p:spPr>
          <a:xfrm>
            <a:off x="1314935" y="1218112"/>
            <a:ext cx="7702066" cy="4026987"/>
          </a:xfrm>
          <a:prstGeom prst="roundRect">
            <a:avLst>
              <a:gd name="adj" fmla="val 1721"/>
            </a:avLst>
          </a:prstGeom>
          <a:noFill/>
          <a:ln w="952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0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</a:endParaRPr>
          </a:p>
        </p:txBody>
      </p:sp>
      <p:sp>
        <p:nvSpPr>
          <p:cNvPr id="20" name="슬라이드 번호 개체 틀 4">
            <a:extLst>
              <a:ext uri="{FF2B5EF4-FFF2-40B4-BE49-F238E27FC236}">
                <a16:creationId xmlns:a16="http://schemas.microsoft.com/office/drawing/2014/main" id="{A8C4BC1C-193A-656D-1465-17670A6A44D3}"/>
              </a:ext>
            </a:extLst>
          </p:cNvPr>
          <p:cNvSpPr txBox="1">
            <a:spLocks/>
          </p:cNvSpPr>
          <p:nvPr/>
        </p:nvSpPr>
        <p:spPr>
          <a:xfrm>
            <a:off x="11394773" y="6397625"/>
            <a:ext cx="551869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400" b="0" i="1" kern="1200">
                <a:solidFill>
                  <a:schemeClr val="accent1">
                    <a:lumMod val="7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2466E42-A0E3-4444-BD98-151EBD1E49C6}" type="slidenum">
              <a:rPr lang="ko-KR" altLang="en-US" b="1" i="0" smtClean="0"/>
              <a:pPr algn="r"/>
              <a:t>30</a:t>
            </a:fld>
            <a:endParaRPr lang="ko-KR" altLang="en-US" b="1" i="0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DB9D5E38-8566-20B2-54AC-7A1F1D7CB5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4630"/>
          <a:stretch/>
        </p:blipFill>
        <p:spPr>
          <a:xfrm>
            <a:off x="6794500" y="3221077"/>
            <a:ext cx="5397500" cy="3636923"/>
          </a:xfrm>
          <a:prstGeom prst="rect">
            <a:avLst/>
          </a:prstGeom>
        </p:spPr>
      </p:pic>
      <p:sp>
        <p:nvSpPr>
          <p:cNvPr id="10" name="모서리가 둥근 직사각형 106">
            <a:extLst>
              <a:ext uri="{FF2B5EF4-FFF2-40B4-BE49-F238E27FC236}">
                <a16:creationId xmlns:a16="http://schemas.microsoft.com/office/drawing/2014/main" id="{B0887B35-3066-458F-A42B-312BA8F73369}"/>
              </a:ext>
            </a:extLst>
          </p:cNvPr>
          <p:cNvSpPr/>
          <p:nvPr/>
        </p:nvSpPr>
        <p:spPr>
          <a:xfrm>
            <a:off x="7632699" y="3473450"/>
            <a:ext cx="4464051" cy="3153769"/>
          </a:xfrm>
          <a:prstGeom prst="roundRect">
            <a:avLst>
              <a:gd name="adj" fmla="val 1721"/>
            </a:avLst>
          </a:prstGeom>
          <a:noFill/>
          <a:ln w="952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0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CD294F0A-EF41-1A79-7323-9F6EAEFB1D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750" y="5609900"/>
            <a:ext cx="6915150" cy="1248100"/>
          </a:xfrm>
          <a:prstGeom prst="rect">
            <a:avLst/>
          </a:prstGeom>
        </p:spPr>
      </p:pic>
      <p:sp>
        <p:nvSpPr>
          <p:cNvPr id="11" name="모서리가 둥근 직사각형 106">
            <a:extLst>
              <a:ext uri="{FF2B5EF4-FFF2-40B4-BE49-F238E27FC236}">
                <a16:creationId xmlns:a16="http://schemas.microsoft.com/office/drawing/2014/main" id="{00F0CB6F-0196-C32A-0AFD-A223EBEB82A9}"/>
              </a:ext>
            </a:extLst>
          </p:cNvPr>
          <p:cNvSpPr/>
          <p:nvPr/>
        </p:nvSpPr>
        <p:spPr>
          <a:xfrm>
            <a:off x="412751" y="5639889"/>
            <a:ext cx="3429000" cy="214812"/>
          </a:xfrm>
          <a:prstGeom prst="roundRect">
            <a:avLst>
              <a:gd name="adj" fmla="val 1721"/>
            </a:avLst>
          </a:prstGeom>
          <a:noFill/>
          <a:ln w="952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0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2D1500-5014-F684-C51F-889E2E42E986}"/>
              </a:ext>
            </a:extLst>
          </p:cNvPr>
          <p:cNvSpPr txBox="1"/>
          <p:nvPr/>
        </p:nvSpPr>
        <p:spPr>
          <a:xfrm>
            <a:off x="3437604" y="1003299"/>
            <a:ext cx="2301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>
                <a:solidFill>
                  <a:schemeClr val="accent1">
                    <a:lumMod val="75000"/>
                  </a:schemeClr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대시보드 </a:t>
            </a:r>
            <a:r>
              <a:rPr lang="en-US" altLang="ko-KR" sz="1200" b="1" dirty="0">
                <a:solidFill>
                  <a:schemeClr val="accent1">
                    <a:lumMod val="75000"/>
                  </a:schemeClr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(</a:t>
            </a:r>
            <a:r>
              <a:rPr lang="ko-KR" altLang="en-US" sz="1200" b="1" dirty="0">
                <a:solidFill>
                  <a:schemeClr val="accent1">
                    <a:lumMod val="75000"/>
                  </a:schemeClr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현황</a:t>
            </a:r>
            <a:r>
              <a:rPr lang="en-US" altLang="ko-KR" sz="1200" b="1" dirty="0">
                <a:solidFill>
                  <a:schemeClr val="accent1">
                    <a:lumMod val="75000"/>
                  </a:schemeClr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)</a:t>
            </a:r>
            <a:endParaRPr lang="ko-KR" altLang="en-US" sz="1200" b="1" dirty="0">
              <a:solidFill>
                <a:schemeClr val="accent1">
                  <a:lumMod val="75000"/>
                </a:schemeClr>
              </a:solidFill>
              <a:latin typeface="Pretendard SemiBold" panose="02000703000000020004" pitchFamily="2" charset="-127"/>
              <a:ea typeface="Pretendard SemiBold" panose="02000703000000020004" pitchFamily="2" charset="-127"/>
              <a:cs typeface="Pretendard SemiBold" panose="02000703000000020004" pitchFamily="2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13E0CA-0B42-E023-B8C0-664C8B17C78D}"/>
              </a:ext>
            </a:extLst>
          </p:cNvPr>
          <p:cNvSpPr txBox="1"/>
          <p:nvPr/>
        </p:nvSpPr>
        <p:spPr>
          <a:xfrm>
            <a:off x="9113026" y="2974659"/>
            <a:ext cx="2301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>
                <a:solidFill>
                  <a:schemeClr val="accent1">
                    <a:lumMod val="75000"/>
                  </a:schemeClr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핵심 보안정책 설정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6819EF-84F3-DD0B-BCD0-21109AE0C9E3}"/>
              </a:ext>
            </a:extLst>
          </p:cNvPr>
          <p:cNvSpPr txBox="1"/>
          <p:nvPr/>
        </p:nvSpPr>
        <p:spPr>
          <a:xfrm>
            <a:off x="1358774" y="5347895"/>
            <a:ext cx="2301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>
                <a:solidFill>
                  <a:schemeClr val="accent1">
                    <a:lumMod val="75000"/>
                  </a:schemeClr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기타 보안정책 설정</a:t>
            </a:r>
          </a:p>
        </p:txBody>
      </p:sp>
    </p:spTree>
    <p:extLst>
      <p:ext uri="{BB962C8B-B14F-4D97-AF65-F5344CB8AC3E}">
        <p14:creationId xmlns:p14="http://schemas.microsoft.com/office/powerpoint/2010/main" val="406399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3D2E5BB8-2E0F-86D3-66DC-E8DC2DD33CCA}"/>
              </a:ext>
            </a:extLst>
          </p:cNvPr>
          <p:cNvSpPr txBox="1"/>
          <p:nvPr/>
        </p:nvSpPr>
        <p:spPr>
          <a:xfrm>
            <a:off x="267332" y="288042"/>
            <a:ext cx="2460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err="1">
                <a:solidFill>
                  <a:schemeClr val="accent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WSFinder</a:t>
            </a:r>
            <a:r>
              <a:rPr lang="en-US" altLang="ko-KR" dirty="0">
                <a:solidFill>
                  <a:schemeClr val="accent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</a:t>
            </a:r>
            <a:r>
              <a:rPr lang="ko-KR" altLang="en-US" dirty="0">
                <a:solidFill>
                  <a:schemeClr val="accent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기능</a:t>
            </a:r>
            <a:endParaRPr lang="ko-KR" altLang="en-US" b="1" dirty="0">
              <a:solidFill>
                <a:srgbClr val="0070C0"/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pic>
        <p:nvPicPr>
          <p:cNvPr id="19" name="그래픽 11">
            <a:extLst>
              <a:ext uri="{FF2B5EF4-FFF2-40B4-BE49-F238E27FC236}">
                <a16:creationId xmlns:a16="http://schemas.microsoft.com/office/drawing/2014/main" id="{CC76FDF2-1DD5-58C2-1233-365D5E210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63772" y="248743"/>
            <a:ext cx="1593265" cy="351455"/>
          </a:xfrm>
          <a:prstGeom prst="rect">
            <a:avLst/>
          </a:prstGeom>
        </p:spPr>
      </p:pic>
      <p:sp>
        <p:nvSpPr>
          <p:cNvPr id="20" name="슬라이드 번호 개체 틀 4">
            <a:extLst>
              <a:ext uri="{FF2B5EF4-FFF2-40B4-BE49-F238E27FC236}">
                <a16:creationId xmlns:a16="http://schemas.microsoft.com/office/drawing/2014/main" id="{A8C4BC1C-193A-656D-1465-17670A6A44D3}"/>
              </a:ext>
            </a:extLst>
          </p:cNvPr>
          <p:cNvSpPr txBox="1">
            <a:spLocks/>
          </p:cNvSpPr>
          <p:nvPr/>
        </p:nvSpPr>
        <p:spPr>
          <a:xfrm>
            <a:off x="11394773" y="6397625"/>
            <a:ext cx="551869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400" b="0" i="1" kern="1200">
                <a:solidFill>
                  <a:schemeClr val="accent1">
                    <a:lumMod val="7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2466E42-A0E3-4444-BD98-151EBD1E49C6}" type="slidenum">
              <a:rPr lang="ko-KR" altLang="en-US" b="1" i="0" smtClean="0"/>
              <a:pPr algn="r"/>
              <a:t>31</a:t>
            </a:fld>
            <a:endParaRPr lang="ko-KR" altLang="en-US" b="1" i="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756FEE0-FD1D-BF18-F05E-6BBB1DA34491}"/>
              </a:ext>
            </a:extLst>
          </p:cNvPr>
          <p:cNvCxnSpPr>
            <a:cxnSpLocks/>
          </p:cNvCxnSpPr>
          <p:nvPr/>
        </p:nvCxnSpPr>
        <p:spPr>
          <a:xfrm>
            <a:off x="2509520" y="461246"/>
            <a:ext cx="760147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그림 4">
            <a:extLst>
              <a:ext uri="{FF2B5EF4-FFF2-40B4-BE49-F238E27FC236}">
                <a16:creationId xmlns:a16="http://schemas.microsoft.com/office/drawing/2014/main" id="{925E6D2B-EE18-A453-74FE-0792BF310C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150" y="593864"/>
            <a:ext cx="10820200" cy="59275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133EF3-6F68-8C54-0387-8D735A876009}"/>
              </a:ext>
            </a:extLst>
          </p:cNvPr>
          <p:cNvSpPr txBox="1"/>
          <p:nvPr/>
        </p:nvSpPr>
        <p:spPr>
          <a:xfrm>
            <a:off x="5684660" y="4060051"/>
            <a:ext cx="2301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>
                <a:solidFill>
                  <a:schemeClr val="accent1">
                    <a:lumMod val="75000"/>
                  </a:schemeClr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탐지대상 웹서버 목록</a:t>
            </a:r>
          </a:p>
        </p:txBody>
      </p:sp>
      <p:sp>
        <p:nvSpPr>
          <p:cNvPr id="8" name="모서리가 둥근 직사각형 106">
            <a:extLst>
              <a:ext uri="{FF2B5EF4-FFF2-40B4-BE49-F238E27FC236}">
                <a16:creationId xmlns:a16="http://schemas.microsoft.com/office/drawing/2014/main" id="{BA395309-B970-2325-0D65-D86819D589F5}"/>
              </a:ext>
            </a:extLst>
          </p:cNvPr>
          <p:cNvSpPr/>
          <p:nvPr/>
        </p:nvSpPr>
        <p:spPr>
          <a:xfrm>
            <a:off x="2813006" y="2254250"/>
            <a:ext cx="8581767" cy="1104900"/>
          </a:xfrm>
          <a:prstGeom prst="roundRect">
            <a:avLst>
              <a:gd name="adj" fmla="val 1721"/>
            </a:avLst>
          </a:prstGeom>
          <a:noFill/>
          <a:ln w="952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0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63152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3D2E5BB8-2E0F-86D3-66DC-E8DC2DD33CCA}"/>
              </a:ext>
            </a:extLst>
          </p:cNvPr>
          <p:cNvSpPr txBox="1"/>
          <p:nvPr/>
        </p:nvSpPr>
        <p:spPr>
          <a:xfrm>
            <a:off x="267332" y="288042"/>
            <a:ext cx="2460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err="1">
                <a:solidFill>
                  <a:schemeClr val="accent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WSFinder</a:t>
            </a:r>
            <a:r>
              <a:rPr lang="en-US" altLang="ko-KR" dirty="0">
                <a:solidFill>
                  <a:schemeClr val="accent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</a:t>
            </a:r>
            <a:r>
              <a:rPr lang="ko-KR" altLang="en-US" dirty="0">
                <a:solidFill>
                  <a:schemeClr val="accent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기능</a:t>
            </a:r>
            <a:endParaRPr lang="ko-KR" altLang="en-US" b="1" dirty="0">
              <a:solidFill>
                <a:srgbClr val="0070C0"/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pic>
        <p:nvPicPr>
          <p:cNvPr id="19" name="그래픽 11">
            <a:extLst>
              <a:ext uri="{FF2B5EF4-FFF2-40B4-BE49-F238E27FC236}">
                <a16:creationId xmlns:a16="http://schemas.microsoft.com/office/drawing/2014/main" id="{CC76FDF2-1DD5-58C2-1233-365D5E210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63772" y="248743"/>
            <a:ext cx="1593265" cy="351455"/>
          </a:xfrm>
          <a:prstGeom prst="rect">
            <a:avLst/>
          </a:prstGeom>
        </p:spPr>
      </p:pic>
      <p:sp>
        <p:nvSpPr>
          <p:cNvPr id="20" name="슬라이드 번호 개체 틀 4">
            <a:extLst>
              <a:ext uri="{FF2B5EF4-FFF2-40B4-BE49-F238E27FC236}">
                <a16:creationId xmlns:a16="http://schemas.microsoft.com/office/drawing/2014/main" id="{A8C4BC1C-193A-656D-1465-17670A6A44D3}"/>
              </a:ext>
            </a:extLst>
          </p:cNvPr>
          <p:cNvSpPr txBox="1">
            <a:spLocks/>
          </p:cNvSpPr>
          <p:nvPr/>
        </p:nvSpPr>
        <p:spPr>
          <a:xfrm>
            <a:off x="11394773" y="6397625"/>
            <a:ext cx="551869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400" b="0" i="1" kern="1200">
                <a:solidFill>
                  <a:schemeClr val="accent1">
                    <a:lumMod val="7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2466E42-A0E3-4444-BD98-151EBD1E49C6}" type="slidenum">
              <a:rPr lang="ko-KR" altLang="en-US" b="1" i="0" smtClean="0"/>
              <a:pPr algn="r"/>
              <a:t>32</a:t>
            </a:fld>
            <a:endParaRPr lang="ko-KR" altLang="en-US" b="1" i="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756FEE0-FD1D-BF18-F05E-6BBB1DA34491}"/>
              </a:ext>
            </a:extLst>
          </p:cNvPr>
          <p:cNvCxnSpPr>
            <a:cxnSpLocks/>
          </p:cNvCxnSpPr>
          <p:nvPr/>
        </p:nvCxnSpPr>
        <p:spPr>
          <a:xfrm>
            <a:off x="2509520" y="461246"/>
            <a:ext cx="760147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그림 2">
            <a:extLst>
              <a:ext uri="{FF2B5EF4-FFF2-40B4-BE49-F238E27FC236}">
                <a16:creationId xmlns:a16="http://schemas.microsoft.com/office/drawing/2014/main" id="{DE790B1E-72E2-E13B-D8B6-3E7A14F312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7051" y="657374"/>
            <a:ext cx="9673353" cy="58602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8C6547-3C51-398F-0061-F95F84E68E65}"/>
              </a:ext>
            </a:extLst>
          </p:cNvPr>
          <p:cNvSpPr txBox="1"/>
          <p:nvPr/>
        </p:nvSpPr>
        <p:spPr>
          <a:xfrm>
            <a:off x="5367160" y="1291451"/>
            <a:ext cx="2301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>
                <a:solidFill>
                  <a:schemeClr val="accent1">
                    <a:lumMod val="75000"/>
                  </a:schemeClr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대시보드 </a:t>
            </a:r>
            <a:r>
              <a:rPr lang="en-US" altLang="ko-KR" sz="1200" b="1" dirty="0">
                <a:solidFill>
                  <a:schemeClr val="accent1">
                    <a:lumMod val="75000"/>
                  </a:schemeClr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(</a:t>
            </a:r>
            <a:r>
              <a:rPr lang="ko-KR" altLang="en-US" sz="1200" b="1" dirty="0" err="1">
                <a:solidFill>
                  <a:schemeClr val="accent1">
                    <a:lumMod val="75000"/>
                  </a:schemeClr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현황판</a:t>
            </a:r>
            <a:r>
              <a:rPr lang="en-US" altLang="ko-KR" sz="1200" b="1" dirty="0">
                <a:solidFill>
                  <a:schemeClr val="accent1">
                    <a:lumMod val="75000"/>
                  </a:schemeClr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)</a:t>
            </a:r>
            <a:endParaRPr lang="ko-KR" altLang="en-US" sz="1200" b="1" dirty="0">
              <a:solidFill>
                <a:schemeClr val="accent1">
                  <a:lumMod val="75000"/>
                </a:schemeClr>
              </a:solidFill>
              <a:latin typeface="Pretendard SemiBold" panose="02000703000000020004" pitchFamily="2" charset="-127"/>
              <a:ea typeface="Pretendard SemiBold" panose="02000703000000020004" pitchFamily="2" charset="-127"/>
              <a:cs typeface="Pretendard SemiBold" panose="02000703000000020004" pitchFamily="2" charset="-127"/>
            </a:endParaRPr>
          </a:p>
        </p:txBody>
      </p:sp>
      <p:sp>
        <p:nvSpPr>
          <p:cNvPr id="7" name="모서리가 둥근 직사각형 106">
            <a:extLst>
              <a:ext uri="{FF2B5EF4-FFF2-40B4-BE49-F238E27FC236}">
                <a16:creationId xmlns:a16="http://schemas.microsoft.com/office/drawing/2014/main" id="{EB90EDAE-3F7C-4195-D5BC-6E2006D648A2}"/>
              </a:ext>
            </a:extLst>
          </p:cNvPr>
          <p:cNvSpPr/>
          <p:nvPr/>
        </p:nvSpPr>
        <p:spPr>
          <a:xfrm>
            <a:off x="3048001" y="1625626"/>
            <a:ext cx="7810500" cy="3022574"/>
          </a:xfrm>
          <a:prstGeom prst="roundRect">
            <a:avLst>
              <a:gd name="adj" fmla="val 1721"/>
            </a:avLst>
          </a:prstGeom>
          <a:noFill/>
          <a:ln w="952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0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</a:endParaRPr>
          </a:p>
        </p:txBody>
      </p:sp>
      <p:sp>
        <p:nvSpPr>
          <p:cNvPr id="8" name="모서리가 둥근 직사각형 106">
            <a:extLst>
              <a:ext uri="{FF2B5EF4-FFF2-40B4-BE49-F238E27FC236}">
                <a16:creationId xmlns:a16="http://schemas.microsoft.com/office/drawing/2014/main" id="{4613A07E-4FB2-DA3D-20E5-B36F5A701276}"/>
              </a:ext>
            </a:extLst>
          </p:cNvPr>
          <p:cNvSpPr/>
          <p:nvPr/>
        </p:nvSpPr>
        <p:spPr>
          <a:xfrm>
            <a:off x="3048001" y="4768849"/>
            <a:ext cx="7810500" cy="1390637"/>
          </a:xfrm>
          <a:prstGeom prst="roundRect">
            <a:avLst>
              <a:gd name="adj" fmla="val 1721"/>
            </a:avLst>
          </a:prstGeom>
          <a:noFill/>
          <a:ln w="952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0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C6CE34-AEC1-9FA9-A7C3-BB6A2806E5BA}"/>
              </a:ext>
            </a:extLst>
          </p:cNvPr>
          <p:cNvSpPr txBox="1"/>
          <p:nvPr/>
        </p:nvSpPr>
        <p:spPr>
          <a:xfrm>
            <a:off x="7029449" y="4768849"/>
            <a:ext cx="1461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>
                <a:solidFill>
                  <a:schemeClr val="accent1">
                    <a:lumMod val="75000"/>
                  </a:schemeClr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설정 및 관리</a:t>
            </a:r>
            <a:endParaRPr lang="ko-KR" altLang="en-US" sz="1200" b="1" dirty="0">
              <a:solidFill>
                <a:schemeClr val="accent1">
                  <a:lumMod val="75000"/>
                </a:schemeClr>
              </a:solidFill>
              <a:latin typeface="Pretendard SemiBold" panose="02000703000000020004" pitchFamily="2" charset="-127"/>
              <a:ea typeface="Pretendard SemiBold" panose="02000703000000020004" pitchFamily="2" charset="-127"/>
              <a:cs typeface="Pretendard SemiBold" panose="020007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5505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3D2E5BB8-2E0F-86D3-66DC-E8DC2DD33CCA}"/>
              </a:ext>
            </a:extLst>
          </p:cNvPr>
          <p:cNvSpPr txBox="1"/>
          <p:nvPr/>
        </p:nvSpPr>
        <p:spPr>
          <a:xfrm>
            <a:off x="267332" y="288042"/>
            <a:ext cx="2460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accent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WMDS </a:t>
            </a:r>
            <a:r>
              <a:rPr lang="ko-KR" altLang="en-US" dirty="0">
                <a:solidFill>
                  <a:schemeClr val="accent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기능</a:t>
            </a:r>
            <a:endParaRPr lang="ko-KR" altLang="en-US" b="1" dirty="0">
              <a:solidFill>
                <a:srgbClr val="0070C0"/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pic>
        <p:nvPicPr>
          <p:cNvPr id="19" name="그래픽 11">
            <a:extLst>
              <a:ext uri="{FF2B5EF4-FFF2-40B4-BE49-F238E27FC236}">
                <a16:creationId xmlns:a16="http://schemas.microsoft.com/office/drawing/2014/main" id="{CC76FDF2-1DD5-58C2-1233-365D5E210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63772" y="248743"/>
            <a:ext cx="1593265" cy="351455"/>
          </a:xfrm>
          <a:prstGeom prst="rect">
            <a:avLst/>
          </a:prstGeom>
        </p:spPr>
      </p:pic>
      <p:sp>
        <p:nvSpPr>
          <p:cNvPr id="20" name="슬라이드 번호 개체 틀 4">
            <a:extLst>
              <a:ext uri="{FF2B5EF4-FFF2-40B4-BE49-F238E27FC236}">
                <a16:creationId xmlns:a16="http://schemas.microsoft.com/office/drawing/2014/main" id="{A8C4BC1C-193A-656D-1465-17670A6A44D3}"/>
              </a:ext>
            </a:extLst>
          </p:cNvPr>
          <p:cNvSpPr txBox="1">
            <a:spLocks/>
          </p:cNvSpPr>
          <p:nvPr/>
        </p:nvSpPr>
        <p:spPr>
          <a:xfrm>
            <a:off x="11394773" y="6397625"/>
            <a:ext cx="551869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400" b="0" i="1" kern="1200">
                <a:solidFill>
                  <a:schemeClr val="accent1">
                    <a:lumMod val="7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2466E42-A0E3-4444-BD98-151EBD1E49C6}" type="slidenum">
              <a:rPr lang="ko-KR" altLang="en-US" b="1" i="0" smtClean="0"/>
              <a:pPr algn="r"/>
              <a:t>33</a:t>
            </a:fld>
            <a:endParaRPr lang="ko-KR" altLang="en-US" b="1" i="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756FEE0-FD1D-BF18-F05E-6BBB1DA34491}"/>
              </a:ext>
            </a:extLst>
          </p:cNvPr>
          <p:cNvCxnSpPr>
            <a:cxnSpLocks/>
          </p:cNvCxnSpPr>
          <p:nvPr/>
        </p:nvCxnSpPr>
        <p:spPr>
          <a:xfrm>
            <a:off x="2509520" y="461246"/>
            <a:ext cx="760147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그림 2">
            <a:extLst>
              <a:ext uri="{FF2B5EF4-FFF2-40B4-BE49-F238E27FC236}">
                <a16:creationId xmlns:a16="http://schemas.microsoft.com/office/drawing/2014/main" id="{35DE467A-1693-2B33-B391-164C2D4A6B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050" y="655716"/>
            <a:ext cx="10471150" cy="5737948"/>
          </a:xfrm>
          <a:prstGeom prst="rect">
            <a:avLst/>
          </a:prstGeom>
        </p:spPr>
      </p:pic>
      <p:sp>
        <p:nvSpPr>
          <p:cNvPr id="6" name="모서리가 둥근 직사각형 106">
            <a:extLst>
              <a:ext uri="{FF2B5EF4-FFF2-40B4-BE49-F238E27FC236}">
                <a16:creationId xmlns:a16="http://schemas.microsoft.com/office/drawing/2014/main" id="{F8A01EC5-EDB2-582F-800F-FB269C76C582}"/>
              </a:ext>
            </a:extLst>
          </p:cNvPr>
          <p:cNvSpPr/>
          <p:nvPr/>
        </p:nvSpPr>
        <p:spPr>
          <a:xfrm>
            <a:off x="2813006" y="2254250"/>
            <a:ext cx="8581767" cy="1104900"/>
          </a:xfrm>
          <a:prstGeom prst="roundRect">
            <a:avLst>
              <a:gd name="adj" fmla="val 1721"/>
            </a:avLst>
          </a:prstGeom>
          <a:noFill/>
          <a:ln w="952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0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E47503-137E-842A-7E74-1BF62ABF9897}"/>
              </a:ext>
            </a:extLst>
          </p:cNvPr>
          <p:cNvSpPr txBox="1"/>
          <p:nvPr/>
        </p:nvSpPr>
        <p:spPr>
          <a:xfrm>
            <a:off x="5684660" y="4060051"/>
            <a:ext cx="2301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>
                <a:solidFill>
                  <a:schemeClr val="accent1">
                    <a:lumMod val="75000"/>
                  </a:schemeClr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탐지대상 웹서버 목록</a:t>
            </a:r>
          </a:p>
        </p:txBody>
      </p:sp>
    </p:spTree>
    <p:extLst>
      <p:ext uri="{BB962C8B-B14F-4D97-AF65-F5344CB8AC3E}">
        <p14:creationId xmlns:p14="http://schemas.microsoft.com/office/powerpoint/2010/main" val="143433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3D2E5BB8-2E0F-86D3-66DC-E8DC2DD33CCA}"/>
              </a:ext>
            </a:extLst>
          </p:cNvPr>
          <p:cNvSpPr txBox="1"/>
          <p:nvPr/>
        </p:nvSpPr>
        <p:spPr>
          <a:xfrm>
            <a:off x="267332" y="288042"/>
            <a:ext cx="2460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accent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WMDS </a:t>
            </a:r>
            <a:r>
              <a:rPr lang="ko-KR" altLang="en-US" dirty="0">
                <a:solidFill>
                  <a:schemeClr val="accent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기능</a:t>
            </a:r>
            <a:endParaRPr lang="ko-KR" altLang="en-US" b="1" dirty="0">
              <a:solidFill>
                <a:srgbClr val="0070C0"/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pic>
        <p:nvPicPr>
          <p:cNvPr id="19" name="그래픽 11">
            <a:extLst>
              <a:ext uri="{FF2B5EF4-FFF2-40B4-BE49-F238E27FC236}">
                <a16:creationId xmlns:a16="http://schemas.microsoft.com/office/drawing/2014/main" id="{CC76FDF2-1DD5-58C2-1233-365D5E210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63772" y="248743"/>
            <a:ext cx="1593265" cy="351455"/>
          </a:xfrm>
          <a:prstGeom prst="rect">
            <a:avLst/>
          </a:prstGeom>
        </p:spPr>
      </p:pic>
      <p:sp>
        <p:nvSpPr>
          <p:cNvPr id="20" name="슬라이드 번호 개체 틀 4">
            <a:extLst>
              <a:ext uri="{FF2B5EF4-FFF2-40B4-BE49-F238E27FC236}">
                <a16:creationId xmlns:a16="http://schemas.microsoft.com/office/drawing/2014/main" id="{A8C4BC1C-193A-656D-1465-17670A6A44D3}"/>
              </a:ext>
            </a:extLst>
          </p:cNvPr>
          <p:cNvSpPr txBox="1">
            <a:spLocks/>
          </p:cNvSpPr>
          <p:nvPr/>
        </p:nvSpPr>
        <p:spPr>
          <a:xfrm>
            <a:off x="11394773" y="6397625"/>
            <a:ext cx="551869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400" b="0" i="1" kern="1200">
                <a:solidFill>
                  <a:schemeClr val="accent1">
                    <a:lumMod val="7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2466E42-A0E3-4444-BD98-151EBD1E49C6}" type="slidenum">
              <a:rPr lang="ko-KR" altLang="en-US" b="1" i="0" smtClean="0"/>
              <a:pPr algn="r"/>
              <a:t>34</a:t>
            </a:fld>
            <a:endParaRPr lang="ko-KR" altLang="en-US" b="1" i="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756FEE0-FD1D-BF18-F05E-6BBB1DA34491}"/>
              </a:ext>
            </a:extLst>
          </p:cNvPr>
          <p:cNvCxnSpPr>
            <a:cxnSpLocks/>
          </p:cNvCxnSpPr>
          <p:nvPr/>
        </p:nvCxnSpPr>
        <p:spPr>
          <a:xfrm>
            <a:off x="2509520" y="461246"/>
            <a:ext cx="760147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그림 4">
            <a:extLst>
              <a:ext uri="{FF2B5EF4-FFF2-40B4-BE49-F238E27FC236}">
                <a16:creationId xmlns:a16="http://schemas.microsoft.com/office/drawing/2014/main" id="{F6DDDF1A-7C43-9AEC-E3F4-8BCB599C0A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7649" y="476934"/>
            <a:ext cx="7151195" cy="6381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5537AA-91B4-2E59-AA38-F840D36A2C1F}"/>
              </a:ext>
            </a:extLst>
          </p:cNvPr>
          <p:cNvSpPr txBox="1"/>
          <p:nvPr/>
        </p:nvSpPr>
        <p:spPr>
          <a:xfrm>
            <a:off x="6444039" y="1050155"/>
            <a:ext cx="11853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>
                <a:solidFill>
                  <a:schemeClr val="accent1">
                    <a:lumMod val="75000"/>
                  </a:schemeClr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설정관리</a:t>
            </a:r>
          </a:p>
        </p:txBody>
      </p:sp>
      <p:sp>
        <p:nvSpPr>
          <p:cNvPr id="7" name="모서리가 둥근 직사각형 106">
            <a:extLst>
              <a:ext uri="{FF2B5EF4-FFF2-40B4-BE49-F238E27FC236}">
                <a16:creationId xmlns:a16="http://schemas.microsoft.com/office/drawing/2014/main" id="{22E6B5CD-0DD1-EFB6-6C50-2939144E8C6E}"/>
              </a:ext>
            </a:extLst>
          </p:cNvPr>
          <p:cNvSpPr/>
          <p:nvPr/>
        </p:nvSpPr>
        <p:spPr>
          <a:xfrm>
            <a:off x="4243579" y="1327154"/>
            <a:ext cx="5586222" cy="5530846"/>
          </a:xfrm>
          <a:prstGeom prst="roundRect">
            <a:avLst>
              <a:gd name="adj" fmla="val 1721"/>
            </a:avLst>
          </a:prstGeom>
          <a:noFill/>
          <a:ln w="952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0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28358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3D2E5BB8-2E0F-86D3-66DC-E8DC2DD33CCA}"/>
              </a:ext>
            </a:extLst>
          </p:cNvPr>
          <p:cNvSpPr txBox="1"/>
          <p:nvPr/>
        </p:nvSpPr>
        <p:spPr>
          <a:xfrm>
            <a:off x="267332" y="288042"/>
            <a:ext cx="2460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err="1">
                <a:solidFill>
                  <a:schemeClr val="accent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WFDetector</a:t>
            </a:r>
            <a:r>
              <a:rPr lang="en-US" altLang="ko-KR" dirty="0">
                <a:solidFill>
                  <a:schemeClr val="accent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</a:t>
            </a:r>
            <a:r>
              <a:rPr lang="ko-KR" altLang="en-US" dirty="0">
                <a:solidFill>
                  <a:schemeClr val="accent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기능</a:t>
            </a:r>
            <a:endParaRPr lang="ko-KR" altLang="en-US" b="1" dirty="0">
              <a:solidFill>
                <a:srgbClr val="0070C0"/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pic>
        <p:nvPicPr>
          <p:cNvPr id="19" name="그래픽 11">
            <a:extLst>
              <a:ext uri="{FF2B5EF4-FFF2-40B4-BE49-F238E27FC236}">
                <a16:creationId xmlns:a16="http://schemas.microsoft.com/office/drawing/2014/main" id="{CC76FDF2-1DD5-58C2-1233-365D5E210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63772" y="248743"/>
            <a:ext cx="1593265" cy="351455"/>
          </a:xfrm>
          <a:prstGeom prst="rect">
            <a:avLst/>
          </a:prstGeom>
        </p:spPr>
      </p:pic>
      <p:sp>
        <p:nvSpPr>
          <p:cNvPr id="20" name="슬라이드 번호 개체 틀 4">
            <a:extLst>
              <a:ext uri="{FF2B5EF4-FFF2-40B4-BE49-F238E27FC236}">
                <a16:creationId xmlns:a16="http://schemas.microsoft.com/office/drawing/2014/main" id="{A8C4BC1C-193A-656D-1465-17670A6A44D3}"/>
              </a:ext>
            </a:extLst>
          </p:cNvPr>
          <p:cNvSpPr txBox="1">
            <a:spLocks/>
          </p:cNvSpPr>
          <p:nvPr/>
        </p:nvSpPr>
        <p:spPr>
          <a:xfrm>
            <a:off x="11394773" y="6397625"/>
            <a:ext cx="551869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400" b="0" i="1" kern="1200">
                <a:solidFill>
                  <a:schemeClr val="accent1">
                    <a:lumMod val="7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2466E42-A0E3-4444-BD98-151EBD1E49C6}" type="slidenum">
              <a:rPr lang="ko-KR" altLang="en-US" b="1" i="0" smtClean="0"/>
              <a:pPr algn="r"/>
              <a:t>35</a:t>
            </a:fld>
            <a:endParaRPr lang="ko-KR" altLang="en-US" b="1" i="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756FEE0-FD1D-BF18-F05E-6BBB1DA34491}"/>
              </a:ext>
            </a:extLst>
          </p:cNvPr>
          <p:cNvCxnSpPr>
            <a:cxnSpLocks/>
          </p:cNvCxnSpPr>
          <p:nvPr/>
        </p:nvCxnSpPr>
        <p:spPr>
          <a:xfrm>
            <a:off x="2509520" y="461246"/>
            <a:ext cx="760147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그림 4">
            <a:extLst>
              <a:ext uri="{FF2B5EF4-FFF2-40B4-BE49-F238E27FC236}">
                <a16:creationId xmlns:a16="http://schemas.microsoft.com/office/drawing/2014/main" id="{56A1DF14-A3BE-16C1-3F6F-E77F125F1C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750" y="657412"/>
            <a:ext cx="9789273" cy="5813238"/>
          </a:xfrm>
          <a:prstGeom prst="rect">
            <a:avLst/>
          </a:prstGeom>
        </p:spPr>
      </p:pic>
      <p:sp>
        <p:nvSpPr>
          <p:cNvPr id="6" name="모서리가 둥근 직사각형 106">
            <a:extLst>
              <a:ext uri="{FF2B5EF4-FFF2-40B4-BE49-F238E27FC236}">
                <a16:creationId xmlns:a16="http://schemas.microsoft.com/office/drawing/2014/main" id="{7D177ED9-BD39-44FF-9715-D6D35E3D480D}"/>
              </a:ext>
            </a:extLst>
          </p:cNvPr>
          <p:cNvSpPr/>
          <p:nvPr/>
        </p:nvSpPr>
        <p:spPr>
          <a:xfrm>
            <a:off x="3610233" y="2813050"/>
            <a:ext cx="7337167" cy="1104900"/>
          </a:xfrm>
          <a:prstGeom prst="roundRect">
            <a:avLst>
              <a:gd name="adj" fmla="val 1721"/>
            </a:avLst>
          </a:prstGeom>
          <a:noFill/>
          <a:ln w="952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0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0D10F4-F38F-7298-E169-0739DE44E299}"/>
              </a:ext>
            </a:extLst>
          </p:cNvPr>
          <p:cNvSpPr txBox="1"/>
          <p:nvPr/>
        </p:nvSpPr>
        <p:spPr>
          <a:xfrm>
            <a:off x="6128070" y="4225151"/>
            <a:ext cx="2301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>
                <a:solidFill>
                  <a:schemeClr val="accent1">
                    <a:lumMod val="75000"/>
                  </a:schemeClr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탐지대상 웹서버 목록</a:t>
            </a:r>
          </a:p>
        </p:txBody>
      </p:sp>
    </p:spTree>
    <p:extLst>
      <p:ext uri="{BB962C8B-B14F-4D97-AF65-F5344CB8AC3E}">
        <p14:creationId xmlns:p14="http://schemas.microsoft.com/office/powerpoint/2010/main" val="384619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3D2E5BB8-2E0F-86D3-66DC-E8DC2DD33CCA}"/>
              </a:ext>
            </a:extLst>
          </p:cNvPr>
          <p:cNvSpPr txBox="1"/>
          <p:nvPr/>
        </p:nvSpPr>
        <p:spPr>
          <a:xfrm>
            <a:off x="267332" y="288042"/>
            <a:ext cx="2460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err="1">
                <a:solidFill>
                  <a:schemeClr val="accent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WFDetector</a:t>
            </a:r>
            <a:r>
              <a:rPr lang="en-US" altLang="ko-KR" dirty="0">
                <a:solidFill>
                  <a:schemeClr val="accent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</a:t>
            </a:r>
            <a:r>
              <a:rPr lang="ko-KR" altLang="en-US" dirty="0">
                <a:solidFill>
                  <a:schemeClr val="accent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기능</a:t>
            </a:r>
            <a:endParaRPr lang="ko-KR" altLang="en-US" b="1" dirty="0">
              <a:solidFill>
                <a:srgbClr val="0070C0"/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pic>
        <p:nvPicPr>
          <p:cNvPr id="19" name="그래픽 11">
            <a:extLst>
              <a:ext uri="{FF2B5EF4-FFF2-40B4-BE49-F238E27FC236}">
                <a16:creationId xmlns:a16="http://schemas.microsoft.com/office/drawing/2014/main" id="{CC76FDF2-1DD5-58C2-1233-365D5E210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63772" y="248743"/>
            <a:ext cx="1593265" cy="351455"/>
          </a:xfrm>
          <a:prstGeom prst="rect">
            <a:avLst/>
          </a:prstGeom>
        </p:spPr>
      </p:pic>
      <p:sp>
        <p:nvSpPr>
          <p:cNvPr id="20" name="슬라이드 번호 개체 틀 4">
            <a:extLst>
              <a:ext uri="{FF2B5EF4-FFF2-40B4-BE49-F238E27FC236}">
                <a16:creationId xmlns:a16="http://schemas.microsoft.com/office/drawing/2014/main" id="{A8C4BC1C-193A-656D-1465-17670A6A44D3}"/>
              </a:ext>
            </a:extLst>
          </p:cNvPr>
          <p:cNvSpPr txBox="1">
            <a:spLocks/>
          </p:cNvSpPr>
          <p:nvPr/>
        </p:nvSpPr>
        <p:spPr>
          <a:xfrm>
            <a:off x="11394773" y="6397625"/>
            <a:ext cx="551869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400" b="0" i="1" kern="1200">
                <a:solidFill>
                  <a:schemeClr val="accent1">
                    <a:lumMod val="7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2466E42-A0E3-4444-BD98-151EBD1E49C6}" type="slidenum">
              <a:rPr lang="ko-KR" altLang="en-US" b="1" i="0" smtClean="0"/>
              <a:pPr algn="r"/>
              <a:t>36</a:t>
            </a:fld>
            <a:endParaRPr lang="ko-KR" altLang="en-US" b="1" i="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756FEE0-FD1D-BF18-F05E-6BBB1DA34491}"/>
              </a:ext>
            </a:extLst>
          </p:cNvPr>
          <p:cNvCxnSpPr>
            <a:cxnSpLocks/>
          </p:cNvCxnSpPr>
          <p:nvPr/>
        </p:nvCxnSpPr>
        <p:spPr>
          <a:xfrm>
            <a:off x="2509520" y="461246"/>
            <a:ext cx="760147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그림 2">
            <a:extLst>
              <a:ext uri="{FF2B5EF4-FFF2-40B4-BE49-F238E27FC236}">
                <a16:creationId xmlns:a16="http://schemas.microsoft.com/office/drawing/2014/main" id="{357D72CA-E3E6-5DDE-5E87-C1507730F2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4250" y="728740"/>
            <a:ext cx="7916243" cy="5564110"/>
          </a:xfrm>
          <a:prstGeom prst="rect">
            <a:avLst/>
          </a:prstGeom>
        </p:spPr>
      </p:pic>
      <p:sp>
        <p:nvSpPr>
          <p:cNvPr id="6" name="모서리가 둥근 직사각형 106">
            <a:extLst>
              <a:ext uri="{FF2B5EF4-FFF2-40B4-BE49-F238E27FC236}">
                <a16:creationId xmlns:a16="http://schemas.microsoft.com/office/drawing/2014/main" id="{40621E85-A9ED-1F95-F047-608ACAA8CFDC}"/>
              </a:ext>
            </a:extLst>
          </p:cNvPr>
          <p:cNvSpPr/>
          <p:nvPr/>
        </p:nvSpPr>
        <p:spPr>
          <a:xfrm>
            <a:off x="5264150" y="1501924"/>
            <a:ext cx="4737100" cy="3724126"/>
          </a:xfrm>
          <a:prstGeom prst="roundRect">
            <a:avLst>
              <a:gd name="adj" fmla="val 1721"/>
            </a:avLst>
          </a:prstGeom>
          <a:noFill/>
          <a:ln w="952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0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9E0D7D-2133-145C-EAA2-F36515C0495E}"/>
              </a:ext>
            </a:extLst>
          </p:cNvPr>
          <p:cNvSpPr txBox="1"/>
          <p:nvPr/>
        </p:nvSpPr>
        <p:spPr>
          <a:xfrm>
            <a:off x="5061625" y="1012051"/>
            <a:ext cx="2301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>
                <a:solidFill>
                  <a:schemeClr val="accent1">
                    <a:lumMod val="75000"/>
                  </a:schemeClr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탐지내역 확인</a:t>
            </a:r>
          </a:p>
        </p:txBody>
      </p:sp>
    </p:spTree>
    <p:extLst>
      <p:ext uri="{BB962C8B-B14F-4D97-AF65-F5344CB8AC3E}">
        <p14:creationId xmlns:p14="http://schemas.microsoft.com/office/powerpoint/2010/main" val="411903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light, ocean floor&#10;&#10;Description automatically generated">
            <a:extLst>
              <a:ext uri="{FF2B5EF4-FFF2-40B4-BE49-F238E27FC236}">
                <a16:creationId xmlns:a16="http://schemas.microsoft.com/office/drawing/2014/main" id="{35C34732-8D58-E5B2-B78C-03B1284F29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" t="1240" r="3650" b="4343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6A3E49-7496-0D83-1894-D00C83EA8248}"/>
              </a:ext>
            </a:extLst>
          </p:cNvPr>
          <p:cNvSpPr txBox="1"/>
          <p:nvPr/>
        </p:nvSpPr>
        <p:spPr>
          <a:xfrm>
            <a:off x="2318251" y="347828"/>
            <a:ext cx="6453800" cy="7937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atinLnBrk="0">
              <a:lnSpc>
                <a:spcPct val="90000"/>
              </a:lnSpc>
              <a:spcAft>
                <a:spcPts val="600"/>
              </a:spcAft>
            </a:pPr>
            <a:r>
              <a:rPr lang="en-US" altLang="ko-KR" sz="2000" b="1" i="1" dirty="0">
                <a:solidFill>
                  <a:schemeClr val="bg1">
                    <a:lumMod val="85000"/>
                  </a:schemeClr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Unified Web Security Service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384924-B86E-D54B-2F3D-57B28F23194B}"/>
              </a:ext>
            </a:extLst>
          </p:cNvPr>
          <p:cNvSpPr txBox="1"/>
          <p:nvPr/>
        </p:nvSpPr>
        <p:spPr>
          <a:xfrm>
            <a:off x="566168" y="2828835"/>
            <a:ext cx="62765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200" b="1" dirty="0">
                <a:solidFill>
                  <a:schemeClr val="bg1"/>
                </a:solidFill>
                <a:latin typeface="Pretendard Black" panose="02000503000000020004" pitchFamily="2" charset="-127"/>
                <a:ea typeface="Pretendard Black" panose="02000503000000020004" pitchFamily="2" charset="-127"/>
                <a:cs typeface="Pretendard Black" panose="02000503000000020004" pitchFamily="2" charset="-127"/>
              </a:rPr>
              <a:t>Thank You</a:t>
            </a:r>
            <a:endParaRPr lang="en-KR" sz="7200" b="1" dirty="0">
              <a:solidFill>
                <a:schemeClr val="bg1"/>
              </a:solidFill>
              <a:latin typeface="Pretendard Black" panose="02000503000000020004" pitchFamily="2" charset="-127"/>
              <a:ea typeface="Pretendard Black" panose="02000503000000020004" pitchFamily="2" charset="-127"/>
              <a:cs typeface="Pretendard Black" panose="02000503000000020004" pitchFamily="2" charset="-12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E7DB54-DDF0-8A00-0BBC-F0B75F678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821" y="472414"/>
            <a:ext cx="1952235" cy="4346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93A2FE-E28F-DCF0-3696-544E5228AA11}"/>
              </a:ext>
            </a:extLst>
          </p:cNvPr>
          <p:cNvSpPr txBox="1"/>
          <p:nvPr/>
        </p:nvSpPr>
        <p:spPr>
          <a:xfrm>
            <a:off x="637744" y="3964280"/>
            <a:ext cx="6453800" cy="394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atinLnBrk="0">
              <a:lnSpc>
                <a:spcPct val="90000"/>
              </a:lnSpc>
              <a:spcAft>
                <a:spcPts val="600"/>
              </a:spcAft>
            </a:pPr>
            <a:r>
              <a:rPr lang="en-US" altLang="ko-KR" sz="1600" b="1" i="1" dirty="0">
                <a:solidFill>
                  <a:schemeClr val="bg1">
                    <a:lumMod val="85000"/>
                  </a:schemeClr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http://www.f1security.co.kr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54E3D7-B57E-82D4-C63A-C7DCE4ACF9F9}"/>
              </a:ext>
            </a:extLst>
          </p:cNvPr>
          <p:cNvSpPr txBox="1"/>
          <p:nvPr/>
        </p:nvSpPr>
        <p:spPr>
          <a:xfrm>
            <a:off x="637744" y="5949280"/>
            <a:ext cx="6453800" cy="394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atinLnBrk="0">
              <a:lnSpc>
                <a:spcPct val="90000"/>
              </a:lnSpc>
              <a:spcAft>
                <a:spcPts val="600"/>
              </a:spcAft>
            </a:pPr>
            <a:r>
              <a:rPr lang="ko-KR" altLang="en-US" sz="1400" dirty="0">
                <a:solidFill>
                  <a:schemeClr val="bg1">
                    <a:lumMod val="85000"/>
                  </a:schemeClr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서울특별시 금천구 </a:t>
            </a:r>
            <a:r>
              <a:rPr lang="ko-KR" altLang="en-US" sz="1400" dirty="0" err="1">
                <a:solidFill>
                  <a:schemeClr val="bg1">
                    <a:lumMod val="85000"/>
                  </a:schemeClr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벚꽃로</a:t>
            </a:r>
            <a:r>
              <a:rPr lang="ko-KR" altLang="en-US" sz="1400" dirty="0">
                <a:solidFill>
                  <a:schemeClr val="bg1">
                    <a:lumMod val="85000"/>
                  </a:schemeClr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 </a:t>
            </a:r>
            <a:r>
              <a:rPr lang="en-US" altLang="ko-KR" sz="1400" dirty="0">
                <a:solidFill>
                  <a:schemeClr val="bg1">
                    <a:lumMod val="85000"/>
                  </a:schemeClr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234 </a:t>
            </a:r>
            <a:r>
              <a:rPr lang="ko-KR" altLang="en-US" sz="1400" dirty="0" err="1">
                <a:solidFill>
                  <a:schemeClr val="bg1">
                    <a:lumMod val="85000"/>
                  </a:schemeClr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에이스하이엔드타워</a:t>
            </a:r>
            <a:r>
              <a:rPr lang="en-US" altLang="ko-KR" sz="1400" dirty="0">
                <a:solidFill>
                  <a:schemeClr val="bg1">
                    <a:lumMod val="85000"/>
                  </a:schemeClr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6</a:t>
            </a:r>
            <a:r>
              <a:rPr lang="ko-KR" altLang="en-US" sz="1400" dirty="0">
                <a:solidFill>
                  <a:schemeClr val="bg1">
                    <a:lumMod val="85000"/>
                  </a:schemeClr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차 </a:t>
            </a:r>
            <a:r>
              <a:rPr lang="en-US" altLang="ko-KR" sz="1400" dirty="0">
                <a:solidFill>
                  <a:schemeClr val="bg1">
                    <a:lumMod val="85000"/>
                  </a:schemeClr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1402</a:t>
            </a:r>
            <a:r>
              <a:rPr lang="ko-KR" altLang="en-US" sz="1400" dirty="0">
                <a:solidFill>
                  <a:schemeClr val="bg1">
                    <a:lumMod val="85000"/>
                  </a:schemeClr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88DD8-3753-E8F3-EC2C-5A1E07143761}"/>
              </a:ext>
            </a:extLst>
          </p:cNvPr>
          <p:cNvSpPr txBox="1"/>
          <p:nvPr/>
        </p:nvSpPr>
        <p:spPr>
          <a:xfrm>
            <a:off x="637744" y="5649312"/>
            <a:ext cx="6453800" cy="394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atinLnBrk="0">
              <a:lnSpc>
                <a:spcPct val="90000"/>
              </a:lnSpc>
              <a:spcAft>
                <a:spcPts val="600"/>
              </a:spcAft>
            </a:pPr>
            <a:r>
              <a:rPr lang="en-US" altLang="ko-KR" sz="1400" dirty="0">
                <a:solidFill>
                  <a:schemeClr val="bg1">
                    <a:lumMod val="85000"/>
                  </a:schemeClr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TEL 070-4640-3030   |   FAX 02-6944-8448  |  sales@f1security.co.kr</a:t>
            </a:r>
          </a:p>
        </p:txBody>
      </p:sp>
    </p:spTree>
    <p:extLst>
      <p:ext uri="{BB962C8B-B14F-4D97-AF65-F5344CB8AC3E}">
        <p14:creationId xmlns:p14="http://schemas.microsoft.com/office/powerpoint/2010/main" val="245250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66DE58D-1B33-EC88-0767-F67FABC74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045" y="3061752"/>
            <a:ext cx="2560691" cy="256069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D2E5BB8-2E0F-86D3-66DC-E8DC2DD33CCA}"/>
              </a:ext>
            </a:extLst>
          </p:cNvPr>
          <p:cNvSpPr txBox="1"/>
          <p:nvPr/>
        </p:nvSpPr>
        <p:spPr>
          <a:xfrm>
            <a:off x="267333" y="288042"/>
            <a:ext cx="1751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accent1">
                    <a:lumMod val="50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Why is </a:t>
            </a:r>
            <a:r>
              <a:rPr lang="en-US" altLang="ko-KR" b="1" dirty="0">
                <a:solidFill>
                  <a:srgbClr val="0070C0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UWSS </a:t>
            </a:r>
            <a:endParaRPr lang="ko-KR" altLang="en-US" b="1" dirty="0">
              <a:solidFill>
                <a:srgbClr val="0070C0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pic>
        <p:nvPicPr>
          <p:cNvPr id="19" name="그래픽 11">
            <a:extLst>
              <a:ext uri="{FF2B5EF4-FFF2-40B4-BE49-F238E27FC236}">
                <a16:creationId xmlns:a16="http://schemas.microsoft.com/office/drawing/2014/main" id="{CC76FDF2-1DD5-58C2-1233-365D5E2105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63772" y="248743"/>
            <a:ext cx="1593265" cy="351455"/>
          </a:xfrm>
          <a:prstGeom prst="rect">
            <a:avLst/>
          </a:prstGeom>
        </p:spPr>
      </p:pic>
      <p:sp>
        <p:nvSpPr>
          <p:cNvPr id="20" name="슬라이드 번호 개체 틀 4">
            <a:extLst>
              <a:ext uri="{FF2B5EF4-FFF2-40B4-BE49-F238E27FC236}">
                <a16:creationId xmlns:a16="http://schemas.microsoft.com/office/drawing/2014/main" id="{A8C4BC1C-193A-656D-1465-17670A6A44D3}"/>
              </a:ext>
            </a:extLst>
          </p:cNvPr>
          <p:cNvSpPr txBox="1">
            <a:spLocks/>
          </p:cNvSpPr>
          <p:nvPr/>
        </p:nvSpPr>
        <p:spPr>
          <a:xfrm>
            <a:off x="11394773" y="6397625"/>
            <a:ext cx="551869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400" b="0" i="1" kern="1200">
                <a:solidFill>
                  <a:schemeClr val="accent1">
                    <a:lumMod val="7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2466E42-A0E3-4444-BD98-151EBD1E49C6}" type="slidenum">
              <a:rPr lang="ko-KR" altLang="en-US" b="1" i="0" smtClean="0"/>
              <a:pPr algn="r"/>
              <a:t>4</a:t>
            </a:fld>
            <a:endParaRPr lang="ko-KR" altLang="en-US" b="1" i="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756FEE0-FD1D-BF18-F05E-6BBB1DA34491}"/>
              </a:ext>
            </a:extLst>
          </p:cNvPr>
          <p:cNvCxnSpPr>
            <a:cxnSpLocks/>
          </p:cNvCxnSpPr>
          <p:nvPr/>
        </p:nvCxnSpPr>
        <p:spPr>
          <a:xfrm>
            <a:off x="2103929" y="461246"/>
            <a:ext cx="8007069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1659265-3A09-047D-D945-50EB9E7639A3}"/>
              </a:ext>
            </a:extLst>
          </p:cNvPr>
          <p:cNvSpPr/>
          <p:nvPr/>
        </p:nvSpPr>
        <p:spPr>
          <a:xfrm>
            <a:off x="1377946" y="3064355"/>
            <a:ext cx="2552695" cy="2555859"/>
          </a:xfrm>
          <a:prstGeom prst="roundRect">
            <a:avLst>
              <a:gd name="adj" fmla="val 3789"/>
            </a:avLst>
          </a:prstGeom>
          <a:solidFill>
            <a:schemeClr val="accent1">
              <a:lumMod val="50000"/>
              <a:alpha val="7070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94F47C8-34E9-7D72-D6C1-5AD62D6DDB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1604" y="3062978"/>
            <a:ext cx="2553730" cy="25616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05BFFAC-0FAB-8C4E-620E-F4402AB1F5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7075" y="3064354"/>
            <a:ext cx="2557849" cy="2555860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106264C-93E5-A60E-1DFD-36CB2438F104}"/>
              </a:ext>
            </a:extLst>
          </p:cNvPr>
          <p:cNvSpPr/>
          <p:nvPr/>
        </p:nvSpPr>
        <p:spPr>
          <a:xfrm>
            <a:off x="4813236" y="3064355"/>
            <a:ext cx="2552695" cy="2555859"/>
          </a:xfrm>
          <a:prstGeom prst="roundRect">
            <a:avLst>
              <a:gd name="adj" fmla="val 3789"/>
            </a:avLst>
          </a:prstGeom>
          <a:solidFill>
            <a:srgbClr val="002060">
              <a:alpha val="506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 dirty="0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F2B0F4E-BEF5-A287-AA43-3BB4636D5B07}"/>
              </a:ext>
            </a:extLst>
          </p:cNvPr>
          <p:cNvSpPr/>
          <p:nvPr/>
        </p:nvSpPr>
        <p:spPr>
          <a:xfrm>
            <a:off x="8260380" y="3064355"/>
            <a:ext cx="2552695" cy="2555859"/>
          </a:xfrm>
          <a:prstGeom prst="roundRect">
            <a:avLst>
              <a:gd name="adj" fmla="val 3789"/>
            </a:avLst>
          </a:prstGeom>
          <a:solidFill>
            <a:srgbClr val="2518A1">
              <a:alpha val="5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EFAA11-F0A7-B2BB-AA9B-FEDDA0B30573}"/>
              </a:ext>
            </a:extLst>
          </p:cNvPr>
          <p:cNvSpPr txBox="1"/>
          <p:nvPr/>
        </p:nvSpPr>
        <p:spPr>
          <a:xfrm>
            <a:off x="1379241" y="4206886"/>
            <a:ext cx="25469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고객은 </a:t>
            </a:r>
            <a:r>
              <a:rPr lang="en-US" altLang="ko-KR" sz="1600" b="1" dirty="0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UWSS </a:t>
            </a:r>
            <a:r>
              <a:rPr lang="ko-KR" altLang="en-US" sz="1600" b="1" dirty="0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단일 서비스 </a:t>
            </a:r>
            <a:endParaRPr lang="en-US" altLang="ko-KR" sz="1600" b="1" dirty="0">
              <a:solidFill>
                <a:schemeClr val="bg1"/>
              </a:solidFill>
              <a:latin typeface="Pretendard SemiBold" panose="02000503000000020004" pitchFamily="2" charset="-127"/>
              <a:ea typeface="Pretendard SemiBold" panose="02000503000000020004" pitchFamily="2" charset="-127"/>
              <a:cs typeface="Pretendard SemiBold" panose="02000503000000020004" pitchFamily="2" charset="-127"/>
            </a:endParaRPr>
          </a:p>
          <a:p>
            <a:pPr algn="ctr"/>
            <a:r>
              <a:rPr lang="ko-KR" altLang="en-US" sz="1600" b="1" dirty="0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선택만으로 필수적인 </a:t>
            </a:r>
            <a:endParaRPr lang="en-US" altLang="ko-KR" sz="1600" b="1" dirty="0">
              <a:solidFill>
                <a:schemeClr val="bg1"/>
              </a:solidFill>
              <a:latin typeface="Pretendard SemiBold" panose="02000503000000020004" pitchFamily="2" charset="-127"/>
              <a:ea typeface="Pretendard SemiBold" panose="02000503000000020004" pitchFamily="2" charset="-127"/>
              <a:cs typeface="Pretendard SemiBold" panose="02000503000000020004" pitchFamily="2" charset="-127"/>
            </a:endParaRPr>
          </a:p>
          <a:p>
            <a:pPr algn="ctr"/>
            <a:r>
              <a:rPr lang="ko-KR" altLang="en-US" sz="1600" b="1" dirty="0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다양한 웹 보안을 도입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875AEF-68BD-791B-262E-0DA72C780137}"/>
              </a:ext>
            </a:extLst>
          </p:cNvPr>
          <p:cNvSpPr txBox="1"/>
          <p:nvPr/>
        </p:nvSpPr>
        <p:spPr>
          <a:xfrm>
            <a:off x="4821787" y="4206886"/>
            <a:ext cx="2542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클라우드 중앙관리시스템의 직관적인 </a:t>
            </a:r>
            <a:r>
              <a:rPr lang="en-US" altLang="ko-KR" sz="1600" b="1" dirty="0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UI</a:t>
            </a:r>
            <a:r>
              <a:rPr lang="ko-KR" altLang="en-US" sz="1600" b="1" dirty="0" err="1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를</a:t>
            </a:r>
            <a:r>
              <a:rPr lang="ko-KR" altLang="en-US" sz="1600" b="1" dirty="0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 사용한</a:t>
            </a:r>
            <a:endParaRPr lang="en-US" altLang="ko-KR" sz="1600" b="1" dirty="0">
              <a:solidFill>
                <a:schemeClr val="bg1"/>
              </a:solidFill>
              <a:latin typeface="Pretendard SemiBold" panose="02000503000000020004" pitchFamily="2" charset="-127"/>
              <a:ea typeface="Pretendard SemiBold" panose="02000503000000020004" pitchFamily="2" charset="-127"/>
              <a:cs typeface="Pretendard SemiBold" panose="02000503000000020004" pitchFamily="2" charset="-127"/>
            </a:endParaRPr>
          </a:p>
          <a:p>
            <a:pPr algn="ctr"/>
            <a:r>
              <a:rPr lang="ko-KR" altLang="en-US" sz="1600" b="1" dirty="0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운영관리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DCDD84-EE91-3AA8-8125-78B0ABDEFFFC}"/>
              </a:ext>
            </a:extLst>
          </p:cNvPr>
          <p:cNvSpPr txBox="1"/>
          <p:nvPr/>
        </p:nvSpPr>
        <p:spPr>
          <a:xfrm>
            <a:off x="8260378" y="4206886"/>
            <a:ext cx="2542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소프트웨어 </a:t>
            </a:r>
            <a:r>
              <a:rPr lang="en-US" altLang="ko-KR" sz="1600" b="1" dirty="0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&amp; </a:t>
            </a:r>
            <a:r>
              <a:rPr lang="ko-KR" altLang="en-US" sz="1600" b="1" dirty="0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클라우드 기반 합리적인 가격체계로</a:t>
            </a:r>
            <a:endParaRPr lang="en-US" altLang="ko-KR" sz="1600" b="1" dirty="0">
              <a:solidFill>
                <a:schemeClr val="bg1"/>
              </a:solidFill>
              <a:latin typeface="Pretendard SemiBold" panose="02000503000000020004" pitchFamily="2" charset="-127"/>
              <a:ea typeface="Pretendard SemiBold" panose="02000503000000020004" pitchFamily="2" charset="-127"/>
              <a:cs typeface="Pretendard SemiBold" panose="02000503000000020004" pitchFamily="2" charset="-127"/>
            </a:endParaRPr>
          </a:p>
          <a:p>
            <a:pPr algn="ctr"/>
            <a:r>
              <a:rPr lang="ko-KR" altLang="en-US" sz="1600" b="1" dirty="0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도입 가능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ABC295B-2309-DA8B-9294-560C2098B2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0203" y="3483641"/>
            <a:ext cx="572211" cy="57221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782DECB-E119-C613-A800-D8AA77B7BB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00562" y="3451001"/>
            <a:ext cx="590876" cy="5876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42C813C-A369-84C6-2A9E-4898A19B44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18600" y="3403351"/>
            <a:ext cx="596879" cy="67827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3164B0A-5CB0-03E6-D97E-04FF647164CF}"/>
              </a:ext>
            </a:extLst>
          </p:cNvPr>
          <p:cNvSpPr txBox="1"/>
          <p:nvPr/>
        </p:nvSpPr>
        <p:spPr>
          <a:xfrm>
            <a:off x="2268894" y="1232745"/>
            <a:ext cx="739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dirty="0">
                <a:solidFill>
                  <a:schemeClr val="accent1">
                    <a:lumMod val="75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01</a:t>
            </a:r>
            <a:endParaRPr lang="ko-KR" altLang="en-US" sz="3200" dirty="0">
              <a:solidFill>
                <a:schemeClr val="accent1">
                  <a:lumMod val="75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  <a:cs typeface="Pretendard Light" panose="02000403000000020004" pitchFamily="2" charset="-12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7EC3852-088D-C449-DD78-EF084951321D}"/>
              </a:ext>
            </a:extLst>
          </p:cNvPr>
          <p:cNvSpPr txBox="1"/>
          <p:nvPr/>
        </p:nvSpPr>
        <p:spPr>
          <a:xfrm>
            <a:off x="1105697" y="1844824"/>
            <a:ext cx="3064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>
                <a:solidFill>
                  <a:schemeClr val="accent1">
                    <a:lumMod val="75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웹 보안 해결을 위한 제품 선택의 어려움 시스템 복잡도 증대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1E032A3-924A-B3E3-143F-7DDA42169704}"/>
              </a:ext>
            </a:extLst>
          </p:cNvPr>
          <p:cNvSpPr txBox="1"/>
          <p:nvPr/>
        </p:nvSpPr>
        <p:spPr>
          <a:xfrm>
            <a:off x="5729691" y="1232745"/>
            <a:ext cx="739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dirty="0">
                <a:solidFill>
                  <a:schemeClr val="accent1">
                    <a:lumMod val="75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02</a:t>
            </a:r>
            <a:endParaRPr lang="ko-KR" altLang="en-US" sz="3200" dirty="0">
              <a:solidFill>
                <a:schemeClr val="accent1">
                  <a:lumMod val="75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  <a:cs typeface="Pretendard Light" panose="02000403000000020004" pitchFamily="2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BFAC8E6-9E14-616C-2DD2-4AF5F9E22701}"/>
              </a:ext>
            </a:extLst>
          </p:cNvPr>
          <p:cNvSpPr txBox="1"/>
          <p:nvPr/>
        </p:nvSpPr>
        <p:spPr>
          <a:xfrm>
            <a:off x="4530953" y="1844824"/>
            <a:ext cx="3128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>
                <a:solidFill>
                  <a:schemeClr val="accent1">
                    <a:lumMod val="75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많은 기업에는 웹 보안 전문지식과</a:t>
            </a:r>
            <a:endParaRPr lang="en-US" altLang="ko-KR" sz="1400" b="1" dirty="0">
              <a:solidFill>
                <a:schemeClr val="accent1">
                  <a:lumMod val="75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  <a:cs typeface="Pretendard Light" panose="02000403000000020004" pitchFamily="2" charset="-127"/>
            </a:endParaRPr>
          </a:p>
          <a:p>
            <a:pPr algn="ctr"/>
            <a:r>
              <a:rPr lang="ko-KR" altLang="en-US" sz="1400" b="1" dirty="0">
                <a:solidFill>
                  <a:schemeClr val="accent1">
                    <a:lumMod val="75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경험을 보유한 전문가 부재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A382FC0-FD64-6239-FAEF-EDCC40B8DB80}"/>
              </a:ext>
            </a:extLst>
          </p:cNvPr>
          <p:cNvSpPr txBox="1"/>
          <p:nvPr/>
        </p:nvSpPr>
        <p:spPr>
          <a:xfrm>
            <a:off x="9164098" y="1232745"/>
            <a:ext cx="739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dirty="0">
                <a:solidFill>
                  <a:schemeClr val="accent1">
                    <a:lumMod val="75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03</a:t>
            </a:r>
            <a:endParaRPr lang="ko-KR" altLang="en-US" sz="3200" dirty="0">
              <a:solidFill>
                <a:schemeClr val="accent1">
                  <a:lumMod val="75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  <a:cs typeface="Pretendard Light" panose="02000403000000020004" pitchFamily="2" charset="-12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33FAAA6-8D06-8F53-C7DE-BC4EAECBA659}"/>
              </a:ext>
            </a:extLst>
          </p:cNvPr>
          <p:cNvSpPr txBox="1"/>
          <p:nvPr/>
        </p:nvSpPr>
        <p:spPr>
          <a:xfrm>
            <a:off x="8341951" y="1844824"/>
            <a:ext cx="2391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>
                <a:solidFill>
                  <a:schemeClr val="accent1">
                    <a:lumMod val="75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웹 보안 제품 도입이 절실한 </a:t>
            </a:r>
            <a:endParaRPr lang="en-US" altLang="ko-KR" sz="1400" b="1" dirty="0">
              <a:solidFill>
                <a:schemeClr val="accent1">
                  <a:lumMod val="75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  <a:cs typeface="Pretendard Light" panose="02000403000000020004" pitchFamily="2" charset="-127"/>
            </a:endParaRPr>
          </a:p>
          <a:p>
            <a:pPr algn="ctr"/>
            <a:r>
              <a:rPr lang="ko-KR" altLang="en-US" sz="1400" b="1" dirty="0">
                <a:solidFill>
                  <a:schemeClr val="accent1">
                    <a:lumMod val="75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대다수 기업에게는 너무 고가</a:t>
            </a:r>
          </a:p>
        </p:txBody>
      </p:sp>
      <p:sp>
        <p:nvSpPr>
          <p:cNvPr id="34" name="Down Arrow 33">
            <a:extLst>
              <a:ext uri="{FF2B5EF4-FFF2-40B4-BE49-F238E27FC236}">
                <a16:creationId xmlns:a16="http://schemas.microsoft.com/office/drawing/2014/main" id="{0A2F1739-1BF1-81AD-C53D-B355EA03AD57}"/>
              </a:ext>
            </a:extLst>
          </p:cNvPr>
          <p:cNvSpPr/>
          <p:nvPr/>
        </p:nvSpPr>
        <p:spPr>
          <a:xfrm>
            <a:off x="2403195" y="2430966"/>
            <a:ext cx="477273" cy="459430"/>
          </a:xfrm>
          <a:prstGeom prst="downArrow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35" name="Down Arrow 34">
            <a:extLst>
              <a:ext uri="{FF2B5EF4-FFF2-40B4-BE49-F238E27FC236}">
                <a16:creationId xmlns:a16="http://schemas.microsoft.com/office/drawing/2014/main" id="{57EF34BB-3B95-4EF8-CAAB-33C1C4715316}"/>
              </a:ext>
            </a:extLst>
          </p:cNvPr>
          <p:cNvSpPr/>
          <p:nvPr/>
        </p:nvSpPr>
        <p:spPr>
          <a:xfrm>
            <a:off x="5858944" y="2430966"/>
            <a:ext cx="477273" cy="459430"/>
          </a:xfrm>
          <a:prstGeom prst="downArrow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36" name="Down Arrow 35">
            <a:extLst>
              <a:ext uri="{FF2B5EF4-FFF2-40B4-BE49-F238E27FC236}">
                <a16:creationId xmlns:a16="http://schemas.microsoft.com/office/drawing/2014/main" id="{14DAE852-5D62-CABE-35B7-18707377CB73}"/>
              </a:ext>
            </a:extLst>
          </p:cNvPr>
          <p:cNvSpPr/>
          <p:nvPr/>
        </p:nvSpPr>
        <p:spPr>
          <a:xfrm>
            <a:off x="9301613" y="2430966"/>
            <a:ext cx="477273" cy="459430"/>
          </a:xfrm>
          <a:prstGeom prst="downArrow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283670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3D2E5BB8-2E0F-86D3-66DC-E8DC2DD33CCA}"/>
              </a:ext>
            </a:extLst>
          </p:cNvPr>
          <p:cNvSpPr txBox="1"/>
          <p:nvPr/>
        </p:nvSpPr>
        <p:spPr>
          <a:xfrm>
            <a:off x="267333" y="288042"/>
            <a:ext cx="1751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accent1">
                    <a:lumMod val="50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Why is </a:t>
            </a:r>
            <a:r>
              <a:rPr lang="en-US" altLang="ko-KR" b="1" dirty="0">
                <a:solidFill>
                  <a:srgbClr val="0070C0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UWSS </a:t>
            </a:r>
            <a:endParaRPr lang="ko-KR" altLang="en-US" b="1" dirty="0">
              <a:solidFill>
                <a:srgbClr val="0070C0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pic>
        <p:nvPicPr>
          <p:cNvPr id="19" name="그래픽 11">
            <a:extLst>
              <a:ext uri="{FF2B5EF4-FFF2-40B4-BE49-F238E27FC236}">
                <a16:creationId xmlns:a16="http://schemas.microsoft.com/office/drawing/2014/main" id="{CC76FDF2-1DD5-58C2-1233-365D5E210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63772" y="248743"/>
            <a:ext cx="1593265" cy="351455"/>
          </a:xfrm>
          <a:prstGeom prst="rect">
            <a:avLst/>
          </a:prstGeom>
        </p:spPr>
      </p:pic>
      <p:sp>
        <p:nvSpPr>
          <p:cNvPr id="20" name="슬라이드 번호 개체 틀 4">
            <a:extLst>
              <a:ext uri="{FF2B5EF4-FFF2-40B4-BE49-F238E27FC236}">
                <a16:creationId xmlns:a16="http://schemas.microsoft.com/office/drawing/2014/main" id="{A8C4BC1C-193A-656D-1465-17670A6A44D3}"/>
              </a:ext>
            </a:extLst>
          </p:cNvPr>
          <p:cNvSpPr txBox="1">
            <a:spLocks/>
          </p:cNvSpPr>
          <p:nvPr/>
        </p:nvSpPr>
        <p:spPr>
          <a:xfrm>
            <a:off x="11394773" y="6397625"/>
            <a:ext cx="551869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400" b="0" i="1" kern="1200">
                <a:solidFill>
                  <a:schemeClr val="accent1">
                    <a:lumMod val="7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2466E42-A0E3-4444-BD98-151EBD1E49C6}" type="slidenum">
              <a:rPr lang="ko-KR" altLang="en-US" b="1" i="0" smtClean="0"/>
              <a:pPr algn="r"/>
              <a:t>5</a:t>
            </a:fld>
            <a:endParaRPr lang="ko-KR" altLang="en-US" b="1" i="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756FEE0-FD1D-BF18-F05E-6BBB1DA34491}"/>
              </a:ext>
            </a:extLst>
          </p:cNvPr>
          <p:cNvCxnSpPr>
            <a:cxnSpLocks/>
          </p:cNvCxnSpPr>
          <p:nvPr/>
        </p:nvCxnSpPr>
        <p:spPr>
          <a:xfrm>
            <a:off x="2103929" y="461246"/>
            <a:ext cx="8007069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C07A3BD-D428-C4D0-9AD1-0AF1CD968996}"/>
              </a:ext>
            </a:extLst>
          </p:cNvPr>
          <p:cNvSpPr txBox="1"/>
          <p:nvPr/>
        </p:nvSpPr>
        <p:spPr>
          <a:xfrm>
            <a:off x="257994" y="822143"/>
            <a:ext cx="5299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solidFill>
                  <a:schemeClr val="accent1">
                    <a:lumMod val="75000"/>
                  </a:schemeClr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타 </a:t>
            </a:r>
            <a:r>
              <a:rPr lang="ko-KR" altLang="en-US" b="1" dirty="0" err="1">
                <a:solidFill>
                  <a:schemeClr val="accent1">
                    <a:lumMod val="75000"/>
                  </a:schemeClr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웹보안</a:t>
            </a:r>
            <a:r>
              <a:rPr lang="ko-KR" altLang="en-US" b="1" dirty="0">
                <a:solidFill>
                  <a:schemeClr val="accent1">
                    <a:lumMod val="75000"/>
                  </a:schemeClr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 솔루션과 차별성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99E702-653F-05EB-5A7A-EC3634107B4E}"/>
              </a:ext>
            </a:extLst>
          </p:cNvPr>
          <p:cNvSpPr txBox="1"/>
          <p:nvPr/>
        </p:nvSpPr>
        <p:spPr>
          <a:xfrm>
            <a:off x="257993" y="1196752"/>
            <a:ext cx="8691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schemeClr val="accent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IPS/IDS, </a:t>
            </a:r>
            <a:r>
              <a:rPr lang="ko-KR" altLang="en-US" sz="1400" dirty="0">
                <a:solidFill>
                  <a:schemeClr val="accent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웹방화벽</a:t>
            </a:r>
            <a:r>
              <a:rPr lang="en-US" altLang="ko-KR" sz="1400" dirty="0">
                <a:solidFill>
                  <a:schemeClr val="accent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1400" dirty="0" err="1">
                <a:solidFill>
                  <a:schemeClr val="accent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웹셸</a:t>
            </a:r>
            <a:r>
              <a:rPr lang="en-US" altLang="ko-KR" sz="1400" dirty="0">
                <a:solidFill>
                  <a:schemeClr val="accent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1400" dirty="0" err="1">
                <a:solidFill>
                  <a:schemeClr val="accent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유해트래픽</a:t>
            </a:r>
            <a:r>
              <a:rPr lang="en-US" altLang="ko-KR" sz="1400" dirty="0">
                <a:solidFill>
                  <a:schemeClr val="accent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/</a:t>
            </a:r>
            <a:r>
              <a:rPr lang="ko-KR" altLang="en-US" sz="1400" dirty="0">
                <a:solidFill>
                  <a:schemeClr val="accent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이메일 필터링 등 악성코드에 감염되는 것을 방어하는 다양한 솔루션이 있지만</a:t>
            </a:r>
            <a:r>
              <a:rPr lang="en-US" altLang="ko-KR" sz="1400" dirty="0">
                <a:solidFill>
                  <a:schemeClr val="accent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</a:p>
          <a:p>
            <a:r>
              <a:rPr lang="ko-KR" altLang="en-US" sz="1400" b="1" dirty="0">
                <a:solidFill>
                  <a:srgbClr val="0070C0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기존 보안 시스템으로 웹 사이트에 접근하는 고객이 악성코드에 감염되는 것을 막지 못하는 문제를 해결하는 시스템</a:t>
            </a:r>
          </a:p>
        </p:txBody>
      </p:sp>
      <p:graphicFrame>
        <p:nvGraphicFramePr>
          <p:cNvPr id="5" name="표 6">
            <a:extLst>
              <a:ext uri="{FF2B5EF4-FFF2-40B4-BE49-F238E27FC236}">
                <a16:creationId xmlns:a16="http://schemas.microsoft.com/office/drawing/2014/main" id="{6814502E-3465-C810-8B96-1ECE9FB3B5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6311702"/>
              </p:ext>
            </p:extLst>
          </p:nvPr>
        </p:nvGraphicFramePr>
        <p:xfrm>
          <a:off x="334963" y="1999055"/>
          <a:ext cx="8644522" cy="3967075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795430">
                  <a:extLst>
                    <a:ext uri="{9D8B030D-6E8A-4147-A177-3AD203B41FA5}">
                      <a16:colId xmlns:a16="http://schemas.microsoft.com/office/drawing/2014/main" val="3008556302"/>
                    </a:ext>
                  </a:extLst>
                </a:gridCol>
                <a:gridCol w="3022276">
                  <a:extLst>
                    <a:ext uri="{9D8B030D-6E8A-4147-A177-3AD203B41FA5}">
                      <a16:colId xmlns:a16="http://schemas.microsoft.com/office/drawing/2014/main" val="350182811"/>
                    </a:ext>
                  </a:extLst>
                </a:gridCol>
                <a:gridCol w="3826816">
                  <a:extLst>
                    <a:ext uri="{9D8B030D-6E8A-4147-A177-3AD203B41FA5}">
                      <a16:colId xmlns:a16="http://schemas.microsoft.com/office/drawing/2014/main" val="868739282"/>
                    </a:ext>
                  </a:extLst>
                </a:gridCol>
              </a:tblGrid>
              <a:tr h="56672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solidFill>
                            <a:schemeClr val="bg1"/>
                          </a:solidFill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솔루션</a:t>
                      </a:r>
                      <a:endParaRPr lang="en-US" altLang="ko-KR" sz="1400" b="1" dirty="0">
                        <a:solidFill>
                          <a:schemeClr val="bg1"/>
                        </a:solidFill>
                        <a:latin typeface="Pretendard" panose="02000503000000020004" pitchFamily="2" charset="-127"/>
                        <a:ea typeface="Pretendard" panose="02000503000000020004" pitchFamily="2" charset="-127"/>
                        <a:cs typeface="Pretendard" panose="02000503000000020004" pitchFamily="2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solidFill>
                            <a:schemeClr val="bg1"/>
                          </a:solidFill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주요목적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solidFill>
                            <a:schemeClr val="bg1"/>
                          </a:solidFill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한계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75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7938927"/>
                  </a:ext>
                </a:extLst>
              </a:tr>
              <a:tr h="56672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IPS/IDS</a:t>
                      </a:r>
                      <a:endParaRPr lang="ko-KR" altLang="en-US" sz="12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네트워크로 유입되는</a:t>
                      </a:r>
                      <a:r>
                        <a:rPr lang="en-US" altLang="ko-KR" sz="12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 </a:t>
                      </a:r>
                      <a:r>
                        <a:rPr lang="ko-KR" altLang="en-US" sz="1200" b="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유해트래픽</a:t>
                      </a:r>
                      <a:r>
                        <a:rPr lang="ko-KR" altLang="en-US" sz="12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 탐지</a:t>
                      </a:r>
                      <a:r>
                        <a:rPr lang="en-US" altLang="ko-KR" sz="12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/</a:t>
                      </a:r>
                      <a:r>
                        <a:rPr lang="ko-KR" altLang="en-US" sz="12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차단</a:t>
                      </a:r>
                    </a:p>
                  </a:txBody>
                  <a:tcPr anchor="ctr"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latinLnBrk="1"/>
                      <a:r>
                        <a:rPr lang="en-US" altLang="ko-KR" sz="12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TCP Protocol Layer </a:t>
                      </a:r>
                      <a:r>
                        <a:rPr lang="ko-KR" altLang="en-US" sz="12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탐지 </a:t>
                      </a:r>
                      <a:r>
                        <a:rPr lang="en-US" altLang="ko-KR" sz="12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(</a:t>
                      </a:r>
                      <a:r>
                        <a:rPr lang="ko-KR" altLang="en-US" sz="12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단일</a:t>
                      </a:r>
                      <a:r>
                        <a:rPr lang="en-US" altLang="ko-KR" sz="12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 </a:t>
                      </a:r>
                      <a:r>
                        <a:rPr lang="ko-KR" altLang="en-US" sz="12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기능</a:t>
                      </a:r>
                      <a:r>
                        <a:rPr lang="en-US" altLang="ko-KR" sz="12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)</a:t>
                      </a:r>
                      <a:endParaRPr lang="ko-KR" altLang="en-US" sz="12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6784383"/>
                  </a:ext>
                </a:extLst>
              </a:tr>
              <a:tr h="56672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웹방화벽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웹 사이트 취약점 공격</a:t>
                      </a:r>
                      <a:r>
                        <a:rPr lang="en-US" altLang="ko-KR" sz="12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 </a:t>
                      </a:r>
                      <a:r>
                        <a:rPr lang="ko-KR" altLang="en-US" sz="12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트래픽 탐지</a:t>
                      </a:r>
                      <a:r>
                        <a:rPr lang="en-US" altLang="ko-KR" sz="12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/</a:t>
                      </a:r>
                      <a:r>
                        <a:rPr lang="ko-KR" altLang="en-US" sz="12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차단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latinLnBrk="1"/>
                      <a:r>
                        <a:rPr lang="en-US" altLang="ko-KR" sz="12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HTTP Protocol Layer </a:t>
                      </a:r>
                      <a:r>
                        <a:rPr lang="ko-KR" altLang="en-US" sz="12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탐지 </a:t>
                      </a:r>
                      <a:r>
                        <a:rPr lang="en-US" altLang="ko-KR" sz="12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(</a:t>
                      </a:r>
                      <a:r>
                        <a:rPr lang="ko-KR" altLang="en-US" sz="12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단일</a:t>
                      </a:r>
                      <a:r>
                        <a:rPr lang="en-US" altLang="ko-KR" sz="12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 </a:t>
                      </a:r>
                      <a:r>
                        <a:rPr lang="ko-KR" altLang="en-US" sz="12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기능</a:t>
                      </a:r>
                      <a:r>
                        <a:rPr lang="en-US" altLang="ko-KR" sz="12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)</a:t>
                      </a:r>
                      <a:endParaRPr lang="ko-KR" altLang="en-US" sz="12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3821143"/>
                  </a:ext>
                </a:extLst>
              </a:tr>
              <a:tr h="56672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유해사이트차단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임직원 유해사이트 방문 차단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latinLnBrk="1"/>
                      <a:r>
                        <a:rPr lang="ko-KR" altLang="en-US" sz="12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자사 웹 사이트를 방문하는 고객 보호 불가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7665466"/>
                  </a:ext>
                </a:extLst>
              </a:tr>
              <a:tr h="56672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웹셸차단</a:t>
                      </a:r>
                      <a:endParaRPr lang="ko-KR" altLang="en-US" sz="12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웹 서버 디렉토리 내 </a:t>
                      </a:r>
                      <a:r>
                        <a:rPr lang="ko-KR" altLang="en-US" sz="1200" b="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웹셸</a:t>
                      </a:r>
                      <a:r>
                        <a:rPr lang="ko-KR" altLang="en-US" sz="12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 파일 탐지</a:t>
                      </a:r>
                      <a:r>
                        <a:rPr lang="en-US" altLang="ko-KR" sz="12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/</a:t>
                      </a:r>
                      <a:r>
                        <a:rPr lang="ko-KR" altLang="en-US" sz="12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차단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latinLnBrk="1"/>
                      <a:r>
                        <a:rPr lang="ko-KR" altLang="en-US" sz="12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웹 사이트 컨텐츠 내 </a:t>
                      </a:r>
                      <a:r>
                        <a:rPr lang="ko-KR" altLang="en-US" sz="1200" b="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악성코드유포링크</a:t>
                      </a:r>
                      <a:r>
                        <a:rPr lang="ko-KR" altLang="en-US" sz="12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 탐지 불가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8058044"/>
                  </a:ext>
                </a:extLst>
              </a:tr>
              <a:tr h="56672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웹취약점스캐너</a:t>
                      </a:r>
                      <a:endParaRPr lang="ko-KR" altLang="en-US" sz="12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웹 사이트에 취약점 존재 여부 진단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latinLnBrk="1"/>
                      <a:r>
                        <a:rPr lang="ko-KR" altLang="en-US" sz="12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취약점을 통해 침해된 이후 </a:t>
                      </a:r>
                      <a:r>
                        <a:rPr lang="ko-KR" altLang="en-US" sz="1200" b="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악성코드유포</a:t>
                      </a:r>
                      <a:r>
                        <a:rPr lang="ko-KR" altLang="en-US" sz="12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 탐지 불가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4668699"/>
                  </a:ext>
                </a:extLst>
              </a:tr>
              <a:tr h="56672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악성코드유포</a:t>
                      </a:r>
                      <a:r>
                        <a:rPr lang="ko-KR" altLang="en-US" sz="12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 차단솔루션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b="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악성코드유포사이트</a:t>
                      </a:r>
                      <a:r>
                        <a:rPr lang="ko-KR" altLang="en-US" sz="12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 접근차단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latinLnBrk="1"/>
                      <a:r>
                        <a:rPr lang="ko-KR" altLang="en-US" sz="12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자사 웹 사이트를 방문하는 고객 보호 불가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64354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2A9B2E3-0D8C-EC55-9C1F-E266AF0C41C6}"/>
              </a:ext>
            </a:extLst>
          </p:cNvPr>
          <p:cNvCxnSpPr>
            <a:cxnSpLocks/>
          </p:cNvCxnSpPr>
          <p:nvPr/>
        </p:nvCxnSpPr>
        <p:spPr>
          <a:xfrm>
            <a:off x="2127768" y="2561129"/>
            <a:ext cx="0" cy="340270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21257FE-1B02-1C72-EA74-0372A6A06846}"/>
              </a:ext>
            </a:extLst>
          </p:cNvPr>
          <p:cNvCxnSpPr>
            <a:cxnSpLocks/>
          </p:cNvCxnSpPr>
          <p:nvPr/>
        </p:nvCxnSpPr>
        <p:spPr>
          <a:xfrm>
            <a:off x="2127768" y="1988840"/>
            <a:ext cx="0" cy="58442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001CD75-BC13-3F2B-2537-7C87822D0176}"/>
              </a:ext>
            </a:extLst>
          </p:cNvPr>
          <p:cNvCxnSpPr>
            <a:cxnSpLocks/>
          </p:cNvCxnSpPr>
          <p:nvPr/>
        </p:nvCxnSpPr>
        <p:spPr>
          <a:xfrm>
            <a:off x="5148048" y="1988840"/>
            <a:ext cx="0" cy="58442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BFBD972-F3E2-A477-D55A-B442F6820CC4}"/>
              </a:ext>
            </a:extLst>
          </p:cNvPr>
          <p:cNvCxnSpPr>
            <a:cxnSpLocks/>
          </p:cNvCxnSpPr>
          <p:nvPr/>
        </p:nvCxnSpPr>
        <p:spPr>
          <a:xfrm>
            <a:off x="5150885" y="2561129"/>
            <a:ext cx="0" cy="340270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9BE42FE9-E63E-7A91-2C48-2D13B1B127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619" y="3153583"/>
            <a:ext cx="1663140" cy="1668165"/>
          </a:xfrm>
          <a:prstGeom prst="rect">
            <a:avLst/>
          </a:prstGeom>
        </p:spPr>
      </p:pic>
      <p:sp>
        <p:nvSpPr>
          <p:cNvPr id="11" name="Down Arrow 10">
            <a:extLst>
              <a:ext uri="{FF2B5EF4-FFF2-40B4-BE49-F238E27FC236}">
                <a16:creationId xmlns:a16="http://schemas.microsoft.com/office/drawing/2014/main" id="{6502C3EF-5C38-E90D-07B7-6403A609BBB2}"/>
              </a:ext>
            </a:extLst>
          </p:cNvPr>
          <p:cNvSpPr/>
          <p:nvPr/>
        </p:nvSpPr>
        <p:spPr>
          <a:xfrm rot="16200000">
            <a:off x="9277086" y="3584078"/>
            <a:ext cx="556413" cy="753711"/>
          </a:xfrm>
          <a:prstGeom prst="downArrow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01B154-5239-667E-90F1-E87806E3657E}"/>
              </a:ext>
            </a:extLst>
          </p:cNvPr>
          <p:cNvSpPr txBox="1"/>
          <p:nvPr/>
        </p:nvSpPr>
        <p:spPr>
          <a:xfrm>
            <a:off x="9290183" y="3309994"/>
            <a:ext cx="6266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극복</a:t>
            </a:r>
          </a:p>
        </p:txBody>
      </p:sp>
    </p:spTree>
    <p:extLst>
      <p:ext uri="{BB962C8B-B14F-4D97-AF65-F5344CB8AC3E}">
        <p14:creationId xmlns:p14="http://schemas.microsoft.com/office/powerpoint/2010/main" val="305961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3D2E5BB8-2E0F-86D3-66DC-E8DC2DD33CCA}"/>
              </a:ext>
            </a:extLst>
          </p:cNvPr>
          <p:cNvSpPr txBox="1"/>
          <p:nvPr/>
        </p:nvSpPr>
        <p:spPr>
          <a:xfrm>
            <a:off x="267332" y="288042"/>
            <a:ext cx="2500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accent1">
                    <a:lumMod val="50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The Value of </a:t>
            </a:r>
            <a:r>
              <a:rPr lang="en-US" altLang="ko-KR" b="1" dirty="0">
                <a:solidFill>
                  <a:srgbClr val="0070C0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UWSS </a:t>
            </a:r>
            <a:endParaRPr lang="ko-KR" altLang="en-US" b="1" dirty="0">
              <a:solidFill>
                <a:srgbClr val="0070C0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pic>
        <p:nvPicPr>
          <p:cNvPr id="19" name="그래픽 11">
            <a:extLst>
              <a:ext uri="{FF2B5EF4-FFF2-40B4-BE49-F238E27FC236}">
                <a16:creationId xmlns:a16="http://schemas.microsoft.com/office/drawing/2014/main" id="{CC76FDF2-1DD5-58C2-1233-365D5E210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63772" y="248743"/>
            <a:ext cx="1593265" cy="351455"/>
          </a:xfrm>
          <a:prstGeom prst="rect">
            <a:avLst/>
          </a:prstGeom>
        </p:spPr>
      </p:pic>
      <p:sp>
        <p:nvSpPr>
          <p:cNvPr id="20" name="슬라이드 번호 개체 틀 4">
            <a:extLst>
              <a:ext uri="{FF2B5EF4-FFF2-40B4-BE49-F238E27FC236}">
                <a16:creationId xmlns:a16="http://schemas.microsoft.com/office/drawing/2014/main" id="{A8C4BC1C-193A-656D-1465-17670A6A44D3}"/>
              </a:ext>
            </a:extLst>
          </p:cNvPr>
          <p:cNvSpPr txBox="1">
            <a:spLocks/>
          </p:cNvSpPr>
          <p:nvPr/>
        </p:nvSpPr>
        <p:spPr>
          <a:xfrm>
            <a:off x="11394773" y="6397625"/>
            <a:ext cx="551869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400" b="0" i="1" kern="1200">
                <a:solidFill>
                  <a:schemeClr val="accent1">
                    <a:lumMod val="7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2466E42-A0E3-4444-BD98-151EBD1E49C6}" type="slidenum">
              <a:rPr lang="ko-KR" altLang="en-US" b="1" i="0" smtClean="0"/>
              <a:pPr algn="r"/>
              <a:t>6</a:t>
            </a:fld>
            <a:endParaRPr lang="ko-KR" altLang="en-US" b="1" i="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756FEE0-FD1D-BF18-F05E-6BBB1DA34491}"/>
              </a:ext>
            </a:extLst>
          </p:cNvPr>
          <p:cNvCxnSpPr>
            <a:cxnSpLocks/>
          </p:cNvCxnSpPr>
          <p:nvPr/>
        </p:nvCxnSpPr>
        <p:spPr>
          <a:xfrm>
            <a:off x="2511552" y="461246"/>
            <a:ext cx="7599446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C07A3BD-D428-C4D0-9AD1-0AF1CD968996}"/>
              </a:ext>
            </a:extLst>
          </p:cNvPr>
          <p:cNvSpPr txBox="1"/>
          <p:nvPr/>
        </p:nvSpPr>
        <p:spPr>
          <a:xfrm>
            <a:off x="257994" y="822143"/>
            <a:ext cx="5299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solidFill>
                  <a:schemeClr val="accent1">
                    <a:lumMod val="75000"/>
                  </a:schemeClr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타 </a:t>
            </a:r>
            <a:r>
              <a:rPr lang="ko-KR" altLang="en-US" b="1" dirty="0" err="1">
                <a:solidFill>
                  <a:schemeClr val="accent1">
                    <a:lumMod val="75000"/>
                  </a:schemeClr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웹보안</a:t>
            </a:r>
            <a:r>
              <a:rPr lang="ko-KR" altLang="en-US" b="1" dirty="0">
                <a:solidFill>
                  <a:schemeClr val="accent1">
                    <a:lumMod val="75000"/>
                  </a:schemeClr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 솔루션과 차별성</a:t>
            </a:r>
          </a:p>
        </p:txBody>
      </p:sp>
      <p:graphicFrame>
        <p:nvGraphicFramePr>
          <p:cNvPr id="6" name="표 10">
            <a:extLst>
              <a:ext uri="{FF2B5EF4-FFF2-40B4-BE49-F238E27FC236}">
                <a16:creationId xmlns:a16="http://schemas.microsoft.com/office/drawing/2014/main" id="{3AE3F1B8-2A6D-6CE5-6509-6D3FC0E1F4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6716159"/>
              </p:ext>
            </p:extLst>
          </p:nvPr>
        </p:nvGraphicFramePr>
        <p:xfrm>
          <a:off x="357352" y="1319002"/>
          <a:ext cx="11477296" cy="4867361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897415">
                  <a:extLst>
                    <a:ext uri="{9D8B030D-6E8A-4147-A177-3AD203B41FA5}">
                      <a16:colId xmlns:a16="http://schemas.microsoft.com/office/drawing/2014/main" val="3270883443"/>
                    </a:ext>
                  </a:extLst>
                </a:gridCol>
                <a:gridCol w="4750532">
                  <a:extLst>
                    <a:ext uri="{9D8B030D-6E8A-4147-A177-3AD203B41FA5}">
                      <a16:colId xmlns:a16="http://schemas.microsoft.com/office/drawing/2014/main" val="2712214594"/>
                    </a:ext>
                  </a:extLst>
                </a:gridCol>
                <a:gridCol w="4829349">
                  <a:extLst>
                    <a:ext uri="{9D8B030D-6E8A-4147-A177-3AD203B41FA5}">
                      <a16:colId xmlns:a16="http://schemas.microsoft.com/office/drawing/2014/main" val="1910869129"/>
                    </a:ext>
                  </a:extLst>
                </a:gridCol>
              </a:tblGrid>
              <a:tr h="57462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solidFill>
                            <a:schemeClr val="bg1"/>
                          </a:solidFill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고객가치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solidFill>
                            <a:schemeClr val="bg1"/>
                          </a:solidFill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차별화요소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5DA7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solidFill>
                            <a:schemeClr val="bg1"/>
                          </a:solidFill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유사제품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50506"/>
                  </a:ext>
                </a:extLst>
              </a:tr>
              <a:tr h="60067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통합 서비스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54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통합 운영 관리 가능한 웹 보안 종합 솔루션 제공</a:t>
                      </a:r>
                      <a:endParaRPr lang="en-US" altLang="ko-KR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  <a:p>
                      <a:pPr algn="l" latinLnBrk="1"/>
                      <a:endParaRPr lang="en-US" altLang="ko-KR" sz="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  <a:p>
                      <a:pPr algn="l" latinLnBrk="1"/>
                      <a:r>
                        <a:rPr lang="en-US" altLang="ko-KR" sz="1200" b="0" dirty="0">
                          <a:solidFill>
                            <a:srgbClr val="00B0F0"/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※ </a:t>
                      </a:r>
                      <a:r>
                        <a:rPr lang="ko-KR" altLang="en-US" sz="1200" b="0" dirty="0">
                          <a:solidFill>
                            <a:srgbClr val="00B0F0"/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고객 선택에 따른 맞춤형 서비스</a:t>
                      </a:r>
                    </a:p>
                  </a:txBody>
                  <a:tcPr anchor="ctr">
                    <a:lnT w="254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개별 제품 각각 구매</a:t>
                      </a:r>
                      <a:r>
                        <a:rPr lang="en-US" altLang="ko-KR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, </a:t>
                      </a:r>
                      <a:r>
                        <a:rPr lang="ko-KR" altLang="en-US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개별 제품 각각 관리로 편의성 저하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7942216"/>
                  </a:ext>
                </a:extLst>
              </a:tr>
              <a:tr h="60067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서버구축 비용절감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클라우드에 통합 중앙관리 플랫폼을 구축하여 제공</a:t>
                      </a:r>
                      <a:endParaRPr lang="en-US" altLang="ko-KR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  <a:p>
                      <a:pPr algn="l" latinLnBrk="1"/>
                      <a:endParaRPr lang="en-US" altLang="ko-KR" sz="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  <a:p>
                      <a:pPr algn="l" latinLnBrk="1"/>
                      <a:r>
                        <a:rPr lang="en-US" altLang="ko-KR" sz="1200" b="0" dirty="0">
                          <a:solidFill>
                            <a:srgbClr val="00B0F0"/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※ </a:t>
                      </a:r>
                      <a:r>
                        <a:rPr lang="ko-KR" altLang="en-US" sz="1200" b="0" dirty="0">
                          <a:solidFill>
                            <a:srgbClr val="00B0F0"/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고객 서버 구축</a:t>
                      </a:r>
                      <a:r>
                        <a:rPr lang="en-US" altLang="ko-KR" sz="1200" b="0" dirty="0">
                          <a:solidFill>
                            <a:srgbClr val="00B0F0"/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/</a:t>
                      </a:r>
                      <a:r>
                        <a:rPr lang="ko-KR" altLang="en-US" sz="1200" b="0" dirty="0">
                          <a:solidFill>
                            <a:srgbClr val="00B0F0"/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운영 비용 </a:t>
                      </a:r>
                      <a:r>
                        <a:rPr lang="en-US" altLang="ko-KR" sz="1200" b="0" dirty="0">
                          <a:solidFill>
                            <a:srgbClr val="00B0F0"/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Zero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관리 서버 구매 및 구축</a:t>
                      </a:r>
                      <a:r>
                        <a:rPr lang="en-US" altLang="ko-KR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, </a:t>
                      </a:r>
                      <a:r>
                        <a:rPr lang="ko-KR" altLang="en-US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운영비용 발생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2641652"/>
                  </a:ext>
                </a:extLst>
              </a:tr>
              <a:tr h="60067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즉각적인 설치운영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Agent </a:t>
                      </a:r>
                      <a:r>
                        <a:rPr lang="ko-KR" altLang="en-US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소프트웨어 다운로드</a:t>
                      </a:r>
                      <a:r>
                        <a:rPr lang="en-US" altLang="ko-KR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/</a:t>
                      </a:r>
                      <a:r>
                        <a:rPr lang="ko-KR" altLang="en-US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설치 후 </a:t>
                      </a:r>
                      <a:r>
                        <a:rPr lang="ko-KR" altLang="en-US" sz="1200" b="0" dirty="0">
                          <a:solidFill>
                            <a:srgbClr val="00B0F0"/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즉시 사용 가능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SECaaS</a:t>
                      </a:r>
                      <a:r>
                        <a:rPr lang="en-US" altLang="ko-KR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(Proxy </a:t>
                      </a:r>
                      <a:r>
                        <a:rPr lang="ko-KR" altLang="en-US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방식</a:t>
                      </a:r>
                      <a:r>
                        <a:rPr lang="en-US" altLang="ko-KR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)</a:t>
                      </a:r>
                      <a:r>
                        <a:rPr lang="ko-KR" altLang="en-US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은 </a:t>
                      </a:r>
                      <a:r>
                        <a:rPr lang="en-US" altLang="ko-KR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DNS </a:t>
                      </a:r>
                      <a:r>
                        <a:rPr lang="ko-KR" altLang="en-US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변경</a:t>
                      </a:r>
                      <a:r>
                        <a:rPr lang="en-US" altLang="ko-KR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/</a:t>
                      </a:r>
                      <a:r>
                        <a:rPr lang="ko-KR" altLang="en-US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적용 등 시간소요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0279973"/>
                  </a:ext>
                </a:extLst>
              </a:tr>
              <a:tr h="60067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운영관리 효율성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단일 관리용 웹 사이트를 통한 통합 운영 관리 가능</a:t>
                      </a:r>
                      <a:endParaRPr lang="en-US" altLang="ko-KR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  <a:p>
                      <a:pPr algn="l" latinLnBrk="1"/>
                      <a:endParaRPr lang="en-US" altLang="ko-KR" sz="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  <a:p>
                      <a:pPr algn="l" latinLnBrk="1"/>
                      <a:r>
                        <a:rPr lang="en-US" altLang="ko-KR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※ </a:t>
                      </a:r>
                      <a:r>
                        <a:rPr lang="ko-KR" altLang="en-US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복수 제품을 단일 창구로 계약</a:t>
                      </a:r>
                      <a:r>
                        <a:rPr lang="en-US" altLang="ko-KR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/</a:t>
                      </a:r>
                      <a:r>
                        <a:rPr lang="ko-KR" altLang="en-US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관리</a:t>
                      </a:r>
                      <a:r>
                        <a:rPr lang="en-US" altLang="ko-KR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(</a:t>
                      </a:r>
                      <a:r>
                        <a:rPr lang="ko-KR" altLang="en-US" sz="1200" b="0" dirty="0">
                          <a:solidFill>
                            <a:srgbClr val="00B0F0"/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업무 효율화</a:t>
                      </a:r>
                      <a:r>
                        <a:rPr lang="en-US" altLang="ko-KR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)</a:t>
                      </a:r>
                      <a:endParaRPr lang="ko-KR" altLang="en-US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개별 제품 관리 시스템 제공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802297"/>
                  </a:ext>
                </a:extLst>
              </a:tr>
              <a:tr h="60067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사용자 편의성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통합 대시보드</a:t>
                      </a:r>
                      <a:r>
                        <a:rPr lang="en-US" altLang="ko-KR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, </a:t>
                      </a:r>
                      <a:r>
                        <a:rPr lang="ko-KR" altLang="en-US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통합 보고서 등 </a:t>
                      </a:r>
                      <a:r>
                        <a:rPr lang="ko-KR" altLang="en-US" sz="1200" b="0" dirty="0">
                          <a:solidFill>
                            <a:srgbClr val="00B0F0"/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보안 관리 편의성 증대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미 제공</a:t>
                      </a:r>
                      <a:r>
                        <a:rPr lang="en-US" altLang="ko-KR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, </a:t>
                      </a:r>
                      <a:r>
                        <a:rPr lang="ko-KR" altLang="en-US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개별 제품 대시보드</a:t>
                      </a:r>
                      <a:r>
                        <a:rPr lang="en-US" altLang="ko-KR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/</a:t>
                      </a:r>
                      <a:r>
                        <a:rPr lang="ko-KR" altLang="en-US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보고서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565902"/>
                  </a:ext>
                </a:extLst>
              </a:tr>
              <a:tr h="60067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장애 시 웹 접속 보장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플랫폼</a:t>
                      </a:r>
                      <a:r>
                        <a:rPr lang="en-US" altLang="ko-KR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, Agent </a:t>
                      </a:r>
                      <a:r>
                        <a:rPr lang="ko-KR" altLang="en-US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장애에 따른 고객 웹 접속 영향 없음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SECaaS</a:t>
                      </a:r>
                      <a:r>
                        <a:rPr lang="en-US" altLang="ko-KR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(Proxy </a:t>
                      </a:r>
                      <a:r>
                        <a:rPr lang="ko-KR" altLang="en-US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방식</a:t>
                      </a:r>
                      <a:r>
                        <a:rPr lang="en-US" altLang="ko-KR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)</a:t>
                      </a:r>
                      <a:r>
                        <a:rPr lang="ko-KR" altLang="en-US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은 서비스 인프라 장애 시</a:t>
                      </a:r>
                      <a:r>
                        <a:rPr lang="en-US" altLang="ko-KR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(</a:t>
                      </a:r>
                      <a:r>
                        <a:rPr lang="ko-KR" altLang="en-US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고객 웹사이트 접속도 중단</a:t>
                      </a:r>
                      <a:r>
                        <a:rPr lang="en-US" altLang="ko-KR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)</a:t>
                      </a:r>
                      <a:endParaRPr lang="ko-KR" altLang="en-US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500090"/>
                  </a:ext>
                </a:extLst>
              </a:tr>
              <a:tr h="68871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해킹 시 안전한 플랫폼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클라우드 플랫폼은 어떠한 웹 트래픽도 우회</a:t>
                      </a:r>
                      <a:r>
                        <a:rPr lang="en-US" altLang="ko-KR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, </a:t>
                      </a:r>
                      <a:r>
                        <a:rPr lang="ko-KR" altLang="en-US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저장하지 않기 때문에</a:t>
                      </a:r>
                      <a:r>
                        <a:rPr lang="en-US" altLang="ko-KR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, </a:t>
                      </a:r>
                    </a:p>
                    <a:p>
                      <a:pPr algn="l" latinLnBrk="1"/>
                      <a:endParaRPr lang="en-US" altLang="ko-KR" sz="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  <a:p>
                      <a:pPr algn="l" latinLnBrk="1"/>
                      <a:r>
                        <a:rPr lang="ko-KR" altLang="en-US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플랫폼이 해킹되어도 </a:t>
                      </a:r>
                      <a:r>
                        <a:rPr lang="ko-KR" altLang="en-US" sz="1200" b="0" dirty="0">
                          <a:solidFill>
                            <a:srgbClr val="00B0F0"/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정보 유출 미 발생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SECaaS</a:t>
                      </a:r>
                      <a:r>
                        <a:rPr lang="en-US" altLang="ko-KR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(Proxy </a:t>
                      </a:r>
                      <a:r>
                        <a:rPr lang="ko-KR" altLang="en-US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방식</a:t>
                      </a:r>
                      <a:r>
                        <a:rPr lang="en-US" altLang="ko-KR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)</a:t>
                      </a:r>
                      <a:r>
                        <a:rPr lang="ko-KR" altLang="en-US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은 서비스 인프라에 모든 웹 트래픽</a:t>
                      </a:r>
                      <a:r>
                        <a:rPr lang="en-US" altLang="ko-KR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(</a:t>
                      </a:r>
                      <a:r>
                        <a:rPr lang="ko-KR" altLang="en-US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우회분석</a:t>
                      </a:r>
                      <a:r>
                        <a:rPr lang="en-US" altLang="ko-KR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/</a:t>
                      </a:r>
                      <a:r>
                        <a:rPr lang="ko-KR" altLang="en-US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저장</a:t>
                      </a:r>
                      <a:r>
                        <a:rPr lang="en-US" altLang="ko-KR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(</a:t>
                      </a:r>
                      <a:r>
                        <a:rPr lang="ko-KR" altLang="en-US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가능</a:t>
                      </a:r>
                      <a:r>
                        <a:rPr lang="en-US" altLang="ko-KR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))</a:t>
                      </a:r>
                    </a:p>
                    <a:p>
                      <a:pPr algn="l" latinLnBrk="1"/>
                      <a:endParaRPr lang="en-US" altLang="ko-KR" sz="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  <a:p>
                      <a:pPr algn="l" latinLnBrk="1"/>
                      <a:r>
                        <a:rPr lang="ko-KR" altLang="en-US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인프라 장애 시 트래픽 정보도 유출 가능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5431744"/>
                  </a:ext>
                </a:extLst>
              </a:tr>
            </a:tbl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136A2C6-8A56-34C7-0FAA-ED51A6A5A130}"/>
              </a:ext>
            </a:extLst>
          </p:cNvPr>
          <p:cNvCxnSpPr>
            <a:cxnSpLocks/>
          </p:cNvCxnSpPr>
          <p:nvPr/>
        </p:nvCxnSpPr>
        <p:spPr>
          <a:xfrm>
            <a:off x="2257850" y="1889490"/>
            <a:ext cx="0" cy="433733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9DA03A-001A-13F7-EB3D-11BC1720FA87}"/>
              </a:ext>
            </a:extLst>
          </p:cNvPr>
          <p:cNvCxnSpPr>
            <a:cxnSpLocks/>
          </p:cNvCxnSpPr>
          <p:nvPr/>
        </p:nvCxnSpPr>
        <p:spPr>
          <a:xfrm>
            <a:off x="2257850" y="1317201"/>
            <a:ext cx="0" cy="58442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F45E454-09D4-8A3C-CCB5-F7474C4D952F}"/>
              </a:ext>
            </a:extLst>
          </p:cNvPr>
          <p:cNvCxnSpPr>
            <a:cxnSpLocks/>
          </p:cNvCxnSpPr>
          <p:nvPr/>
        </p:nvCxnSpPr>
        <p:spPr>
          <a:xfrm>
            <a:off x="7005724" y="1889490"/>
            <a:ext cx="0" cy="433733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ECF918-FD72-356E-0B9E-169D55E69D23}"/>
              </a:ext>
            </a:extLst>
          </p:cNvPr>
          <p:cNvCxnSpPr>
            <a:cxnSpLocks/>
          </p:cNvCxnSpPr>
          <p:nvPr/>
        </p:nvCxnSpPr>
        <p:spPr>
          <a:xfrm>
            <a:off x="7005724" y="1317201"/>
            <a:ext cx="0" cy="58442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110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모서리가 둥근 직사각형 106">
            <a:extLst>
              <a:ext uri="{FF2B5EF4-FFF2-40B4-BE49-F238E27FC236}">
                <a16:creationId xmlns:a16="http://schemas.microsoft.com/office/drawing/2014/main" id="{5B945FA3-5DBB-A815-72CA-8297BB4CDA46}"/>
              </a:ext>
            </a:extLst>
          </p:cNvPr>
          <p:cNvSpPr/>
          <p:nvPr/>
        </p:nvSpPr>
        <p:spPr>
          <a:xfrm>
            <a:off x="8302383" y="1063414"/>
            <a:ext cx="3188028" cy="5459306"/>
          </a:xfrm>
          <a:prstGeom prst="roundRect">
            <a:avLst>
              <a:gd name="adj" fmla="val 1721"/>
            </a:avLst>
          </a:prstGeom>
          <a:solidFill>
            <a:schemeClr val="accent4">
              <a:lumMod val="40000"/>
              <a:lumOff val="60000"/>
              <a:alpha val="10000"/>
            </a:schemeClr>
          </a:solidFill>
          <a:ln w="9525">
            <a:solidFill>
              <a:srgbClr val="FF99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0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2E5BB8-2E0F-86D3-66DC-E8DC2DD33CCA}"/>
              </a:ext>
            </a:extLst>
          </p:cNvPr>
          <p:cNvSpPr txBox="1"/>
          <p:nvPr/>
        </p:nvSpPr>
        <p:spPr>
          <a:xfrm>
            <a:off x="267332" y="288042"/>
            <a:ext cx="2500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accent1">
                    <a:lumMod val="50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Structure of </a:t>
            </a:r>
            <a:r>
              <a:rPr lang="en-US" altLang="ko-KR" b="1" dirty="0">
                <a:solidFill>
                  <a:srgbClr val="0070C0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UWSS </a:t>
            </a:r>
            <a:endParaRPr lang="ko-KR" altLang="en-US" b="1" dirty="0">
              <a:solidFill>
                <a:srgbClr val="0070C0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pic>
        <p:nvPicPr>
          <p:cNvPr id="19" name="그래픽 11">
            <a:extLst>
              <a:ext uri="{FF2B5EF4-FFF2-40B4-BE49-F238E27FC236}">
                <a16:creationId xmlns:a16="http://schemas.microsoft.com/office/drawing/2014/main" id="{CC76FDF2-1DD5-58C2-1233-365D5E210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63772" y="248743"/>
            <a:ext cx="1593265" cy="351455"/>
          </a:xfrm>
          <a:prstGeom prst="rect">
            <a:avLst/>
          </a:prstGeom>
        </p:spPr>
      </p:pic>
      <p:sp>
        <p:nvSpPr>
          <p:cNvPr id="20" name="슬라이드 번호 개체 틀 4">
            <a:extLst>
              <a:ext uri="{FF2B5EF4-FFF2-40B4-BE49-F238E27FC236}">
                <a16:creationId xmlns:a16="http://schemas.microsoft.com/office/drawing/2014/main" id="{A8C4BC1C-193A-656D-1465-17670A6A44D3}"/>
              </a:ext>
            </a:extLst>
          </p:cNvPr>
          <p:cNvSpPr txBox="1">
            <a:spLocks/>
          </p:cNvSpPr>
          <p:nvPr/>
        </p:nvSpPr>
        <p:spPr>
          <a:xfrm>
            <a:off x="11394773" y="6397625"/>
            <a:ext cx="551869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400" b="0" i="1" kern="1200">
                <a:solidFill>
                  <a:schemeClr val="accent1">
                    <a:lumMod val="7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2466E42-A0E3-4444-BD98-151EBD1E49C6}" type="slidenum">
              <a:rPr lang="ko-KR" altLang="en-US" b="1" i="0" smtClean="0"/>
              <a:pPr algn="r"/>
              <a:t>7</a:t>
            </a:fld>
            <a:endParaRPr lang="ko-KR" altLang="en-US" b="1" i="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756FEE0-FD1D-BF18-F05E-6BBB1DA34491}"/>
              </a:ext>
            </a:extLst>
          </p:cNvPr>
          <p:cNvCxnSpPr>
            <a:cxnSpLocks/>
          </p:cNvCxnSpPr>
          <p:nvPr/>
        </p:nvCxnSpPr>
        <p:spPr>
          <a:xfrm>
            <a:off x="2511552" y="461246"/>
            <a:ext cx="7599446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연결선: 꺾임 51">
            <a:extLst>
              <a:ext uri="{FF2B5EF4-FFF2-40B4-BE49-F238E27FC236}">
                <a16:creationId xmlns:a16="http://schemas.microsoft.com/office/drawing/2014/main" id="{96F0FA1E-595F-4CBC-7E6F-57EB4A736382}"/>
              </a:ext>
            </a:extLst>
          </p:cNvPr>
          <p:cNvCxnSpPr>
            <a:cxnSpLocks/>
            <a:stCxn id="68" idx="3"/>
            <a:endCxn id="58" idx="1"/>
          </p:cNvCxnSpPr>
          <p:nvPr/>
        </p:nvCxnSpPr>
        <p:spPr>
          <a:xfrm flipV="1">
            <a:off x="6579643" y="3732001"/>
            <a:ext cx="2238874" cy="1774791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연결선: 꺾임 54">
            <a:extLst>
              <a:ext uri="{FF2B5EF4-FFF2-40B4-BE49-F238E27FC236}">
                <a16:creationId xmlns:a16="http://schemas.microsoft.com/office/drawing/2014/main" id="{EBBD7A34-E329-4BEE-4FF3-35A82BA99B95}"/>
              </a:ext>
            </a:extLst>
          </p:cNvPr>
          <p:cNvCxnSpPr>
            <a:cxnSpLocks/>
            <a:stCxn id="68" idx="3"/>
            <a:endCxn id="67" idx="1"/>
          </p:cNvCxnSpPr>
          <p:nvPr/>
        </p:nvCxnSpPr>
        <p:spPr>
          <a:xfrm flipV="1">
            <a:off x="6579643" y="3894634"/>
            <a:ext cx="2393209" cy="1612158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연결선: 꺾임 57">
            <a:extLst>
              <a:ext uri="{FF2B5EF4-FFF2-40B4-BE49-F238E27FC236}">
                <a16:creationId xmlns:a16="http://schemas.microsoft.com/office/drawing/2014/main" id="{4B6E48DF-C6EA-947D-1BE1-8EAF741639E2}"/>
              </a:ext>
            </a:extLst>
          </p:cNvPr>
          <p:cNvCxnSpPr>
            <a:cxnSpLocks/>
            <a:stCxn id="35" idx="3"/>
            <a:endCxn id="63" idx="1"/>
          </p:cNvCxnSpPr>
          <p:nvPr/>
        </p:nvCxnSpPr>
        <p:spPr>
          <a:xfrm flipV="1">
            <a:off x="6328641" y="2876315"/>
            <a:ext cx="2673644" cy="296617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연결선: 꺾임 60">
            <a:extLst>
              <a:ext uri="{FF2B5EF4-FFF2-40B4-BE49-F238E27FC236}">
                <a16:creationId xmlns:a16="http://schemas.microsoft.com/office/drawing/2014/main" id="{D46D9705-5C87-DAEC-08D4-AF474E1DF9FC}"/>
              </a:ext>
            </a:extLst>
          </p:cNvPr>
          <p:cNvCxnSpPr>
            <a:cxnSpLocks/>
            <a:stCxn id="35" idx="3"/>
            <a:endCxn id="66" idx="1"/>
          </p:cNvCxnSpPr>
          <p:nvPr/>
        </p:nvCxnSpPr>
        <p:spPr>
          <a:xfrm>
            <a:off x="6328641" y="3172932"/>
            <a:ext cx="3398230" cy="8666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연결선: 꺾임 54">
            <a:extLst>
              <a:ext uri="{FF2B5EF4-FFF2-40B4-BE49-F238E27FC236}">
                <a16:creationId xmlns:a16="http://schemas.microsoft.com/office/drawing/2014/main" id="{176A5C07-5DE5-7288-6A3D-F164AA936976}"/>
              </a:ext>
            </a:extLst>
          </p:cNvPr>
          <p:cNvCxnSpPr>
            <a:cxnSpLocks/>
            <a:stCxn id="70" idx="3"/>
            <a:endCxn id="80" idx="1"/>
          </p:cNvCxnSpPr>
          <p:nvPr/>
        </p:nvCxnSpPr>
        <p:spPr>
          <a:xfrm flipV="1">
            <a:off x="6579643" y="4801483"/>
            <a:ext cx="2257147" cy="1045848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연결선: 꺾임 54">
            <a:extLst>
              <a:ext uri="{FF2B5EF4-FFF2-40B4-BE49-F238E27FC236}">
                <a16:creationId xmlns:a16="http://schemas.microsoft.com/office/drawing/2014/main" id="{F13C09AC-EC62-11E3-BDCF-E10196FD0B36}"/>
              </a:ext>
            </a:extLst>
          </p:cNvPr>
          <p:cNvCxnSpPr>
            <a:cxnSpLocks/>
            <a:stCxn id="68" idx="3"/>
            <a:endCxn id="84" idx="1"/>
          </p:cNvCxnSpPr>
          <p:nvPr/>
        </p:nvCxnSpPr>
        <p:spPr>
          <a:xfrm flipV="1">
            <a:off x="6579643" y="4382535"/>
            <a:ext cx="2856214" cy="1124257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7" name="그룹 116">
            <a:extLst>
              <a:ext uri="{FF2B5EF4-FFF2-40B4-BE49-F238E27FC236}">
                <a16:creationId xmlns:a16="http://schemas.microsoft.com/office/drawing/2014/main" id="{BBA7573C-2907-A165-DE29-C9194013E146}"/>
              </a:ext>
            </a:extLst>
          </p:cNvPr>
          <p:cNvGrpSpPr/>
          <p:nvPr/>
        </p:nvGrpSpPr>
        <p:grpSpPr>
          <a:xfrm>
            <a:off x="8450751" y="1200866"/>
            <a:ext cx="2885072" cy="5195888"/>
            <a:chOff x="7600746" y="1200866"/>
            <a:chExt cx="2885072" cy="5195888"/>
          </a:xfrm>
        </p:grpSpPr>
        <p:sp>
          <p:nvSpPr>
            <p:cNvPr id="2" name="모서리가 둥근 직사각형 106">
              <a:extLst>
                <a:ext uri="{FF2B5EF4-FFF2-40B4-BE49-F238E27FC236}">
                  <a16:creationId xmlns:a16="http://schemas.microsoft.com/office/drawing/2014/main" id="{065D84A5-E807-B788-E506-6015DD4DACA0}"/>
                </a:ext>
              </a:extLst>
            </p:cNvPr>
            <p:cNvSpPr/>
            <p:nvPr/>
          </p:nvSpPr>
          <p:spPr>
            <a:xfrm>
              <a:off x="7609918" y="1483387"/>
              <a:ext cx="2875900" cy="4913367"/>
            </a:xfrm>
            <a:prstGeom prst="roundRect">
              <a:avLst>
                <a:gd name="adj" fmla="val 1721"/>
              </a:avLst>
            </a:prstGeom>
            <a:noFill/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</a:endParaRPr>
            </a:p>
          </p:txBody>
        </p:sp>
        <p:sp>
          <p:nvSpPr>
            <p:cNvPr id="6" name="양쪽 모서리가 둥근 사각형 111">
              <a:extLst>
                <a:ext uri="{FF2B5EF4-FFF2-40B4-BE49-F238E27FC236}">
                  <a16:creationId xmlns:a16="http://schemas.microsoft.com/office/drawing/2014/main" id="{5385EB05-3988-BFBC-CB03-CC377FAC4AA9}"/>
                </a:ext>
              </a:extLst>
            </p:cNvPr>
            <p:cNvSpPr/>
            <p:nvPr/>
          </p:nvSpPr>
          <p:spPr>
            <a:xfrm>
              <a:off x="7600746" y="1200866"/>
              <a:ext cx="2885072" cy="324000"/>
            </a:xfrm>
            <a:prstGeom prst="round2SameRect">
              <a:avLst/>
            </a:prstGeom>
            <a:solidFill>
              <a:srgbClr val="0076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200" spc="-3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itchFamily="18" charset="-127"/>
                  <a:ea typeface="KoPub돋움체 Bold" pitchFamily="18" charset="-127"/>
                </a:rPr>
                <a:t>Target Server</a:t>
              </a:r>
            </a:p>
          </p:txBody>
        </p:sp>
        <p:sp>
          <p:nvSpPr>
            <p:cNvPr id="55" name="모서리가 둥근 직사각형 106">
              <a:extLst>
                <a:ext uri="{FF2B5EF4-FFF2-40B4-BE49-F238E27FC236}">
                  <a16:creationId xmlns:a16="http://schemas.microsoft.com/office/drawing/2014/main" id="{159A10E5-F905-F356-9196-16FB3F677683}"/>
                </a:ext>
              </a:extLst>
            </p:cNvPr>
            <p:cNvSpPr/>
            <p:nvPr/>
          </p:nvSpPr>
          <p:spPr>
            <a:xfrm>
              <a:off x="8323282" y="1692207"/>
              <a:ext cx="1440000" cy="288000"/>
            </a:xfrm>
            <a:prstGeom prst="roundRect">
              <a:avLst>
                <a:gd name="adj" fmla="val 1721"/>
              </a:avLst>
            </a:prstGeom>
            <a:solidFill>
              <a:schemeClr val="bg1"/>
            </a:soli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itchFamily="18" charset="-127"/>
                  <a:ea typeface="KoPub돋움체 Bold" pitchFamily="18" charset="-127"/>
                </a:rPr>
                <a:t>Web Server #001</a:t>
              </a:r>
              <a:endParaRPr lang="ko-KR" altLang="en-US" sz="10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itchFamily="18" charset="-127"/>
                <a:ea typeface="KoPub돋움체 Bold" pitchFamily="18" charset="-127"/>
              </a:endParaRPr>
            </a:p>
          </p:txBody>
        </p:sp>
        <p:sp>
          <p:nvSpPr>
            <p:cNvPr id="56" name="모서리가 둥근 직사각형 106">
              <a:extLst>
                <a:ext uri="{FF2B5EF4-FFF2-40B4-BE49-F238E27FC236}">
                  <a16:creationId xmlns:a16="http://schemas.microsoft.com/office/drawing/2014/main" id="{BB26F18F-4FA0-1858-2548-56AEC4D2A063}"/>
                </a:ext>
              </a:extLst>
            </p:cNvPr>
            <p:cNvSpPr/>
            <p:nvPr/>
          </p:nvSpPr>
          <p:spPr>
            <a:xfrm>
              <a:off x="8322018" y="5612697"/>
              <a:ext cx="1440000" cy="288000"/>
            </a:xfrm>
            <a:prstGeom prst="roundRect">
              <a:avLst>
                <a:gd name="adj" fmla="val 1721"/>
              </a:avLst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itchFamily="18" charset="-127"/>
                  <a:ea typeface="KoPub돋움체 Bold" pitchFamily="18" charset="-127"/>
                </a:rPr>
                <a:t>…</a:t>
              </a:r>
              <a:endParaRPr lang="ko-KR" altLang="en-US" sz="10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itchFamily="18" charset="-127"/>
                <a:ea typeface="KoPub돋움체 Bold" pitchFamily="18" charset="-127"/>
              </a:endParaRPr>
            </a:p>
          </p:txBody>
        </p:sp>
        <p:sp>
          <p:nvSpPr>
            <p:cNvPr id="57" name="모서리가 둥근 직사각형 106">
              <a:extLst>
                <a:ext uri="{FF2B5EF4-FFF2-40B4-BE49-F238E27FC236}">
                  <a16:creationId xmlns:a16="http://schemas.microsoft.com/office/drawing/2014/main" id="{7C967534-A3FD-6CE8-BC73-D5683F189222}"/>
                </a:ext>
              </a:extLst>
            </p:cNvPr>
            <p:cNvSpPr/>
            <p:nvPr/>
          </p:nvSpPr>
          <p:spPr>
            <a:xfrm>
              <a:off x="8327868" y="5919949"/>
              <a:ext cx="1440000" cy="288000"/>
            </a:xfrm>
            <a:prstGeom prst="roundRect">
              <a:avLst>
                <a:gd name="adj" fmla="val 1721"/>
              </a:avLst>
            </a:prstGeom>
            <a:solidFill>
              <a:schemeClr val="bg1"/>
            </a:soli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itchFamily="18" charset="-127"/>
                  <a:ea typeface="KoPub돋움체 Bold" pitchFamily="18" charset="-127"/>
                </a:rPr>
                <a:t>Web Server #n</a:t>
              </a:r>
              <a:endParaRPr lang="ko-KR" altLang="en-US" sz="10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itchFamily="18" charset="-127"/>
                <a:ea typeface="KoPub돋움체 Bold" pitchFamily="18" charset="-127"/>
              </a:endParaRPr>
            </a:p>
          </p:txBody>
        </p:sp>
        <p:sp>
          <p:nvSpPr>
            <p:cNvPr id="58" name="모서리가 둥근 직사각형 106">
              <a:extLst>
                <a:ext uri="{FF2B5EF4-FFF2-40B4-BE49-F238E27FC236}">
                  <a16:creationId xmlns:a16="http://schemas.microsoft.com/office/drawing/2014/main" id="{B5E8575E-87F8-C10C-841D-BF27B38062B7}"/>
                </a:ext>
              </a:extLst>
            </p:cNvPr>
            <p:cNvSpPr/>
            <p:nvPr/>
          </p:nvSpPr>
          <p:spPr>
            <a:xfrm>
              <a:off x="7968512" y="3588001"/>
              <a:ext cx="1440000" cy="288000"/>
            </a:xfrm>
            <a:prstGeom prst="roundRect">
              <a:avLst>
                <a:gd name="adj" fmla="val 1721"/>
              </a:avLst>
            </a:prstGeom>
            <a:solidFill>
              <a:schemeClr val="bg1"/>
            </a:soli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itchFamily="18" charset="-127"/>
                  <a:ea typeface="KoPub돋움체 Bold" pitchFamily="18" charset="-127"/>
                </a:rPr>
                <a:t>Web Server #004</a:t>
              </a:r>
              <a:endParaRPr lang="ko-KR" altLang="en-US" sz="10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itchFamily="18" charset="-127"/>
                <a:ea typeface="KoPub돋움체 Bold" pitchFamily="18" charset="-127"/>
              </a:endParaRPr>
            </a:p>
          </p:txBody>
        </p:sp>
        <p:sp>
          <p:nvSpPr>
            <p:cNvPr id="59" name="모서리가 둥근 직사각형 106">
              <a:extLst>
                <a:ext uri="{FF2B5EF4-FFF2-40B4-BE49-F238E27FC236}">
                  <a16:creationId xmlns:a16="http://schemas.microsoft.com/office/drawing/2014/main" id="{E6BDDFBD-41AB-DD18-61A6-8F0E7F64CA20}"/>
                </a:ext>
              </a:extLst>
            </p:cNvPr>
            <p:cNvSpPr/>
            <p:nvPr/>
          </p:nvSpPr>
          <p:spPr>
            <a:xfrm>
              <a:off x="8522935" y="1940341"/>
              <a:ext cx="1240347" cy="216000"/>
            </a:xfrm>
            <a:prstGeom prst="roundRect">
              <a:avLst>
                <a:gd name="adj" fmla="val 1721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0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itchFamily="18" charset="-127"/>
                  <a:ea typeface="KoPub돋움체 Bold" pitchFamily="18" charset="-127"/>
                </a:rPr>
                <a:t>WEBCastle</a:t>
              </a:r>
              <a:r>
                <a:rPr lang="en-US" altLang="ko-KR" sz="10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itchFamily="18" charset="-127"/>
                  <a:ea typeface="KoPub돋움체 Bold" pitchFamily="18" charset="-127"/>
                </a:rPr>
                <a:t> Agent</a:t>
              </a:r>
              <a:endParaRPr lang="ko-KR" altLang="en-US" sz="10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itchFamily="18" charset="-127"/>
                <a:ea typeface="KoPub돋움체 Bold" pitchFamily="18" charset="-127"/>
              </a:endParaRPr>
            </a:p>
          </p:txBody>
        </p:sp>
        <p:sp>
          <p:nvSpPr>
            <p:cNvPr id="60" name="모서리가 둥근 직사각형 106">
              <a:extLst>
                <a:ext uri="{FF2B5EF4-FFF2-40B4-BE49-F238E27FC236}">
                  <a16:creationId xmlns:a16="http://schemas.microsoft.com/office/drawing/2014/main" id="{695C815C-E5CB-528B-ECC5-734369B86F08}"/>
                </a:ext>
              </a:extLst>
            </p:cNvPr>
            <p:cNvSpPr/>
            <p:nvPr/>
          </p:nvSpPr>
          <p:spPr>
            <a:xfrm>
              <a:off x="8522934" y="2157919"/>
              <a:ext cx="1240347" cy="216000"/>
            </a:xfrm>
            <a:prstGeom prst="roundRect">
              <a:avLst>
                <a:gd name="adj" fmla="val 1721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0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itchFamily="18" charset="-127"/>
                  <a:ea typeface="KoPub돋움체 Bold" pitchFamily="18" charset="-127"/>
                </a:rPr>
                <a:t>WSFinder</a:t>
              </a:r>
              <a:r>
                <a:rPr lang="en-US" altLang="ko-KR" sz="10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itchFamily="18" charset="-127"/>
                  <a:ea typeface="KoPub돋움체 Bold" pitchFamily="18" charset="-127"/>
                </a:rPr>
                <a:t> Agent</a:t>
              </a:r>
              <a:endParaRPr lang="ko-KR" altLang="en-US" sz="10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itchFamily="18" charset="-127"/>
                <a:ea typeface="KoPub돋움체 Bold" pitchFamily="18" charset="-127"/>
              </a:endParaRPr>
            </a:p>
          </p:txBody>
        </p:sp>
        <p:grpSp>
          <p:nvGrpSpPr>
            <p:cNvPr id="61" name="그룹 60">
              <a:extLst>
                <a:ext uri="{FF2B5EF4-FFF2-40B4-BE49-F238E27FC236}">
                  <a16:creationId xmlns:a16="http://schemas.microsoft.com/office/drawing/2014/main" id="{A4A3D7A9-177D-D693-9124-CEBB22E5B43E}"/>
                </a:ext>
              </a:extLst>
            </p:cNvPr>
            <p:cNvGrpSpPr/>
            <p:nvPr/>
          </p:nvGrpSpPr>
          <p:grpSpPr>
            <a:xfrm>
              <a:off x="7943455" y="2507137"/>
              <a:ext cx="1449172" cy="477178"/>
              <a:chOff x="6352814" y="3056240"/>
              <a:chExt cx="1449172" cy="477178"/>
            </a:xfrm>
          </p:grpSpPr>
          <p:sp>
            <p:nvSpPr>
              <p:cNvPr id="62" name="모서리가 둥근 직사각형 106">
                <a:extLst>
                  <a:ext uri="{FF2B5EF4-FFF2-40B4-BE49-F238E27FC236}">
                    <a16:creationId xmlns:a16="http://schemas.microsoft.com/office/drawing/2014/main" id="{FFD2294C-C63D-5507-C968-28A4A1343E2D}"/>
                  </a:ext>
                </a:extLst>
              </p:cNvPr>
              <p:cNvSpPr/>
              <p:nvPr/>
            </p:nvSpPr>
            <p:spPr>
              <a:xfrm>
                <a:off x="6352814" y="3056240"/>
                <a:ext cx="1440000" cy="288000"/>
              </a:xfrm>
              <a:prstGeom prst="roundRect">
                <a:avLst>
                  <a:gd name="adj" fmla="val 1721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00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Bold" pitchFamily="18" charset="-127"/>
                    <a:ea typeface="KoPub돋움체 Bold" pitchFamily="18" charset="-127"/>
                  </a:rPr>
                  <a:t>Server #002</a:t>
                </a:r>
                <a:endParaRPr lang="ko-KR" altLang="en-US" sz="10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itchFamily="18" charset="-127"/>
                  <a:ea typeface="KoPub돋움체 Bold" pitchFamily="18" charset="-127"/>
                </a:endParaRPr>
              </a:p>
            </p:txBody>
          </p:sp>
          <p:sp>
            <p:nvSpPr>
              <p:cNvPr id="63" name="모서리가 둥근 직사각형 106">
                <a:extLst>
                  <a:ext uri="{FF2B5EF4-FFF2-40B4-BE49-F238E27FC236}">
                    <a16:creationId xmlns:a16="http://schemas.microsoft.com/office/drawing/2014/main" id="{0721FF75-0351-00B9-D229-D438A0130DCF}"/>
                  </a:ext>
                </a:extLst>
              </p:cNvPr>
              <p:cNvSpPr/>
              <p:nvPr/>
            </p:nvSpPr>
            <p:spPr>
              <a:xfrm>
                <a:off x="6561639" y="3317418"/>
                <a:ext cx="1240347" cy="216000"/>
              </a:xfrm>
              <a:prstGeom prst="roundRect">
                <a:avLst>
                  <a:gd name="adj" fmla="val 1721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000" dirty="0" err="1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Bold" pitchFamily="18" charset="-127"/>
                    <a:ea typeface="KoPub돋움체 Bold" pitchFamily="18" charset="-127"/>
                  </a:rPr>
                  <a:t>WSFinder</a:t>
                </a:r>
                <a:r>
                  <a:rPr lang="en-US" altLang="ko-KR" sz="100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Bold" pitchFamily="18" charset="-127"/>
                    <a:ea typeface="KoPub돋움체 Bold" pitchFamily="18" charset="-127"/>
                  </a:rPr>
                  <a:t> Agent</a:t>
                </a:r>
                <a:endParaRPr lang="ko-KR" altLang="en-US" sz="10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itchFamily="18" charset="-127"/>
                  <a:ea typeface="KoPub돋움체 Bold" pitchFamily="18" charset="-127"/>
                </a:endParaRPr>
              </a:p>
            </p:txBody>
          </p:sp>
        </p:grpSp>
        <p:grpSp>
          <p:nvGrpSpPr>
            <p:cNvPr id="64" name="그룹 63">
              <a:extLst>
                <a:ext uri="{FF2B5EF4-FFF2-40B4-BE49-F238E27FC236}">
                  <a16:creationId xmlns:a16="http://schemas.microsoft.com/office/drawing/2014/main" id="{3724BE24-45E5-84C5-B1D9-69CE139BE572}"/>
                </a:ext>
              </a:extLst>
            </p:cNvPr>
            <p:cNvGrpSpPr/>
            <p:nvPr/>
          </p:nvGrpSpPr>
          <p:grpSpPr>
            <a:xfrm>
              <a:off x="8668041" y="2905010"/>
              <a:ext cx="1449172" cy="462582"/>
              <a:chOff x="6352814" y="3628838"/>
              <a:chExt cx="1449172" cy="462582"/>
            </a:xfrm>
          </p:grpSpPr>
          <p:sp>
            <p:nvSpPr>
              <p:cNvPr id="65" name="모서리가 둥근 직사각형 106">
                <a:extLst>
                  <a:ext uri="{FF2B5EF4-FFF2-40B4-BE49-F238E27FC236}">
                    <a16:creationId xmlns:a16="http://schemas.microsoft.com/office/drawing/2014/main" id="{8DCAAA39-C14E-2161-23C6-550C77ECDA7B}"/>
                  </a:ext>
                </a:extLst>
              </p:cNvPr>
              <p:cNvSpPr/>
              <p:nvPr/>
            </p:nvSpPr>
            <p:spPr>
              <a:xfrm>
                <a:off x="6352814" y="3628838"/>
                <a:ext cx="1440000" cy="288000"/>
              </a:xfrm>
              <a:prstGeom prst="roundRect">
                <a:avLst>
                  <a:gd name="adj" fmla="val 1721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00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Bold" pitchFamily="18" charset="-127"/>
                    <a:ea typeface="KoPub돋움체 Bold" pitchFamily="18" charset="-127"/>
                  </a:rPr>
                  <a:t>Server #003</a:t>
                </a:r>
                <a:endParaRPr lang="ko-KR" altLang="en-US" sz="10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itchFamily="18" charset="-127"/>
                  <a:ea typeface="KoPub돋움체 Bold" pitchFamily="18" charset="-127"/>
                </a:endParaRPr>
              </a:p>
            </p:txBody>
          </p:sp>
          <p:sp>
            <p:nvSpPr>
              <p:cNvPr id="66" name="모서리가 둥근 직사각형 106">
                <a:extLst>
                  <a:ext uri="{FF2B5EF4-FFF2-40B4-BE49-F238E27FC236}">
                    <a16:creationId xmlns:a16="http://schemas.microsoft.com/office/drawing/2014/main" id="{6D5F21D7-56D4-06D1-3A7C-A6DAB41D16B1}"/>
                  </a:ext>
                </a:extLst>
              </p:cNvPr>
              <p:cNvSpPr/>
              <p:nvPr/>
            </p:nvSpPr>
            <p:spPr>
              <a:xfrm>
                <a:off x="6561639" y="3875420"/>
                <a:ext cx="1240347" cy="216000"/>
              </a:xfrm>
              <a:prstGeom prst="roundRect">
                <a:avLst>
                  <a:gd name="adj" fmla="val 1721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000" dirty="0" err="1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Bold" pitchFamily="18" charset="-127"/>
                    <a:ea typeface="KoPub돋움체 Bold" pitchFamily="18" charset="-127"/>
                  </a:rPr>
                  <a:t>WSFinder</a:t>
                </a:r>
                <a:r>
                  <a:rPr lang="en-US" altLang="ko-KR" sz="100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Bold" pitchFamily="18" charset="-127"/>
                    <a:ea typeface="KoPub돋움체 Bold" pitchFamily="18" charset="-127"/>
                  </a:rPr>
                  <a:t> Agent</a:t>
                </a:r>
                <a:endParaRPr lang="ko-KR" altLang="en-US" sz="10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itchFamily="18" charset="-127"/>
                  <a:ea typeface="KoPub돋움체 Bold" pitchFamily="18" charset="-127"/>
                </a:endParaRPr>
              </a:p>
            </p:txBody>
          </p:sp>
        </p:grpSp>
        <p:sp>
          <p:nvSpPr>
            <p:cNvPr id="67" name="모서리가 둥근 직사각형 106">
              <a:extLst>
                <a:ext uri="{FF2B5EF4-FFF2-40B4-BE49-F238E27FC236}">
                  <a16:creationId xmlns:a16="http://schemas.microsoft.com/office/drawing/2014/main" id="{58603B10-9D20-5050-CBD4-108989EBF8E3}"/>
                </a:ext>
              </a:extLst>
            </p:cNvPr>
            <p:cNvSpPr/>
            <p:nvPr/>
          </p:nvSpPr>
          <p:spPr>
            <a:xfrm>
              <a:off x="8122847" y="3750634"/>
              <a:ext cx="1440000" cy="288000"/>
            </a:xfrm>
            <a:prstGeom prst="roundRect">
              <a:avLst>
                <a:gd name="adj" fmla="val 1721"/>
              </a:avLst>
            </a:prstGeom>
            <a:solidFill>
              <a:schemeClr val="bg1"/>
            </a:soli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itchFamily="18" charset="-127"/>
                  <a:ea typeface="KoPub돋움체 Bold" pitchFamily="18" charset="-127"/>
                </a:rPr>
                <a:t>Web Server #005</a:t>
              </a:r>
              <a:endParaRPr lang="ko-KR" altLang="en-US" sz="10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itchFamily="18" charset="-127"/>
                <a:ea typeface="KoPub돋움체 Bold" pitchFamily="18" charset="-127"/>
              </a:endParaRPr>
            </a:p>
          </p:txBody>
        </p:sp>
        <p:sp>
          <p:nvSpPr>
            <p:cNvPr id="80" name="모서리가 둥근 직사각형 106">
              <a:extLst>
                <a:ext uri="{FF2B5EF4-FFF2-40B4-BE49-F238E27FC236}">
                  <a16:creationId xmlns:a16="http://schemas.microsoft.com/office/drawing/2014/main" id="{7BBD8934-CD36-1C59-4210-84F76CC41C72}"/>
                </a:ext>
              </a:extLst>
            </p:cNvPr>
            <p:cNvSpPr/>
            <p:nvPr/>
          </p:nvSpPr>
          <p:spPr>
            <a:xfrm>
              <a:off x="7986785" y="4657483"/>
              <a:ext cx="1440000" cy="288000"/>
            </a:xfrm>
            <a:prstGeom prst="roundRect">
              <a:avLst>
                <a:gd name="adj" fmla="val 1721"/>
              </a:avLst>
            </a:prstGeom>
            <a:solidFill>
              <a:schemeClr val="bg1"/>
            </a:soli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itchFamily="18" charset="-127"/>
                  <a:ea typeface="KoPub돋움체 Bold" pitchFamily="18" charset="-127"/>
                </a:rPr>
                <a:t>Web Server #009</a:t>
              </a:r>
              <a:endParaRPr lang="ko-KR" altLang="en-US" sz="10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itchFamily="18" charset="-127"/>
                <a:ea typeface="KoPub돋움체 Bold" pitchFamily="18" charset="-127"/>
              </a:endParaRPr>
            </a:p>
          </p:txBody>
        </p:sp>
        <p:sp>
          <p:nvSpPr>
            <p:cNvPr id="82" name="모서리가 둥근 직사각형 106">
              <a:extLst>
                <a:ext uri="{FF2B5EF4-FFF2-40B4-BE49-F238E27FC236}">
                  <a16:creationId xmlns:a16="http://schemas.microsoft.com/office/drawing/2014/main" id="{7C2E1150-3515-158F-334D-4C69A2F081B6}"/>
                </a:ext>
              </a:extLst>
            </p:cNvPr>
            <p:cNvSpPr/>
            <p:nvPr/>
          </p:nvSpPr>
          <p:spPr>
            <a:xfrm>
              <a:off x="8277182" y="3913267"/>
              <a:ext cx="1440000" cy="288000"/>
            </a:xfrm>
            <a:prstGeom prst="roundRect">
              <a:avLst>
                <a:gd name="adj" fmla="val 1721"/>
              </a:avLst>
            </a:prstGeom>
            <a:solidFill>
              <a:schemeClr val="bg1"/>
            </a:soli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itchFamily="18" charset="-127"/>
                  <a:ea typeface="KoPub돋움체 Bold" pitchFamily="18" charset="-127"/>
                </a:rPr>
                <a:t>Web Server #006</a:t>
              </a:r>
              <a:endParaRPr lang="ko-KR" altLang="en-US" sz="10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itchFamily="18" charset="-127"/>
                <a:ea typeface="KoPub돋움체 Bold" pitchFamily="18" charset="-127"/>
              </a:endParaRPr>
            </a:p>
          </p:txBody>
        </p:sp>
        <p:sp>
          <p:nvSpPr>
            <p:cNvPr id="83" name="모서리가 둥근 직사각형 106">
              <a:extLst>
                <a:ext uri="{FF2B5EF4-FFF2-40B4-BE49-F238E27FC236}">
                  <a16:creationId xmlns:a16="http://schemas.microsoft.com/office/drawing/2014/main" id="{E4633DC6-7DAC-19E1-FE9C-5381D9984CCC}"/>
                </a:ext>
              </a:extLst>
            </p:cNvPr>
            <p:cNvSpPr/>
            <p:nvPr/>
          </p:nvSpPr>
          <p:spPr>
            <a:xfrm>
              <a:off x="8431517" y="4075900"/>
              <a:ext cx="1440000" cy="288000"/>
            </a:xfrm>
            <a:prstGeom prst="roundRect">
              <a:avLst>
                <a:gd name="adj" fmla="val 1721"/>
              </a:avLst>
            </a:prstGeom>
            <a:solidFill>
              <a:schemeClr val="bg1"/>
            </a:soli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itchFamily="18" charset="-127"/>
                  <a:ea typeface="KoPub돋움체 Bold" pitchFamily="18" charset="-127"/>
                </a:rPr>
                <a:t>Web Server #007</a:t>
              </a:r>
              <a:endParaRPr lang="ko-KR" altLang="en-US" sz="10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itchFamily="18" charset="-127"/>
                <a:ea typeface="KoPub돋움체 Bold" pitchFamily="18" charset="-127"/>
              </a:endParaRPr>
            </a:p>
          </p:txBody>
        </p:sp>
        <p:sp>
          <p:nvSpPr>
            <p:cNvPr id="84" name="모서리가 둥근 직사각형 106">
              <a:extLst>
                <a:ext uri="{FF2B5EF4-FFF2-40B4-BE49-F238E27FC236}">
                  <a16:creationId xmlns:a16="http://schemas.microsoft.com/office/drawing/2014/main" id="{6E735FEF-CBC1-3B8D-3D6D-12020AE220B2}"/>
                </a:ext>
              </a:extLst>
            </p:cNvPr>
            <p:cNvSpPr/>
            <p:nvPr/>
          </p:nvSpPr>
          <p:spPr>
            <a:xfrm>
              <a:off x="8585852" y="4238535"/>
              <a:ext cx="1440000" cy="288000"/>
            </a:xfrm>
            <a:prstGeom prst="roundRect">
              <a:avLst>
                <a:gd name="adj" fmla="val 1721"/>
              </a:avLst>
            </a:prstGeom>
            <a:solidFill>
              <a:schemeClr val="bg1"/>
            </a:soli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itchFamily="18" charset="-127"/>
                  <a:ea typeface="KoPub돋움체 Bold" pitchFamily="18" charset="-127"/>
                </a:rPr>
                <a:t>Web Server #008</a:t>
              </a:r>
              <a:endParaRPr lang="ko-KR" altLang="en-US" sz="10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itchFamily="18" charset="-127"/>
                <a:ea typeface="KoPub돋움체 Bold" pitchFamily="18" charset="-127"/>
              </a:endParaRPr>
            </a:p>
          </p:txBody>
        </p:sp>
        <p:sp>
          <p:nvSpPr>
            <p:cNvPr id="86" name="모서리가 둥근 직사각형 106">
              <a:extLst>
                <a:ext uri="{FF2B5EF4-FFF2-40B4-BE49-F238E27FC236}">
                  <a16:creationId xmlns:a16="http://schemas.microsoft.com/office/drawing/2014/main" id="{DA5A4636-FAF1-7038-8C0B-D523DA1D5905}"/>
                </a:ext>
              </a:extLst>
            </p:cNvPr>
            <p:cNvSpPr/>
            <p:nvPr/>
          </p:nvSpPr>
          <p:spPr>
            <a:xfrm>
              <a:off x="8139185" y="4809883"/>
              <a:ext cx="1440000" cy="288000"/>
            </a:xfrm>
            <a:prstGeom prst="roundRect">
              <a:avLst>
                <a:gd name="adj" fmla="val 1721"/>
              </a:avLst>
            </a:prstGeom>
            <a:solidFill>
              <a:schemeClr val="bg1"/>
            </a:soli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itchFamily="18" charset="-127"/>
                  <a:ea typeface="KoPub돋움체 Bold" pitchFamily="18" charset="-127"/>
                </a:rPr>
                <a:t>Web Server #010</a:t>
              </a:r>
              <a:endParaRPr lang="ko-KR" altLang="en-US" sz="10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itchFamily="18" charset="-127"/>
                <a:ea typeface="KoPub돋움체 Bold" pitchFamily="18" charset="-127"/>
              </a:endParaRPr>
            </a:p>
          </p:txBody>
        </p:sp>
        <p:sp>
          <p:nvSpPr>
            <p:cNvPr id="87" name="모서리가 둥근 직사각형 106">
              <a:extLst>
                <a:ext uri="{FF2B5EF4-FFF2-40B4-BE49-F238E27FC236}">
                  <a16:creationId xmlns:a16="http://schemas.microsoft.com/office/drawing/2014/main" id="{888AB51A-E795-C4A4-DC2E-7484A18968E0}"/>
                </a:ext>
              </a:extLst>
            </p:cNvPr>
            <p:cNvSpPr/>
            <p:nvPr/>
          </p:nvSpPr>
          <p:spPr>
            <a:xfrm>
              <a:off x="8291585" y="4962283"/>
              <a:ext cx="1440000" cy="288000"/>
            </a:xfrm>
            <a:prstGeom prst="roundRect">
              <a:avLst>
                <a:gd name="adj" fmla="val 1721"/>
              </a:avLst>
            </a:prstGeom>
            <a:solidFill>
              <a:schemeClr val="bg1"/>
            </a:soli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itchFamily="18" charset="-127"/>
                  <a:ea typeface="KoPub돋움체 Bold" pitchFamily="18" charset="-127"/>
                </a:rPr>
                <a:t>Web Server #011</a:t>
              </a:r>
              <a:endParaRPr lang="ko-KR" altLang="en-US" sz="10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itchFamily="18" charset="-127"/>
                <a:ea typeface="KoPub돋움체 Bold" pitchFamily="18" charset="-127"/>
              </a:endParaRPr>
            </a:p>
          </p:txBody>
        </p:sp>
        <p:sp>
          <p:nvSpPr>
            <p:cNvPr id="88" name="모서리가 둥근 직사각형 106">
              <a:extLst>
                <a:ext uri="{FF2B5EF4-FFF2-40B4-BE49-F238E27FC236}">
                  <a16:creationId xmlns:a16="http://schemas.microsoft.com/office/drawing/2014/main" id="{2362CC26-42B7-CB5C-308E-65836495EA08}"/>
                </a:ext>
              </a:extLst>
            </p:cNvPr>
            <p:cNvSpPr/>
            <p:nvPr/>
          </p:nvSpPr>
          <p:spPr>
            <a:xfrm>
              <a:off x="8443985" y="5114683"/>
              <a:ext cx="1440000" cy="288000"/>
            </a:xfrm>
            <a:prstGeom prst="roundRect">
              <a:avLst>
                <a:gd name="adj" fmla="val 1721"/>
              </a:avLst>
            </a:prstGeom>
            <a:solidFill>
              <a:schemeClr val="bg1"/>
            </a:soli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itchFamily="18" charset="-127"/>
                  <a:ea typeface="KoPub돋움체 Bold" pitchFamily="18" charset="-127"/>
                </a:rPr>
                <a:t>Web Server #012</a:t>
              </a:r>
              <a:endParaRPr lang="ko-KR" altLang="en-US" sz="10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itchFamily="18" charset="-127"/>
                <a:ea typeface="KoPub돋움체 Bold" pitchFamily="18" charset="-127"/>
              </a:endParaRPr>
            </a:p>
          </p:txBody>
        </p:sp>
        <p:sp>
          <p:nvSpPr>
            <p:cNvPr id="89" name="모서리가 둥근 직사각형 106">
              <a:extLst>
                <a:ext uri="{FF2B5EF4-FFF2-40B4-BE49-F238E27FC236}">
                  <a16:creationId xmlns:a16="http://schemas.microsoft.com/office/drawing/2014/main" id="{EC541253-9B1B-B4C0-883C-F06187308D56}"/>
                </a:ext>
              </a:extLst>
            </p:cNvPr>
            <p:cNvSpPr/>
            <p:nvPr/>
          </p:nvSpPr>
          <p:spPr>
            <a:xfrm>
              <a:off x="8596385" y="5267083"/>
              <a:ext cx="1440000" cy="288000"/>
            </a:xfrm>
            <a:prstGeom prst="roundRect">
              <a:avLst>
                <a:gd name="adj" fmla="val 1721"/>
              </a:avLst>
            </a:prstGeom>
            <a:solidFill>
              <a:schemeClr val="bg1"/>
            </a:soli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itchFamily="18" charset="-127"/>
                  <a:ea typeface="KoPub돋움체 Bold" pitchFamily="18" charset="-127"/>
                </a:rPr>
                <a:t>Web Server #013</a:t>
              </a:r>
              <a:endParaRPr lang="ko-KR" altLang="en-US" sz="10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itchFamily="18" charset="-127"/>
                <a:ea typeface="KoPub돋움체 Bold" pitchFamily="18" charset="-127"/>
              </a:endParaRPr>
            </a:p>
          </p:txBody>
        </p:sp>
      </p:grpSp>
      <p:cxnSp>
        <p:nvCxnSpPr>
          <p:cNvPr id="90" name="연결선: 꺾임 54">
            <a:extLst>
              <a:ext uri="{FF2B5EF4-FFF2-40B4-BE49-F238E27FC236}">
                <a16:creationId xmlns:a16="http://schemas.microsoft.com/office/drawing/2014/main" id="{A2B2447A-6BB7-3353-221F-F25296D43FAF}"/>
              </a:ext>
            </a:extLst>
          </p:cNvPr>
          <p:cNvCxnSpPr>
            <a:cxnSpLocks/>
            <a:stCxn id="70" idx="3"/>
            <a:endCxn id="89" idx="1"/>
          </p:cNvCxnSpPr>
          <p:nvPr/>
        </p:nvCxnSpPr>
        <p:spPr>
          <a:xfrm flipV="1">
            <a:off x="6579643" y="5411083"/>
            <a:ext cx="2866747" cy="436248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연결선: 꺾임 54">
            <a:extLst>
              <a:ext uri="{FF2B5EF4-FFF2-40B4-BE49-F238E27FC236}">
                <a16:creationId xmlns:a16="http://schemas.microsoft.com/office/drawing/2014/main" id="{915BDAED-6463-36FE-9136-3969D4817935}"/>
              </a:ext>
            </a:extLst>
          </p:cNvPr>
          <p:cNvCxnSpPr>
            <a:cxnSpLocks/>
            <a:stCxn id="70" idx="3"/>
            <a:endCxn id="86" idx="1"/>
          </p:cNvCxnSpPr>
          <p:nvPr/>
        </p:nvCxnSpPr>
        <p:spPr>
          <a:xfrm flipV="1">
            <a:off x="6579643" y="4953883"/>
            <a:ext cx="2409547" cy="893448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연결선: 꺾임 91">
            <a:extLst>
              <a:ext uri="{FF2B5EF4-FFF2-40B4-BE49-F238E27FC236}">
                <a16:creationId xmlns:a16="http://schemas.microsoft.com/office/drawing/2014/main" id="{B5EA2AA8-20D6-84EF-8D28-509251AEBED7}"/>
              </a:ext>
            </a:extLst>
          </p:cNvPr>
          <p:cNvCxnSpPr>
            <a:cxnSpLocks/>
            <a:stCxn id="94" idx="3"/>
            <a:endCxn id="142" idx="2"/>
          </p:cNvCxnSpPr>
          <p:nvPr/>
        </p:nvCxnSpPr>
        <p:spPr>
          <a:xfrm flipV="1">
            <a:off x="2823619" y="4064551"/>
            <a:ext cx="1692818" cy="1387429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" name="그룹 92">
            <a:extLst>
              <a:ext uri="{FF2B5EF4-FFF2-40B4-BE49-F238E27FC236}">
                <a16:creationId xmlns:a16="http://schemas.microsoft.com/office/drawing/2014/main" id="{B8560FED-42F9-15BE-8365-D25914384427}"/>
              </a:ext>
            </a:extLst>
          </p:cNvPr>
          <p:cNvGrpSpPr/>
          <p:nvPr/>
        </p:nvGrpSpPr>
        <p:grpSpPr>
          <a:xfrm>
            <a:off x="1667284" y="5063922"/>
            <a:ext cx="1156335" cy="1022337"/>
            <a:chOff x="429705" y="3871200"/>
            <a:chExt cx="1156335" cy="1022337"/>
          </a:xfrm>
        </p:grpSpPr>
        <p:pic>
          <p:nvPicPr>
            <p:cNvPr id="94" name="그림 93">
              <a:extLst>
                <a:ext uri="{FF2B5EF4-FFF2-40B4-BE49-F238E27FC236}">
                  <a16:creationId xmlns:a16="http://schemas.microsoft.com/office/drawing/2014/main" id="{FB1C5CF7-9921-ACAB-9670-C0C19B387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29705" y="3871200"/>
              <a:ext cx="1156335" cy="776116"/>
            </a:xfrm>
            <a:prstGeom prst="rect">
              <a:avLst/>
            </a:prstGeom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AF1AF05C-4BE2-E671-9D55-1F1B812C71BB}"/>
                </a:ext>
              </a:extLst>
            </p:cNvPr>
            <p:cNvSpPr txBox="1"/>
            <p:nvPr/>
          </p:nvSpPr>
          <p:spPr>
            <a:xfrm>
              <a:off x="493486" y="4647316"/>
              <a:ext cx="10390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itchFamily="18" charset="-127"/>
                  <a:ea typeface="KoPub돋움체 Bold" pitchFamily="18" charset="-127"/>
                </a:rPr>
                <a:t>Monitoring PC</a:t>
              </a:r>
              <a:endParaRPr lang="ko-KR" altLang="en-US" sz="10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itchFamily="18" charset="-127"/>
                <a:ea typeface="KoPub돋움체 Bold" pitchFamily="18" charset="-127"/>
              </a:endParaRPr>
            </a:p>
          </p:txBody>
        </p:sp>
      </p:grpSp>
      <p:cxnSp>
        <p:nvCxnSpPr>
          <p:cNvPr id="118" name="연결선: 꺾임 57">
            <a:extLst>
              <a:ext uri="{FF2B5EF4-FFF2-40B4-BE49-F238E27FC236}">
                <a16:creationId xmlns:a16="http://schemas.microsoft.com/office/drawing/2014/main" id="{FC110E8B-9B5A-CD87-53E1-E3C4C48522C8}"/>
              </a:ext>
            </a:extLst>
          </p:cNvPr>
          <p:cNvCxnSpPr>
            <a:cxnSpLocks/>
            <a:stCxn id="32" idx="3"/>
            <a:endCxn id="59" idx="1"/>
          </p:cNvCxnSpPr>
          <p:nvPr/>
        </p:nvCxnSpPr>
        <p:spPr>
          <a:xfrm flipV="1">
            <a:off x="6328641" y="2048341"/>
            <a:ext cx="3044299" cy="737697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연결선: 꺾임 57">
            <a:extLst>
              <a:ext uri="{FF2B5EF4-FFF2-40B4-BE49-F238E27FC236}">
                <a16:creationId xmlns:a16="http://schemas.microsoft.com/office/drawing/2014/main" id="{7D1D5178-5BF1-A3EC-2D1B-EB7133273338}"/>
              </a:ext>
            </a:extLst>
          </p:cNvPr>
          <p:cNvCxnSpPr>
            <a:cxnSpLocks/>
            <a:stCxn id="35" idx="3"/>
            <a:endCxn id="60" idx="1"/>
          </p:cNvCxnSpPr>
          <p:nvPr/>
        </p:nvCxnSpPr>
        <p:spPr>
          <a:xfrm flipV="1">
            <a:off x="6328641" y="2265919"/>
            <a:ext cx="3044298" cy="907013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5" name="그룹 134">
            <a:extLst>
              <a:ext uri="{FF2B5EF4-FFF2-40B4-BE49-F238E27FC236}">
                <a16:creationId xmlns:a16="http://schemas.microsoft.com/office/drawing/2014/main" id="{C54CA98C-4859-D5CC-56E1-3472D0B1BAF7}"/>
              </a:ext>
            </a:extLst>
          </p:cNvPr>
          <p:cNvGrpSpPr/>
          <p:nvPr/>
        </p:nvGrpSpPr>
        <p:grpSpPr>
          <a:xfrm>
            <a:off x="996495" y="1200865"/>
            <a:ext cx="2290425" cy="1737921"/>
            <a:chOff x="635333" y="1200865"/>
            <a:chExt cx="2290425" cy="1737921"/>
          </a:xfrm>
        </p:grpSpPr>
        <p:sp>
          <p:nvSpPr>
            <p:cNvPr id="127" name="모서리가 둥근 직사각형 106">
              <a:extLst>
                <a:ext uri="{FF2B5EF4-FFF2-40B4-BE49-F238E27FC236}">
                  <a16:creationId xmlns:a16="http://schemas.microsoft.com/office/drawing/2014/main" id="{63E2AAB9-4B22-E435-1469-45FA5915F0A8}"/>
                </a:ext>
              </a:extLst>
            </p:cNvPr>
            <p:cNvSpPr/>
            <p:nvPr/>
          </p:nvSpPr>
          <p:spPr>
            <a:xfrm>
              <a:off x="644505" y="1483386"/>
              <a:ext cx="2281253" cy="1455400"/>
            </a:xfrm>
            <a:prstGeom prst="roundRect">
              <a:avLst>
                <a:gd name="adj" fmla="val 1721"/>
              </a:avLst>
            </a:prstGeom>
            <a:noFill/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</a:endParaRPr>
            </a:p>
          </p:txBody>
        </p:sp>
        <p:sp>
          <p:nvSpPr>
            <p:cNvPr id="128" name="양쪽 모서리가 둥근 사각형 111">
              <a:extLst>
                <a:ext uri="{FF2B5EF4-FFF2-40B4-BE49-F238E27FC236}">
                  <a16:creationId xmlns:a16="http://schemas.microsoft.com/office/drawing/2014/main" id="{AD8C81E5-A11B-1376-5193-7844777AE01D}"/>
                </a:ext>
              </a:extLst>
            </p:cNvPr>
            <p:cNvSpPr/>
            <p:nvPr/>
          </p:nvSpPr>
          <p:spPr>
            <a:xfrm>
              <a:off x="635333" y="1200865"/>
              <a:ext cx="2288529" cy="324000"/>
            </a:xfrm>
            <a:prstGeom prst="round2SameRect">
              <a:avLst/>
            </a:prstGeom>
            <a:solidFill>
              <a:srgbClr val="0076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200" spc="-3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itchFamily="18" charset="-127"/>
                  <a:ea typeface="KoPub돋움체 Bold" pitchFamily="18" charset="-127"/>
                </a:rPr>
                <a:t>F1Security Rule Server</a:t>
              </a:r>
            </a:p>
          </p:txBody>
        </p:sp>
        <p:sp>
          <p:nvSpPr>
            <p:cNvPr id="130" name="모서리가 둥근 직사각형 106">
              <a:extLst>
                <a:ext uri="{FF2B5EF4-FFF2-40B4-BE49-F238E27FC236}">
                  <a16:creationId xmlns:a16="http://schemas.microsoft.com/office/drawing/2014/main" id="{4E0821D8-8B71-C90C-AFCE-87648CCE3639}"/>
                </a:ext>
              </a:extLst>
            </p:cNvPr>
            <p:cNvSpPr/>
            <p:nvPr/>
          </p:nvSpPr>
          <p:spPr>
            <a:xfrm>
              <a:off x="1071552" y="1685939"/>
              <a:ext cx="1440000" cy="288000"/>
            </a:xfrm>
            <a:prstGeom prst="roundRect">
              <a:avLst>
                <a:gd name="adj" fmla="val 1721"/>
              </a:avLst>
            </a:prstGeom>
            <a:solidFill>
              <a:schemeClr val="bg1"/>
            </a:soli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itchFamily="18" charset="-127"/>
                  <a:ea typeface="KoPub돋움체 Bold" pitchFamily="18" charset="-127"/>
                </a:rPr>
                <a:t>Rule Manager</a:t>
              </a:r>
              <a:endParaRPr lang="ko-KR" altLang="en-US" sz="10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itchFamily="18" charset="-127"/>
                <a:ea typeface="KoPub돋움체 Bold" pitchFamily="18" charset="-127"/>
              </a:endParaRPr>
            </a:p>
          </p:txBody>
        </p:sp>
        <p:sp>
          <p:nvSpPr>
            <p:cNvPr id="133" name="순서도: 자기 디스크 132">
              <a:extLst>
                <a:ext uri="{FF2B5EF4-FFF2-40B4-BE49-F238E27FC236}">
                  <a16:creationId xmlns:a16="http://schemas.microsoft.com/office/drawing/2014/main" id="{1B9DCD16-A8F0-F18A-DC63-CD731FD436D8}"/>
                </a:ext>
              </a:extLst>
            </p:cNvPr>
            <p:cNvSpPr/>
            <p:nvPr/>
          </p:nvSpPr>
          <p:spPr>
            <a:xfrm>
              <a:off x="1276397" y="2156342"/>
              <a:ext cx="1030310" cy="719974"/>
            </a:xfrm>
            <a:prstGeom prst="flowChartMagneticDisk">
              <a:avLst/>
            </a:prstGeom>
            <a:solidFill>
              <a:schemeClr val="bg1"/>
            </a:soli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itchFamily="18" charset="-127"/>
                  <a:ea typeface="KoPub돋움체 Bold" pitchFamily="18" charset="-127"/>
                </a:rPr>
                <a:t>DB</a:t>
              </a:r>
            </a:p>
            <a:p>
              <a:pPr algn="ctr"/>
              <a:endParaRPr lang="en-US" altLang="ko-KR" sz="8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itchFamily="18" charset="-127"/>
                <a:ea typeface="KoPub돋움체 Bold" pitchFamily="18" charset="-127"/>
              </a:endParaRPr>
            </a:p>
            <a:p>
              <a:pPr algn="ctr"/>
              <a:r>
                <a:rPr lang="en-US" altLang="ko-KR" sz="8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itchFamily="18" charset="-127"/>
                  <a:ea typeface="KoPub돋움체 Bold" pitchFamily="18" charset="-127"/>
                </a:rPr>
                <a:t>(</a:t>
              </a:r>
              <a:r>
                <a:rPr lang="en-US" altLang="ko-KR" sz="80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>
                      <a:lumMod val="65000"/>
                    </a:schemeClr>
                  </a:solidFill>
                  <a:latin typeface="KoPub돋움체 Bold" pitchFamily="18" charset="-127"/>
                  <a:ea typeface="KoPub돋움체 Bold" pitchFamily="18" charset="-127"/>
                </a:rPr>
                <a:t>WEBCastle</a:t>
              </a:r>
              <a:r>
                <a:rPr lang="en-US" altLang="ko-KR" sz="8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>
                      <a:lumMod val="65000"/>
                    </a:schemeClr>
                  </a:solidFill>
                  <a:latin typeface="KoPub돋움체 Bold" pitchFamily="18" charset="-127"/>
                  <a:ea typeface="KoPub돋움체 Bold" pitchFamily="18" charset="-127"/>
                </a:rPr>
                <a:t>/</a:t>
              </a:r>
              <a:r>
                <a:rPr lang="en-US" altLang="ko-KR" sz="80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>
                      <a:lumMod val="65000"/>
                    </a:schemeClr>
                  </a:solidFill>
                  <a:latin typeface="KoPub돋움체 Bold" pitchFamily="18" charset="-127"/>
                  <a:ea typeface="KoPub돋움체 Bold" pitchFamily="18" charset="-127"/>
                </a:rPr>
                <a:t>WSFinder</a:t>
              </a:r>
              <a:r>
                <a:rPr lang="en-US" altLang="ko-KR" sz="8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>
                      <a:lumMod val="65000"/>
                    </a:schemeClr>
                  </a:solidFill>
                  <a:latin typeface="KoPub돋움체 Bold" pitchFamily="18" charset="-127"/>
                  <a:ea typeface="KoPub돋움체 Bold" pitchFamily="18" charset="-127"/>
                </a:rPr>
                <a:t>/</a:t>
              </a:r>
              <a:r>
                <a:rPr lang="en-US" altLang="ko-KR" sz="8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itchFamily="18" charset="-127"/>
                  <a:ea typeface="KoPub돋움체 Bold" pitchFamily="18" charset="-127"/>
                </a:rPr>
                <a:t>WMDS)</a:t>
              </a:r>
            </a:p>
            <a:p>
              <a:pPr algn="ctr"/>
              <a:endParaRPr lang="en-US" altLang="ko-KR" sz="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itchFamily="18" charset="-127"/>
                <a:ea typeface="KoPub돋움체 Bold" pitchFamily="18" charset="-127"/>
              </a:endParaRPr>
            </a:p>
            <a:p>
              <a:pPr algn="ctr"/>
              <a:endParaRPr lang="ko-KR" altLang="en-US" sz="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itchFamily="18" charset="-127"/>
                <a:ea typeface="KoPub돋움체 Bold" pitchFamily="18" charset="-127"/>
              </a:endParaRPr>
            </a:p>
          </p:txBody>
        </p:sp>
      </p:grpSp>
      <p:sp>
        <p:nvSpPr>
          <p:cNvPr id="137" name="모서리가 둥근 직사각형 106">
            <a:extLst>
              <a:ext uri="{FF2B5EF4-FFF2-40B4-BE49-F238E27FC236}">
                <a16:creationId xmlns:a16="http://schemas.microsoft.com/office/drawing/2014/main" id="{4449E31E-402E-7B5B-499B-82018D5EC426}"/>
              </a:ext>
            </a:extLst>
          </p:cNvPr>
          <p:cNvSpPr/>
          <p:nvPr/>
        </p:nvSpPr>
        <p:spPr>
          <a:xfrm>
            <a:off x="4029049" y="788689"/>
            <a:ext cx="7599446" cy="5820568"/>
          </a:xfrm>
          <a:prstGeom prst="roundRect">
            <a:avLst>
              <a:gd name="adj" fmla="val 1721"/>
            </a:avLst>
          </a:prstGeom>
          <a:noFill/>
          <a:ln w="952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0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</a:endParaRPr>
          </a:p>
        </p:txBody>
      </p:sp>
      <p:cxnSp>
        <p:nvCxnSpPr>
          <p:cNvPr id="138" name="연결선: 꺾임 137">
            <a:extLst>
              <a:ext uri="{FF2B5EF4-FFF2-40B4-BE49-F238E27FC236}">
                <a16:creationId xmlns:a16="http://schemas.microsoft.com/office/drawing/2014/main" id="{B8DA6326-485E-B7E0-FEFF-778D70230C78}"/>
              </a:ext>
            </a:extLst>
          </p:cNvPr>
          <p:cNvCxnSpPr>
            <a:cxnSpLocks/>
            <a:stCxn id="127" idx="3"/>
            <a:endCxn id="141" idx="2"/>
          </p:cNvCxnSpPr>
          <p:nvPr/>
        </p:nvCxnSpPr>
        <p:spPr>
          <a:xfrm>
            <a:off x="3286920" y="2211086"/>
            <a:ext cx="1235541" cy="702104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7" name="그룹 146">
            <a:extLst>
              <a:ext uri="{FF2B5EF4-FFF2-40B4-BE49-F238E27FC236}">
                <a16:creationId xmlns:a16="http://schemas.microsoft.com/office/drawing/2014/main" id="{74330858-D7C3-3644-A139-24F4FC4D77B4}"/>
              </a:ext>
            </a:extLst>
          </p:cNvPr>
          <p:cNvGrpSpPr/>
          <p:nvPr/>
        </p:nvGrpSpPr>
        <p:grpSpPr>
          <a:xfrm>
            <a:off x="4166105" y="1200865"/>
            <a:ext cx="2885072" cy="5195889"/>
            <a:chOff x="4166105" y="1200865"/>
            <a:chExt cx="2885072" cy="5195889"/>
          </a:xfrm>
        </p:grpSpPr>
        <p:grpSp>
          <p:nvGrpSpPr>
            <p:cNvPr id="134" name="그룹 133">
              <a:extLst>
                <a:ext uri="{FF2B5EF4-FFF2-40B4-BE49-F238E27FC236}">
                  <a16:creationId xmlns:a16="http://schemas.microsoft.com/office/drawing/2014/main" id="{CC7EB1D4-7E7E-7F36-C667-16F05B30EF12}"/>
                </a:ext>
              </a:extLst>
            </p:cNvPr>
            <p:cNvGrpSpPr/>
            <p:nvPr/>
          </p:nvGrpSpPr>
          <p:grpSpPr>
            <a:xfrm>
              <a:off x="4166105" y="1200865"/>
              <a:ext cx="2885072" cy="5195889"/>
              <a:chOff x="4166105" y="1200865"/>
              <a:chExt cx="2885072" cy="5195889"/>
            </a:xfrm>
          </p:grpSpPr>
          <p:sp>
            <p:nvSpPr>
              <p:cNvPr id="7" name="모서리가 둥근 직사각형 106">
                <a:extLst>
                  <a:ext uri="{FF2B5EF4-FFF2-40B4-BE49-F238E27FC236}">
                    <a16:creationId xmlns:a16="http://schemas.microsoft.com/office/drawing/2014/main" id="{D0D61285-0D20-3E93-DD37-56E32F6FB1D2}"/>
                  </a:ext>
                </a:extLst>
              </p:cNvPr>
              <p:cNvSpPr/>
              <p:nvPr/>
            </p:nvSpPr>
            <p:spPr>
              <a:xfrm>
                <a:off x="4175277" y="1483386"/>
                <a:ext cx="2875900" cy="4913368"/>
              </a:xfrm>
              <a:prstGeom prst="roundRect">
                <a:avLst>
                  <a:gd name="adj" fmla="val 1721"/>
                </a:avLst>
              </a:prstGeom>
              <a:noFill/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</a:endParaRPr>
              </a:p>
            </p:txBody>
          </p:sp>
          <p:sp>
            <p:nvSpPr>
              <p:cNvPr id="9" name="양쪽 모서리가 둥근 사각형 111">
                <a:extLst>
                  <a:ext uri="{FF2B5EF4-FFF2-40B4-BE49-F238E27FC236}">
                    <a16:creationId xmlns:a16="http://schemas.microsoft.com/office/drawing/2014/main" id="{634BF738-5905-348D-764C-287092C02070}"/>
                  </a:ext>
                </a:extLst>
              </p:cNvPr>
              <p:cNvSpPr/>
              <p:nvPr/>
            </p:nvSpPr>
            <p:spPr>
              <a:xfrm>
                <a:off x="4166105" y="1200865"/>
                <a:ext cx="2885072" cy="324000"/>
              </a:xfrm>
              <a:prstGeom prst="round2SameRect">
                <a:avLst/>
              </a:prstGeom>
              <a:solidFill>
                <a:srgbClr val="0076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200" spc="-3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itchFamily="18" charset="-127"/>
                    <a:ea typeface="KoPub돋움체 Bold" pitchFamily="18" charset="-127"/>
                  </a:rPr>
                  <a:t>Security Managing Area</a:t>
                </a:r>
              </a:p>
            </p:txBody>
          </p:sp>
          <p:sp>
            <p:nvSpPr>
              <p:cNvPr id="10" name="모서리가 둥근 직사각형 106">
                <a:extLst>
                  <a:ext uri="{FF2B5EF4-FFF2-40B4-BE49-F238E27FC236}">
                    <a16:creationId xmlns:a16="http://schemas.microsoft.com/office/drawing/2014/main" id="{6CAD98B9-293C-92A6-7035-5C083816E0E2}"/>
                  </a:ext>
                </a:extLst>
              </p:cNvPr>
              <p:cNvSpPr/>
              <p:nvPr/>
            </p:nvSpPr>
            <p:spPr>
              <a:xfrm>
                <a:off x="4565101" y="2373919"/>
                <a:ext cx="2088000" cy="2362904"/>
              </a:xfrm>
              <a:prstGeom prst="roundRect">
                <a:avLst>
                  <a:gd name="adj" fmla="val 1721"/>
                </a:avLst>
              </a:prstGeom>
              <a:noFill/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grpSp>
            <p:nvGrpSpPr>
              <p:cNvPr id="11" name="그룹 10">
                <a:extLst>
                  <a:ext uri="{FF2B5EF4-FFF2-40B4-BE49-F238E27FC236}">
                    <a16:creationId xmlns:a16="http://schemas.microsoft.com/office/drawing/2014/main" id="{E4414C17-405C-CDE2-F0D7-3EF1FEC4C3D9}"/>
                  </a:ext>
                </a:extLst>
              </p:cNvPr>
              <p:cNvGrpSpPr/>
              <p:nvPr/>
            </p:nvGrpSpPr>
            <p:grpSpPr>
              <a:xfrm>
                <a:off x="4739135" y="2281099"/>
                <a:ext cx="1796890" cy="280479"/>
                <a:chOff x="1743740" y="3367068"/>
                <a:chExt cx="2162079" cy="280479"/>
              </a:xfrm>
            </p:grpSpPr>
            <p:sp>
              <p:nvSpPr>
                <p:cNvPr id="14" name="직각 삼각형 13">
                  <a:extLst>
                    <a:ext uri="{FF2B5EF4-FFF2-40B4-BE49-F238E27FC236}">
                      <a16:creationId xmlns:a16="http://schemas.microsoft.com/office/drawing/2014/main" id="{15DDAD6F-F9F8-C1DE-BD40-BB0A250FA23E}"/>
                    </a:ext>
                  </a:extLst>
                </p:cNvPr>
                <p:cNvSpPr/>
                <p:nvPr/>
              </p:nvSpPr>
              <p:spPr>
                <a:xfrm>
                  <a:off x="3798601" y="3367071"/>
                  <a:ext cx="107218" cy="104267"/>
                </a:xfrm>
                <a:prstGeom prst="rtTriangl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/>
                </a:p>
              </p:txBody>
            </p:sp>
            <p:sp>
              <p:nvSpPr>
                <p:cNvPr id="15" name="직각 삼각형 14">
                  <a:extLst>
                    <a:ext uri="{FF2B5EF4-FFF2-40B4-BE49-F238E27FC236}">
                      <a16:creationId xmlns:a16="http://schemas.microsoft.com/office/drawing/2014/main" id="{64E6D29F-0680-59F2-E864-7A68F30CFC91}"/>
                    </a:ext>
                  </a:extLst>
                </p:cNvPr>
                <p:cNvSpPr/>
                <p:nvPr/>
              </p:nvSpPr>
              <p:spPr>
                <a:xfrm flipH="1">
                  <a:off x="1743740" y="3367071"/>
                  <a:ext cx="107218" cy="104267"/>
                </a:xfrm>
                <a:prstGeom prst="rtTriangl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/>
                </a:p>
              </p:txBody>
            </p:sp>
            <p:grpSp>
              <p:nvGrpSpPr>
                <p:cNvPr id="27" name="그룹 26">
                  <a:extLst>
                    <a:ext uri="{FF2B5EF4-FFF2-40B4-BE49-F238E27FC236}">
                      <a16:creationId xmlns:a16="http://schemas.microsoft.com/office/drawing/2014/main" id="{872F1925-0AE0-5C22-4FC8-611B8C6FB375}"/>
                    </a:ext>
                  </a:extLst>
                </p:cNvPr>
                <p:cNvGrpSpPr/>
                <p:nvPr/>
              </p:nvGrpSpPr>
              <p:grpSpPr>
                <a:xfrm>
                  <a:off x="1850959" y="3367068"/>
                  <a:ext cx="1947643" cy="280479"/>
                  <a:chOff x="1085427" y="3034622"/>
                  <a:chExt cx="1894030" cy="314056"/>
                </a:xfrm>
              </p:grpSpPr>
              <p:sp>
                <p:nvSpPr>
                  <p:cNvPr id="30" name="양쪽 모서리가 둥근 사각형 111">
                    <a:extLst>
                      <a:ext uri="{FF2B5EF4-FFF2-40B4-BE49-F238E27FC236}">
                        <a16:creationId xmlns:a16="http://schemas.microsoft.com/office/drawing/2014/main" id="{C6A2C70B-DB29-1645-10DB-2A2C0811E7C7}"/>
                      </a:ext>
                    </a:extLst>
                  </p:cNvPr>
                  <p:cNvSpPr/>
                  <p:nvPr/>
                </p:nvSpPr>
                <p:spPr>
                  <a:xfrm flipV="1">
                    <a:off x="1085427" y="3034622"/>
                    <a:ext cx="1894030" cy="314056"/>
                  </a:xfrm>
                  <a:prstGeom prst="round2SameRect">
                    <a:avLst/>
                  </a:prstGeom>
                  <a:solidFill>
                    <a:srgbClr val="0076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endParaRPr lang="ko-KR" altLang="en-US" sz="900" spc="-30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KoPub돋움체 Medium" panose="02020603020101020101" pitchFamily="18" charset="-127"/>
                      <a:ea typeface="KoPub돋움체 Medium" panose="02020603020101020101" pitchFamily="18" charset="-127"/>
                    </a:endParaRPr>
                  </a:p>
                </p:txBody>
              </p:sp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B2ECB267-DED7-F399-F770-55F76A6F8681}"/>
                      </a:ext>
                    </a:extLst>
                  </p:cNvPr>
                  <p:cNvSpPr txBox="1"/>
                  <p:nvPr/>
                </p:nvSpPr>
                <p:spPr>
                  <a:xfrm>
                    <a:off x="1274903" y="3079734"/>
                    <a:ext cx="1517435" cy="20677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ctr" anchorCtr="0">
                    <a:noAutofit/>
                  </a:bodyPr>
                  <a:lstStyle/>
                  <a:p>
                    <a:pPr algn="ctr">
                      <a:buClr>
                        <a:srgbClr val="006699"/>
                      </a:buClr>
                      <a:buSzPct val="80000"/>
                      <a:defRPr/>
                    </a:pPr>
                    <a:r>
                      <a:rPr lang="en-US" altLang="ko-KR" sz="1100" spc="-3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FFFF00"/>
                        </a:solidFill>
                        <a:latin typeface="KoPub돋움체 Bold" pitchFamily="18" charset="-127"/>
                        <a:ea typeface="KoPub돋움체 Bold" pitchFamily="18" charset="-127"/>
                      </a:rPr>
                      <a:t>UWSS </a:t>
                    </a:r>
                    <a:r>
                      <a:rPr lang="en-US" altLang="ko-KR" sz="1100" spc="-30" dirty="0" err="1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FFFF00"/>
                        </a:solidFill>
                        <a:latin typeface="KoPub돋움체 Bold" pitchFamily="18" charset="-127"/>
                        <a:ea typeface="KoPub돋움체 Bold" pitchFamily="18" charset="-127"/>
                      </a:rPr>
                      <a:t>Mgr</a:t>
                    </a:r>
                    <a:r>
                      <a:rPr lang="en-US" altLang="ko-KR" sz="1100" spc="-3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FFFF00"/>
                        </a:solidFill>
                        <a:latin typeface="KoPub돋움체 Bold" pitchFamily="18" charset="-127"/>
                        <a:ea typeface="KoPub돋움체 Bold" pitchFamily="18" charset="-127"/>
                      </a:rPr>
                      <a:t> </a:t>
                    </a:r>
                    <a:r>
                      <a:rPr lang="en-US" altLang="ko-KR" sz="1100" spc="-30" dirty="0" err="1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FFFF00"/>
                        </a:solidFill>
                        <a:latin typeface="KoPub돋움체 Bold" pitchFamily="18" charset="-127"/>
                        <a:ea typeface="KoPub돋움체 Bold" pitchFamily="18" charset="-127"/>
                      </a:rPr>
                      <a:t>Svr</a:t>
                    </a:r>
                    <a:endParaRPr lang="en-US" altLang="ko-KR" sz="1100" spc="-30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KoPub돋움체 Bold" pitchFamily="18" charset="-127"/>
                      <a:ea typeface="KoPub돋움체 Bold" pitchFamily="18" charset="-127"/>
                    </a:endParaRPr>
                  </a:p>
                </p:txBody>
              </p:sp>
            </p:grpSp>
          </p:grpSp>
          <p:sp>
            <p:nvSpPr>
              <p:cNvPr id="32" name="모서리가 둥근 직사각형 106">
                <a:extLst>
                  <a:ext uri="{FF2B5EF4-FFF2-40B4-BE49-F238E27FC236}">
                    <a16:creationId xmlns:a16="http://schemas.microsoft.com/office/drawing/2014/main" id="{B8E9EE1A-665C-B6D7-C76D-B05630A4A490}"/>
                  </a:ext>
                </a:extLst>
              </p:cNvPr>
              <p:cNvSpPr/>
              <p:nvPr/>
            </p:nvSpPr>
            <p:spPr>
              <a:xfrm>
                <a:off x="4888641" y="2642038"/>
                <a:ext cx="1440000" cy="288000"/>
              </a:xfrm>
              <a:prstGeom prst="roundRect">
                <a:avLst>
                  <a:gd name="adj" fmla="val 1721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000" dirty="0" err="1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Bold" pitchFamily="18" charset="-127"/>
                    <a:ea typeface="KoPub돋움체 Bold" pitchFamily="18" charset="-127"/>
                  </a:rPr>
                  <a:t>WEBCastle</a:t>
                </a:r>
                <a:r>
                  <a:rPr lang="en-US" altLang="ko-KR" sz="100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Bold" pitchFamily="18" charset="-127"/>
                    <a:ea typeface="KoPub돋움체 Bold" pitchFamily="18" charset="-127"/>
                  </a:rPr>
                  <a:t> (WAF)</a:t>
                </a:r>
                <a:endParaRPr lang="ko-KR" altLang="en-US" sz="10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itchFamily="18" charset="-127"/>
                  <a:ea typeface="KoPub돋움체 Bold" pitchFamily="18" charset="-127"/>
                </a:endParaRPr>
              </a:p>
            </p:txBody>
          </p:sp>
          <p:grpSp>
            <p:nvGrpSpPr>
              <p:cNvPr id="34" name="그룹 33">
                <a:extLst>
                  <a:ext uri="{FF2B5EF4-FFF2-40B4-BE49-F238E27FC236}">
                    <a16:creationId xmlns:a16="http://schemas.microsoft.com/office/drawing/2014/main" id="{86EE6B89-F47A-3452-FE27-6DA294FE4B47}"/>
                  </a:ext>
                </a:extLst>
              </p:cNvPr>
              <p:cNvGrpSpPr/>
              <p:nvPr/>
            </p:nvGrpSpPr>
            <p:grpSpPr>
              <a:xfrm>
                <a:off x="4888641" y="3028932"/>
                <a:ext cx="1440000" cy="456326"/>
                <a:chOff x="1351186" y="3933117"/>
                <a:chExt cx="1440000" cy="456326"/>
              </a:xfrm>
            </p:grpSpPr>
            <p:sp>
              <p:nvSpPr>
                <p:cNvPr id="35" name="모서리가 둥근 직사각형 106">
                  <a:extLst>
                    <a:ext uri="{FF2B5EF4-FFF2-40B4-BE49-F238E27FC236}">
                      <a16:creationId xmlns:a16="http://schemas.microsoft.com/office/drawing/2014/main" id="{BAF34D2D-9419-4CE1-D6E1-646372F1193A}"/>
                    </a:ext>
                  </a:extLst>
                </p:cNvPr>
                <p:cNvSpPr/>
                <p:nvPr/>
              </p:nvSpPr>
              <p:spPr>
                <a:xfrm>
                  <a:off x="1351186" y="3933117"/>
                  <a:ext cx="1440000" cy="288000"/>
                </a:xfrm>
                <a:prstGeom prst="roundRect">
                  <a:avLst>
                    <a:gd name="adj" fmla="val 1721"/>
                  </a:avLst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1905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1000" dirty="0" err="1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KoPub돋움체 Bold" pitchFamily="18" charset="-127"/>
                      <a:ea typeface="KoPub돋움체 Bold" pitchFamily="18" charset="-127"/>
                    </a:rPr>
                    <a:t>WSFinder</a:t>
                  </a:r>
                  <a:endParaRPr lang="ko-KR" altLang="en-US" sz="100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Bold" pitchFamily="18" charset="-127"/>
                    <a:ea typeface="KoPub돋움체 Bold" pitchFamily="18" charset="-127"/>
                  </a:endParaRPr>
                </a:p>
              </p:txBody>
            </p:sp>
            <p:sp>
              <p:nvSpPr>
                <p:cNvPr id="37" name="모서리가 둥근 직사각형 106">
                  <a:extLst>
                    <a:ext uri="{FF2B5EF4-FFF2-40B4-BE49-F238E27FC236}">
                      <a16:creationId xmlns:a16="http://schemas.microsoft.com/office/drawing/2014/main" id="{AAC0458C-7596-2BB4-ECEC-BB2D32288EAE}"/>
                    </a:ext>
                  </a:extLst>
                </p:cNvPr>
                <p:cNvSpPr/>
                <p:nvPr/>
              </p:nvSpPr>
              <p:spPr>
                <a:xfrm>
                  <a:off x="1550839" y="4173443"/>
                  <a:ext cx="1240347" cy="216000"/>
                </a:xfrm>
                <a:prstGeom prst="roundRect">
                  <a:avLst>
                    <a:gd name="adj" fmla="val 1721"/>
                  </a:avLst>
                </a:prstGeom>
                <a:solidFill>
                  <a:schemeClr val="bg1">
                    <a:lumMod val="95000"/>
                  </a:schemeClr>
                </a:solidFill>
                <a:ln w="1905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1000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KoPub돋움체 Bold" pitchFamily="18" charset="-127"/>
                      <a:ea typeface="KoPub돋움체 Bold" pitchFamily="18" charset="-127"/>
                    </a:rPr>
                    <a:t>Defacing</a:t>
                  </a:r>
                  <a:endParaRPr lang="ko-KR" altLang="en-US" sz="100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Bold" pitchFamily="18" charset="-127"/>
                    <a:ea typeface="KoPub돋움체 Bold" pitchFamily="18" charset="-127"/>
                  </a:endParaRPr>
                </a:p>
              </p:txBody>
            </p:sp>
          </p:grpSp>
          <p:grpSp>
            <p:nvGrpSpPr>
              <p:cNvPr id="40" name="그룹 39">
                <a:extLst>
                  <a:ext uri="{FF2B5EF4-FFF2-40B4-BE49-F238E27FC236}">
                    <a16:creationId xmlns:a16="http://schemas.microsoft.com/office/drawing/2014/main" id="{36F7B593-3670-D05E-73B1-18CE59A4DF32}"/>
                  </a:ext>
                </a:extLst>
              </p:cNvPr>
              <p:cNvGrpSpPr/>
              <p:nvPr/>
            </p:nvGrpSpPr>
            <p:grpSpPr>
              <a:xfrm>
                <a:off x="4888641" y="3612888"/>
                <a:ext cx="1440000" cy="466264"/>
                <a:chOff x="1351186" y="4140703"/>
                <a:chExt cx="1440000" cy="466264"/>
              </a:xfrm>
            </p:grpSpPr>
            <p:sp>
              <p:nvSpPr>
                <p:cNvPr id="46" name="모서리가 둥근 직사각형 106">
                  <a:extLst>
                    <a:ext uri="{FF2B5EF4-FFF2-40B4-BE49-F238E27FC236}">
                      <a16:creationId xmlns:a16="http://schemas.microsoft.com/office/drawing/2014/main" id="{928B9DB4-2771-EAE8-3A8A-B7D43A407B9B}"/>
                    </a:ext>
                  </a:extLst>
                </p:cNvPr>
                <p:cNvSpPr/>
                <p:nvPr/>
              </p:nvSpPr>
              <p:spPr>
                <a:xfrm>
                  <a:off x="1351186" y="4140703"/>
                  <a:ext cx="1440000" cy="288000"/>
                </a:xfrm>
                <a:prstGeom prst="roundRect">
                  <a:avLst>
                    <a:gd name="adj" fmla="val 1721"/>
                  </a:avLst>
                </a:prstGeom>
                <a:solidFill>
                  <a:schemeClr val="bg1"/>
                </a:solidFill>
                <a:ln w="1905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1000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KoPub돋움체 Bold" pitchFamily="18" charset="-127"/>
                      <a:ea typeface="KoPub돋움체 Bold" pitchFamily="18" charset="-127"/>
                    </a:rPr>
                    <a:t>WMDS</a:t>
                  </a:r>
                  <a:endParaRPr lang="ko-KR" altLang="en-US" sz="100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Bold" pitchFamily="18" charset="-127"/>
                    <a:ea typeface="KoPub돋움체 Bold" pitchFamily="18" charset="-127"/>
                  </a:endParaRPr>
                </a:p>
              </p:txBody>
            </p:sp>
            <p:sp>
              <p:nvSpPr>
                <p:cNvPr id="47" name="모서리가 둥근 직사각형 106">
                  <a:extLst>
                    <a:ext uri="{FF2B5EF4-FFF2-40B4-BE49-F238E27FC236}">
                      <a16:creationId xmlns:a16="http://schemas.microsoft.com/office/drawing/2014/main" id="{EE762150-1595-0BE4-2543-FAB752AB897D}"/>
                    </a:ext>
                  </a:extLst>
                </p:cNvPr>
                <p:cNvSpPr/>
                <p:nvPr/>
              </p:nvSpPr>
              <p:spPr>
                <a:xfrm>
                  <a:off x="1548918" y="4390967"/>
                  <a:ext cx="1240347" cy="216000"/>
                </a:xfrm>
                <a:prstGeom prst="roundRect">
                  <a:avLst>
                    <a:gd name="adj" fmla="val 1721"/>
                  </a:avLst>
                </a:prstGeom>
                <a:solidFill>
                  <a:schemeClr val="bg1">
                    <a:lumMod val="95000"/>
                  </a:schemeClr>
                </a:solidFill>
                <a:ln w="1905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1000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KoPub돋움체 Bold" pitchFamily="18" charset="-127"/>
                      <a:ea typeface="KoPub돋움체 Bold" pitchFamily="18" charset="-127"/>
                    </a:rPr>
                    <a:t>Defacing</a:t>
                  </a:r>
                  <a:endParaRPr lang="ko-KR" altLang="en-US" sz="100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Bold" pitchFamily="18" charset="-127"/>
                    <a:ea typeface="KoPub돋움체 Bold" pitchFamily="18" charset="-127"/>
                  </a:endParaRPr>
                </a:p>
              </p:txBody>
            </p:sp>
          </p:grpSp>
          <p:sp>
            <p:nvSpPr>
              <p:cNvPr id="48" name="모서리가 둥근 직사각형 106">
                <a:extLst>
                  <a:ext uri="{FF2B5EF4-FFF2-40B4-BE49-F238E27FC236}">
                    <a16:creationId xmlns:a16="http://schemas.microsoft.com/office/drawing/2014/main" id="{056049F6-21E4-8541-1676-F36770528BC7}"/>
                  </a:ext>
                </a:extLst>
              </p:cNvPr>
              <p:cNvSpPr/>
              <p:nvPr/>
            </p:nvSpPr>
            <p:spPr>
              <a:xfrm>
                <a:off x="4592389" y="5073490"/>
                <a:ext cx="2088000" cy="1050992"/>
              </a:xfrm>
              <a:prstGeom prst="roundRect">
                <a:avLst>
                  <a:gd name="adj" fmla="val 1721"/>
                </a:avLst>
              </a:prstGeom>
              <a:noFill/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grpSp>
            <p:nvGrpSpPr>
              <p:cNvPr id="49" name="그룹 48">
                <a:extLst>
                  <a:ext uri="{FF2B5EF4-FFF2-40B4-BE49-F238E27FC236}">
                    <a16:creationId xmlns:a16="http://schemas.microsoft.com/office/drawing/2014/main" id="{99CC0C44-D9B5-7A99-44FE-6B85905A140C}"/>
                  </a:ext>
                </a:extLst>
              </p:cNvPr>
              <p:cNvGrpSpPr/>
              <p:nvPr/>
            </p:nvGrpSpPr>
            <p:grpSpPr>
              <a:xfrm>
                <a:off x="4723585" y="4972874"/>
                <a:ext cx="1796890" cy="280479"/>
                <a:chOff x="1743740" y="3367068"/>
                <a:chExt cx="2162079" cy="280479"/>
              </a:xfrm>
            </p:grpSpPr>
            <p:sp>
              <p:nvSpPr>
                <p:cNvPr id="50" name="직각 삼각형 49">
                  <a:extLst>
                    <a:ext uri="{FF2B5EF4-FFF2-40B4-BE49-F238E27FC236}">
                      <a16:creationId xmlns:a16="http://schemas.microsoft.com/office/drawing/2014/main" id="{076B183B-CCCD-C198-382C-60E2EE97DEF9}"/>
                    </a:ext>
                  </a:extLst>
                </p:cNvPr>
                <p:cNvSpPr/>
                <p:nvPr/>
              </p:nvSpPr>
              <p:spPr>
                <a:xfrm>
                  <a:off x="3798601" y="3367071"/>
                  <a:ext cx="107218" cy="104267"/>
                </a:xfrm>
                <a:prstGeom prst="rtTriangl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/>
                </a:p>
              </p:txBody>
            </p:sp>
            <p:sp>
              <p:nvSpPr>
                <p:cNvPr id="51" name="직각 삼각형 50">
                  <a:extLst>
                    <a:ext uri="{FF2B5EF4-FFF2-40B4-BE49-F238E27FC236}">
                      <a16:creationId xmlns:a16="http://schemas.microsoft.com/office/drawing/2014/main" id="{3536854A-D06E-2E95-0084-BFA065A1DC48}"/>
                    </a:ext>
                  </a:extLst>
                </p:cNvPr>
                <p:cNvSpPr/>
                <p:nvPr/>
              </p:nvSpPr>
              <p:spPr>
                <a:xfrm flipH="1">
                  <a:off x="1743740" y="3367071"/>
                  <a:ext cx="107218" cy="104267"/>
                </a:xfrm>
                <a:prstGeom prst="rtTriangl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/>
                </a:p>
              </p:txBody>
            </p:sp>
            <p:grpSp>
              <p:nvGrpSpPr>
                <p:cNvPr id="52" name="그룹 51">
                  <a:extLst>
                    <a:ext uri="{FF2B5EF4-FFF2-40B4-BE49-F238E27FC236}">
                      <a16:creationId xmlns:a16="http://schemas.microsoft.com/office/drawing/2014/main" id="{9DB8798F-21DE-3D47-4B9E-8B3DCC7EC830}"/>
                    </a:ext>
                  </a:extLst>
                </p:cNvPr>
                <p:cNvGrpSpPr/>
                <p:nvPr/>
              </p:nvGrpSpPr>
              <p:grpSpPr>
                <a:xfrm>
                  <a:off x="1850959" y="3367068"/>
                  <a:ext cx="1947643" cy="280479"/>
                  <a:chOff x="1085427" y="3034622"/>
                  <a:chExt cx="1894030" cy="314056"/>
                </a:xfrm>
              </p:grpSpPr>
              <p:sp>
                <p:nvSpPr>
                  <p:cNvPr id="53" name="양쪽 모서리가 둥근 사각형 111">
                    <a:extLst>
                      <a:ext uri="{FF2B5EF4-FFF2-40B4-BE49-F238E27FC236}">
                        <a16:creationId xmlns:a16="http://schemas.microsoft.com/office/drawing/2014/main" id="{356D4564-DAE9-C1C0-596C-C9F3CE001A1B}"/>
                      </a:ext>
                    </a:extLst>
                  </p:cNvPr>
                  <p:cNvSpPr/>
                  <p:nvPr/>
                </p:nvSpPr>
                <p:spPr>
                  <a:xfrm flipV="1">
                    <a:off x="1085427" y="3034622"/>
                    <a:ext cx="1894030" cy="314056"/>
                  </a:xfrm>
                  <a:prstGeom prst="round2SameRect">
                    <a:avLst/>
                  </a:prstGeom>
                  <a:solidFill>
                    <a:srgbClr val="0076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endParaRPr lang="ko-KR" altLang="en-US" sz="900" spc="-30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KoPub돋움체 Medium" panose="02020603020101020101" pitchFamily="18" charset="-127"/>
                      <a:ea typeface="KoPub돋움체 Medium" panose="02020603020101020101" pitchFamily="18" charset="-127"/>
                    </a:endParaRPr>
                  </a:p>
                </p:txBody>
              </p:sp>
              <p:sp>
                <p:nvSpPr>
                  <p:cNvPr id="54" name="TextBox 53">
                    <a:extLst>
                      <a:ext uri="{FF2B5EF4-FFF2-40B4-BE49-F238E27FC236}">
                        <a16:creationId xmlns:a16="http://schemas.microsoft.com/office/drawing/2014/main" id="{DDE8A382-0D9D-EAF5-67E9-8802A808E4CF}"/>
                      </a:ext>
                    </a:extLst>
                  </p:cNvPr>
                  <p:cNvSpPr txBox="1"/>
                  <p:nvPr/>
                </p:nvSpPr>
                <p:spPr>
                  <a:xfrm>
                    <a:off x="1274903" y="3079734"/>
                    <a:ext cx="1517435" cy="20677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ctr" anchorCtr="0">
                    <a:noAutofit/>
                  </a:bodyPr>
                  <a:lstStyle/>
                  <a:p>
                    <a:pPr algn="ctr">
                      <a:buClr>
                        <a:srgbClr val="006699"/>
                      </a:buClr>
                      <a:buSzPct val="80000"/>
                      <a:defRPr/>
                    </a:pPr>
                    <a:r>
                      <a:rPr lang="en-US" altLang="ko-KR" sz="1100" spc="-3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FFFF00"/>
                        </a:solidFill>
                        <a:latin typeface="KoPub돋움체 Bold" pitchFamily="18" charset="-127"/>
                        <a:ea typeface="KoPub돋움체 Bold" pitchFamily="18" charset="-127"/>
                      </a:rPr>
                      <a:t>WMDS Crawler </a:t>
                    </a:r>
                    <a:r>
                      <a:rPr lang="en-US" altLang="ko-KR" sz="1100" spc="-30" dirty="0" err="1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FFFF00"/>
                        </a:solidFill>
                        <a:latin typeface="KoPub돋움체 Bold" pitchFamily="18" charset="-127"/>
                        <a:ea typeface="KoPub돋움체 Bold" pitchFamily="18" charset="-127"/>
                      </a:rPr>
                      <a:t>Svr</a:t>
                    </a:r>
                    <a:endParaRPr lang="en-US" altLang="ko-KR" sz="1100" spc="-30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KoPub돋움체 Bold" pitchFamily="18" charset="-127"/>
                      <a:ea typeface="KoPub돋움체 Bold" pitchFamily="18" charset="-127"/>
                    </a:endParaRPr>
                  </a:p>
                </p:txBody>
              </p:sp>
            </p:grpSp>
          </p:grpSp>
          <p:sp>
            <p:nvSpPr>
              <p:cNvPr id="68" name="모서리가 둥근 직사각형 106">
                <a:extLst>
                  <a:ext uri="{FF2B5EF4-FFF2-40B4-BE49-F238E27FC236}">
                    <a16:creationId xmlns:a16="http://schemas.microsoft.com/office/drawing/2014/main" id="{0C1E7A10-8C27-1A37-64F8-3C0A69659560}"/>
                  </a:ext>
                </a:extLst>
              </p:cNvPr>
              <p:cNvSpPr/>
              <p:nvPr/>
            </p:nvSpPr>
            <p:spPr>
              <a:xfrm>
                <a:off x="5139643" y="5362792"/>
                <a:ext cx="1440000" cy="288000"/>
              </a:xfrm>
              <a:prstGeom prst="roundRect">
                <a:avLst>
                  <a:gd name="adj" fmla="val 1721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00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Bold" pitchFamily="18" charset="-127"/>
                    <a:ea typeface="KoPub돋움체 Bold" pitchFamily="18" charset="-127"/>
                  </a:rPr>
                  <a:t>Crawler Agent#01</a:t>
                </a:r>
                <a:endParaRPr lang="ko-KR" altLang="en-US" sz="10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itchFamily="18" charset="-127"/>
                  <a:ea typeface="KoPub돋움체 Bold" pitchFamily="18" charset="-127"/>
                </a:endParaRPr>
              </a:p>
            </p:txBody>
          </p:sp>
          <p:sp>
            <p:nvSpPr>
              <p:cNvPr id="69" name="순서도: 자기 디스크 68">
                <a:extLst>
                  <a:ext uri="{FF2B5EF4-FFF2-40B4-BE49-F238E27FC236}">
                    <a16:creationId xmlns:a16="http://schemas.microsoft.com/office/drawing/2014/main" id="{AC71C57C-85FF-9CEF-2D7F-E339696818E4}"/>
                  </a:ext>
                </a:extLst>
              </p:cNvPr>
              <p:cNvSpPr/>
              <p:nvPr/>
            </p:nvSpPr>
            <p:spPr>
              <a:xfrm>
                <a:off x="5121234" y="4181401"/>
                <a:ext cx="1030310" cy="468891"/>
              </a:xfrm>
              <a:prstGeom prst="flowChartMagneticDisk">
                <a:avLst/>
              </a:prstGeom>
              <a:solidFill>
                <a:schemeClr val="bg1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00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Bold" pitchFamily="18" charset="-127"/>
                    <a:ea typeface="KoPub돋움체 Bold" pitchFamily="18" charset="-127"/>
                  </a:rPr>
                  <a:t>DB</a:t>
                </a:r>
                <a:endParaRPr lang="ko-KR" altLang="en-US" sz="10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itchFamily="18" charset="-127"/>
                  <a:ea typeface="KoPub돋움체 Bold" pitchFamily="18" charset="-127"/>
                </a:endParaRPr>
              </a:p>
            </p:txBody>
          </p:sp>
          <p:sp>
            <p:nvSpPr>
              <p:cNvPr id="70" name="모서리가 둥근 직사각형 106">
                <a:extLst>
                  <a:ext uri="{FF2B5EF4-FFF2-40B4-BE49-F238E27FC236}">
                    <a16:creationId xmlns:a16="http://schemas.microsoft.com/office/drawing/2014/main" id="{A5341846-4553-8FC1-655B-5AA71314A9BD}"/>
                  </a:ext>
                </a:extLst>
              </p:cNvPr>
              <p:cNvSpPr/>
              <p:nvPr/>
            </p:nvSpPr>
            <p:spPr>
              <a:xfrm>
                <a:off x="5139643" y="5703331"/>
                <a:ext cx="1440000" cy="288000"/>
              </a:xfrm>
              <a:prstGeom prst="roundRect">
                <a:avLst>
                  <a:gd name="adj" fmla="val 1721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00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Bold" pitchFamily="18" charset="-127"/>
                    <a:ea typeface="KoPub돋움체 Bold" pitchFamily="18" charset="-127"/>
                  </a:rPr>
                  <a:t>Crawler Agent#02</a:t>
                </a:r>
                <a:endParaRPr lang="ko-KR" altLang="en-US" sz="10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itchFamily="18" charset="-127"/>
                  <a:ea typeface="KoPub돋움체 Bold" pitchFamily="18" charset="-127"/>
                </a:endParaRPr>
              </a:p>
            </p:txBody>
          </p:sp>
          <p:sp>
            <p:nvSpPr>
              <p:cNvPr id="71" name="모서리가 둥근 직사각형 106">
                <a:extLst>
                  <a:ext uri="{FF2B5EF4-FFF2-40B4-BE49-F238E27FC236}">
                    <a16:creationId xmlns:a16="http://schemas.microsoft.com/office/drawing/2014/main" id="{DFB471EA-CDF4-4E3D-BA7E-F6757B264E89}"/>
                  </a:ext>
                </a:extLst>
              </p:cNvPr>
              <p:cNvSpPr/>
              <p:nvPr/>
            </p:nvSpPr>
            <p:spPr>
              <a:xfrm>
                <a:off x="4648542" y="5362792"/>
                <a:ext cx="403499" cy="642669"/>
              </a:xfrm>
              <a:prstGeom prst="roundRect">
                <a:avLst>
                  <a:gd name="adj" fmla="val 1721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00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Bold" pitchFamily="18" charset="-127"/>
                    <a:ea typeface="KoPub돋움체 Bold" pitchFamily="18" charset="-127"/>
                  </a:rPr>
                  <a:t>MQ</a:t>
                </a:r>
                <a:endParaRPr lang="ko-KR" altLang="en-US" sz="10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itchFamily="18" charset="-127"/>
                  <a:ea typeface="KoPub돋움체 Bold" pitchFamily="18" charset="-127"/>
                </a:endParaRPr>
              </a:p>
            </p:txBody>
          </p:sp>
          <p:cxnSp>
            <p:nvCxnSpPr>
              <p:cNvPr id="72" name="연결선: 꺾임 71">
                <a:extLst>
                  <a:ext uri="{FF2B5EF4-FFF2-40B4-BE49-F238E27FC236}">
                    <a16:creationId xmlns:a16="http://schemas.microsoft.com/office/drawing/2014/main" id="{858135DF-C25F-987F-33A0-6F726EB08D7B}"/>
                  </a:ext>
                </a:extLst>
              </p:cNvPr>
              <p:cNvCxnSpPr>
                <a:cxnSpLocks/>
                <a:stCxn id="71" idx="1"/>
                <a:endCxn id="69" idx="2"/>
              </p:cNvCxnSpPr>
              <p:nvPr/>
            </p:nvCxnSpPr>
            <p:spPr>
              <a:xfrm rot="10800000" flipH="1">
                <a:off x="4648542" y="4415847"/>
                <a:ext cx="472692" cy="1268280"/>
              </a:xfrm>
              <a:prstGeom prst="bentConnector3">
                <a:avLst>
                  <a:gd name="adj1" fmla="val -48361"/>
                </a:avLst>
              </a:prstGeom>
              <a:ln>
                <a:solidFill>
                  <a:schemeClr val="bg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연결선: 꺾임 76">
                <a:extLst>
                  <a:ext uri="{FF2B5EF4-FFF2-40B4-BE49-F238E27FC236}">
                    <a16:creationId xmlns:a16="http://schemas.microsoft.com/office/drawing/2014/main" id="{FB0369F0-EBA1-0A11-DD2C-02FF793866FA}"/>
                  </a:ext>
                </a:extLst>
              </p:cNvPr>
              <p:cNvCxnSpPr>
                <a:cxnSpLocks/>
                <a:stCxn id="69" idx="4"/>
                <a:endCxn id="46" idx="3"/>
              </p:cNvCxnSpPr>
              <p:nvPr/>
            </p:nvCxnSpPr>
            <p:spPr>
              <a:xfrm flipV="1">
                <a:off x="6151544" y="3756888"/>
                <a:ext cx="177097" cy="658959"/>
              </a:xfrm>
              <a:prstGeom prst="bentConnector3">
                <a:avLst>
                  <a:gd name="adj1" fmla="val 229082"/>
                </a:avLst>
              </a:prstGeom>
              <a:ln>
                <a:solidFill>
                  <a:schemeClr val="bg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1" name="타원 140">
              <a:extLst>
                <a:ext uri="{FF2B5EF4-FFF2-40B4-BE49-F238E27FC236}">
                  <a16:creationId xmlns:a16="http://schemas.microsoft.com/office/drawing/2014/main" id="{BE3234FE-575A-241D-2867-FE30D8E0C008}"/>
                </a:ext>
              </a:extLst>
            </p:cNvPr>
            <p:cNvSpPr/>
            <p:nvPr/>
          </p:nvSpPr>
          <p:spPr>
            <a:xfrm>
              <a:off x="4522461" y="2869233"/>
              <a:ext cx="83440" cy="879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2" name="타원 141">
              <a:extLst>
                <a:ext uri="{FF2B5EF4-FFF2-40B4-BE49-F238E27FC236}">
                  <a16:creationId xmlns:a16="http://schemas.microsoft.com/office/drawing/2014/main" id="{DD0368E3-78F4-7F18-F1BE-288CCFFB50AD}"/>
                </a:ext>
              </a:extLst>
            </p:cNvPr>
            <p:cNvSpPr/>
            <p:nvPr/>
          </p:nvSpPr>
          <p:spPr>
            <a:xfrm>
              <a:off x="4516437" y="4020594"/>
              <a:ext cx="83440" cy="8791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46" name="그림 145">
            <a:extLst>
              <a:ext uri="{FF2B5EF4-FFF2-40B4-BE49-F238E27FC236}">
                <a16:creationId xmlns:a16="http://schemas.microsoft.com/office/drawing/2014/main" id="{10D42D73-399D-8D24-AC20-311F250495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5164" y="3693371"/>
            <a:ext cx="2218518" cy="1315829"/>
          </a:xfrm>
          <a:prstGeom prst="rect">
            <a:avLst/>
          </a:prstGeom>
        </p:spPr>
      </p:pic>
      <p:sp>
        <p:nvSpPr>
          <p:cNvPr id="149" name="TextBox 148">
            <a:extLst>
              <a:ext uri="{FF2B5EF4-FFF2-40B4-BE49-F238E27FC236}">
                <a16:creationId xmlns:a16="http://schemas.microsoft.com/office/drawing/2014/main" id="{2EF62367-0370-FFD2-3965-32AA84693051}"/>
              </a:ext>
            </a:extLst>
          </p:cNvPr>
          <p:cNvSpPr txBox="1"/>
          <p:nvPr/>
        </p:nvSpPr>
        <p:spPr>
          <a:xfrm>
            <a:off x="9305960" y="788688"/>
            <a:ext cx="1388475" cy="276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900" b="1" dirty="0">
                <a:solidFill>
                  <a:schemeClr val="bg2">
                    <a:lumMod val="50000"/>
                  </a:schemeClr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Cloud SaaS Customer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1522D062-1D56-CDF3-C111-CF7B8B6A2013}"/>
              </a:ext>
            </a:extLst>
          </p:cNvPr>
          <p:cNvSpPr txBox="1"/>
          <p:nvPr/>
        </p:nvSpPr>
        <p:spPr>
          <a:xfrm>
            <a:off x="6611276" y="557135"/>
            <a:ext cx="2434991" cy="276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900" b="1" dirty="0">
                <a:solidFill>
                  <a:schemeClr val="bg2">
                    <a:lumMod val="50000"/>
                  </a:schemeClr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Independent Customer Site Construction</a:t>
            </a:r>
          </a:p>
        </p:txBody>
      </p:sp>
    </p:spTree>
    <p:extLst>
      <p:ext uri="{BB962C8B-B14F-4D97-AF65-F5344CB8AC3E}">
        <p14:creationId xmlns:p14="http://schemas.microsoft.com/office/powerpoint/2010/main" val="380108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ish, shark&#10;&#10;Description automatically generated">
            <a:extLst>
              <a:ext uri="{FF2B5EF4-FFF2-40B4-BE49-F238E27FC236}">
                <a16:creationId xmlns:a16="http://schemas.microsoft.com/office/drawing/2014/main" id="{E6BBA21C-5C11-15C6-94AB-E28DF1F94E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" t="1022" r="4333" b="19869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594431E-3096-AACA-7387-0A9FF6BB5A8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72C4">
              <a:alpha val="7411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1B15DD-6F25-6053-C896-8477CC972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1780" y="237746"/>
            <a:ext cx="1567166" cy="3489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CF92AD-66E6-4E65-300E-679093B7576F}"/>
              </a:ext>
            </a:extLst>
          </p:cNvPr>
          <p:cNvSpPr txBox="1"/>
          <p:nvPr/>
        </p:nvSpPr>
        <p:spPr>
          <a:xfrm>
            <a:off x="606808" y="1997734"/>
            <a:ext cx="627657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0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What is</a:t>
            </a:r>
          </a:p>
          <a:p>
            <a:endParaRPr lang="en-KR" b="1" dirty="0">
              <a:solidFill>
                <a:schemeClr val="bg1"/>
              </a:solidFill>
              <a:latin typeface="Pretendard ExtraBold" panose="02000503000000020004" pitchFamily="2" charset="-127"/>
              <a:ea typeface="Pretendard ExtraBold" panose="02000503000000020004" pitchFamily="2" charset="-127"/>
              <a:cs typeface="Pretendard ExtraBold" panose="02000503000000020004" pitchFamily="2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90D802-6A70-9179-F788-E51E8C5AACB8}"/>
              </a:ext>
            </a:extLst>
          </p:cNvPr>
          <p:cNvSpPr txBox="1"/>
          <p:nvPr/>
        </p:nvSpPr>
        <p:spPr>
          <a:xfrm>
            <a:off x="606808" y="2587889"/>
            <a:ext cx="627657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0" b="1" dirty="0" err="1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WebCastle</a:t>
            </a:r>
            <a:endParaRPr lang="en-US" altLang="ko-KR" sz="8000" b="1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endParaRPr lang="en-KR" b="1" dirty="0">
              <a:solidFill>
                <a:schemeClr val="bg1"/>
              </a:solidFill>
              <a:latin typeface="Pretendard ExtraBold" panose="02000503000000020004" pitchFamily="2" charset="-127"/>
              <a:ea typeface="Pretendard ExtraBold" panose="02000503000000020004" pitchFamily="2" charset="-127"/>
              <a:cs typeface="Pretendard ExtraBold" panose="02000503000000020004" pitchFamily="2" charset="-12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3C010F-8D62-A23F-BC81-BC0C4CFE60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254" y="3894812"/>
            <a:ext cx="1898960" cy="46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51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C557B061-D303-56EE-662F-8B76A90774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0109" y="2561982"/>
            <a:ext cx="2565962" cy="254801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CD1A667-7AC2-1793-DF6A-CE37EAA40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1623" y="2562704"/>
            <a:ext cx="2548753" cy="25309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0D6F12A-463F-D2FB-E6C6-4412D4EF6F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3945" y="2557261"/>
            <a:ext cx="2551898" cy="253405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D2E5BB8-2E0F-86D3-66DC-E8DC2DD33CCA}"/>
              </a:ext>
            </a:extLst>
          </p:cNvPr>
          <p:cNvSpPr txBox="1"/>
          <p:nvPr/>
        </p:nvSpPr>
        <p:spPr>
          <a:xfrm>
            <a:off x="267332" y="288042"/>
            <a:ext cx="2460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accent1">
                    <a:lumMod val="50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What is </a:t>
            </a:r>
            <a:r>
              <a:rPr lang="en-US" altLang="ko-KR" b="1" dirty="0" err="1">
                <a:solidFill>
                  <a:srgbClr val="0070C0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Webcastle</a:t>
            </a:r>
            <a:r>
              <a:rPr lang="en-US" altLang="ko-KR" b="1" dirty="0">
                <a:solidFill>
                  <a:srgbClr val="0070C0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endParaRPr lang="ko-KR" altLang="en-US" b="1" dirty="0">
              <a:solidFill>
                <a:srgbClr val="0070C0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pic>
        <p:nvPicPr>
          <p:cNvPr id="19" name="그래픽 11">
            <a:extLst>
              <a:ext uri="{FF2B5EF4-FFF2-40B4-BE49-F238E27FC236}">
                <a16:creationId xmlns:a16="http://schemas.microsoft.com/office/drawing/2014/main" id="{CC76FDF2-1DD5-58C2-1233-365D5E2105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63772" y="248743"/>
            <a:ext cx="1593265" cy="351455"/>
          </a:xfrm>
          <a:prstGeom prst="rect">
            <a:avLst/>
          </a:prstGeom>
        </p:spPr>
      </p:pic>
      <p:sp>
        <p:nvSpPr>
          <p:cNvPr id="20" name="슬라이드 번호 개체 틀 4">
            <a:extLst>
              <a:ext uri="{FF2B5EF4-FFF2-40B4-BE49-F238E27FC236}">
                <a16:creationId xmlns:a16="http://schemas.microsoft.com/office/drawing/2014/main" id="{A8C4BC1C-193A-656D-1465-17670A6A44D3}"/>
              </a:ext>
            </a:extLst>
          </p:cNvPr>
          <p:cNvSpPr txBox="1">
            <a:spLocks/>
          </p:cNvSpPr>
          <p:nvPr/>
        </p:nvSpPr>
        <p:spPr>
          <a:xfrm>
            <a:off x="11394773" y="6397625"/>
            <a:ext cx="551869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400" b="0" i="1" kern="1200">
                <a:solidFill>
                  <a:schemeClr val="accent1">
                    <a:lumMod val="7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2466E42-A0E3-4444-BD98-151EBD1E49C6}" type="slidenum">
              <a:rPr lang="ko-KR" altLang="en-US" b="1" i="0" smtClean="0"/>
              <a:pPr algn="r"/>
              <a:t>9</a:t>
            </a:fld>
            <a:endParaRPr lang="ko-KR" altLang="en-US" b="1" i="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756FEE0-FD1D-BF18-F05E-6BBB1DA34491}"/>
              </a:ext>
            </a:extLst>
          </p:cNvPr>
          <p:cNvCxnSpPr>
            <a:cxnSpLocks/>
          </p:cNvCxnSpPr>
          <p:nvPr/>
        </p:nvCxnSpPr>
        <p:spPr>
          <a:xfrm>
            <a:off x="2509520" y="461246"/>
            <a:ext cx="760147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9DA03A-001A-13F7-EB3D-11BC1720FA87}"/>
              </a:ext>
            </a:extLst>
          </p:cNvPr>
          <p:cNvCxnSpPr>
            <a:cxnSpLocks/>
          </p:cNvCxnSpPr>
          <p:nvPr/>
        </p:nvCxnSpPr>
        <p:spPr>
          <a:xfrm>
            <a:off x="2257850" y="1317201"/>
            <a:ext cx="0" cy="58442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F45E454-09D4-8A3C-CCB5-F7474C4D952F}"/>
              </a:ext>
            </a:extLst>
          </p:cNvPr>
          <p:cNvCxnSpPr>
            <a:cxnSpLocks/>
          </p:cNvCxnSpPr>
          <p:nvPr/>
        </p:nvCxnSpPr>
        <p:spPr>
          <a:xfrm>
            <a:off x="7392144" y="1889490"/>
            <a:ext cx="0" cy="433733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ECF918-FD72-356E-0B9E-169D55E69D23}"/>
              </a:ext>
            </a:extLst>
          </p:cNvPr>
          <p:cNvCxnSpPr>
            <a:cxnSpLocks/>
          </p:cNvCxnSpPr>
          <p:nvPr/>
        </p:nvCxnSpPr>
        <p:spPr>
          <a:xfrm>
            <a:off x="7392144" y="1317201"/>
            <a:ext cx="0" cy="58442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637D1E2-A626-5658-B683-5BF528352E96}"/>
              </a:ext>
            </a:extLst>
          </p:cNvPr>
          <p:cNvSpPr txBox="1"/>
          <p:nvPr/>
        </p:nvSpPr>
        <p:spPr>
          <a:xfrm>
            <a:off x="1515318" y="1816728"/>
            <a:ext cx="2391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Web </a:t>
            </a:r>
            <a:r>
              <a:rPr lang="ko-KR" altLang="en-US" b="1" dirty="0">
                <a:solidFill>
                  <a:schemeClr val="accent1">
                    <a:lumMod val="75000"/>
                  </a:schemeClr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사용의 증가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39A9E2-E47F-3619-44A8-027A8F5431B0}"/>
              </a:ext>
            </a:extLst>
          </p:cNvPr>
          <p:cNvSpPr txBox="1"/>
          <p:nvPr/>
        </p:nvSpPr>
        <p:spPr>
          <a:xfrm>
            <a:off x="4421652" y="1816728"/>
            <a:ext cx="3348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Web </a:t>
            </a:r>
            <a:r>
              <a:rPr lang="ko-KR" altLang="en-US" b="1" dirty="0">
                <a:solidFill>
                  <a:schemeClr val="accent1">
                    <a:lumMod val="75000"/>
                  </a:schemeClr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및 정보 보안의 위험성 증가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52985A-901F-6866-F076-3FC6538B6417}"/>
              </a:ext>
            </a:extLst>
          </p:cNvPr>
          <p:cNvSpPr txBox="1"/>
          <p:nvPr/>
        </p:nvSpPr>
        <p:spPr>
          <a:xfrm>
            <a:off x="8345914" y="1816728"/>
            <a:ext cx="2391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Web </a:t>
            </a:r>
            <a:r>
              <a:rPr lang="ko-KR" altLang="en-US" b="1" dirty="0">
                <a:solidFill>
                  <a:schemeClr val="accent1">
                    <a:lumMod val="75000"/>
                  </a:schemeClr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방화벽 필요</a:t>
            </a:r>
          </a:p>
        </p:txBody>
      </p:sp>
      <p:sp>
        <p:nvSpPr>
          <p:cNvPr id="2" name="Down Arrow 1">
            <a:extLst>
              <a:ext uri="{FF2B5EF4-FFF2-40B4-BE49-F238E27FC236}">
                <a16:creationId xmlns:a16="http://schemas.microsoft.com/office/drawing/2014/main" id="{53FAE9B5-14C2-836C-87A4-F26EA562F14A}"/>
              </a:ext>
            </a:extLst>
          </p:cNvPr>
          <p:cNvSpPr/>
          <p:nvPr/>
        </p:nvSpPr>
        <p:spPr>
          <a:xfrm rot="16200000">
            <a:off x="4122358" y="3594571"/>
            <a:ext cx="477273" cy="459430"/>
          </a:xfrm>
          <a:prstGeom prst="downArrow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37C79D89-8B5E-685B-2811-302C9376295C}"/>
              </a:ext>
            </a:extLst>
          </p:cNvPr>
          <p:cNvSpPr/>
          <p:nvPr/>
        </p:nvSpPr>
        <p:spPr>
          <a:xfrm rot="16200000">
            <a:off x="7617443" y="3594572"/>
            <a:ext cx="477273" cy="459430"/>
          </a:xfrm>
          <a:prstGeom prst="downArrow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104407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name="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20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20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20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20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/>
  <ep:Words>1997</ep:Words>
  <ep:PresentationFormat>와이드스크린</ep:PresentationFormat>
  <ep:Paragraphs>483</ep:Paragraphs>
  <ep:Slides>37</ep:Slides>
  <ep:Notes>36</ep:Notes>
  <ep:TotalTime>0</ep:TotalTime>
  <ep:HiddenSlides>0</ep:HiddenSlides>
  <ep:MMClips>0</ep:MMClips>
  <ep: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37</vt:i4>
      </vt:variant>
    </vt:vector>
  </ep:HeadingPairs>
  <ep:TitlesOfParts>
    <vt:vector size="38" baseType="lpstr">
      <vt:lpstr>1_Office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</vt:vector>
  </ep:TitlesOfParts>
  <ep:HyperlinkBase/>
  <ep:Application>Show</ep:Application>
  <ep:AppVersion>0906.0000.01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2022-12-08T06:00:20.000</dcterms:created>
  <dc:creator>Microsoft 계정</dc:creator>
  <cp:lastModifiedBy>dscjh</cp:lastModifiedBy>
  <dcterms:modified xsi:type="dcterms:W3CDTF">2023-12-07T00:46:35.803</dcterms:modified>
  <cp:revision>580</cp:revision>
  <dc:title>PowerPoint 프레젠테이션</dc:title>
</cp:coreProperties>
</file>