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7" r:id="rId5"/>
  </p:sldMasterIdLst>
  <p:notesMasterIdLst>
    <p:notesMasterId r:id="rId54"/>
  </p:notesMasterIdLst>
  <p:sldIdLst>
    <p:sldId id="311" r:id="rId6"/>
    <p:sldId id="348" r:id="rId7"/>
    <p:sldId id="259" r:id="rId8"/>
    <p:sldId id="316" r:id="rId9"/>
    <p:sldId id="258" r:id="rId10"/>
    <p:sldId id="262" r:id="rId11"/>
    <p:sldId id="352" r:id="rId12"/>
    <p:sldId id="305" r:id="rId13"/>
    <p:sldId id="310" r:id="rId14"/>
    <p:sldId id="309" r:id="rId15"/>
    <p:sldId id="344" r:id="rId16"/>
    <p:sldId id="346" r:id="rId17"/>
    <p:sldId id="260" r:id="rId18"/>
    <p:sldId id="268" r:id="rId19"/>
    <p:sldId id="304" r:id="rId20"/>
    <p:sldId id="282" r:id="rId21"/>
    <p:sldId id="353" r:id="rId22"/>
    <p:sldId id="325" r:id="rId23"/>
    <p:sldId id="279" r:id="rId24"/>
    <p:sldId id="312" r:id="rId25"/>
    <p:sldId id="280" r:id="rId26"/>
    <p:sldId id="317" r:id="rId27"/>
    <p:sldId id="281" r:id="rId28"/>
    <p:sldId id="333" r:id="rId29"/>
    <p:sldId id="334" r:id="rId30"/>
    <p:sldId id="322" r:id="rId31"/>
    <p:sldId id="269" r:id="rId32"/>
    <p:sldId id="318" r:id="rId33"/>
    <p:sldId id="354" r:id="rId34"/>
    <p:sldId id="283" r:id="rId35"/>
    <p:sldId id="335" r:id="rId36"/>
    <p:sldId id="290" r:id="rId37"/>
    <p:sldId id="323" r:id="rId38"/>
    <p:sldId id="336" r:id="rId39"/>
    <p:sldId id="337" r:id="rId40"/>
    <p:sldId id="285" r:id="rId41"/>
    <p:sldId id="321" r:id="rId42"/>
    <p:sldId id="324" r:id="rId43"/>
    <p:sldId id="287" r:id="rId44"/>
    <p:sldId id="288" r:id="rId45"/>
    <p:sldId id="340" r:id="rId46"/>
    <p:sldId id="315" r:id="rId47"/>
    <p:sldId id="301" r:id="rId48"/>
    <p:sldId id="342" r:id="rId49"/>
    <p:sldId id="343" r:id="rId50"/>
    <p:sldId id="355" r:id="rId51"/>
    <p:sldId id="345" r:id="rId52"/>
    <p:sldId id="271" r:id="rId5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60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E1-427A-BF2A-0DC14CD920DC}"/>
              </c:ext>
            </c:extLst>
          </c:dPt>
          <c:dPt>
            <c:idx val="1"/>
            <c:invertIfNegative val="0"/>
            <c:bubble3D val="0"/>
            <c:spPr>
              <a:solidFill>
                <a:srgbClr val="1730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E1-427A-BF2A-0DC14CD920DC}"/>
              </c:ext>
            </c:extLst>
          </c:dPt>
          <c:dPt>
            <c:idx val="2"/>
            <c:invertIfNegative val="0"/>
            <c:bubble3D val="0"/>
            <c:spPr>
              <a:solidFill>
                <a:srgbClr val="124F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E1-427A-BF2A-0DC14CD920DC}"/>
              </c:ext>
            </c:extLst>
          </c:dPt>
          <c:dPt>
            <c:idx val="3"/>
            <c:invertIfNegative val="0"/>
            <c:bubble3D val="0"/>
            <c:spPr>
              <a:solidFill>
                <a:srgbClr val="4184D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E1-427A-BF2A-0DC14CD920DC}"/>
              </c:ext>
            </c:extLst>
          </c:dPt>
          <c:cat>
            <c:strRef>
              <c:f>Sheet1!$A$2:$A$5</c:f>
              <c:strCache>
                <c:ptCount val="4"/>
                <c:pt idx="0">
                  <c:v>특급기술자</c:v>
                </c:pt>
                <c:pt idx="1">
                  <c:v>고급기술자</c:v>
                </c:pt>
                <c:pt idx="2">
                  <c:v>중급기술자</c:v>
                </c:pt>
                <c:pt idx="3">
                  <c:v>초급기술자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E1-427A-BF2A-0DC14CD92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488816"/>
        <c:axId val="790940720"/>
      </c:barChart>
      <c:catAx>
        <c:axId val="55248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defRPr>
            </a:pPr>
            <a:endParaRPr lang="ko-KR"/>
          </a:p>
        </c:txPr>
        <c:crossAx val="790940720"/>
        <c:crosses val="autoZero"/>
        <c:auto val="1"/>
        <c:lblAlgn val="ctr"/>
        <c:lblOffset val="100"/>
        <c:noMultiLvlLbl val="0"/>
      </c:catAx>
      <c:valAx>
        <c:axId val="790940720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defRPr>
            </a:pPr>
            <a:endParaRPr lang="ko-KR"/>
          </a:p>
        </c:txPr>
        <c:crossAx val="5524888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260441629579"/>
          <c:y val="8.2751022844650912E-2"/>
          <c:w val="0.87379139829422925"/>
          <c:h val="0.7992576049979083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총매출</c:v>
                </c:pt>
              </c:strCache>
            </c:strRef>
          </c:tx>
          <c:spPr>
            <a:pattFill prst="narHorz">
              <a:fgClr>
                <a:srgbClr val="0070C0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맑은 고딕 Semilight" panose="020B0502040204020203" pitchFamily="50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Sheet1!$B$2:$G$2</c:f>
              <c:numCache>
                <c:formatCode>_(* #,##0_);_(* \(#,##0\);_(* "-"_);_(@_)</c:formatCode>
                <c:ptCount val="6"/>
                <c:pt idx="0" formatCode="General">
                  <c:v>107</c:v>
                </c:pt>
                <c:pt idx="1">
                  <c:v>108</c:v>
                </c:pt>
                <c:pt idx="2">
                  <c:v>114</c:v>
                </c:pt>
                <c:pt idx="3">
                  <c:v>125</c:v>
                </c:pt>
                <c:pt idx="4">
                  <c:v>134</c:v>
                </c:pt>
                <c:pt idx="5" formatCode="General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E2-4443-A89F-76B46F387786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인프라/솔루션 매출</c:v>
                </c:pt>
              </c:strCache>
            </c:strRef>
          </c:tx>
          <c:spPr>
            <a:pattFill prst="narHorz">
              <a:fgClr>
                <a:schemeClr val="tx2">
                  <a:lumMod val="25000"/>
                  <a:lumOff val="75000"/>
                </a:schemeClr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6446877846357017E-3"/>
                  <c:y val="1.6275191706059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E2-4443-A89F-76B46F387786}"/>
                </c:ext>
              </c:extLst>
            </c:dLbl>
            <c:dLbl>
              <c:idx val="1"/>
              <c:layout>
                <c:manualLayout>
                  <c:x val="2.3223438923178938E-3"/>
                  <c:y val="1.220639377954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E2-4443-A89F-76B46F387786}"/>
                </c:ext>
              </c:extLst>
            </c:dLbl>
            <c:dLbl>
              <c:idx val="2"/>
              <c:layout>
                <c:manualLayout>
                  <c:x val="2.3223438923178508E-3"/>
                  <c:y val="8.1375958530298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E2-4443-A89F-76B46F387786}"/>
                </c:ext>
              </c:extLst>
            </c:dLbl>
            <c:dLbl>
              <c:idx val="3"/>
              <c:layout>
                <c:manualLayout>
                  <c:x val="4.6446877846356167E-3"/>
                  <c:y val="4.0687979265149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E2-4443-A89F-76B46F387786}"/>
                </c:ext>
              </c:extLst>
            </c:dLbl>
            <c:dLbl>
              <c:idx val="4"/>
              <c:layout>
                <c:manualLayout>
                  <c:x val="4.6446877846355317E-3"/>
                  <c:y val="8.1375958530298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E2-4443-A89F-76B46F387786}"/>
                </c:ext>
              </c:extLst>
            </c:dLbl>
            <c:dLbl>
              <c:idx val="5"/>
              <c:layout>
                <c:manualLayout>
                  <c:x val="6.96703167695355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751124096731655E-2"/>
                      <c:h val="5.00462144961338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7E2-4443-A89F-76B46F387786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맑은 고딕 Semilight" panose="020B0502040204020203" pitchFamily="50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Sheet1!$B$3:$G$3</c:f>
              <c:numCache>
                <c:formatCode>_(* #,##0_);_(* \(#,##0\);_(* "-"_);_(@_)</c:formatCode>
                <c:ptCount val="6"/>
                <c:pt idx="0" formatCode="General">
                  <c:v>82</c:v>
                </c:pt>
                <c:pt idx="1">
                  <c:v>82</c:v>
                </c:pt>
                <c:pt idx="2">
                  <c:v>84</c:v>
                </c:pt>
                <c:pt idx="3">
                  <c:v>92</c:v>
                </c:pt>
                <c:pt idx="4">
                  <c:v>95</c:v>
                </c:pt>
                <c:pt idx="5" formatCode="General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2-4443-A89F-76B46F387786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유지보수 매출</c:v>
                </c:pt>
              </c:strCache>
            </c:strRef>
          </c:tx>
          <c:spPr>
            <a:pattFill prst="narHorz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96703167695351E-3"/>
                  <c:y val="1.220639377954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E2-4443-A89F-76B46F387786}"/>
                </c:ext>
              </c:extLst>
            </c:dLbl>
            <c:dLbl>
              <c:idx val="1"/>
              <c:layout>
                <c:manualLayout>
                  <c:x val="0"/>
                  <c:y val="1.220639377954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E2-4443-A89F-76B46F387786}"/>
                </c:ext>
              </c:extLst>
            </c:dLbl>
            <c:dLbl>
              <c:idx val="2"/>
              <c:layout>
                <c:manualLayout>
                  <c:x val="2.3223438923178508E-3"/>
                  <c:y val="1.220639377954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E2-4443-A89F-76B46F387786}"/>
                </c:ext>
              </c:extLst>
            </c:dLbl>
            <c:dLbl>
              <c:idx val="3"/>
              <c:layout>
                <c:manualLayout>
                  <c:x val="4.6446877846356167E-3"/>
                  <c:y val="1.220639377954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E2-4443-A89F-76B46F387786}"/>
                </c:ext>
              </c:extLst>
            </c:dLbl>
            <c:dLbl>
              <c:idx val="4"/>
              <c:layout>
                <c:manualLayout>
                  <c:x val="2.3223438923176808E-3"/>
                  <c:y val="1.2206393779544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E2-4443-A89F-76B46F387786}"/>
                </c:ext>
              </c:extLst>
            </c:dLbl>
            <c:dLbl>
              <c:idx val="5"/>
              <c:layout>
                <c:manualLayout>
                  <c:x val="4.6446877846357017E-3"/>
                  <c:y val="8.1375958530298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7E2-4443-A89F-76B46F3877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4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맑은 고딕 Semilight" panose="020B0502040204020203" pitchFamily="50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Sheet1!$B$4:$G$4</c:f>
              <c:numCache>
                <c:formatCode>_(* #,##0_);_(* \(#,##0\);_(* "-"_);_(@_)</c:formatCode>
                <c:ptCount val="6"/>
                <c:pt idx="0" formatCode="General">
                  <c:v>24</c:v>
                </c:pt>
                <c:pt idx="1">
                  <c:v>27</c:v>
                </c:pt>
                <c:pt idx="2">
                  <c:v>30</c:v>
                </c:pt>
                <c:pt idx="3">
                  <c:v>33</c:v>
                </c:pt>
                <c:pt idx="4">
                  <c:v>39</c:v>
                </c:pt>
                <c:pt idx="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E2-4443-A89F-76B46F387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20"/>
        <c:axId val="382657600"/>
        <c:axId val="246295263"/>
      </c:barChart>
      <c:catAx>
        <c:axId val="38265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defRPr>
            </a:pPr>
            <a:endParaRPr lang="ko-KR"/>
          </a:p>
        </c:txPr>
        <c:crossAx val="246295263"/>
        <c:crosses val="autoZero"/>
        <c:auto val="1"/>
        <c:lblAlgn val="ctr"/>
        <c:lblOffset val="100"/>
        <c:noMultiLvlLbl val="0"/>
      </c:catAx>
      <c:valAx>
        <c:axId val="24629526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defRPr>
            </a:pPr>
            <a:endParaRPr lang="ko-KR"/>
          </a:p>
        </c:txPr>
        <c:crossAx val="38265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301204345599149"/>
          <c:y val="5.3385191818192013E-2"/>
          <c:w val="0.22452420750928984"/>
          <c:h val="0.153271617891818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맑은 고딕 Semilight" panose="020B0502040204020203" pitchFamily="50" charset="-127"/>
          <a:ea typeface="맑은 고딕 Semilight" panose="020B0502040204020203" pitchFamily="50" charset="-127"/>
          <a:cs typeface="맑은 고딕 Semilight" panose="020B0502040204020203" pitchFamily="50" charset="-127"/>
        </a:defRPr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260441629579"/>
          <c:y val="8.2751022844650912E-2"/>
          <c:w val="0.87379139829422925"/>
          <c:h val="0.799257604997908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x86</c:v>
                </c:pt>
              </c:strCache>
            </c:strRef>
          </c:tx>
          <c:spPr>
            <a:pattFill prst="narHorz">
              <a:fgClr>
                <a:srgbClr val="00B0F0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34139095233105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F1-4A86-ABA5-F901FCFA1FDA}"/>
                </c:ext>
              </c:extLst>
            </c:dLbl>
            <c:dLbl>
              <c:idx val="1"/>
              <c:layout>
                <c:manualLayout>
                  <c:x val="5.3413909523310529E-2"/>
                  <c:y val="-7.45937669392130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F1-4A86-ABA5-F901FCFA1FDA}"/>
                </c:ext>
              </c:extLst>
            </c:dLbl>
            <c:dLbl>
              <c:idx val="2"/>
              <c:layout>
                <c:manualLayout>
                  <c:x val="5.1091565630992722E-2"/>
                  <c:y val="-7.45937669392130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F1-4A86-ABA5-F901FCFA1FDA}"/>
                </c:ext>
              </c:extLst>
            </c:dLbl>
            <c:dLbl>
              <c:idx val="3"/>
              <c:layout>
                <c:manualLayout>
                  <c:x val="5.3413909523310654E-2"/>
                  <c:y val="-7.45937669392130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F1-4A86-ABA5-F901FCFA1FDA}"/>
                </c:ext>
              </c:extLst>
            </c:dLbl>
            <c:dLbl>
              <c:idx val="4"/>
              <c:layout>
                <c:manualLayout>
                  <c:x val="5.3413909523310571E-2"/>
                  <c:y val="-7.45937669392130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F1-4A86-ABA5-F901FCFA1FDA}"/>
                </c:ext>
              </c:extLst>
            </c:dLbl>
            <c:dLbl>
              <c:idx val="5"/>
              <c:layout>
                <c:manualLayout>
                  <c:x val="5.34139095233105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F1-4A86-ABA5-F901FCFA1FDA}"/>
                </c:ext>
              </c:extLst>
            </c:dLbl>
            <c:numFmt formatCode="_-* #,##0.0_-;\-* #,##0.0_-;_-* &quot;-&quot;_-;_-@_-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B0F0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맑은 고딕 Semilight" panose="020B0502040204020203" pitchFamily="50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strCache>
            </c:strRef>
          </c:cat>
          <c:val>
            <c:numRef>
              <c:f>Sheet1!$B$2:$G$2</c:f>
              <c:numCache>
                <c:formatCode>_-* #,##0.0_-;\-* #,##0.0_-;_-* "-"_-;_-@_-</c:formatCode>
                <c:ptCount val="6"/>
                <c:pt idx="0">
                  <c:v>2.7</c:v>
                </c:pt>
                <c:pt idx="1">
                  <c:v>3.3</c:v>
                </c:pt>
                <c:pt idx="2">
                  <c:v>3.5</c:v>
                </c:pt>
                <c:pt idx="3">
                  <c:v>3.8</c:v>
                </c:pt>
                <c:pt idx="4">
                  <c:v>4.0999999999999996</c:v>
                </c:pt>
                <c:pt idx="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F1-4A86-ABA5-F901FCFA1F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Non-x86</c:v>
                </c:pt>
              </c:strCache>
            </c:strRef>
          </c:tx>
          <c:spPr>
            <a:pattFill prst="narHorz">
              <a:fgClr>
                <a:srgbClr val="0066CC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341390952331057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F1-4A86-ABA5-F901FCFA1FDA}"/>
                </c:ext>
              </c:extLst>
            </c:dLbl>
            <c:dLbl>
              <c:idx val="1"/>
              <c:layout>
                <c:manualLayout>
                  <c:x val="5.3413909523310529E-2"/>
                  <c:y val="4.06879792651490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F1-4A86-ABA5-F901FCFA1FDA}"/>
                </c:ext>
              </c:extLst>
            </c:dLbl>
            <c:dLbl>
              <c:idx val="2"/>
              <c:layout>
                <c:manualLayout>
                  <c:x val="5.10915656309927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F1-4A86-ABA5-F901FCFA1FDA}"/>
                </c:ext>
              </c:extLst>
            </c:dLbl>
            <c:dLbl>
              <c:idx val="3"/>
              <c:layout>
                <c:manualLayout>
                  <c:x val="5.1091565630992805E-2"/>
                  <c:y val="-3.729688346960650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F1-4A86-ABA5-F901FCFA1FDA}"/>
                </c:ext>
              </c:extLst>
            </c:dLbl>
            <c:dLbl>
              <c:idx val="4"/>
              <c:layout>
                <c:manualLayout>
                  <c:x val="5.1091565630992722E-2"/>
                  <c:y val="-3.729688346960650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BF1-4A86-ABA5-F901FCFA1FDA}"/>
                </c:ext>
              </c:extLst>
            </c:dLbl>
            <c:dLbl>
              <c:idx val="5"/>
              <c:layout>
                <c:manualLayout>
                  <c:x val="5.1091565630992722E-2"/>
                  <c:y val="-1.86484417348032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BF1-4A86-ABA5-F901FCFA1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B82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맑은 고딕 Semilight" panose="020B0502040204020203" pitchFamily="50" charset="-127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strCache>
            </c:strRef>
          </c:cat>
          <c:val>
            <c:numRef>
              <c:f>Sheet1!$B$3:$G$3</c:f>
              <c:numCache>
                <c:formatCode>_-* #,##0.0_-;\-* #,##0.0_-;_-* "-"_-;_-@_-</c:formatCode>
                <c:ptCount val="6"/>
                <c:pt idx="0">
                  <c:v>0.3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BF1-4A86-ABA5-F901FCFA1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2657600"/>
        <c:axId val="246295263"/>
      </c:barChart>
      <c:catAx>
        <c:axId val="38265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defRPr>
            </a:pPr>
            <a:endParaRPr lang="ko-KR"/>
          </a:p>
        </c:txPr>
        <c:crossAx val="246295263"/>
        <c:crosses val="autoZero"/>
        <c:auto val="1"/>
        <c:lblAlgn val="ctr"/>
        <c:lblOffset val="100"/>
        <c:noMultiLvlLbl val="0"/>
      </c:catAx>
      <c:valAx>
        <c:axId val="246295263"/>
        <c:scaling>
          <c:orientation val="minMax"/>
        </c:scaling>
        <c:delete val="0"/>
        <c:axPos val="l"/>
        <c:numFmt formatCode="_-* #,##0.0_-;\-* #,##0.0_-;_-* &quot;-&quot;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defRPr>
            </a:pPr>
            <a:endParaRPr lang="ko-KR"/>
          </a:p>
        </c:txPr>
        <c:crossAx val="3826576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15907945945343"/>
          <c:y val="5.3385191818192013E-2"/>
          <c:w val="0.13831109775131137"/>
          <c:h val="0.11860487069548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맑은 고딕 Semilight" panose="020B0502040204020203" pitchFamily="50" charset="-127"/>
          <a:ea typeface="맑은 고딕 Semilight" panose="020B0502040204020203" pitchFamily="50" charset="-127"/>
          <a:cs typeface="맑은 고딕 Semilight" panose="020B0502040204020203" pitchFamily="50" charset="-127"/>
        </a:defRPr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260441629579"/>
          <c:y val="8.2751022844650912E-2"/>
          <c:w val="0.87379139829422925"/>
          <c:h val="0.799257604997908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x86</c:v>
                </c:pt>
              </c:strCache>
            </c:strRef>
          </c:tx>
          <c:spPr>
            <a:pattFill prst="narHorz">
              <a:fgClr>
                <a:srgbClr val="00B0F0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34064528020337975"/>
                </c:manualLayout>
              </c:layout>
              <c:numFmt formatCode="#,##0_);[Red]\(#,##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B0F0"/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  <a:cs typeface="맑은 고딕 Semilight" panose="020B0502040204020203" pitchFamily="50" charset="-127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866652364139119E-2"/>
                      <c:h val="0.13181797660034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B36-456A-A304-A38C5A4BE19A}"/>
                </c:ext>
              </c:extLst>
            </c:dLbl>
            <c:dLbl>
              <c:idx val="1"/>
              <c:layout>
                <c:manualLayout>
                  <c:x val="0"/>
                  <c:y val="-0.351560372782224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36-456A-A304-A38C5A4BE19A}"/>
                </c:ext>
              </c:extLst>
            </c:dLbl>
            <c:dLbl>
              <c:idx val="2"/>
              <c:layout>
                <c:manualLayout>
                  <c:x val="0"/>
                  <c:y val="-0.378575122190298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36-456A-A304-A38C5A4BE19A}"/>
                </c:ext>
              </c:extLst>
            </c:dLbl>
            <c:dLbl>
              <c:idx val="3"/>
              <c:layout>
                <c:manualLayout>
                  <c:x val="0"/>
                  <c:y val="-0.3898914262229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36-456A-A304-A38C5A4BE19A}"/>
                </c:ext>
              </c:extLst>
            </c:dLbl>
            <c:dLbl>
              <c:idx val="4"/>
              <c:layout>
                <c:manualLayout>
                  <c:x val="0"/>
                  <c:y val="-0.42133532666850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36-456A-A304-A38C5A4BE19A}"/>
                </c:ext>
              </c:extLst>
            </c:dLbl>
            <c:dLbl>
              <c:idx val="5"/>
              <c:layout>
                <c:manualLayout>
                  <c:x val="0"/>
                  <c:y val="-0.43592369162943517"/>
                </c:manualLayout>
              </c:layout>
              <c:numFmt formatCode="#,##0_);[Red]\(#,##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B0F0"/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  <a:cs typeface="맑은 고딕 Semilight" panose="020B0502040204020203" pitchFamily="50" charset="-127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866652364139119E-2"/>
                      <c:h val="6.0884536277288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B36-456A-A304-A38C5A4BE19A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B0F0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맑은 고딕 Semilight" panose="020B0502040204020203" pitchFamily="50" charset="-127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strCache>
            </c:strRef>
          </c:cat>
          <c:val>
            <c:numRef>
              <c:f>Sheet1!$B$2:$G$2</c:f>
              <c:numCache>
                <c:formatCode>_(* #,##0_);_(* \(#,##0\);_(* "-"_);_(@_)</c:formatCode>
                <c:ptCount val="6"/>
                <c:pt idx="0">
                  <c:v>7215</c:v>
                </c:pt>
                <c:pt idx="1">
                  <c:v>7710</c:v>
                </c:pt>
                <c:pt idx="2">
                  <c:v>8386</c:v>
                </c:pt>
                <c:pt idx="3">
                  <c:v>8965</c:v>
                </c:pt>
                <c:pt idx="4">
                  <c:v>9456</c:v>
                </c:pt>
                <c:pt idx="5">
                  <c:v>9895.0000000000018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36-456A-A304-A38C5A4BE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2657600"/>
        <c:axId val="246295263"/>
      </c:barChart>
      <c:catAx>
        <c:axId val="38265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defRPr>
            </a:pPr>
            <a:endParaRPr lang="ko-KR"/>
          </a:p>
        </c:txPr>
        <c:crossAx val="246295263"/>
        <c:crosses val="autoZero"/>
        <c:auto val="1"/>
        <c:lblAlgn val="ctr"/>
        <c:lblOffset val="100"/>
        <c:noMultiLvlLbl val="0"/>
      </c:catAx>
      <c:valAx>
        <c:axId val="246295263"/>
        <c:scaling>
          <c:orientation val="minMax"/>
          <c:max val="10000"/>
          <c:min val="0"/>
        </c:scaling>
        <c:delete val="0"/>
        <c:axPos val="l"/>
        <c:numFmt formatCode="_(* #,##0_);_(* \(#,##0\);_(* &quot;-&quot;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defRPr>
            </a:pPr>
            <a:endParaRPr lang="ko-KR"/>
          </a:p>
        </c:txPr>
        <c:crossAx val="382657600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맑은 고딕 Semilight" panose="020B0502040204020203" pitchFamily="50" charset="-127"/>
          <a:ea typeface="맑은 고딕 Semilight" panose="020B0502040204020203" pitchFamily="50" charset="-127"/>
          <a:cs typeface="맑은 고딕 Semilight" panose="020B0502040204020203" pitchFamily="50" charset="-127"/>
        </a:defRPr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260441629579"/>
          <c:y val="8.2751022844650912E-2"/>
          <c:w val="0.87379139829422925"/>
          <c:h val="0.7992576049979083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유지관리매출</c:v>
                </c:pt>
              </c:strCache>
            </c:strRef>
          </c:tx>
          <c:spPr>
            <a:pattFill prst="narHorz">
              <a:fgClr>
                <a:srgbClr val="00B0F0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3226034980182283E-17"/>
                  <c:y val="1.538462159685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B7-4775-A99F-35FECF9F76C7}"/>
                </c:ext>
              </c:extLst>
            </c:dLbl>
            <c:dLbl>
              <c:idx val="1"/>
              <c:layout>
                <c:manualLayout>
                  <c:x val="0"/>
                  <c:y val="2.0512828795812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B7-4775-A99F-35FECF9F76C7}"/>
                </c:ext>
              </c:extLst>
            </c:dLbl>
            <c:dLbl>
              <c:idx val="2"/>
              <c:layout>
                <c:manualLayout>
                  <c:x val="-5.2904139920729131E-17"/>
                  <c:y val="2.0512828795812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B7-4775-A99F-35FECF9F76C7}"/>
                </c:ext>
              </c:extLst>
            </c:dLbl>
            <c:dLbl>
              <c:idx val="3"/>
              <c:layout>
                <c:manualLayout>
                  <c:x val="0"/>
                  <c:y val="1.538462159685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B7-4775-A99F-35FECF9F76C7}"/>
                </c:ext>
              </c:extLst>
            </c:dLbl>
            <c:dLbl>
              <c:idx val="4"/>
              <c:layout>
                <c:manualLayout>
                  <c:x val="0"/>
                  <c:y val="1.538462159685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B7-4775-A99F-35FECF9F76C7}"/>
                </c:ext>
              </c:extLst>
            </c:dLbl>
            <c:dLbl>
              <c:idx val="5"/>
              <c:layout>
                <c:manualLayout>
                  <c:x val="-1.0580827984145826E-16"/>
                  <c:y val="3.589745039267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B7-4775-A99F-35FECF9F76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F0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맑은 고딕 Semilight" panose="020B0502040204020203" pitchFamily="50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Sheet1!$B$2:$G$2</c:f>
              <c:numCache>
                <c:formatCode>_(* #,##0_);_(* \(#,##0\);_(* "-"_);_(@_)</c:formatCode>
                <c:ptCount val="6"/>
                <c:pt idx="0" formatCode="General">
                  <c:v>24</c:v>
                </c:pt>
                <c:pt idx="1">
                  <c:v>27</c:v>
                </c:pt>
                <c:pt idx="2">
                  <c:v>30</c:v>
                </c:pt>
                <c:pt idx="3">
                  <c:v>33</c:v>
                </c:pt>
                <c:pt idx="4">
                  <c:v>39</c:v>
                </c:pt>
                <c:pt idx="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A-48B7-99CC-475A6FA11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382657600"/>
        <c:axId val="246295263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유지관리매출/총매출</c:v>
                </c:pt>
              </c:strCache>
            </c:strRef>
          </c:tx>
          <c:spPr>
            <a:ln w="19050" cap="rnd">
              <a:solidFill>
                <a:srgbClr val="002B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B82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0055651531256025E-2"/>
                  <c:y val="-3.9419126835651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BA-48B7-99CC-475A6FA11F8B}"/>
                </c:ext>
              </c:extLst>
            </c:dLbl>
            <c:dLbl>
              <c:idx val="1"/>
              <c:layout>
                <c:manualLayout>
                  <c:x val="-4.4921075091361097E-2"/>
                  <c:y val="-5.8112338844641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BA-48B7-99CC-475A6FA11F8B}"/>
                </c:ext>
              </c:extLst>
            </c:dLbl>
            <c:dLbl>
              <c:idx val="2"/>
              <c:layout>
                <c:manualLayout>
                  <c:x val="-4.4921075091361048E-2"/>
                  <c:y val="-5.8112338844641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BA-48B7-99CC-475A6FA11F8B}"/>
                </c:ext>
              </c:extLst>
            </c:dLbl>
            <c:dLbl>
              <c:idx val="3"/>
              <c:layout>
                <c:manualLayout>
                  <c:x val="-4.4921075091361097E-2"/>
                  <c:y val="-5.3439035842394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BA-48B7-99CC-475A6FA11F8B}"/>
                </c:ext>
              </c:extLst>
            </c:dLbl>
            <c:dLbl>
              <c:idx val="4"/>
              <c:layout>
                <c:manualLayout>
                  <c:x val="-4.492101892505574E-2"/>
                  <c:y val="-6.41502378963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BA-48B7-99CC-475A6FA11F8B}"/>
                </c:ext>
              </c:extLst>
            </c:dLbl>
            <c:dLbl>
              <c:idx val="5"/>
              <c:layout>
                <c:manualLayout>
                  <c:x val="-5.5315836819479977E-2"/>
                  <c:y val="-3.5442372478244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265370004164952E-2"/>
                      <c:h val="9.10717105074542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8BA-48B7-99CC-475A6FA11F8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2B82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  <a:cs typeface="맑은 고딕 Semilight" panose="020B0502040204020203" pitchFamily="50" charset="-127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strCache>
            </c:strRef>
          </c:cat>
          <c:val>
            <c:numRef>
              <c:f>Sheet1!$B$3:$G$3</c:f>
              <c:numCache>
                <c:formatCode>0.0%</c:formatCode>
                <c:ptCount val="6"/>
                <c:pt idx="0">
                  <c:v>0.22429906542056099</c:v>
                </c:pt>
                <c:pt idx="1">
                  <c:v>0.25</c:v>
                </c:pt>
                <c:pt idx="2">
                  <c:v>0.26315789473684209</c:v>
                </c:pt>
                <c:pt idx="3">
                  <c:v>0.26400000000000001</c:v>
                </c:pt>
                <c:pt idx="4">
                  <c:v>0.29104477611940299</c:v>
                </c:pt>
                <c:pt idx="5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8BA-48B7-99CC-475A6FA11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209231"/>
        <c:axId val="1430211151"/>
      </c:lineChart>
      <c:catAx>
        <c:axId val="38265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defRPr>
            </a:pPr>
            <a:endParaRPr lang="ko-KR"/>
          </a:p>
        </c:txPr>
        <c:crossAx val="246295263"/>
        <c:crosses val="autoZero"/>
        <c:auto val="1"/>
        <c:lblAlgn val="ctr"/>
        <c:lblOffset val="100"/>
        <c:noMultiLvlLbl val="0"/>
      </c:catAx>
      <c:valAx>
        <c:axId val="24629526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defRPr>
            </a:pPr>
            <a:endParaRPr lang="ko-KR"/>
          </a:p>
        </c:txPr>
        <c:crossAx val="382657600"/>
        <c:crosses val="autoZero"/>
        <c:crossBetween val="between"/>
      </c:valAx>
      <c:valAx>
        <c:axId val="1430211151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defRPr>
            </a:pPr>
            <a:endParaRPr lang="ko-KR"/>
          </a:p>
        </c:txPr>
        <c:crossAx val="1430209231"/>
        <c:crosses val="max"/>
        <c:crossBetween val="between"/>
      </c:valAx>
      <c:catAx>
        <c:axId val="14302092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02111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5697743985388763E-2"/>
          <c:y val="2.261579754322534E-2"/>
          <c:w val="0.30219421034944172"/>
          <c:h val="0.10682361114586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맑은 고딕 Semilight" panose="020B0502040204020203" pitchFamily="50" charset="-127"/>
          <a:ea typeface="맑은 고딕 Semilight" panose="020B0502040204020203" pitchFamily="50" charset="-127"/>
          <a:cs typeface="맑은 고딕 Semilight" panose="020B0502040204020203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7A170-AD77-4121-A23C-4CB95D188249}" type="datetimeFigureOut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BE3B3-9495-4B7A-A004-D0E6EB05A2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62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BE3B3-9495-4B7A-A004-D0E6EB05A24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19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22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9300" y="2824048"/>
            <a:ext cx="10693400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KoPub돋움체 Light"/>
                <a:cs typeface="KoPub돋움체 Light"/>
              </a:defRPr>
            </a:lvl1pPr>
          </a:lstStyle>
          <a:p>
            <a:pPr marL="38100">
              <a:lnSpc>
                <a:spcPts val="944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155E-F234-A5E2-EFCA-343282F6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8B88CEA-D377-DF70-BCF2-E7D7051A4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4A649B-C154-B13B-BD85-AC1023A09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5C74-9022-43E9-A142-19621E1B83A1}" type="datetime1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B80F34-F3DE-5B80-4ACF-1C9B0EB3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0B8357-DBC5-60AB-657B-AF780D41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ABE5-38BC-49D9-B09C-602A99D29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CF5786-838E-0084-C27F-BE145334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95C891-27AD-7C87-3D3D-3775528EE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DA567F0-AB68-0F52-F333-4AD476D88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92970E-8B8D-DD13-6602-20FE1C8B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8B06-ED45-429C-866F-752E38896B8E}" type="datetime1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E5CED1-77B5-07B6-DFA8-E2EDC29E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016B91-1EB6-446E-5DC4-4DBF7896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ABE5-38BC-49D9-B09C-602A99D29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65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CE7678-CE0C-0E9B-9297-CF6F492D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4C1C459-E4AE-4B36-3604-A5C0F3AC9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BF1F8E-B6B7-1E9A-AF5F-B34C9D1B3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CA7D1DA-5CEB-788C-CFD4-44B48F9A8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6C57E32-3D27-D608-FD36-6239CFEBF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EC4E38E-B44D-A62C-55FF-09C9369C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2B42-D9F0-440F-8D28-CAFB4BFB9502}" type="datetime1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D24D3CE-C06C-1D8A-4D7A-776F19F73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7A777B3-A7E6-492C-0F4A-37079712C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ABE5-38BC-49D9-B09C-602A99D29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16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49B112-BEAE-56FD-7A58-F23819D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15880E4-3F2F-088A-B014-947035E9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E534-75BA-4419-9629-90413E3A37DB}" type="datetime1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4863103-57E1-1FE7-F51B-3F2FD2C8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011D07-E19A-72DB-7A8A-D49ACBEC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ABE5-38BC-49D9-B09C-602A99D29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46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A5AA531-A777-EB69-5223-CD7DB6CD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010A-0399-4B00-ABC6-9B14D6FB6A52}" type="datetime1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9B123A7-008A-DCD8-51F4-4F1B8EFF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0A6493-999E-DA56-055B-D128E722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ABE5-38BC-49D9-B09C-602A99D29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353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ABF1F3-0832-D85C-097B-6A97C0FD0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0D6829-53DE-865E-F47C-CABE77746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FADFBD2-884C-8897-E964-F32FB4ABC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C12B678-CB27-0EF5-D920-C1BC5519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DBBD-8329-49C7-9C55-D2A9701BA9E2}" type="datetime1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3899C84-AA9A-519C-392A-A0423C1F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AA5AA22-5256-A9B6-94C9-97953DD0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ABE5-38BC-49D9-B09C-602A99D29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309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7656E3-A851-372A-9346-DC0431CC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8D91B7B-8994-929C-BFC3-240B62BFF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3FB694E-9609-C147-ED5A-77559BCD1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FB04334-F346-7369-92BB-CBDD57A4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B7A8-60F8-4209-B147-109318ECE869}" type="datetime1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502AB5D-60DB-E4A1-9B8A-BF920308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121BA4-B1E6-16AB-10A7-4202125A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ABE5-38BC-49D9-B09C-602A99D29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971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2DB44B-56B2-AA0F-5632-9E8D4054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3233A0D-3918-0677-9728-318AF889D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609C69-382D-B361-E5CC-A0257619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75D1-4939-4CCA-90C6-D447EEFA014B}" type="datetime1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AB41C3-68B5-077C-259B-90A0A982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9F31CB-69A4-615B-DC10-B8F968BE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ABE5-38BC-49D9-B09C-602A99D29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95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BF46CE5-9386-F095-9688-26745D78B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7C748C0-C3FD-6E6B-84DF-4BD1023F3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5BE2A4-08DA-5BC1-ED5F-0E796A62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737D-FE1D-4B57-9F17-EB302073F263}" type="datetime1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67BA3B-494E-1672-C71F-EA28665C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D24D97-B820-EFF3-3E16-A0D58097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ABE5-38BC-49D9-B09C-602A99D29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74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HY헤드라인M"/>
                <a:cs typeface="HY헤드라인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KoPub돋움체 Light"/>
                <a:cs typeface="KoPub돋움체 Light"/>
              </a:defRPr>
            </a:lvl1pPr>
          </a:lstStyle>
          <a:p>
            <a:pPr marL="38100">
              <a:lnSpc>
                <a:spcPts val="944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30761" y="6445186"/>
            <a:ext cx="761365" cy="413384"/>
          </a:xfrm>
          <a:custGeom>
            <a:avLst/>
            <a:gdLst/>
            <a:ahLst/>
            <a:cxnLst/>
            <a:rect l="l" t="t" r="r" b="b"/>
            <a:pathLst>
              <a:path w="761365" h="413384">
                <a:moveTo>
                  <a:pt x="761238" y="0"/>
                </a:moveTo>
                <a:lnTo>
                  <a:pt x="0" y="412810"/>
                </a:lnTo>
                <a:lnTo>
                  <a:pt x="761238" y="412810"/>
                </a:lnTo>
                <a:lnTo>
                  <a:pt x="76123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685925" cy="914400"/>
          </a:xfrm>
          <a:custGeom>
            <a:avLst/>
            <a:gdLst/>
            <a:ahLst/>
            <a:cxnLst/>
            <a:rect l="l" t="t" r="r" b="b"/>
            <a:pathLst>
              <a:path w="1685925" h="914400">
                <a:moveTo>
                  <a:pt x="1685924" y="0"/>
                </a:moveTo>
                <a:lnTo>
                  <a:pt x="0" y="0"/>
                </a:lnTo>
                <a:lnTo>
                  <a:pt x="0" y="914273"/>
                </a:lnTo>
                <a:lnTo>
                  <a:pt x="1685924" y="0"/>
                </a:lnTo>
                <a:close/>
              </a:path>
            </a:pathLst>
          </a:custGeom>
          <a:solidFill>
            <a:srgbClr val="C1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HY헤드라인M"/>
                <a:cs typeface="HY헤드라인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KoPub돋움체 Light"/>
                <a:cs typeface="KoPub돋움체 Light"/>
              </a:defRPr>
            </a:lvl1pPr>
          </a:lstStyle>
          <a:p>
            <a:pPr marL="38100">
              <a:lnSpc>
                <a:spcPts val="944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HY헤드라인M"/>
                <a:cs typeface="HY헤드라인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KoPub돋움체 Light"/>
                <a:cs typeface="KoPub돋움체 Light"/>
              </a:defRPr>
            </a:lvl1pPr>
          </a:lstStyle>
          <a:p>
            <a:pPr marL="38100">
              <a:lnSpc>
                <a:spcPts val="944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KoPub돋움체 Light"/>
                <a:cs typeface="KoPub돋움체 Light"/>
              </a:defRPr>
            </a:lvl1pPr>
          </a:lstStyle>
          <a:p>
            <a:pPr marL="38100">
              <a:lnSpc>
                <a:spcPts val="944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E5B6CD-0858-FB2E-039A-6DD0048C9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7F62426-00F4-CFD0-76F5-428D91EEC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769DF1-926B-BD01-48C2-9575904E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B5F1-2F8A-4E0B-A789-A34057B7CF35}" type="datetime1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664B89-841D-9ED9-0853-77CFF9C6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E7927D-7C2D-064E-A76D-057D44EC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ABE5-38BC-49D9-B09C-602A99D29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71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A5AA531-A777-EB69-5223-CD7DB6CD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010A-0399-4B00-ABC6-9B14D6FB6A52}" type="datetime1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9B123A7-008A-DCD8-51F4-4F1B8EFF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0A6493-999E-DA56-055B-D128E722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ABE5-38BC-49D9-B09C-602A99D29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99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E5B6CD-0858-FB2E-039A-6DD0048C9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7F62426-00F4-CFD0-76F5-428D91EEC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769DF1-926B-BD01-48C2-9575904E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B5F1-2F8A-4E0B-A789-A34057B7CF35}" type="datetime1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664B89-841D-9ED9-0853-77CFF9C6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E7927D-7C2D-064E-A76D-057D44EC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ABE5-38BC-49D9-B09C-602A99D29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60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ABE9C6AD-E84F-98DE-CC84-F1776D3413F0}"/>
              </a:ext>
            </a:extLst>
          </p:cNvPr>
          <p:cNvSpPr>
            <a:spLocks/>
          </p:cNvSpPr>
          <p:nvPr userDrawn="1"/>
        </p:nvSpPr>
        <p:spPr>
          <a:xfrm rot="16200000">
            <a:off x="11604974" y="6270970"/>
            <a:ext cx="412811" cy="761245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8EE3D27-4EFC-2904-8266-48150622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30AF52-B79B-8CDC-A810-3CE4F5874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095ADE-E95E-DF1B-B3B0-F358956B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D0F5-09F4-4F6B-8FB8-284893924872}" type="datetime1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5DA921-DF9C-1EF7-B80E-92EB5656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938C6B-B526-FC67-B361-3BFCCDD4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defRPr>
            </a:lvl1pPr>
          </a:lstStyle>
          <a:p>
            <a:fld id="{F50AABE5-38BC-49D9-B09C-602A99D29E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834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30761" y="6445186"/>
            <a:ext cx="761365" cy="413384"/>
          </a:xfrm>
          <a:custGeom>
            <a:avLst/>
            <a:gdLst/>
            <a:ahLst/>
            <a:cxnLst/>
            <a:rect l="l" t="t" r="r" b="b"/>
            <a:pathLst>
              <a:path w="761365" h="413384">
                <a:moveTo>
                  <a:pt x="761238" y="0"/>
                </a:moveTo>
                <a:lnTo>
                  <a:pt x="0" y="412810"/>
                </a:lnTo>
                <a:lnTo>
                  <a:pt x="761238" y="412810"/>
                </a:lnTo>
                <a:lnTo>
                  <a:pt x="76123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5329" y="2383663"/>
            <a:ext cx="3136265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HY헤드라인M"/>
                <a:cs typeface="HY헤드라인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6902" y="1502663"/>
            <a:ext cx="5326380" cy="1598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37745" y="6644254"/>
            <a:ext cx="205104" cy="138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E7E7E"/>
                </a:solidFill>
                <a:latin typeface="KoPub돋움체 Light"/>
                <a:cs typeface="KoPub돋움체 Light"/>
              </a:defRPr>
            </a:lvl1pPr>
          </a:lstStyle>
          <a:p>
            <a:pPr marL="38100">
              <a:lnSpc>
                <a:spcPts val="944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9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A57E4E-B645-28D8-42F1-CD5876B0C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560F4E-73C5-B295-293B-0DAD77D9E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3464F4-9F77-8117-A95F-28F97C716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5071E9-258A-41DB-8C28-7FD57A63696E}" type="datetime1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742D1E-33D7-DCFE-473E-1643D0682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A178AC-0C95-19DA-16AD-FB6F8297A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0AABE5-38BC-49D9-B09C-602A99D29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69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jpeg"/><Relationship Id="rId7" Type="http://schemas.openxmlformats.org/officeDocument/2006/relationships/image" Target="../media/image102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png"/><Relationship Id="rId4" Type="http://schemas.openxmlformats.org/officeDocument/2006/relationships/image" Target="../media/image9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microsoft.com/office/2007/relationships/hdphoto" Target="../media/hdphoto20.wdp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microsoft.com/office/2007/relationships/hdphoto" Target="../media/hdphoto22.wdp"/><Relationship Id="rId5" Type="http://schemas.openxmlformats.org/officeDocument/2006/relationships/image" Target="../media/image107.jpeg"/><Relationship Id="rId10" Type="http://schemas.openxmlformats.org/officeDocument/2006/relationships/image" Target="../media/image110.png"/><Relationship Id="rId4" Type="http://schemas.openxmlformats.org/officeDocument/2006/relationships/image" Target="../media/image106.png"/><Relationship Id="rId9" Type="http://schemas.microsoft.com/office/2007/relationships/hdphoto" Target="../media/hdphoto2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18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12" Type="http://schemas.microsoft.com/office/2007/relationships/hdphoto" Target="../media/hdphoto23.wdp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11" Type="http://schemas.openxmlformats.org/officeDocument/2006/relationships/image" Target="../media/image117.png"/><Relationship Id="rId5" Type="http://schemas.openxmlformats.org/officeDocument/2006/relationships/image" Target="../media/image113.png"/><Relationship Id="rId10" Type="http://schemas.microsoft.com/office/2007/relationships/hdphoto" Target="../media/hdphoto20.wdp"/><Relationship Id="rId4" Type="http://schemas.openxmlformats.org/officeDocument/2006/relationships/hyperlink" Target="https://www.ygen.co.kr/syndication-storage.php?code=R7G17B" TargetMode="External"/><Relationship Id="rId9" Type="http://schemas.openxmlformats.org/officeDocument/2006/relationships/image" Target="../media/image108.png"/><Relationship Id="rId14" Type="http://schemas.microsoft.com/office/2007/relationships/hdphoto" Target="../media/hdphoto2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microsoft.com/office/2007/relationships/hdphoto" Target="../media/hdphoto25.wdp"/><Relationship Id="rId7" Type="http://schemas.openxmlformats.org/officeDocument/2006/relationships/image" Target="../media/image124.png"/><Relationship Id="rId12" Type="http://schemas.openxmlformats.org/officeDocument/2006/relationships/image" Target="../media/image127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126.png"/><Relationship Id="rId4" Type="http://schemas.openxmlformats.org/officeDocument/2006/relationships/image" Target="../media/image122.png"/><Relationship Id="rId9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60.png"/><Relationship Id="rId7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8.png"/><Relationship Id="rId10" Type="http://schemas.openxmlformats.org/officeDocument/2006/relationships/image" Target="../media/image133.png"/><Relationship Id="rId4" Type="http://schemas.openxmlformats.org/officeDocument/2006/relationships/image" Target="../media/image16.jpeg"/><Relationship Id="rId9" Type="http://schemas.microsoft.com/office/2007/relationships/hdphoto" Target="../media/hdphoto1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3" Type="http://schemas.microsoft.com/office/2007/relationships/hdphoto" Target="../media/hdphoto16.wdp"/><Relationship Id="rId7" Type="http://schemas.microsoft.com/office/2007/relationships/hdphoto" Target="../media/hdphoto1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40.pn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39.png"/><Relationship Id="rId7" Type="http://schemas.openxmlformats.org/officeDocument/2006/relationships/image" Target="../media/image147.pn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38.png"/><Relationship Id="rId9" Type="http://schemas.openxmlformats.org/officeDocument/2006/relationships/image" Target="../media/image14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microsoft.com/office/2007/relationships/hdphoto" Target="../media/hdphoto17.wdp"/><Relationship Id="rId7" Type="http://schemas.openxmlformats.org/officeDocument/2006/relationships/image" Target="../media/image9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Relationship Id="rId9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jpeg"/><Relationship Id="rId5" Type="http://schemas.openxmlformats.org/officeDocument/2006/relationships/image" Target="../media/image159.gif"/><Relationship Id="rId4" Type="http://schemas.openxmlformats.org/officeDocument/2006/relationships/image" Target="../media/image15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62.png"/><Relationship Id="rId7" Type="http://schemas.microsoft.com/office/2007/relationships/hdphoto" Target="../media/hdphoto18.wdp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63.png"/><Relationship Id="rId10" Type="http://schemas.openxmlformats.org/officeDocument/2006/relationships/image" Target="../media/image52.png"/><Relationship Id="rId4" Type="http://schemas.openxmlformats.org/officeDocument/2006/relationships/image" Target="../media/image153.png"/><Relationship Id="rId9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jpeg"/><Relationship Id="rId3" Type="http://schemas.openxmlformats.org/officeDocument/2006/relationships/image" Target="../media/image153.png"/><Relationship Id="rId7" Type="http://schemas.openxmlformats.org/officeDocument/2006/relationships/image" Target="../media/image20.png"/><Relationship Id="rId12" Type="http://schemas.openxmlformats.org/officeDocument/2006/relationships/image" Target="../media/image16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8.wdp"/><Relationship Id="rId11" Type="http://schemas.openxmlformats.org/officeDocument/2006/relationships/image" Target="../media/image168.png"/><Relationship Id="rId5" Type="http://schemas.openxmlformats.org/officeDocument/2006/relationships/image" Target="../media/image164.png"/><Relationship Id="rId10" Type="http://schemas.openxmlformats.org/officeDocument/2006/relationships/image" Target="../media/image167.png"/><Relationship Id="rId4" Type="http://schemas.openxmlformats.org/officeDocument/2006/relationships/image" Target="../media/image120.png"/><Relationship Id="rId9" Type="http://schemas.openxmlformats.org/officeDocument/2006/relationships/image" Target="../media/image16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19.png"/><Relationship Id="rId4" Type="http://schemas.openxmlformats.org/officeDocument/2006/relationships/image" Target="../media/image1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7.wdp"/><Relationship Id="rId18" Type="http://schemas.openxmlformats.org/officeDocument/2006/relationships/image" Target="../media/image14.png"/><Relationship Id="rId3" Type="http://schemas.microsoft.com/office/2007/relationships/hdphoto" Target="../media/hdphoto2.wdp"/><Relationship Id="rId21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11.png"/><Relationship Id="rId17" Type="http://schemas.microsoft.com/office/2007/relationships/hdphoto" Target="../media/hdphoto9.wdp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0.png"/><Relationship Id="rId19" Type="http://schemas.microsoft.com/office/2007/relationships/hdphoto" Target="../media/hdphoto10.wdp"/><Relationship Id="rId4" Type="http://schemas.openxmlformats.org/officeDocument/2006/relationships/image" Target="../media/image7.png"/><Relationship Id="rId9" Type="http://schemas.microsoft.com/office/2007/relationships/hdphoto" Target="../media/hdphoto5.wdp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26" Type="http://schemas.microsoft.com/office/2007/relationships/hdphoto" Target="../media/hdphoto15.wdp"/><Relationship Id="rId39" Type="http://schemas.openxmlformats.org/officeDocument/2006/relationships/image" Target="../media/image46.png"/><Relationship Id="rId21" Type="http://schemas.openxmlformats.org/officeDocument/2006/relationships/image" Target="../media/image31.png"/><Relationship Id="rId34" Type="http://schemas.openxmlformats.org/officeDocument/2006/relationships/image" Target="../media/image42.png"/><Relationship Id="rId42" Type="http://schemas.openxmlformats.org/officeDocument/2006/relationships/image" Target="../media/image49.png"/><Relationship Id="rId47" Type="http://schemas.openxmlformats.org/officeDocument/2006/relationships/image" Target="../media/image53.jpe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6" Type="http://schemas.openxmlformats.org/officeDocument/2006/relationships/image" Target="../media/image26.png"/><Relationship Id="rId29" Type="http://schemas.openxmlformats.org/officeDocument/2006/relationships/image" Target="../media/image38.png"/><Relationship Id="rId11" Type="http://schemas.openxmlformats.org/officeDocument/2006/relationships/image" Target="../media/image22.png"/><Relationship Id="rId24" Type="http://schemas.openxmlformats.org/officeDocument/2006/relationships/image" Target="../media/image34.jpeg"/><Relationship Id="rId32" Type="http://schemas.openxmlformats.org/officeDocument/2006/relationships/image" Target="../media/image40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1.png"/><Relationship Id="rId53" Type="http://schemas.openxmlformats.org/officeDocument/2006/relationships/image" Target="../media/image59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31" Type="http://schemas.microsoft.com/office/2007/relationships/hdphoto" Target="../media/hdphoto16.wdp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microsoft.com/office/2007/relationships/hdphoto" Target="../media/hdphoto14.wdp"/><Relationship Id="rId22" Type="http://schemas.openxmlformats.org/officeDocument/2006/relationships/image" Target="../media/image32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3.png"/><Relationship Id="rId43" Type="http://schemas.microsoft.com/office/2007/relationships/hdphoto" Target="../media/hdphoto18.wdp"/><Relationship Id="rId48" Type="http://schemas.openxmlformats.org/officeDocument/2006/relationships/image" Target="../media/image54.png"/><Relationship Id="rId56" Type="http://schemas.microsoft.com/office/2007/relationships/hdphoto" Target="../media/hdphoto19.wdp"/><Relationship Id="rId8" Type="http://schemas.microsoft.com/office/2007/relationships/hdphoto" Target="../media/hdphoto13.wdp"/><Relationship Id="rId51" Type="http://schemas.openxmlformats.org/officeDocument/2006/relationships/image" Target="../media/image57.png"/><Relationship Id="rId3" Type="http://schemas.openxmlformats.org/officeDocument/2006/relationships/image" Target="../media/image17.pn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1.png"/><Relationship Id="rId38" Type="http://schemas.openxmlformats.org/officeDocument/2006/relationships/image" Target="../media/image45.png"/><Relationship Id="rId46" Type="http://schemas.openxmlformats.org/officeDocument/2006/relationships/image" Target="../media/image52.png"/><Relationship Id="rId20" Type="http://schemas.openxmlformats.org/officeDocument/2006/relationships/image" Target="../media/image30.png"/><Relationship Id="rId41" Type="http://schemas.openxmlformats.org/officeDocument/2006/relationships/image" Target="../media/image48.png"/><Relationship Id="rId5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7.png"/><Relationship Id="rId36" Type="http://schemas.microsoft.com/office/2007/relationships/hdphoto" Target="../media/hdphoto17.wdp"/><Relationship Id="rId4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2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chart" Target="../charts/chart1.xml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1F6095-C888-5A25-A5A3-F0F479D677BF}"/>
              </a:ext>
            </a:extLst>
          </p:cNvPr>
          <p:cNvSpPr txBox="1"/>
          <p:nvPr/>
        </p:nvSpPr>
        <p:spPr>
          <a:xfrm>
            <a:off x="0" y="3006590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YGEN I</a:t>
            </a:r>
            <a:r>
              <a:rPr kumimoji="0" lang="en-US" altLang="ko-KR" sz="4800" b="0" i="0" u="none" strike="noStrike" kern="1200" cap="none" spc="-150" normalizeH="0" baseline="0" noProof="0" dirty="0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nformation</a:t>
            </a:r>
            <a:r>
              <a:rPr kumimoji="0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0" lang="en-US" altLang="ko-KR" sz="4800" b="0" i="0" u="none" strike="noStrike" kern="1200" cap="none" spc="-300" normalizeH="0" baseline="0" noProof="0" dirty="0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Te</a:t>
            </a:r>
            <a:r>
              <a:rPr kumimoji="0" lang="en-US" altLang="ko-KR" sz="4800" b="0" i="0" u="none" strike="noStrike" kern="1200" cap="none" spc="-150" normalizeH="0" baseline="0" noProof="0" dirty="0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chnology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B57BB-F4DB-6771-605F-9CA55849D070}"/>
              </a:ext>
            </a:extLst>
          </p:cNvPr>
          <p:cNvSpPr txBox="1"/>
          <p:nvPr/>
        </p:nvSpPr>
        <p:spPr>
          <a:xfrm>
            <a:off x="2105026" y="2637258"/>
            <a:ext cx="100869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kern="1200" cap="none" spc="-150" normalizeH="0" baseline="0" noProof="0" dirty="0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429187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831F6-D7B4-56F3-289C-DDDF18EEB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>
            <a:extLst>
              <a:ext uri="{FF2B5EF4-FFF2-40B4-BE49-F238E27FC236}">
                <a16:creationId xmlns:a16="http://schemas.microsoft.com/office/drawing/2014/main" id="{FE59C179-5121-2332-754C-3E616465B2E0}"/>
              </a:ext>
            </a:extLst>
          </p:cNvPr>
          <p:cNvSpPr/>
          <p:nvPr/>
        </p:nvSpPr>
        <p:spPr>
          <a:xfrm>
            <a:off x="0" y="0"/>
            <a:ext cx="1685925" cy="914400"/>
          </a:xfrm>
          <a:custGeom>
            <a:avLst/>
            <a:gdLst/>
            <a:ahLst/>
            <a:cxnLst/>
            <a:rect l="l" t="t" r="r" b="b"/>
            <a:pathLst>
              <a:path w="1685925" h="914400">
                <a:moveTo>
                  <a:pt x="1685924" y="0"/>
                </a:moveTo>
                <a:lnTo>
                  <a:pt x="0" y="0"/>
                </a:lnTo>
                <a:lnTo>
                  <a:pt x="0" y="914273"/>
                </a:lnTo>
                <a:lnTo>
                  <a:pt x="1685924" y="0"/>
                </a:lnTo>
                <a:close/>
              </a:path>
            </a:pathLst>
          </a:custGeom>
          <a:solidFill>
            <a:srgbClr val="222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2D82523E-91FE-2EE8-1B37-C6C721542D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562" y="83946"/>
            <a:ext cx="872083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45" dirty="0"/>
              <a:t>0</a:t>
            </a:r>
            <a:r>
              <a:rPr lang="en-US" sz="3200" spc="-145" dirty="0"/>
              <a:t>3</a:t>
            </a:r>
            <a:r>
              <a:rPr sz="3200" spc="-145" dirty="0"/>
              <a:t>·</a:t>
            </a:r>
            <a:r>
              <a:rPr lang="ko-KR" altLang="en-US" sz="3200" b="1" spc="-145" dirty="0">
                <a:solidFill>
                  <a:srgbClr val="00B0F0"/>
                </a:solidFill>
              </a:rPr>
              <a:t>고객</a:t>
            </a:r>
            <a:r>
              <a:rPr lang="ko-KR" altLang="en-US" sz="3200" b="1" spc="-145" dirty="0">
                <a:solidFill>
                  <a:schemeClr val="tx2"/>
                </a:solidFill>
              </a:rPr>
              <a:t> 중심의 </a:t>
            </a:r>
            <a:r>
              <a:rPr lang="en-US" altLang="ko-KR" sz="3200" b="1" spc="-145" dirty="0">
                <a:solidFill>
                  <a:srgbClr val="00B0F0"/>
                </a:solidFill>
              </a:rPr>
              <a:t>POC Test </a:t>
            </a:r>
            <a:r>
              <a:rPr lang="ko-KR" altLang="en-US" sz="3200" b="1" spc="-145" dirty="0">
                <a:solidFill>
                  <a:schemeClr val="tx2"/>
                </a:solidFill>
              </a:rPr>
              <a:t>지원 시스템</a:t>
            </a:r>
            <a:endParaRPr sz="3200" b="1" dirty="0">
              <a:solidFill>
                <a:schemeClr val="tx2"/>
              </a:solidFill>
            </a:endParaRPr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EDCD7F59-EB0E-D036-6FC9-4976E6C5DF2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44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2DB102C-708F-924A-82C3-C4418651AF83}"/>
              </a:ext>
            </a:extLst>
          </p:cNvPr>
          <p:cNvGrpSpPr/>
          <p:nvPr/>
        </p:nvGrpSpPr>
        <p:grpSpPr>
          <a:xfrm>
            <a:off x="270762" y="1086589"/>
            <a:ext cx="11387838" cy="3946104"/>
            <a:chOff x="194563" y="1370791"/>
            <a:chExt cx="11387838" cy="43944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3008C25-DC5A-43F4-B8CA-C392C5E542D3}"/>
                </a:ext>
              </a:extLst>
            </p:cNvPr>
            <p:cNvSpPr txBox="1"/>
            <p:nvPr/>
          </p:nvSpPr>
          <p:spPr>
            <a:xfrm>
              <a:off x="194563" y="1371601"/>
              <a:ext cx="4249619" cy="12661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  <a:defRPr sz="1600" b="1"/>
              </a:pPr>
              <a:r>
                <a:rPr sz="16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📦 </a:t>
              </a:r>
              <a:r>
                <a:rPr lang="ko-KR" altLang="en-US" sz="16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최신 데모</a:t>
              </a:r>
              <a:r>
                <a:rPr sz="16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장비</a:t>
              </a:r>
              <a:r>
                <a:rPr sz="16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lang="ko-KR" altLang="en-US" sz="16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보유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endParaRPr>
            </a:p>
            <a:p>
              <a:pPr marL="628650" lvl="1" indent="-171450">
                <a:lnSpc>
                  <a:spcPts val="2100"/>
                </a:lnSpc>
                <a:buFont typeface="Arial" panose="020B0604020202020204" pitchFamily="34" charset="0"/>
                <a:buChar char="•"/>
                <a:defRPr sz="1200"/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HPE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Simplivity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3Node(DL380 Gen 11 </a:t>
              </a:r>
              <a:r>
                <a:rPr lang="ko-KR" altLang="en-US"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기준</a:t>
              </a:r>
              <a:r>
                <a:rPr lang="en-US" altLang="ko-KR"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, 5</a:t>
              </a:r>
              <a:r>
                <a:rPr lang="ko-KR" altLang="en-US"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월말</a:t>
              </a:r>
              <a:r>
                <a:rPr lang="en-US" altLang="ko-KR"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)</a:t>
              </a:r>
            </a:p>
            <a:p>
              <a:pPr marL="628650" lvl="1" indent="-171450">
                <a:lnSpc>
                  <a:spcPts val="2100"/>
                </a:lnSpc>
                <a:buFont typeface="Arial" panose="020B0604020202020204" pitchFamily="34" charset="0"/>
                <a:buChar char="•"/>
                <a:defRPr sz="1200"/>
              </a:pP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HPE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Alletra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MP10000 (</a:t>
              </a:r>
              <a:r>
                <a:rPr lang="ko-KR" altLang="en-US"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보유</a:t>
              </a:r>
              <a:r>
                <a:rPr lang="en-US" altLang="ko-KR"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)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endParaRPr>
            </a:p>
            <a:p>
              <a:pPr marL="628650" lvl="1" indent="-171450">
                <a:lnSpc>
                  <a:spcPts val="2100"/>
                </a:lnSpc>
                <a:buFont typeface="Arial" panose="020B0604020202020204" pitchFamily="34" charset="0"/>
                <a:buChar char="•"/>
                <a:defRPr sz="1200"/>
              </a:pP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고사양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테스트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/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실사용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환경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지원</a:t>
              </a:r>
              <a:endParaRPr sz="1200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D2A2291-9BB8-859A-A857-7914A7243470}"/>
                </a:ext>
              </a:extLst>
            </p:cNvPr>
            <p:cNvSpPr txBox="1"/>
            <p:nvPr/>
          </p:nvSpPr>
          <p:spPr>
            <a:xfrm>
              <a:off x="914401" y="4499091"/>
              <a:ext cx="3529781" cy="12661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  <a:defRPr sz="1600" b="1"/>
              </a:pPr>
              <a:r>
                <a:rPr sz="16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🧪 POC </a:t>
              </a:r>
              <a:r>
                <a:rPr sz="16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임대</a:t>
              </a:r>
              <a:r>
                <a:rPr sz="16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6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서비스</a:t>
              </a:r>
              <a:endParaRPr sz="1600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endParaRPr>
            </a:p>
            <a:p>
              <a:pPr marL="628650" lvl="1" indent="-171450">
                <a:lnSpc>
                  <a:spcPts val="2100"/>
                </a:lnSpc>
                <a:buFont typeface="Arial" panose="020B0604020202020204" pitchFamily="34" charset="0"/>
                <a:buChar char="•"/>
                <a:defRPr sz="1200"/>
              </a:pP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최대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3일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이내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셋업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가능</a:t>
              </a:r>
              <a:endParaRPr sz="1200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endParaRPr>
            </a:p>
            <a:p>
              <a:pPr marL="628650" lvl="1" indent="-171450">
                <a:lnSpc>
                  <a:spcPts val="2100"/>
                </a:lnSpc>
                <a:buFont typeface="Arial" panose="020B0604020202020204" pitchFamily="34" charset="0"/>
                <a:buChar char="•"/>
                <a:defRPr sz="1200"/>
              </a:pP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현장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설치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및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기술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지원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포함</a:t>
              </a:r>
              <a:endParaRPr sz="1200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endParaRPr>
            </a:p>
            <a:p>
              <a:pPr marL="628650" lvl="1" indent="-171450">
                <a:lnSpc>
                  <a:spcPts val="2100"/>
                </a:lnSpc>
                <a:buFont typeface="Arial" panose="020B0604020202020204" pitchFamily="34" charset="0"/>
                <a:buChar char="•"/>
                <a:defRPr sz="1200"/>
              </a:pP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맞춤형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테스트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환경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제공</a:t>
              </a:r>
              <a:endParaRPr sz="1200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640D46-AFA2-F698-D3B4-417D9E408128}"/>
                </a:ext>
              </a:extLst>
            </p:cNvPr>
            <p:cNvSpPr txBox="1"/>
            <p:nvPr/>
          </p:nvSpPr>
          <p:spPr>
            <a:xfrm>
              <a:off x="7516763" y="1370791"/>
              <a:ext cx="4065638" cy="12661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  <a:defRPr sz="1600" b="1"/>
              </a:pPr>
              <a:r>
                <a:rPr sz="16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🔍 </a:t>
              </a:r>
              <a:r>
                <a:rPr sz="16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활용</a:t>
              </a:r>
              <a:r>
                <a:rPr lang="ko-KR" altLang="en-US" sz="16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가능 항목</a:t>
              </a:r>
              <a:endParaRPr sz="1600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endParaRPr>
            </a:p>
            <a:p>
              <a:pPr marL="628650" lvl="1" indent="-171450">
                <a:lnSpc>
                  <a:spcPts val="2100"/>
                </a:lnSpc>
                <a:buFont typeface="Arial" panose="020B0604020202020204" pitchFamily="34" charset="0"/>
                <a:buChar char="•"/>
                <a:defRPr sz="1200"/>
              </a:pPr>
              <a:r>
                <a:rPr lang="ko-KR" altLang="en-US"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보안망</a:t>
              </a:r>
              <a:r>
                <a:rPr lang="ko-KR" altLang="en-US"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기반 시스템 검증</a:t>
              </a:r>
              <a:endParaRPr lang="en-US" altLang="ko-KR" sz="1200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endParaRPr>
            </a:p>
            <a:p>
              <a:pPr marL="628650" lvl="1" indent="-171450">
                <a:lnSpc>
                  <a:spcPts val="2100"/>
                </a:lnSpc>
                <a:buFont typeface="Arial" panose="020B0604020202020204" pitchFamily="34" charset="0"/>
                <a:buChar char="•"/>
                <a:defRPr sz="1200"/>
              </a:pPr>
              <a:r>
                <a:rPr lang="ko-KR" altLang="en-US"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지휘통제체계 및 통신장비 시스템 연동</a:t>
              </a:r>
              <a:endParaRPr lang="en-US" altLang="ko-KR" sz="1200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endParaRPr>
            </a:p>
            <a:p>
              <a:pPr marL="628650" lvl="1" indent="-171450">
                <a:lnSpc>
                  <a:spcPts val="2100"/>
                </a:lnSpc>
                <a:buFont typeface="Arial" panose="020B0604020202020204" pitchFamily="34" charset="0"/>
                <a:buChar char="•"/>
                <a:defRPr sz="1200"/>
              </a:pPr>
              <a:r>
                <a:rPr lang="ko-KR" altLang="en-US"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보안 전용 애플리케이션 호환성 테스트</a:t>
              </a:r>
              <a:endParaRPr lang="en-US" altLang="ko-KR" sz="1200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602BB8-E436-D485-34C4-BFFE007083DF}"/>
                </a:ext>
              </a:extLst>
            </p:cNvPr>
            <p:cNvSpPr txBox="1"/>
            <p:nvPr/>
          </p:nvSpPr>
          <p:spPr>
            <a:xfrm>
              <a:off x="7649495" y="4499091"/>
              <a:ext cx="3780505" cy="12661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  <a:defRPr sz="1600" b="1"/>
              </a:pPr>
              <a:r>
                <a:rPr sz="16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🎯 </a:t>
              </a:r>
              <a:r>
                <a:rPr sz="16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고객</a:t>
              </a:r>
              <a:r>
                <a:rPr sz="16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6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혜택</a:t>
              </a:r>
              <a:endParaRPr sz="1600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endParaRPr>
            </a:p>
            <a:p>
              <a:pPr marL="628650" lvl="1" indent="-171450">
                <a:lnSpc>
                  <a:spcPts val="2100"/>
                </a:lnSpc>
                <a:buFont typeface="Arial" panose="020B0604020202020204" pitchFamily="34" charset="0"/>
                <a:buChar char="•"/>
                <a:defRPr sz="1200"/>
              </a:pP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초기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투자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없이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실환경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테스트</a:t>
              </a:r>
              <a:endParaRPr sz="1200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endParaRPr>
            </a:p>
            <a:p>
              <a:pPr marL="628650" lvl="1" indent="-171450">
                <a:lnSpc>
                  <a:spcPts val="2100"/>
                </a:lnSpc>
                <a:buFont typeface="Arial" panose="020B0604020202020204" pitchFamily="34" charset="0"/>
                <a:buChar char="•"/>
                <a:defRPr sz="1200"/>
              </a:pP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신속한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도입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결정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지원</a:t>
              </a:r>
              <a:endParaRPr sz="1200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endParaRPr>
            </a:p>
            <a:p>
              <a:pPr marL="628650" lvl="1" indent="-171450">
                <a:lnSpc>
                  <a:spcPts val="2100"/>
                </a:lnSpc>
                <a:buFont typeface="Arial" panose="020B0604020202020204" pitchFamily="34" charset="0"/>
                <a:buChar char="•"/>
                <a:defRPr sz="1200"/>
              </a:pP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장비+기술+컨설팅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통합</a:t>
              </a:r>
              <a:r>
                <a:rPr sz="1200" dirty="0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 </a:t>
              </a:r>
              <a:r>
                <a:rPr sz="1200" dirty="0" err="1">
                  <a:solidFill>
                    <a:schemeClr val="tx2">
                      <a:lumMod val="75000"/>
                    </a:schemeClr>
                  </a:solidFill>
                  <a:ea typeface="KoPub돋움체 Light" panose="02020603020101020101"/>
                </a:rPr>
                <a:t>제공</a:t>
              </a:r>
              <a:endParaRPr sz="1200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90C0EDD3-2CB8-7743-197E-F3A911BE9F70}"/>
                </a:ext>
              </a:extLst>
            </p:cNvPr>
            <p:cNvGrpSpPr/>
            <p:nvPr/>
          </p:nvGrpSpPr>
          <p:grpSpPr>
            <a:xfrm>
              <a:off x="5065359" y="2725817"/>
              <a:ext cx="1846418" cy="1889483"/>
              <a:chOff x="3261627" y="5094247"/>
              <a:chExt cx="1434092" cy="1434096"/>
            </a:xfrm>
          </p:grpSpPr>
          <p:sp>
            <p:nvSpPr>
              <p:cNvPr id="12" name="원형 270">
                <a:extLst>
                  <a:ext uri="{FF2B5EF4-FFF2-40B4-BE49-F238E27FC236}">
                    <a16:creationId xmlns:a16="http://schemas.microsoft.com/office/drawing/2014/main" id="{0829DBCA-7875-F844-C7F2-9C26DBEA1187}"/>
                  </a:ext>
                </a:extLst>
              </p:cNvPr>
              <p:cNvSpPr/>
              <p:nvPr/>
            </p:nvSpPr>
            <p:spPr>
              <a:xfrm rot="13780843">
                <a:off x="3261626" y="5094250"/>
                <a:ext cx="1434094" cy="1434091"/>
              </a:xfrm>
              <a:prstGeom prst="pie">
                <a:avLst>
                  <a:gd name="adj1" fmla="val 2425247"/>
                  <a:gd name="adj2" fmla="val 13204428"/>
                </a:avLst>
              </a:prstGeom>
              <a:solidFill>
                <a:srgbClr val="2D45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prstClr val="black"/>
                    </a:solidFill>
                    <a:ea typeface="KoPub돋움체 Light" panose="02020603020101020101"/>
                  </a:rPr>
                  <a:t>     </a:t>
                </a:r>
                <a:endParaRPr lang="ko-KR" altLang="en-US" dirty="0">
                  <a:solidFill>
                    <a:prstClr val="black"/>
                  </a:solidFill>
                  <a:ea typeface="KoPub돋움체 Light" panose="02020603020101020101"/>
                </a:endParaRPr>
              </a:p>
            </p:txBody>
          </p:sp>
          <p:sp>
            <p:nvSpPr>
              <p:cNvPr id="13" name="원형 271">
                <a:extLst>
                  <a:ext uri="{FF2B5EF4-FFF2-40B4-BE49-F238E27FC236}">
                    <a16:creationId xmlns:a16="http://schemas.microsoft.com/office/drawing/2014/main" id="{9E8EFBA0-C45E-0F07-61AC-4C20625C419D}"/>
                  </a:ext>
                </a:extLst>
              </p:cNvPr>
              <p:cNvSpPr/>
              <p:nvPr/>
            </p:nvSpPr>
            <p:spPr>
              <a:xfrm rot="13500000">
                <a:off x="3261627" y="5094248"/>
                <a:ext cx="1434094" cy="1434091"/>
              </a:xfrm>
              <a:prstGeom prst="pie">
                <a:avLst>
                  <a:gd name="adj1" fmla="val 13488738"/>
                  <a:gd name="adj2" fmla="val 2712146"/>
                </a:avLst>
              </a:prstGeom>
              <a:solidFill>
                <a:srgbClr val="F26A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prstClr val="black"/>
                    </a:solidFill>
                    <a:ea typeface="KoPub돋움체 Light" panose="02020603020101020101"/>
                  </a:rPr>
                  <a:t>     </a:t>
                </a:r>
                <a:endParaRPr lang="ko-KR" altLang="en-US" dirty="0">
                  <a:solidFill>
                    <a:prstClr val="black"/>
                  </a:solidFill>
                  <a:ea typeface="KoPub돋움체 Light" panose="02020603020101020101"/>
                </a:endParaRPr>
              </a:p>
            </p:txBody>
          </p:sp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2CC9BA0A-B4BC-0275-7DAB-6035A2A907BE}"/>
                  </a:ext>
                </a:extLst>
              </p:cNvPr>
              <p:cNvGrpSpPr/>
              <p:nvPr/>
            </p:nvGrpSpPr>
            <p:grpSpPr>
              <a:xfrm>
                <a:off x="3470607" y="5329133"/>
                <a:ext cx="1020456" cy="964322"/>
                <a:chOff x="3470607" y="5329133"/>
                <a:chExt cx="1020456" cy="964322"/>
              </a:xfrm>
            </p:grpSpPr>
            <p:sp>
              <p:nvSpPr>
                <p:cNvPr id="15" name="타원 14">
                  <a:extLst>
                    <a:ext uri="{FF2B5EF4-FFF2-40B4-BE49-F238E27FC236}">
                      <a16:creationId xmlns:a16="http://schemas.microsoft.com/office/drawing/2014/main" id="{18A309BC-806E-66BF-8054-83456973A131}"/>
                    </a:ext>
                  </a:extLst>
                </p:cNvPr>
                <p:cNvSpPr/>
                <p:nvPr/>
              </p:nvSpPr>
              <p:spPr>
                <a:xfrm rot="13500000">
                  <a:off x="3496514" y="5329134"/>
                  <a:ext cx="964322" cy="96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>
                      <a:solidFill>
                        <a:prstClr val="black"/>
                      </a:solidFill>
                      <a:latin typeface="넥슨Lv2고딕" panose="00000500000000000000" pitchFamily="2" charset="-127"/>
                      <a:ea typeface="KoPub돋움체 Light" panose="02020603020101020101"/>
                    </a:rPr>
                    <a:t>     </a:t>
                  </a:r>
                  <a:endParaRPr lang="ko-KR" altLang="en-US" dirty="0">
                    <a:solidFill>
                      <a:prstClr val="black"/>
                    </a:solidFill>
                    <a:latin typeface="넥슨Lv2고딕" panose="00000500000000000000" pitchFamily="2" charset="-127"/>
                    <a:ea typeface="KoPub돋움체 Light" panose="02020603020101020101"/>
                  </a:endParaRPr>
                </a:p>
              </p:txBody>
            </p:sp>
            <p:sp>
              <p:nvSpPr>
                <p:cNvPr id="16" name="Text Box 4">
                  <a:extLst>
                    <a:ext uri="{FF2B5EF4-FFF2-40B4-BE49-F238E27FC236}">
                      <a16:creationId xmlns:a16="http://schemas.microsoft.com/office/drawing/2014/main" id="{104AEC3A-A438-0DAA-6AE5-086D011AE4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70607" y="5547138"/>
                  <a:ext cx="1020456" cy="494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ln>
                        <a:solidFill>
                          <a:srgbClr val="5B9BD5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F26A6C"/>
                      </a:solidFill>
                      <a:latin typeface="G마켓 산스 TTF Bold" panose="02000000000000000000" pitchFamily="2" charset="-127"/>
                      <a:ea typeface="KoPub돋움체 Light" panose="02020603020101020101"/>
                    </a:rPr>
                    <a:t>POC</a:t>
                  </a:r>
                </a:p>
              </p:txBody>
            </p:sp>
          </p:grpSp>
        </p:grpSp>
        <p:sp>
          <p:nvSpPr>
            <p:cNvPr id="8" name="자유형 235">
              <a:extLst>
                <a:ext uri="{FF2B5EF4-FFF2-40B4-BE49-F238E27FC236}">
                  <a16:creationId xmlns:a16="http://schemas.microsoft.com/office/drawing/2014/main" id="{F3351005-0496-DBC7-C334-C7D83F7A53F8}"/>
                </a:ext>
              </a:extLst>
            </p:cNvPr>
            <p:cNvSpPr/>
            <p:nvPr/>
          </p:nvSpPr>
          <p:spPr bwMode="auto">
            <a:xfrm flipH="1">
              <a:off x="4444181" y="2251550"/>
              <a:ext cx="1545935" cy="469416"/>
            </a:xfrm>
            <a:custGeom>
              <a:avLst/>
              <a:gdLst>
                <a:gd name="connsiteX0" fmla="*/ 0 w 1364457"/>
                <a:gd name="connsiteY0" fmla="*/ 473869 h 473869"/>
                <a:gd name="connsiteX1" fmla="*/ 283369 w 1364457"/>
                <a:gd name="connsiteY1" fmla="*/ 0 h 473869"/>
                <a:gd name="connsiteX2" fmla="*/ 1364457 w 1364457"/>
                <a:gd name="connsiteY2" fmla="*/ 0 h 47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457" h="473869">
                  <a:moveTo>
                    <a:pt x="0" y="473869"/>
                  </a:moveTo>
                  <a:lnTo>
                    <a:pt x="283369" y="0"/>
                  </a:lnTo>
                  <a:lnTo>
                    <a:pt x="1364457" y="0"/>
                  </a:lnTo>
                </a:path>
              </a:pathLst>
            </a:custGeom>
            <a:noFill/>
            <a:ln w="6350" cap="rnd">
              <a:solidFill>
                <a:srgbClr val="BDC1CD"/>
              </a:solidFill>
              <a:round/>
              <a:headEnd/>
              <a:tailEnd type="none" w="med" len="med"/>
            </a:ln>
          </p:spPr>
          <p:txBody>
            <a:bodyPr anchor="ctr"/>
            <a:lstStyle/>
            <a:p>
              <a:pPr algn="ctr" rtl="0">
                <a:defRPr/>
              </a:pPr>
              <a:endParaRPr lang="ko-KR" altLang="en-US" kern="1200" dirty="0">
                <a:solidFill>
                  <a:prstClr val="white"/>
                </a:solidFill>
                <a:latin typeface="Calibri" panose="020F0502020204030204"/>
                <a:ea typeface="KoPub돋움체 Light" panose="02020603020101020101"/>
                <a:cs typeface="+mn-cs"/>
              </a:endParaRPr>
            </a:p>
          </p:txBody>
        </p:sp>
        <p:sp>
          <p:nvSpPr>
            <p:cNvPr id="9" name="자유형 102">
              <a:extLst>
                <a:ext uri="{FF2B5EF4-FFF2-40B4-BE49-F238E27FC236}">
                  <a16:creationId xmlns:a16="http://schemas.microsoft.com/office/drawing/2014/main" id="{F7A4313E-6A6E-D3B5-B9AE-4780C020AEAD}"/>
                </a:ext>
              </a:extLst>
            </p:cNvPr>
            <p:cNvSpPr/>
            <p:nvPr/>
          </p:nvSpPr>
          <p:spPr bwMode="auto">
            <a:xfrm>
              <a:off x="5995763" y="2257707"/>
              <a:ext cx="1515353" cy="469415"/>
            </a:xfrm>
            <a:custGeom>
              <a:avLst/>
              <a:gdLst>
                <a:gd name="connsiteX0" fmla="*/ 0 w 1364457"/>
                <a:gd name="connsiteY0" fmla="*/ 473869 h 473869"/>
                <a:gd name="connsiteX1" fmla="*/ 283369 w 1364457"/>
                <a:gd name="connsiteY1" fmla="*/ 0 h 473869"/>
                <a:gd name="connsiteX2" fmla="*/ 1364457 w 1364457"/>
                <a:gd name="connsiteY2" fmla="*/ 0 h 47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457" h="473869">
                  <a:moveTo>
                    <a:pt x="0" y="473869"/>
                  </a:moveTo>
                  <a:lnTo>
                    <a:pt x="283369" y="0"/>
                  </a:lnTo>
                  <a:lnTo>
                    <a:pt x="1364457" y="0"/>
                  </a:lnTo>
                </a:path>
              </a:pathLst>
            </a:custGeom>
            <a:noFill/>
            <a:ln w="6350" cap="rnd">
              <a:solidFill>
                <a:srgbClr val="BDC1CD"/>
              </a:solidFill>
              <a:round/>
              <a:headEnd/>
              <a:tailEnd type="none" w="med" len="med"/>
            </a:ln>
          </p:spPr>
          <p:txBody>
            <a:bodyPr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Calibri" panose="020F0502020204030204"/>
                <a:ea typeface="KoPub돋움체 Light" panose="02020603020101020101"/>
              </a:endParaRPr>
            </a:p>
          </p:txBody>
        </p:sp>
        <p:sp>
          <p:nvSpPr>
            <p:cNvPr id="10" name="자유형 235">
              <a:extLst>
                <a:ext uri="{FF2B5EF4-FFF2-40B4-BE49-F238E27FC236}">
                  <a16:creationId xmlns:a16="http://schemas.microsoft.com/office/drawing/2014/main" id="{6F628732-623F-6BD6-428B-4327085A7C99}"/>
                </a:ext>
              </a:extLst>
            </p:cNvPr>
            <p:cNvSpPr/>
            <p:nvPr/>
          </p:nvSpPr>
          <p:spPr bwMode="auto">
            <a:xfrm flipH="1" flipV="1">
              <a:off x="4442633" y="4650734"/>
              <a:ext cx="1545934" cy="469416"/>
            </a:xfrm>
            <a:custGeom>
              <a:avLst/>
              <a:gdLst>
                <a:gd name="connsiteX0" fmla="*/ 0 w 1364457"/>
                <a:gd name="connsiteY0" fmla="*/ 473869 h 473869"/>
                <a:gd name="connsiteX1" fmla="*/ 283369 w 1364457"/>
                <a:gd name="connsiteY1" fmla="*/ 0 h 473869"/>
                <a:gd name="connsiteX2" fmla="*/ 1364457 w 1364457"/>
                <a:gd name="connsiteY2" fmla="*/ 0 h 47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457" h="473869">
                  <a:moveTo>
                    <a:pt x="0" y="473869"/>
                  </a:moveTo>
                  <a:lnTo>
                    <a:pt x="283369" y="0"/>
                  </a:lnTo>
                  <a:lnTo>
                    <a:pt x="1364457" y="0"/>
                  </a:lnTo>
                </a:path>
              </a:pathLst>
            </a:custGeom>
            <a:noFill/>
            <a:ln w="6350" cap="rnd">
              <a:solidFill>
                <a:srgbClr val="BDC1CD"/>
              </a:solidFill>
              <a:round/>
              <a:headEnd/>
              <a:tailEnd type="none" w="med" len="med"/>
            </a:ln>
          </p:spPr>
          <p:txBody>
            <a:bodyPr anchor="ctr"/>
            <a:lstStyle/>
            <a:p>
              <a:pPr algn="ctr" rtl="0">
                <a:defRPr/>
              </a:pPr>
              <a:endParaRPr lang="ko-KR" altLang="en-US" kern="1200" dirty="0">
                <a:solidFill>
                  <a:prstClr val="white"/>
                </a:solidFill>
                <a:latin typeface="Calibri" panose="020F0502020204030204"/>
                <a:ea typeface="KoPub돋움체 Light" panose="02020603020101020101"/>
                <a:cs typeface="+mn-cs"/>
              </a:endParaRPr>
            </a:p>
          </p:txBody>
        </p:sp>
        <p:sp>
          <p:nvSpPr>
            <p:cNvPr id="11" name="자유형 102">
              <a:extLst>
                <a:ext uri="{FF2B5EF4-FFF2-40B4-BE49-F238E27FC236}">
                  <a16:creationId xmlns:a16="http://schemas.microsoft.com/office/drawing/2014/main" id="{51052E48-4555-CBCB-CF5E-344693F2733F}"/>
                </a:ext>
              </a:extLst>
            </p:cNvPr>
            <p:cNvSpPr/>
            <p:nvPr/>
          </p:nvSpPr>
          <p:spPr bwMode="auto">
            <a:xfrm flipV="1">
              <a:off x="5995763" y="4613991"/>
              <a:ext cx="1648086" cy="563552"/>
            </a:xfrm>
            <a:custGeom>
              <a:avLst/>
              <a:gdLst>
                <a:gd name="connsiteX0" fmla="*/ 0 w 1364457"/>
                <a:gd name="connsiteY0" fmla="*/ 473869 h 473869"/>
                <a:gd name="connsiteX1" fmla="*/ 283369 w 1364457"/>
                <a:gd name="connsiteY1" fmla="*/ 0 h 473869"/>
                <a:gd name="connsiteX2" fmla="*/ 1364457 w 1364457"/>
                <a:gd name="connsiteY2" fmla="*/ 0 h 47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457" h="473869">
                  <a:moveTo>
                    <a:pt x="0" y="473869"/>
                  </a:moveTo>
                  <a:lnTo>
                    <a:pt x="283369" y="0"/>
                  </a:lnTo>
                  <a:lnTo>
                    <a:pt x="1364457" y="0"/>
                  </a:lnTo>
                </a:path>
              </a:pathLst>
            </a:custGeom>
            <a:noFill/>
            <a:ln w="6350" cap="rnd">
              <a:solidFill>
                <a:srgbClr val="BDC1CD"/>
              </a:solidFill>
              <a:round/>
              <a:headEnd/>
              <a:tailEnd type="none" w="med" len="med"/>
            </a:ln>
          </p:spPr>
          <p:txBody>
            <a:bodyPr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Calibri" panose="020F0502020204030204"/>
                <a:ea typeface="KoPub돋움체 Light" panose="02020603020101020101"/>
              </a:endParaRPr>
            </a:p>
          </p:txBody>
        </p: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1C842C8-97B1-C485-3E39-A4ED532ADCC9}"/>
              </a:ext>
            </a:extLst>
          </p:cNvPr>
          <p:cNvSpPr/>
          <p:nvPr/>
        </p:nvSpPr>
        <p:spPr>
          <a:xfrm>
            <a:off x="3200400" y="5400342"/>
            <a:ext cx="6781800" cy="1229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rPr>
              <a:t>HPE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rPr>
              <a:t>공식 최신 데모 장비 보유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rPr>
              <a:t>,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rPr>
              <a:t>실환경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rPr>
              <a:t> 기반 테스트 지원 가능</a:t>
            </a:r>
            <a:endParaRPr lang="en-US" altLang="ko-KR" dirty="0">
              <a:solidFill>
                <a:schemeClr val="tx2">
                  <a:lumMod val="75000"/>
                </a:schemeClr>
              </a:solidFill>
              <a:ea typeface="KoPub돋움체 Light" panose="02020603020101020101"/>
            </a:endParaRPr>
          </a:p>
          <a:p>
            <a:pPr marL="285750" indent="-285750" algn="l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rPr>
              <a:t>HPE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rPr>
              <a:t>고성능 장비를 활용한 맞춤형 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rPr>
              <a:t>POC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rPr>
              <a:t>환경 제공</a:t>
            </a:r>
            <a:endParaRPr lang="en-US" altLang="ko-KR" dirty="0">
              <a:solidFill>
                <a:schemeClr val="tx2">
                  <a:lumMod val="75000"/>
                </a:schemeClr>
              </a:solidFill>
              <a:ea typeface="KoPub돋움체 Light" panose="02020603020101020101"/>
            </a:endParaRPr>
          </a:p>
          <a:p>
            <a:pPr marL="285750" indent="-285750" algn="l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rPr>
              <a:t>HPE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ea typeface="KoPub돋움체 Light" panose="02020603020101020101"/>
              </a:rPr>
              <a:t>인증 장비 기반 고객 맞춤 테스트 구성 가능</a:t>
            </a:r>
          </a:p>
        </p:txBody>
      </p:sp>
    </p:spTree>
    <p:extLst>
      <p:ext uri="{BB962C8B-B14F-4D97-AF65-F5344CB8AC3E}">
        <p14:creationId xmlns:p14="http://schemas.microsoft.com/office/powerpoint/2010/main" val="361175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56D86-F0FC-8AA8-E800-6642D76B4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>
            <a:extLst>
              <a:ext uri="{FF2B5EF4-FFF2-40B4-BE49-F238E27FC236}">
                <a16:creationId xmlns:a16="http://schemas.microsoft.com/office/drawing/2014/main" id="{8172E77C-F6A5-98BE-9278-1569EFD46C81}"/>
              </a:ext>
            </a:extLst>
          </p:cNvPr>
          <p:cNvSpPr/>
          <p:nvPr/>
        </p:nvSpPr>
        <p:spPr>
          <a:xfrm>
            <a:off x="0" y="0"/>
            <a:ext cx="1685925" cy="914400"/>
          </a:xfrm>
          <a:custGeom>
            <a:avLst/>
            <a:gdLst/>
            <a:ahLst/>
            <a:cxnLst/>
            <a:rect l="l" t="t" r="r" b="b"/>
            <a:pathLst>
              <a:path w="1685925" h="914400">
                <a:moveTo>
                  <a:pt x="1685924" y="0"/>
                </a:moveTo>
                <a:lnTo>
                  <a:pt x="0" y="0"/>
                </a:lnTo>
                <a:lnTo>
                  <a:pt x="0" y="914273"/>
                </a:lnTo>
                <a:lnTo>
                  <a:pt x="1685924" y="0"/>
                </a:lnTo>
                <a:close/>
              </a:path>
            </a:pathLst>
          </a:custGeom>
          <a:solidFill>
            <a:srgbClr val="22226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8329A434-DA79-A079-EA4F-EFAF9BCBCE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562" y="83946"/>
            <a:ext cx="872083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45" dirty="0"/>
              <a:t>0</a:t>
            </a:r>
            <a:r>
              <a:rPr lang="en-US" sz="3200" spc="-145" dirty="0"/>
              <a:t>3</a:t>
            </a:r>
            <a:r>
              <a:rPr sz="3200" spc="-145" dirty="0"/>
              <a:t>·</a:t>
            </a:r>
            <a:r>
              <a:rPr lang="ko-KR" altLang="en-US" sz="3200" b="1" spc="-145" dirty="0">
                <a:solidFill>
                  <a:srgbClr val="00B0F0"/>
                </a:solidFill>
              </a:rPr>
              <a:t>고객</a:t>
            </a:r>
            <a:r>
              <a:rPr lang="ko-KR" altLang="en-US" sz="3200" b="1" spc="-145" dirty="0">
                <a:solidFill>
                  <a:schemeClr val="tx2"/>
                </a:solidFill>
              </a:rPr>
              <a:t> 중심의 </a:t>
            </a:r>
            <a:r>
              <a:rPr lang="en-US" altLang="ko-KR" sz="3200" b="1" spc="-145" dirty="0">
                <a:solidFill>
                  <a:srgbClr val="00B0F0"/>
                </a:solidFill>
              </a:rPr>
              <a:t>POC Test </a:t>
            </a:r>
            <a:r>
              <a:rPr lang="ko-KR" altLang="en-US" sz="3200" b="1" spc="-145" dirty="0">
                <a:solidFill>
                  <a:schemeClr val="tx2"/>
                </a:solidFill>
              </a:rPr>
              <a:t>지원 시스템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24D93E61-B5A5-3A6C-1E82-B0D31230A59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ts val="9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</a:rPr>
              <a:pPr marL="38100" marR="0" lvl="0" indent="0" defTabSz="914400" eaLnBrk="1" fontAlgn="auto" latinLnBrk="0" hangingPunct="1">
                <a:lnSpc>
                  <a:spcPts val="9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800" b="0" i="0" u="none" strike="noStrike" kern="0" cap="none" spc="-25" normalizeH="0" baseline="0" noProof="0" dirty="0">
              <a:ln>
                <a:noFill/>
              </a:ln>
              <a:solidFill>
                <a:srgbClr val="7E7E7E"/>
              </a:solidFill>
              <a:effectLst/>
              <a:uLnTx/>
              <a:uFillTx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72FB706-5729-21FB-FB4B-83394A97D9E2}"/>
              </a:ext>
            </a:extLst>
          </p:cNvPr>
          <p:cNvSpPr/>
          <p:nvPr/>
        </p:nvSpPr>
        <p:spPr>
          <a:xfrm>
            <a:off x="304800" y="914400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400" dirty="0">
                <a:solidFill>
                  <a:srgbClr val="1F497D">
                    <a:lumMod val="75000"/>
                  </a:srgbClr>
                </a:solidFill>
                <a:latin typeface="Calibri"/>
                <a:ea typeface="KoPub돋움체 Light" panose="02020603020101020101"/>
              </a:rPr>
              <a:t>사내 </a:t>
            </a: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KoPub돋움체 Light" panose="02020603020101020101"/>
                <a:cs typeface="+mn-cs"/>
              </a:rPr>
              <a:t>보유 장비 현황</a:t>
            </a:r>
            <a:endParaRPr kumimoji="0" lang="en-US" altLang="ko-KR" sz="24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KoPub돋움체 Light" panose="02020603020101020101"/>
              <a:cs typeface="+mn-cs"/>
            </a:endParaRPr>
          </a:p>
        </p:txBody>
      </p:sp>
      <p:graphicFrame>
        <p:nvGraphicFramePr>
          <p:cNvPr id="23" name="개체 22">
            <a:extLst>
              <a:ext uri="{FF2B5EF4-FFF2-40B4-BE49-F238E27FC236}">
                <a16:creationId xmlns:a16="http://schemas.microsoft.com/office/drawing/2014/main" id="{9BD2A030-4F0B-0582-0CEC-4A96A02B07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599968"/>
              </p:ext>
            </p:extLst>
          </p:nvPr>
        </p:nvGraphicFramePr>
        <p:xfrm>
          <a:off x="3657600" y="742620"/>
          <a:ext cx="7138987" cy="5993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229985" imgH="10268018" progId="Excel.Sheet.12">
                  <p:embed/>
                </p:oleObj>
              </mc:Choice>
              <mc:Fallback>
                <p:oleObj name="Worksheet" r:id="rId2" imgW="12229985" imgH="10268018" progId="Excel.Sheet.12">
                  <p:embed/>
                  <p:pic>
                    <p:nvPicPr>
                      <p:cNvPr id="23" name="개체 22">
                        <a:extLst>
                          <a:ext uri="{FF2B5EF4-FFF2-40B4-BE49-F238E27FC236}">
                            <a16:creationId xmlns:a16="http://schemas.microsoft.com/office/drawing/2014/main" id="{9BD2A030-4F0B-0582-0CEC-4A96A02B0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57600" y="742620"/>
                        <a:ext cx="7138987" cy="5993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83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6AF2D-592A-0581-835D-6D235CFC3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FD9387E-3FC2-A4A8-748C-0BD5E2DB5A2B}"/>
              </a:ext>
            </a:extLst>
          </p:cNvPr>
          <p:cNvSpPr/>
          <p:nvPr/>
        </p:nvSpPr>
        <p:spPr>
          <a:xfrm>
            <a:off x="0" y="0"/>
            <a:ext cx="1685925" cy="914400"/>
          </a:xfrm>
          <a:custGeom>
            <a:avLst/>
            <a:gdLst/>
            <a:ahLst/>
            <a:cxnLst/>
            <a:rect l="l" t="t" r="r" b="b"/>
            <a:pathLst>
              <a:path w="1685925" h="914400">
                <a:moveTo>
                  <a:pt x="1685924" y="0"/>
                </a:moveTo>
                <a:lnTo>
                  <a:pt x="0" y="0"/>
                </a:lnTo>
                <a:lnTo>
                  <a:pt x="0" y="914273"/>
                </a:lnTo>
                <a:lnTo>
                  <a:pt x="1685924" y="0"/>
                </a:lnTo>
                <a:close/>
              </a:path>
            </a:pathLst>
          </a:custGeom>
          <a:solidFill>
            <a:srgbClr val="22226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28220E4-6EE9-A463-7319-B42737B421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562" y="83946"/>
            <a:ext cx="986383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45" dirty="0"/>
              <a:t>0</a:t>
            </a:r>
            <a:r>
              <a:rPr lang="en-US" sz="3200" spc="-145" dirty="0"/>
              <a:t>4</a:t>
            </a:r>
            <a:r>
              <a:rPr sz="3200" spc="-145" dirty="0"/>
              <a:t>·</a:t>
            </a:r>
            <a:r>
              <a:rPr lang="en-US" altLang="ko-KR" sz="3200" b="1" spc="-145" dirty="0">
                <a:solidFill>
                  <a:srgbClr val="00AFEF"/>
                </a:solidFill>
              </a:rPr>
              <a:t>IT</a:t>
            </a:r>
            <a:r>
              <a:rPr lang="ko-KR" altLang="en-US" sz="3200" b="1" spc="-145" dirty="0">
                <a:solidFill>
                  <a:srgbClr val="00AFEF"/>
                </a:solidFill>
              </a:rPr>
              <a:t>인프라 구축 </a:t>
            </a:r>
            <a:r>
              <a:rPr lang="ko-KR" altLang="en-US" sz="3200" b="1" spc="-145" dirty="0">
                <a:solidFill>
                  <a:schemeClr val="tx2">
                    <a:lumMod val="50000"/>
                  </a:schemeClr>
                </a:solidFill>
              </a:rPr>
              <a:t>및</a:t>
            </a:r>
            <a:r>
              <a:rPr lang="ko-KR" altLang="en-US" sz="3200" b="1" spc="-145" dirty="0">
                <a:solidFill>
                  <a:srgbClr val="00AFEF"/>
                </a:solidFill>
              </a:rPr>
              <a:t> 유지보수 전문기업</a:t>
            </a:r>
            <a:endParaRPr sz="3200" b="1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F87986E-72D3-EAD7-C924-671012B44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1687342"/>
            <a:ext cx="8991601" cy="455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sng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IT </a:t>
            </a:r>
            <a:r>
              <a:rPr kumimoji="0" lang="ko-KR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관련 토탈 서비스 제공 가능</a:t>
            </a:r>
            <a:endParaRPr kumimoji="0" lang="en-US" altLang="ko-KR" sz="2400" b="1" i="0" u="sng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ea typeface="KoPub돋움체 Light" panose="02020603020101020101"/>
            </a:endParaRPr>
          </a:p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KoPub돋움체 Light" panose="02020603020101020101"/>
            </a:endParaRPr>
          </a:p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IT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하드웨어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를 기반으로 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ea typeface="KoPub돋움체 Light" panose="02020603020101020101"/>
            </a:endParaRPr>
          </a:p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인프라솔루션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,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시스템통합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,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시스템유지보수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,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솔루션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제공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,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오픈소스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등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ea typeface="KoPub돋움체 Light" panose="02020603020101020101"/>
            </a:endParaRPr>
          </a:p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클라이언트 부분부터 스토리지 백업에 이르기 까지 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ea typeface="KoPub돋움체 Light" panose="02020603020101020101"/>
            </a:endParaRPr>
          </a:p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고객이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 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요구하는 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IT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 전반에 대한 해답 제공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ea typeface="KoPub돋움체 Light" panose="02020603020101020101"/>
            </a:endParaRPr>
          </a:p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ea typeface="KoPub돋움체 Light" panose="02020603020101020101"/>
            </a:endParaRPr>
          </a:p>
          <a:p>
            <a:pPr marL="0" marR="0" lvl="0" indent="0" algn="l" defTabSz="914400" rtl="0" eaLnBrk="0" fontAlgn="base" latinLnBrk="1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현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경영진은 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20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년 이상 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IT 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전 분야에 걸친 경험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을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보유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1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이를 바탕으로 고객에게 최적의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IT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솔루션과 서비스를 제공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1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KoPub돋움체 Light" panose="02020603020101020101"/>
            </a:endParaRPr>
          </a:p>
          <a:p>
            <a:pPr marL="285750" marR="0" lvl="0" indent="-28575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공공 납품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IT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솔루션 대한 이해 및 경험</a:t>
            </a:r>
          </a:p>
          <a:p>
            <a:pPr marL="285750" marR="0" lvl="0" indent="-28575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대기업 관련 시스템통합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(SI)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및 시스템유지보수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(SM)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수행</a:t>
            </a:r>
          </a:p>
          <a:p>
            <a:pPr marL="285750" marR="0" lvl="0" indent="-28575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ea typeface="KoPub돋움체 Light" panose="02020603020101020101"/>
              </a:rPr>
              <a:t>일반 개발 및 오픈소스 개발 관련 관계회사 </a:t>
            </a:r>
            <a:b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ea typeface="KoPub돋움체 Light" panose="02020603020101020101"/>
              </a:rPr>
            </a:br>
            <a:endParaRPr kumimoji="0" lang="ko-KR" altLang="ko-K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KoPub돋움체 Light" panose="02020603020101020101"/>
            </a:endParaRPr>
          </a:p>
        </p:txBody>
      </p:sp>
      <p:pic>
        <p:nvPicPr>
          <p:cNvPr id="2050" name="Picture 2" descr="생성된 이미지">
            <a:extLst>
              <a:ext uri="{FF2B5EF4-FFF2-40B4-BE49-F238E27FC236}">
                <a16:creationId xmlns:a16="http://schemas.microsoft.com/office/drawing/2014/main" id="{56BB6410-D878-5504-6959-4B84E4EC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45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2AC96-6935-A523-63AB-EB7471CDE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1">
            <a:extLst>
              <a:ext uri="{FF2B5EF4-FFF2-40B4-BE49-F238E27FC236}">
                <a16:creationId xmlns:a16="http://schemas.microsoft.com/office/drawing/2014/main" id="{06D22C69-AFA1-DF92-74DE-80EDD38E6823}"/>
              </a:ext>
            </a:extLst>
          </p:cNvPr>
          <p:cNvGraphicFramePr/>
          <p:nvPr/>
        </p:nvGraphicFramePr>
        <p:xfrm>
          <a:off x="475906" y="2310471"/>
          <a:ext cx="5468613" cy="312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E19A377-546C-8990-F404-87E7AF484AB4}"/>
              </a:ext>
            </a:extLst>
          </p:cNvPr>
          <p:cNvSpPr txBox="1"/>
          <p:nvPr/>
        </p:nvSpPr>
        <p:spPr>
          <a:xfrm>
            <a:off x="217243" y="2171811"/>
            <a:ext cx="827801" cy="27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latinLnBrk="1">
              <a:lnSpc>
                <a:spcPct val="130000"/>
              </a:lnSpc>
            </a:pP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단위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억원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sp>
        <p:nvSpPr>
          <p:cNvPr id="27" name="제목 67">
            <a:extLst>
              <a:ext uri="{FF2B5EF4-FFF2-40B4-BE49-F238E27FC236}">
                <a16:creationId xmlns:a16="http://schemas.microsoft.com/office/drawing/2014/main" id="{E5F930B0-8ADE-5873-6389-D70C43E5C422}"/>
              </a:ext>
            </a:extLst>
          </p:cNvPr>
          <p:cNvSpPr txBox="1">
            <a:spLocks/>
          </p:cNvSpPr>
          <p:nvPr/>
        </p:nvSpPr>
        <p:spPr>
          <a:xfrm>
            <a:off x="6153967" y="2809875"/>
            <a:ext cx="5468613" cy="39553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spc="-300">
                <a:solidFill>
                  <a:srgbClr val="004D9B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defRPr>
            </a:lvl1pPr>
          </a:lstStyle>
          <a:p>
            <a:pPr algn="r"/>
            <a:r>
              <a:rPr lang="ko-KR" altLang="en-US" spc="-150" dirty="0">
                <a:solidFill>
                  <a:srgbClr val="002B82"/>
                </a:solidFill>
              </a:rPr>
              <a:t>매출 성과로 증명하는 </a:t>
            </a:r>
            <a:r>
              <a:rPr lang="ko-KR" altLang="en-US" sz="3200" spc="-150" dirty="0">
                <a:solidFill>
                  <a:srgbClr val="002B82"/>
                </a:solidFill>
              </a:rPr>
              <a:t>안정성</a:t>
            </a:r>
            <a:endParaRPr lang="ko-KR" altLang="en-US" spc="-150" dirty="0">
              <a:solidFill>
                <a:srgbClr val="002B82"/>
              </a:solidFill>
            </a:endParaRPr>
          </a:p>
        </p:txBody>
      </p:sp>
      <p:sp>
        <p:nvSpPr>
          <p:cNvPr id="28" name="제목 67">
            <a:extLst>
              <a:ext uri="{FF2B5EF4-FFF2-40B4-BE49-F238E27FC236}">
                <a16:creationId xmlns:a16="http://schemas.microsoft.com/office/drawing/2014/main" id="{BFEC3855-E6A8-774E-885E-A5EF435AFBAE}"/>
              </a:ext>
            </a:extLst>
          </p:cNvPr>
          <p:cNvSpPr txBox="1">
            <a:spLocks/>
          </p:cNvSpPr>
          <p:nvPr/>
        </p:nvSpPr>
        <p:spPr>
          <a:xfrm>
            <a:off x="6153967" y="3429000"/>
            <a:ext cx="5468613" cy="39553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spc="-300">
                <a:solidFill>
                  <a:srgbClr val="004D9B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ko-KR" altLang="en-US" sz="2000" spc="-150" dirty="0">
                <a:solidFill>
                  <a:srgbClr val="00B0F0"/>
                </a:solidFill>
              </a:rPr>
              <a:t>지속적 매출 증가와</a:t>
            </a:r>
          </a:p>
          <a:p>
            <a:pPr algn="r">
              <a:lnSpc>
                <a:spcPct val="110000"/>
              </a:lnSpc>
            </a:pPr>
            <a:r>
              <a:rPr lang="ko-KR" altLang="en-US" sz="2000" spc="-150" dirty="0">
                <a:solidFill>
                  <a:srgbClr val="00B0F0"/>
                </a:solidFill>
              </a:rPr>
              <a:t>꾸준한 유지보수 매출 상승으로</a:t>
            </a:r>
          </a:p>
          <a:p>
            <a:pPr algn="r">
              <a:lnSpc>
                <a:spcPct val="110000"/>
              </a:lnSpc>
            </a:pPr>
            <a:r>
              <a:rPr lang="ko-KR" altLang="en-US" sz="2000" spc="-150" dirty="0">
                <a:solidFill>
                  <a:srgbClr val="00B0F0"/>
                </a:solidFill>
              </a:rPr>
              <a:t>안정적인 성장 진행중</a:t>
            </a:r>
          </a:p>
        </p:txBody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5096134B-ED02-8ABD-B7DC-24806DF2D1CE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rgbClr val="2323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DC5410EA-F40E-E362-4235-D002F54132E2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05·</a:t>
            </a: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S</a:t>
            </a: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ales Performance</a:t>
            </a:r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918B01CD-A16C-97DB-2AF2-8CB29335A2FB}"/>
              </a:ext>
            </a:extLst>
          </p:cNvPr>
          <p:cNvSpPr/>
          <p:nvPr/>
        </p:nvSpPr>
        <p:spPr>
          <a:xfrm>
            <a:off x="1257301" y="2676526"/>
            <a:ext cx="3848100" cy="800100"/>
          </a:xfrm>
          <a:custGeom>
            <a:avLst/>
            <a:gdLst>
              <a:gd name="connsiteX0" fmla="*/ 0 w 12216810"/>
              <a:gd name="connsiteY0" fmla="*/ 1031359 h 1031359"/>
              <a:gd name="connsiteX1" fmla="*/ 4582633 w 12216810"/>
              <a:gd name="connsiteY1" fmla="*/ 935665 h 1031359"/>
              <a:gd name="connsiteX2" fmla="*/ 8250866 w 12216810"/>
              <a:gd name="connsiteY2" fmla="*/ 574159 h 1031359"/>
              <a:gd name="connsiteX3" fmla="*/ 11430000 w 12216810"/>
              <a:gd name="connsiteY3" fmla="*/ 170121 h 1031359"/>
              <a:gd name="connsiteX4" fmla="*/ 12216810 w 12216810"/>
              <a:gd name="connsiteY4" fmla="*/ 0 h 103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810" h="1031359">
                <a:moveTo>
                  <a:pt x="0" y="1031359"/>
                </a:moveTo>
                <a:cubicBezTo>
                  <a:pt x="1603744" y="1021612"/>
                  <a:pt x="3207489" y="1011865"/>
                  <a:pt x="4582633" y="935665"/>
                </a:cubicBezTo>
                <a:cubicBezTo>
                  <a:pt x="5957777" y="859465"/>
                  <a:pt x="7109638" y="701750"/>
                  <a:pt x="8250866" y="574159"/>
                </a:cubicBezTo>
                <a:cubicBezTo>
                  <a:pt x="9392094" y="446568"/>
                  <a:pt x="10769009" y="265814"/>
                  <a:pt x="11430000" y="170121"/>
                </a:cubicBezTo>
                <a:cubicBezTo>
                  <a:pt x="12090991" y="74428"/>
                  <a:pt x="12153900" y="37214"/>
                  <a:pt x="12216810" y="0"/>
                </a:cubicBezTo>
              </a:path>
            </a:pathLst>
          </a:custGeom>
          <a:ln w="19050">
            <a:solidFill>
              <a:schemeClr val="bg1">
                <a:lumMod val="85000"/>
              </a:schemeClr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9A30E3-54D8-1ADE-DE61-EE8363D0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091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3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7C0E4-46A3-0D17-2B5C-CB5493481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74E023-4C0A-B596-2F0A-F72069632FCD}"/>
              </a:ext>
            </a:extLst>
          </p:cNvPr>
          <p:cNvSpPr txBox="1"/>
          <p:nvPr/>
        </p:nvSpPr>
        <p:spPr>
          <a:xfrm>
            <a:off x="428624" y="2768465"/>
            <a:ext cx="56673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Business 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59C4F-E8DD-A3F2-3A03-FC87A91B120C}"/>
              </a:ext>
            </a:extLst>
          </p:cNvPr>
          <p:cNvSpPr txBox="1"/>
          <p:nvPr/>
        </p:nvSpPr>
        <p:spPr>
          <a:xfrm>
            <a:off x="685800" y="3734300"/>
            <a:ext cx="5410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사업영역</a:t>
            </a:r>
            <a:endParaRPr kumimoji="0" lang="en-US" altLang="ko-KR" sz="2800" b="0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390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D29E8CFA-2F65-EA27-73AA-5AF583C2D5B8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A3DF3-904C-1279-0774-F3FA9A459C63}"/>
              </a:ext>
            </a:extLst>
          </p:cNvPr>
          <p:cNvSpPr txBox="1"/>
          <p:nvPr/>
        </p:nvSpPr>
        <p:spPr>
          <a:xfrm>
            <a:off x="-1" y="35721"/>
            <a:ext cx="40195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Infra</a:t>
            </a:r>
            <a:r>
              <a:rPr lang="en-US" altLang="ko-KR" sz="3200" spc="-15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0" lang="en-US" altLang="ko-KR" sz="20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이등변 삼각형 8">
            <a:extLst>
              <a:ext uri="{FF2B5EF4-FFF2-40B4-BE49-F238E27FC236}">
                <a16:creationId xmlns:a16="http://schemas.microsoft.com/office/drawing/2014/main" id="{C511BF5B-40EE-5B77-3405-C2367819C260}"/>
              </a:ext>
            </a:extLst>
          </p:cNvPr>
          <p:cNvSpPr/>
          <p:nvPr/>
        </p:nvSpPr>
        <p:spPr>
          <a:xfrm rot="5400000">
            <a:off x="4472063" y="-385837"/>
            <a:ext cx="914252" cy="1685927"/>
          </a:xfrm>
          <a:prstGeom prst="triangle">
            <a:avLst>
              <a:gd name="adj" fmla="val 0"/>
            </a:avLst>
          </a:prstGeom>
          <a:solidFill>
            <a:srgbClr val="2323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706B3A-A663-E666-59DF-EB5CD4CE8100}"/>
              </a:ext>
            </a:extLst>
          </p:cNvPr>
          <p:cNvSpPr txBox="1"/>
          <p:nvPr/>
        </p:nvSpPr>
        <p:spPr>
          <a:xfrm>
            <a:off x="4086224" y="35721"/>
            <a:ext cx="40195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Solution  </a:t>
            </a:r>
          </a:p>
        </p:txBody>
      </p:sp>
      <p:sp>
        <p:nvSpPr>
          <p:cNvPr id="11" name="이등변 삼각형 10">
            <a:extLst>
              <a:ext uri="{FF2B5EF4-FFF2-40B4-BE49-F238E27FC236}">
                <a16:creationId xmlns:a16="http://schemas.microsoft.com/office/drawing/2014/main" id="{5C7765F2-2022-D946-6C79-51CC6FF2E8F7}"/>
              </a:ext>
            </a:extLst>
          </p:cNvPr>
          <p:cNvSpPr/>
          <p:nvPr/>
        </p:nvSpPr>
        <p:spPr>
          <a:xfrm rot="5400000">
            <a:off x="8558289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AE49A-EABD-7C99-5D31-DC9701711C9F}"/>
              </a:ext>
            </a:extLst>
          </p:cNvPr>
          <p:cNvSpPr txBox="1"/>
          <p:nvPr/>
        </p:nvSpPr>
        <p:spPr>
          <a:xfrm>
            <a:off x="8172450" y="35721"/>
            <a:ext cx="40195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Maintenance</a:t>
            </a:r>
            <a:endParaRPr kumimoji="0" lang="en-US" altLang="ko-KR" sz="20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FEA00792-E01B-D592-1958-65D21B594C9C}"/>
              </a:ext>
            </a:extLst>
          </p:cNvPr>
          <p:cNvSpPr txBox="1"/>
          <p:nvPr/>
        </p:nvSpPr>
        <p:spPr>
          <a:xfrm>
            <a:off x="212126" y="1177227"/>
            <a:ext cx="3807424" cy="679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고객사의 다양한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환경에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최적화된 인프라를 제안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설계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구축하여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자원의 효율적이고 안정적인 운영 지원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D9F6BC16-9EE1-77F4-CEEA-A515BA4C96A6}"/>
              </a:ext>
            </a:extLst>
          </p:cNvPr>
          <p:cNvSpPr txBox="1"/>
          <p:nvPr/>
        </p:nvSpPr>
        <p:spPr>
          <a:xfrm>
            <a:off x="4298351" y="1177227"/>
            <a:ext cx="3807424" cy="679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고객사의 비즈니스에 필수적인 솔루션부터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성능 향상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보안 해결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비용 절약을 위한 종합 방안 제시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발생 가능한 잠재적 문제에 대한 대응 준비까지 지원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F61888A0-5601-8843-1A05-44326142D34A}"/>
              </a:ext>
            </a:extLst>
          </p:cNvPr>
          <p:cNvSpPr txBox="1"/>
          <p:nvPr/>
        </p:nvSpPr>
        <p:spPr>
          <a:xfrm>
            <a:off x="8384576" y="1177227"/>
            <a:ext cx="3807424" cy="679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이상의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유지관리 경험에 기반한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와이젠만의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체계적인 관리방식과 유연한 노하우 기술 보유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24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시간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/365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일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전문인력의 신속한 장애 대응 지원</a:t>
            </a:r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F9870D9C-3AA5-6F42-1CEB-2510F69FB07D}"/>
              </a:ext>
            </a:extLst>
          </p:cNvPr>
          <p:cNvGraphicFramePr>
            <a:graphicFrameLocks noGrp="1"/>
          </p:cNvGraphicFramePr>
          <p:nvPr/>
        </p:nvGraphicFramePr>
        <p:xfrm>
          <a:off x="114300" y="2251773"/>
          <a:ext cx="2590800" cy="332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56147670"/>
                    </a:ext>
                  </a:extLst>
                </a:gridCol>
              </a:tblGrid>
              <a:tr h="15332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HCI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378668"/>
                  </a:ext>
                </a:extLst>
              </a:tr>
              <a:tr h="250894"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altLang="ko-KR" sz="105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HPE SimpliVity</a:t>
                      </a:r>
                    </a:p>
                    <a:p>
                      <a:pPr latinLnBrk="1"/>
                      <a:endParaRPr lang="ko-KR" altLang="en-US" sz="1050" b="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305806"/>
                  </a:ext>
                </a:extLst>
              </a:tr>
              <a:tr h="15332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X86 Server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677541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altLang="ko-KR" sz="105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HPE</a:t>
                      </a:r>
                    </a:p>
                    <a:p>
                      <a:pPr marL="85725" indent="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altLang="ko-KR" sz="105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Dell</a:t>
                      </a:r>
                    </a:p>
                    <a:p>
                      <a:pPr marL="85725" indent="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altLang="ko-KR" sz="105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Lenovo</a:t>
                      </a:r>
                    </a:p>
                    <a:p>
                      <a:pPr marL="12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lang="en-US" altLang="ko-KR" sz="105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049982"/>
                  </a:ext>
                </a:extLst>
              </a:tr>
              <a:tr h="15332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UNIX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160749"/>
                  </a:ext>
                </a:extLst>
              </a:tr>
              <a:tr h="348464"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HP-UX </a:t>
                      </a:r>
                    </a:p>
                    <a:p>
                      <a:pPr marL="85725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IBM-AIX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15170"/>
                  </a:ext>
                </a:extLst>
              </a:tr>
              <a:tr h="15332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Storage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444611"/>
                  </a:ext>
                </a:extLst>
              </a:tr>
              <a:tr h="446034">
                <a:tc>
                  <a:txBody>
                    <a:bodyPr/>
                    <a:lstStyle/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HPE MSA / Nimble / Primera</a:t>
                      </a:r>
                    </a:p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Lenovo V Series / DS Series</a:t>
                      </a:r>
                    </a:p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Dell Power Series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0178"/>
                  </a:ext>
                </a:extLst>
              </a:tr>
            </a:tbl>
          </a:graphicData>
        </a:graphic>
      </p:graphicFrame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05555F2B-EB8D-2455-A152-AD72067C7C24}"/>
              </a:ext>
            </a:extLst>
          </p:cNvPr>
          <p:cNvGraphicFramePr>
            <a:graphicFrameLocks noGrp="1"/>
          </p:cNvGraphicFramePr>
          <p:nvPr/>
        </p:nvGraphicFramePr>
        <p:xfrm>
          <a:off x="4231676" y="2251774"/>
          <a:ext cx="3293074" cy="407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537">
                  <a:extLst>
                    <a:ext uri="{9D8B030D-6E8A-4147-A177-3AD203B41FA5}">
                      <a16:colId xmlns:a16="http://schemas.microsoft.com/office/drawing/2014/main" val="1556147670"/>
                    </a:ext>
                  </a:extLst>
                </a:gridCol>
                <a:gridCol w="1646537">
                  <a:extLst>
                    <a:ext uri="{9D8B030D-6E8A-4147-A177-3AD203B41FA5}">
                      <a16:colId xmlns:a16="http://schemas.microsoft.com/office/drawing/2014/main" val="2793603021"/>
                    </a:ext>
                  </a:extLst>
                </a:gridCol>
              </a:tblGrid>
              <a:tr h="162223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가상화</a:t>
                      </a:r>
                      <a:endParaRPr lang="en-US" altLang="ko-KR" sz="1050" b="1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제</a:t>
                      </a:r>
                      <a:r>
                        <a:rPr lang="en-US" altLang="ko-KR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3</a:t>
                      </a:r>
                      <a:r>
                        <a:rPr lang="ko-KR" altLang="en-US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자 유지보수</a:t>
                      </a:r>
                      <a:endParaRPr lang="en-US" altLang="ko-KR" sz="1050" b="1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378668"/>
                  </a:ext>
                </a:extLst>
              </a:tr>
              <a:tr h="575156">
                <a:tc>
                  <a:txBody>
                    <a:bodyPr/>
                    <a:lstStyle/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VMware</a:t>
                      </a:r>
                    </a:p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Hyper-V</a:t>
                      </a:r>
                    </a:p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Morpheus</a:t>
                      </a:r>
                    </a:p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HPE VME</a:t>
                      </a:r>
                    </a:p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Red Hat </a:t>
                      </a:r>
                    </a:p>
                    <a:p>
                      <a:pPr marL="85725" indent="0" latinLnBrk="1"/>
                      <a:r>
                        <a:rPr lang="en-US" altLang="ko-KR" sz="1050" b="0" dirty="0" err="1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Proxmox</a:t>
                      </a:r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VE</a:t>
                      </a:r>
                    </a:p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Smart-X HCI</a:t>
                      </a:r>
                    </a:p>
                    <a:p>
                      <a:pPr latinLnBrk="1"/>
                      <a:endParaRPr lang="ko-KR" altLang="en-US" sz="1050" b="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Rimini Street</a:t>
                      </a:r>
                    </a:p>
                    <a:p>
                      <a:pPr marL="85725" indent="0" latinLnBrk="1"/>
                      <a:endParaRPr lang="en-US" altLang="ko-KR" sz="1400" b="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88900" indent="-8890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미들웨어</a:t>
                      </a:r>
                      <a:endParaRPr lang="en-US" altLang="ko-KR" sz="1050" b="1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0" indent="0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60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</a:t>
                      </a:r>
                    </a:p>
                    <a:p>
                      <a:pPr marL="85725" indent="0" latinLnBrk="1"/>
                      <a:r>
                        <a:rPr lang="en-US" altLang="ko-KR" sz="1050" b="0" dirty="0" err="1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WebTob</a:t>
                      </a:r>
                      <a:endParaRPr lang="en-US" altLang="ko-KR" sz="900" b="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JEUS</a:t>
                      </a:r>
                      <a:endParaRPr lang="en-US" altLang="ko-KR" sz="900" b="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JBOSS</a:t>
                      </a:r>
                    </a:p>
                    <a:p>
                      <a:pPr marL="0" indent="0" latinLnBrk="1">
                        <a:buFont typeface="Wingdings" panose="05000000000000000000" pitchFamily="2" charset="2"/>
                        <a:buNone/>
                      </a:pPr>
                      <a:endParaRPr lang="en-US" altLang="ko-KR" sz="1050" b="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305806"/>
                  </a:ext>
                </a:extLst>
              </a:tr>
              <a:tr h="162223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보안 </a:t>
                      </a:r>
                      <a:r>
                        <a:rPr lang="en-US" altLang="ko-KR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&amp; </a:t>
                      </a:r>
                      <a:r>
                        <a:rPr lang="ko-KR" altLang="en-US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네트워크</a:t>
                      </a:r>
                      <a:endParaRPr lang="en-US" altLang="ko-KR" sz="1050" b="1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DBMS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160749"/>
                  </a:ext>
                </a:extLst>
              </a:tr>
              <a:tr h="471923"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altLang="ko-KR" sz="105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Aruba</a:t>
                      </a:r>
                      <a:endParaRPr lang="en-US" altLang="ko-KR" sz="90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85725" indent="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altLang="ko-KR" sz="1050" dirty="0" err="1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TrusGuard</a:t>
                      </a:r>
                      <a:endParaRPr lang="en-US" altLang="ko-KR" sz="90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85725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TrendMicro</a:t>
                      </a:r>
                      <a:endParaRPr lang="en-US" altLang="ko-KR" sz="90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85725" indent="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altLang="ko-KR" sz="1050" dirty="0" err="1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Logsaver</a:t>
                      </a:r>
                      <a:endParaRPr lang="en-US" altLang="ko-KR" sz="105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12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lang="en-US" altLang="ko-KR" sz="70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12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lang="en-US" altLang="ko-KR" sz="100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Oracle</a:t>
                      </a:r>
                    </a:p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MS-SQL </a:t>
                      </a:r>
                    </a:p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MySQL </a:t>
                      </a:r>
                    </a:p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MariaDB</a:t>
                      </a:r>
                    </a:p>
                    <a:p>
                      <a:pPr marL="85725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 err="1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Tibero</a:t>
                      </a:r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</a:t>
                      </a:r>
                    </a:p>
                    <a:p>
                      <a:pPr marL="85725" indent="0" latinLnBrk="1"/>
                      <a:endParaRPr lang="en-US" altLang="ko-KR" sz="1050" b="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15170"/>
                  </a:ext>
                </a:extLst>
              </a:tr>
              <a:tr h="162223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백업 </a:t>
                      </a:r>
                      <a:r>
                        <a:rPr lang="en-US" altLang="ko-KR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&amp; </a:t>
                      </a:r>
                      <a:r>
                        <a:rPr lang="ko-KR" altLang="en-US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복구</a:t>
                      </a:r>
                      <a:endParaRPr lang="en-US" altLang="ko-KR" sz="1050" b="1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이중화</a:t>
                      </a:r>
                      <a:endParaRPr lang="en-US" altLang="ko-KR" sz="1050" b="1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940573"/>
                  </a:ext>
                </a:extLst>
              </a:tr>
              <a:tr h="575156">
                <a:tc>
                  <a:txBody>
                    <a:bodyPr/>
                    <a:lstStyle/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Veritas</a:t>
                      </a:r>
                    </a:p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Veeam </a:t>
                      </a:r>
                    </a:p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Acronis</a:t>
                      </a:r>
                    </a:p>
                    <a:p>
                      <a:pPr marL="85725" indent="0" latinLnBrk="1"/>
                      <a:endParaRPr lang="en-US" altLang="ko-KR" sz="1050" b="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85725" indent="0" latinLnBrk="1"/>
                      <a:endParaRPr lang="en-US" altLang="ko-KR" sz="1050" b="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MCCS </a:t>
                      </a:r>
                    </a:p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MS-CS </a:t>
                      </a:r>
                    </a:p>
                    <a:p>
                      <a:pPr marL="85725" indent="0" latinLnBrk="1"/>
                      <a:r>
                        <a:rPr lang="en-US" altLang="ko-KR" sz="1050" b="0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Carbonite </a:t>
                      </a:r>
                    </a:p>
                    <a:p>
                      <a:pPr marL="85725" indent="0" latinLnBrk="1"/>
                      <a:r>
                        <a:rPr lang="en-US" altLang="ko-KR" sz="1050" b="0" dirty="0" err="1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Infoscale</a:t>
                      </a:r>
                      <a:endParaRPr lang="en-US" altLang="ko-KR" sz="1050" b="0" dirty="0">
                        <a:solidFill>
                          <a:srgbClr val="002B82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30064"/>
                  </a:ext>
                </a:extLst>
              </a:tr>
            </a:tbl>
          </a:graphicData>
        </a:graphic>
      </p:graphicFrame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099F2816-79DB-B7FF-F878-B110576E02EA}"/>
              </a:ext>
            </a:extLst>
          </p:cNvPr>
          <p:cNvGraphicFramePr>
            <a:graphicFrameLocks noGrp="1"/>
          </p:cNvGraphicFramePr>
          <p:nvPr/>
        </p:nvGraphicFramePr>
        <p:xfrm>
          <a:off x="8289326" y="2251773"/>
          <a:ext cx="2492974" cy="7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974">
                  <a:extLst>
                    <a:ext uri="{9D8B030D-6E8A-4147-A177-3AD203B41FA5}">
                      <a16:colId xmlns:a16="http://schemas.microsoft.com/office/drawing/2014/main" val="15561476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IT</a:t>
                      </a:r>
                      <a:r>
                        <a:rPr lang="ko-KR" altLang="en-US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</a:t>
                      </a:r>
                      <a:r>
                        <a:rPr lang="en-US" altLang="ko-KR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System Management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378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IT Outsourcing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677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050" b="1" dirty="0">
                          <a:solidFill>
                            <a:srgbClr val="002B82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IT Consulting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160749"/>
                  </a:ext>
                </a:extLst>
              </a:tr>
            </a:tbl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E2BFD38-33ED-250F-7321-08CB2BD7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19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39BD2-A5FF-C437-5AD4-4B6E3DA07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5ED66614-59D9-0F3F-AD14-6D9FACAE52CD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사각형: 잘린 한쪽 모서리 2">
            <a:extLst>
              <a:ext uri="{FF2B5EF4-FFF2-40B4-BE49-F238E27FC236}">
                <a16:creationId xmlns:a16="http://schemas.microsoft.com/office/drawing/2014/main" id="{32EFB773-7273-C5CF-35D5-CD1F0D94A1D7}"/>
              </a:ext>
            </a:extLst>
          </p:cNvPr>
          <p:cNvSpPr/>
          <p:nvPr/>
        </p:nvSpPr>
        <p:spPr>
          <a:xfrm>
            <a:off x="7599587" y="4454248"/>
            <a:ext cx="1244974" cy="169805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alpha val="6000"/>
                  <a:lumMod val="19000"/>
                  <a:lumOff val="81000"/>
                </a:schemeClr>
              </a:gs>
              <a:gs pos="100000">
                <a:schemeClr val="accent4">
                  <a:lumMod val="20000"/>
                  <a:lumOff val="80000"/>
                  <a:alpha val="94000"/>
                </a:schemeClr>
              </a:gs>
              <a:gs pos="63000">
                <a:schemeClr val="accent4">
                  <a:lumMod val="20000"/>
                  <a:lumOff val="80000"/>
                  <a:alpha val="51000"/>
                </a:schemeClr>
              </a:gs>
              <a:gs pos="34000">
                <a:schemeClr val="accent4">
                  <a:lumMod val="20000"/>
                  <a:lumOff val="80000"/>
                  <a:alpha val="1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080" indent="12065">
              <a:lnSpc>
                <a:spcPct val="101699"/>
              </a:lnSpc>
              <a:spcBef>
                <a:spcPts val="95"/>
              </a:spcBef>
            </a:pPr>
            <a:endParaRPr lang="ko-KR" altLang="en-US" sz="900" b="1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7FA44-5885-1DB8-D068-06EFFA9CD76F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Infra·</a:t>
            </a: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HCI </a:t>
            </a:r>
            <a:r>
              <a:rPr kumimoji="0" lang="en-US" altLang="ko-KR" sz="2000" b="0" i="0" u="none" strike="noStrike" kern="1200" cap="none" spc="-150" normalizeH="0" baseline="0" noProof="0" dirty="0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Hyper Converged Infrastructure</a:t>
            </a:r>
          </a:p>
        </p:txBody>
      </p:sp>
      <p:sp>
        <p:nvSpPr>
          <p:cNvPr id="138" name="object 12">
            <a:extLst>
              <a:ext uri="{FF2B5EF4-FFF2-40B4-BE49-F238E27FC236}">
                <a16:creationId xmlns:a16="http://schemas.microsoft.com/office/drawing/2014/main" id="{3AE9BF7B-E066-020B-E173-191D81C86851}"/>
              </a:ext>
            </a:extLst>
          </p:cNvPr>
          <p:cNvSpPr txBox="1"/>
          <p:nvPr/>
        </p:nvSpPr>
        <p:spPr>
          <a:xfrm>
            <a:off x="421676" y="1177227"/>
            <a:ext cx="6470262" cy="1292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HCI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란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Server, Storage, Network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가상화를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하나의 시스템으로 통합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한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인프라 제품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HCI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 장점으로는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하드웨어를 하나로 통합하여 공간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전력 등 비용 절약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간소화된 구조로 인해 처리 속도 증가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사용 목적에 따라 다양한 구성으로 통합 가능하여 유연성과 확장성 향상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62" name="사각형: 잘린 한쪽 모서리 161">
            <a:extLst>
              <a:ext uri="{FF2B5EF4-FFF2-40B4-BE49-F238E27FC236}">
                <a16:creationId xmlns:a16="http://schemas.microsoft.com/office/drawing/2014/main" id="{5D3D18CA-EB4A-152D-476C-E807318E7E2F}"/>
              </a:ext>
            </a:extLst>
          </p:cNvPr>
          <p:cNvSpPr/>
          <p:nvPr/>
        </p:nvSpPr>
        <p:spPr>
          <a:xfrm>
            <a:off x="5646964" y="3866768"/>
            <a:ext cx="1244974" cy="116742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>
                  <a:lumMod val="82000"/>
                  <a:alpha val="85000"/>
                </a:schemeClr>
              </a:gs>
              <a:gs pos="63000">
                <a:schemeClr val="bg1">
                  <a:lumMod val="92000"/>
                </a:schemeClr>
              </a:gs>
              <a:gs pos="34000">
                <a:schemeClr val="bg1">
                  <a:lumMod val="98000"/>
                  <a:alpha val="8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080" indent="12065">
              <a:lnSpc>
                <a:spcPct val="101699"/>
              </a:lnSpc>
              <a:spcBef>
                <a:spcPts val="95"/>
              </a:spcBef>
            </a:pPr>
            <a:endParaRPr lang="ko-KR" altLang="en-US" sz="900" b="1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988A6BFC-6C9F-97C6-1475-D4775C84BFEA}"/>
              </a:ext>
            </a:extLst>
          </p:cNvPr>
          <p:cNvSpPr/>
          <p:nvPr/>
        </p:nvSpPr>
        <p:spPr>
          <a:xfrm>
            <a:off x="3703301" y="3866768"/>
            <a:ext cx="1959114" cy="11674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>
                  <a:lumMod val="82000"/>
                  <a:alpha val="85000"/>
                </a:schemeClr>
              </a:gs>
              <a:gs pos="63000">
                <a:schemeClr val="bg1">
                  <a:alpha val="91000"/>
                  <a:lumMod val="92000"/>
                </a:schemeClr>
              </a:gs>
              <a:gs pos="27000">
                <a:schemeClr val="bg1">
                  <a:lumMod val="97000"/>
                  <a:lumOff val="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080" indent="12065">
              <a:lnSpc>
                <a:spcPct val="101699"/>
              </a:lnSpc>
              <a:spcBef>
                <a:spcPts val="95"/>
              </a:spcBef>
            </a:pPr>
            <a:r>
              <a:rPr lang="ko-KR" altLang="en-US" sz="900" b="1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서버와 </a:t>
            </a:r>
          </a:p>
          <a:p>
            <a:pPr marR="5080" indent="12065">
              <a:lnSpc>
                <a:spcPct val="101699"/>
              </a:lnSpc>
              <a:spcBef>
                <a:spcPts val="95"/>
              </a:spcBef>
            </a:pPr>
            <a:r>
              <a:rPr lang="ko-KR" altLang="en-US" sz="900" b="1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외장 스토리지</a:t>
            </a:r>
          </a:p>
          <a:p>
            <a:pPr marR="5080" indent="12065">
              <a:lnSpc>
                <a:spcPct val="101699"/>
              </a:lnSpc>
              <a:spcBef>
                <a:spcPts val="95"/>
              </a:spcBef>
            </a:pPr>
            <a:r>
              <a:rPr lang="ko-KR" altLang="en-US" sz="900" b="1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조합</a:t>
            </a:r>
          </a:p>
        </p:txBody>
      </p:sp>
      <p:pic>
        <p:nvPicPr>
          <p:cNvPr id="77" name="object 22">
            <a:extLst>
              <a:ext uri="{FF2B5EF4-FFF2-40B4-BE49-F238E27FC236}">
                <a16:creationId xmlns:a16="http://schemas.microsoft.com/office/drawing/2014/main" id="{53C34FCA-D803-C8A9-2BC5-FB704A0BC6CB}"/>
              </a:ext>
            </a:extLst>
          </p:cNvPr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45810" y="3866768"/>
            <a:ext cx="728916" cy="364559"/>
          </a:xfrm>
          <a:prstGeom prst="rect">
            <a:avLst/>
          </a:prstGeom>
        </p:spPr>
      </p:pic>
      <p:pic>
        <p:nvPicPr>
          <p:cNvPr id="78" name="object 23">
            <a:extLst>
              <a:ext uri="{FF2B5EF4-FFF2-40B4-BE49-F238E27FC236}">
                <a16:creationId xmlns:a16="http://schemas.microsoft.com/office/drawing/2014/main" id="{60B6AC8B-2DA4-C572-8497-746A9D82C8EB}"/>
              </a:ext>
            </a:extLst>
          </p:cNvPr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45810" y="4269255"/>
            <a:ext cx="731687" cy="134705"/>
          </a:xfrm>
          <a:prstGeom prst="rect">
            <a:avLst/>
          </a:prstGeom>
        </p:spPr>
      </p:pic>
      <p:pic>
        <p:nvPicPr>
          <p:cNvPr id="79" name="object 24">
            <a:extLst>
              <a:ext uri="{FF2B5EF4-FFF2-40B4-BE49-F238E27FC236}">
                <a16:creationId xmlns:a16="http://schemas.microsoft.com/office/drawing/2014/main" id="{B266B306-020B-DCEF-2EF0-E9854F3F8B43}"/>
              </a:ext>
            </a:extLst>
          </p:cNvPr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45951" y="4435142"/>
            <a:ext cx="731578" cy="599046"/>
          </a:xfrm>
          <a:prstGeom prst="rect">
            <a:avLst/>
          </a:prstGeom>
        </p:spPr>
      </p:pic>
      <p:pic>
        <p:nvPicPr>
          <p:cNvPr id="81" name="object 26">
            <a:extLst>
              <a:ext uri="{FF2B5EF4-FFF2-40B4-BE49-F238E27FC236}">
                <a16:creationId xmlns:a16="http://schemas.microsoft.com/office/drawing/2014/main" id="{C13680D2-4777-B254-0131-85985BAAFD84}"/>
              </a:ext>
            </a:extLst>
          </p:cNvPr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45953" y="5081699"/>
            <a:ext cx="731577" cy="120382"/>
          </a:xfrm>
          <a:prstGeom prst="rect">
            <a:avLst/>
          </a:prstGeom>
        </p:spPr>
      </p:pic>
      <p:pic>
        <p:nvPicPr>
          <p:cNvPr id="85" name="object 30">
            <a:extLst>
              <a:ext uri="{FF2B5EF4-FFF2-40B4-BE49-F238E27FC236}">
                <a16:creationId xmlns:a16="http://schemas.microsoft.com/office/drawing/2014/main" id="{15F3FF68-7EA1-39E3-DFCB-BC1BEFC07195}"/>
              </a:ext>
            </a:extLst>
          </p:cNvPr>
          <p:cNvPicPr/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45953" y="5249543"/>
            <a:ext cx="731577" cy="157937"/>
          </a:xfrm>
          <a:prstGeom prst="rect">
            <a:avLst/>
          </a:prstGeom>
        </p:spPr>
      </p:pic>
      <p:pic>
        <p:nvPicPr>
          <p:cNvPr id="88" name="object 33">
            <a:extLst>
              <a:ext uri="{FF2B5EF4-FFF2-40B4-BE49-F238E27FC236}">
                <a16:creationId xmlns:a16="http://schemas.microsoft.com/office/drawing/2014/main" id="{24674510-E62F-F110-83A7-26D933B2DEEA}"/>
              </a:ext>
            </a:extLst>
          </p:cNvPr>
          <p:cNvPicPr/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45951" y="5440724"/>
            <a:ext cx="731578" cy="133566"/>
          </a:xfrm>
          <a:prstGeom prst="rect">
            <a:avLst/>
          </a:prstGeom>
        </p:spPr>
      </p:pic>
      <p:pic>
        <p:nvPicPr>
          <p:cNvPr id="91" name="object 36">
            <a:extLst>
              <a:ext uri="{FF2B5EF4-FFF2-40B4-BE49-F238E27FC236}">
                <a16:creationId xmlns:a16="http://schemas.microsoft.com/office/drawing/2014/main" id="{4AD48C38-299F-5E49-B92A-EF3F092C103D}"/>
              </a:ext>
            </a:extLst>
          </p:cNvPr>
          <p:cNvPicPr/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45953" y="5603936"/>
            <a:ext cx="731577" cy="114030"/>
          </a:xfrm>
          <a:prstGeom prst="rect">
            <a:avLst/>
          </a:prstGeom>
        </p:spPr>
      </p:pic>
      <p:pic>
        <p:nvPicPr>
          <p:cNvPr id="94" name="object 39">
            <a:extLst>
              <a:ext uri="{FF2B5EF4-FFF2-40B4-BE49-F238E27FC236}">
                <a16:creationId xmlns:a16="http://schemas.microsoft.com/office/drawing/2014/main" id="{896F8D5C-2C34-5CBF-7141-6D8D36E90FE4}"/>
              </a:ext>
            </a:extLst>
          </p:cNvPr>
          <p:cNvPicPr/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45953" y="5744614"/>
            <a:ext cx="731577" cy="116281"/>
          </a:xfrm>
          <a:prstGeom prst="rect">
            <a:avLst/>
          </a:prstGeom>
        </p:spPr>
      </p:pic>
      <p:pic>
        <p:nvPicPr>
          <p:cNvPr id="97" name="object 42">
            <a:extLst>
              <a:ext uri="{FF2B5EF4-FFF2-40B4-BE49-F238E27FC236}">
                <a16:creationId xmlns:a16="http://schemas.microsoft.com/office/drawing/2014/main" id="{F6012D58-C284-0B83-78F4-6B0F109C9375}"/>
              </a:ext>
            </a:extLst>
          </p:cNvPr>
          <p:cNvPicPr/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50601" y="5891949"/>
            <a:ext cx="321894" cy="321894"/>
          </a:xfrm>
          <a:prstGeom prst="rect">
            <a:avLst/>
          </a:prstGeom>
        </p:spPr>
      </p:pic>
      <p:sp>
        <p:nvSpPr>
          <p:cNvPr id="101" name="object 52">
            <a:extLst>
              <a:ext uri="{FF2B5EF4-FFF2-40B4-BE49-F238E27FC236}">
                <a16:creationId xmlns:a16="http://schemas.microsoft.com/office/drawing/2014/main" id="{07F9BF45-8285-F738-0E3B-2B8167A19F0E}"/>
              </a:ext>
            </a:extLst>
          </p:cNvPr>
          <p:cNvSpPr txBox="1"/>
          <p:nvPr/>
        </p:nvSpPr>
        <p:spPr>
          <a:xfrm>
            <a:off x="1947143" y="4454248"/>
            <a:ext cx="952281" cy="12214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R="5080" indent="12065" algn="r">
              <a:lnSpc>
                <a:spcPct val="101699"/>
              </a:lnSpc>
              <a:spcBef>
                <a:spcPts val="95"/>
              </a:spcBef>
            </a:pPr>
            <a:r>
              <a:rPr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HA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Shared Switch</a:t>
            </a:r>
            <a:endParaRPr sz="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102" name="object 53">
            <a:extLst>
              <a:ext uri="{FF2B5EF4-FFF2-40B4-BE49-F238E27FC236}">
                <a16:creationId xmlns:a16="http://schemas.microsoft.com/office/drawing/2014/main" id="{E653163F-65E8-5F36-8FB9-FB3E001770D0}"/>
              </a:ext>
            </a:extLst>
          </p:cNvPr>
          <p:cNvSpPr txBox="1"/>
          <p:nvPr/>
        </p:nvSpPr>
        <p:spPr>
          <a:xfrm>
            <a:off x="2070327" y="3866512"/>
            <a:ext cx="852255" cy="12214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31750" marR="36830" algn="r">
              <a:lnSpc>
                <a:spcPct val="101699"/>
              </a:lnSpc>
              <a:spcBef>
                <a:spcPts val="95"/>
              </a:spcBef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Servers</a:t>
            </a:r>
            <a:r>
              <a:rPr lang="en-US" altLang="ko-K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·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VMware</a:t>
            </a:r>
            <a:endParaRPr sz="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103" name="object 54">
            <a:extLst>
              <a:ext uri="{FF2B5EF4-FFF2-40B4-BE49-F238E27FC236}">
                <a16:creationId xmlns:a16="http://schemas.microsoft.com/office/drawing/2014/main" id="{B2CC49BA-C16B-52AB-859A-1069CE34A9BD}"/>
              </a:ext>
            </a:extLst>
          </p:cNvPr>
          <p:cNvSpPr txBox="1"/>
          <p:nvPr/>
        </p:nvSpPr>
        <p:spPr>
          <a:xfrm>
            <a:off x="2086515" y="5047908"/>
            <a:ext cx="817016" cy="1664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3810" marR="8890" indent="-635" algn="r">
              <a:lnSpc>
                <a:spcPct val="149500"/>
              </a:lnSpc>
              <a:spcBef>
                <a:spcPts val="70"/>
              </a:spcBef>
            </a:pPr>
            <a:r>
              <a:rPr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SSD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Storage</a:t>
            </a:r>
            <a:endParaRPr sz="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139" name="object 53">
            <a:extLst>
              <a:ext uri="{FF2B5EF4-FFF2-40B4-BE49-F238E27FC236}">
                <a16:creationId xmlns:a16="http://schemas.microsoft.com/office/drawing/2014/main" id="{6B1124B2-8842-1A93-DFC7-B335EB0BE688}"/>
              </a:ext>
            </a:extLst>
          </p:cNvPr>
          <p:cNvSpPr txBox="1"/>
          <p:nvPr/>
        </p:nvSpPr>
        <p:spPr>
          <a:xfrm>
            <a:off x="2051275" y="4267583"/>
            <a:ext cx="848149" cy="12311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R="5080" algn="r">
              <a:spcBef>
                <a:spcPts val="630"/>
              </a:spcBef>
            </a:pPr>
            <a:r>
              <a:rPr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torage</a:t>
            </a:r>
            <a:r>
              <a:rPr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 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witch</a:t>
            </a:r>
            <a:endParaRPr sz="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141" name="object 54">
            <a:extLst>
              <a:ext uri="{FF2B5EF4-FFF2-40B4-BE49-F238E27FC236}">
                <a16:creationId xmlns:a16="http://schemas.microsoft.com/office/drawing/2014/main" id="{1065890F-EC5F-6598-AE15-8DDEE124A3F5}"/>
              </a:ext>
            </a:extLst>
          </p:cNvPr>
          <p:cNvSpPr txBox="1"/>
          <p:nvPr/>
        </p:nvSpPr>
        <p:spPr>
          <a:xfrm>
            <a:off x="2086515" y="5228255"/>
            <a:ext cx="817016" cy="1664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3810" marR="8890" indent="-635" algn="r">
              <a:lnSpc>
                <a:spcPct val="149500"/>
              </a:lnSpc>
              <a:spcBef>
                <a:spcPts val="70"/>
              </a:spcBef>
            </a:pPr>
            <a:r>
              <a:rPr lang="en-US" altLang="ko-K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Backup·Dedupe</a:t>
            </a:r>
            <a:endParaRPr sz="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142" name="object 54">
            <a:extLst>
              <a:ext uri="{FF2B5EF4-FFF2-40B4-BE49-F238E27FC236}">
                <a16:creationId xmlns:a16="http://schemas.microsoft.com/office/drawing/2014/main" id="{50E57EAE-BA76-0361-BD38-1FABDEE6D800}"/>
              </a:ext>
            </a:extLst>
          </p:cNvPr>
          <p:cNvSpPr txBox="1"/>
          <p:nvPr/>
        </p:nvSpPr>
        <p:spPr>
          <a:xfrm>
            <a:off x="1882588" y="5403119"/>
            <a:ext cx="1020943" cy="1664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3810" marR="8890" indent="-635" algn="r">
              <a:lnSpc>
                <a:spcPct val="149500"/>
              </a:lnSpc>
              <a:spcBef>
                <a:spcPts val="70"/>
              </a:spcBef>
            </a:pPr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WAN Optimization</a:t>
            </a:r>
            <a:endParaRPr sz="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143" name="object 54">
            <a:extLst>
              <a:ext uri="{FF2B5EF4-FFF2-40B4-BE49-F238E27FC236}">
                <a16:creationId xmlns:a16="http://schemas.microsoft.com/office/drawing/2014/main" id="{85C3AB12-1BB0-0DAF-0583-DB511181B529}"/>
              </a:ext>
            </a:extLst>
          </p:cNvPr>
          <p:cNvSpPr txBox="1"/>
          <p:nvPr/>
        </p:nvSpPr>
        <p:spPr>
          <a:xfrm>
            <a:off x="2086515" y="5597721"/>
            <a:ext cx="817016" cy="12311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R="5080" algn="r">
              <a:spcBef>
                <a:spcPts val="705"/>
              </a:spcBef>
            </a:pPr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Cloud Gateway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144" name="object 54">
            <a:extLst>
              <a:ext uri="{FF2B5EF4-FFF2-40B4-BE49-F238E27FC236}">
                <a16:creationId xmlns:a16="http://schemas.microsoft.com/office/drawing/2014/main" id="{DA72A93A-5672-8575-6874-941FBA971685}"/>
              </a:ext>
            </a:extLst>
          </p:cNvPr>
          <p:cNvSpPr txBox="1"/>
          <p:nvPr/>
        </p:nvSpPr>
        <p:spPr>
          <a:xfrm>
            <a:off x="1912144" y="5922349"/>
            <a:ext cx="991387" cy="12311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R="5080" algn="r">
              <a:spcBef>
                <a:spcPts val="600"/>
              </a:spcBef>
            </a:pPr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Data Protection App</a:t>
            </a:r>
          </a:p>
        </p:txBody>
      </p:sp>
      <p:pic>
        <p:nvPicPr>
          <p:cNvPr id="145" name="object 22">
            <a:extLst>
              <a:ext uri="{FF2B5EF4-FFF2-40B4-BE49-F238E27FC236}">
                <a16:creationId xmlns:a16="http://schemas.microsoft.com/office/drawing/2014/main" id="{ADB0C68B-71E3-C959-2D0C-707A23B83E3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8799" y="3866768"/>
            <a:ext cx="728916" cy="364559"/>
          </a:xfrm>
          <a:prstGeom prst="rect">
            <a:avLst/>
          </a:prstGeom>
        </p:spPr>
      </p:pic>
      <p:pic>
        <p:nvPicPr>
          <p:cNvPr id="146" name="object 23">
            <a:extLst>
              <a:ext uri="{FF2B5EF4-FFF2-40B4-BE49-F238E27FC236}">
                <a16:creationId xmlns:a16="http://schemas.microsoft.com/office/drawing/2014/main" id="{7FAFF4A5-38DE-B718-5267-94D3556B898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8799" y="4269255"/>
            <a:ext cx="731687" cy="134705"/>
          </a:xfrm>
          <a:prstGeom prst="rect">
            <a:avLst/>
          </a:prstGeom>
        </p:spPr>
      </p:pic>
      <p:pic>
        <p:nvPicPr>
          <p:cNvPr id="147" name="object 24">
            <a:extLst>
              <a:ext uri="{FF2B5EF4-FFF2-40B4-BE49-F238E27FC236}">
                <a16:creationId xmlns:a16="http://schemas.microsoft.com/office/drawing/2014/main" id="{8FCA0B5E-2147-90EE-881B-BC8B4D2D1BF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8940" y="4435142"/>
            <a:ext cx="731578" cy="599046"/>
          </a:xfrm>
          <a:prstGeom prst="rect">
            <a:avLst/>
          </a:prstGeom>
        </p:spPr>
      </p:pic>
      <p:pic>
        <p:nvPicPr>
          <p:cNvPr id="148" name="object 26">
            <a:extLst>
              <a:ext uri="{FF2B5EF4-FFF2-40B4-BE49-F238E27FC236}">
                <a16:creationId xmlns:a16="http://schemas.microsoft.com/office/drawing/2014/main" id="{79C3E15F-4B7E-14E9-5AC5-AC65573B86CD}"/>
              </a:ext>
            </a:extLst>
          </p:cNvPr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8942" y="5081699"/>
            <a:ext cx="731577" cy="120382"/>
          </a:xfrm>
          <a:prstGeom prst="rect">
            <a:avLst/>
          </a:prstGeom>
        </p:spPr>
      </p:pic>
      <p:pic>
        <p:nvPicPr>
          <p:cNvPr id="149" name="object 30">
            <a:extLst>
              <a:ext uri="{FF2B5EF4-FFF2-40B4-BE49-F238E27FC236}">
                <a16:creationId xmlns:a16="http://schemas.microsoft.com/office/drawing/2014/main" id="{64C2E7BE-C4D4-1853-B0AE-0BDC1C8AECE0}"/>
              </a:ext>
            </a:extLst>
          </p:cNvPr>
          <p:cNvPicPr/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8942" y="5249543"/>
            <a:ext cx="731577" cy="157937"/>
          </a:xfrm>
          <a:prstGeom prst="rect">
            <a:avLst/>
          </a:prstGeom>
        </p:spPr>
      </p:pic>
      <p:pic>
        <p:nvPicPr>
          <p:cNvPr id="150" name="object 33">
            <a:extLst>
              <a:ext uri="{FF2B5EF4-FFF2-40B4-BE49-F238E27FC236}">
                <a16:creationId xmlns:a16="http://schemas.microsoft.com/office/drawing/2014/main" id="{8A3F8382-4FA2-3B89-D9FA-6813A21AFC9E}"/>
              </a:ext>
            </a:extLst>
          </p:cNvPr>
          <p:cNvPicPr/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8940" y="5440724"/>
            <a:ext cx="731578" cy="133566"/>
          </a:xfrm>
          <a:prstGeom prst="rect">
            <a:avLst/>
          </a:prstGeom>
        </p:spPr>
      </p:pic>
      <p:pic>
        <p:nvPicPr>
          <p:cNvPr id="151" name="object 36">
            <a:extLst>
              <a:ext uri="{FF2B5EF4-FFF2-40B4-BE49-F238E27FC236}">
                <a16:creationId xmlns:a16="http://schemas.microsoft.com/office/drawing/2014/main" id="{2A8689D6-2905-8ADD-A0AA-A55EFC06ADA7}"/>
              </a:ext>
            </a:extLst>
          </p:cNvPr>
          <p:cNvPicPr/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8942" y="5603936"/>
            <a:ext cx="731577" cy="114030"/>
          </a:xfrm>
          <a:prstGeom prst="rect">
            <a:avLst/>
          </a:prstGeom>
        </p:spPr>
      </p:pic>
      <p:pic>
        <p:nvPicPr>
          <p:cNvPr id="152" name="object 39">
            <a:extLst>
              <a:ext uri="{FF2B5EF4-FFF2-40B4-BE49-F238E27FC236}">
                <a16:creationId xmlns:a16="http://schemas.microsoft.com/office/drawing/2014/main" id="{D66E3925-3C3A-2213-1BFF-4C7D6E69F476}"/>
              </a:ext>
            </a:extLst>
          </p:cNvPr>
          <p:cNvPicPr/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8942" y="5744614"/>
            <a:ext cx="731577" cy="116281"/>
          </a:xfrm>
          <a:prstGeom prst="rect">
            <a:avLst/>
          </a:prstGeom>
        </p:spPr>
      </p:pic>
      <p:pic>
        <p:nvPicPr>
          <p:cNvPr id="153" name="object 42">
            <a:extLst>
              <a:ext uri="{FF2B5EF4-FFF2-40B4-BE49-F238E27FC236}">
                <a16:creationId xmlns:a16="http://schemas.microsoft.com/office/drawing/2014/main" id="{A8FA9948-1ED3-326C-D079-E057F6CE7268}"/>
              </a:ext>
            </a:extLst>
          </p:cNvPr>
          <p:cNvPicPr/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3590" y="5891949"/>
            <a:ext cx="321894" cy="321894"/>
          </a:xfrm>
          <a:prstGeom prst="rect">
            <a:avLst/>
          </a:prstGeom>
        </p:spPr>
      </p:pic>
      <p:pic>
        <p:nvPicPr>
          <p:cNvPr id="155" name="object 24">
            <a:extLst>
              <a:ext uri="{FF2B5EF4-FFF2-40B4-BE49-F238E27FC236}">
                <a16:creationId xmlns:a16="http://schemas.microsoft.com/office/drawing/2014/main" id="{D51B7C53-F506-09B0-A8CA-DF41E285F81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2004" y="4435142"/>
            <a:ext cx="731578" cy="599046"/>
          </a:xfrm>
          <a:prstGeom prst="rect">
            <a:avLst/>
          </a:prstGeom>
        </p:spPr>
      </p:pic>
      <p:pic>
        <p:nvPicPr>
          <p:cNvPr id="156" name="object 26">
            <a:extLst>
              <a:ext uri="{FF2B5EF4-FFF2-40B4-BE49-F238E27FC236}">
                <a16:creationId xmlns:a16="http://schemas.microsoft.com/office/drawing/2014/main" id="{C3E4FE92-B2F4-F2F3-27E3-C8BDB2FA73FE}"/>
              </a:ext>
            </a:extLst>
          </p:cNvPr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2006" y="5081699"/>
            <a:ext cx="731577" cy="120382"/>
          </a:xfrm>
          <a:prstGeom prst="rect">
            <a:avLst/>
          </a:prstGeom>
        </p:spPr>
      </p:pic>
      <p:pic>
        <p:nvPicPr>
          <p:cNvPr id="157" name="object 30">
            <a:extLst>
              <a:ext uri="{FF2B5EF4-FFF2-40B4-BE49-F238E27FC236}">
                <a16:creationId xmlns:a16="http://schemas.microsoft.com/office/drawing/2014/main" id="{39E9DE4F-6E63-E057-C3BC-8F00C68E1C4F}"/>
              </a:ext>
            </a:extLst>
          </p:cNvPr>
          <p:cNvPicPr/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2006" y="5249543"/>
            <a:ext cx="731577" cy="157937"/>
          </a:xfrm>
          <a:prstGeom prst="rect">
            <a:avLst/>
          </a:prstGeom>
        </p:spPr>
      </p:pic>
      <p:pic>
        <p:nvPicPr>
          <p:cNvPr id="158" name="object 33">
            <a:extLst>
              <a:ext uri="{FF2B5EF4-FFF2-40B4-BE49-F238E27FC236}">
                <a16:creationId xmlns:a16="http://schemas.microsoft.com/office/drawing/2014/main" id="{0A94F72F-FEC4-07DA-8188-F43593E8F7F9}"/>
              </a:ext>
            </a:extLst>
          </p:cNvPr>
          <p:cNvPicPr/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2004" y="5440724"/>
            <a:ext cx="731578" cy="133566"/>
          </a:xfrm>
          <a:prstGeom prst="rect">
            <a:avLst/>
          </a:prstGeom>
        </p:spPr>
      </p:pic>
      <p:pic>
        <p:nvPicPr>
          <p:cNvPr id="159" name="object 36">
            <a:extLst>
              <a:ext uri="{FF2B5EF4-FFF2-40B4-BE49-F238E27FC236}">
                <a16:creationId xmlns:a16="http://schemas.microsoft.com/office/drawing/2014/main" id="{386E7A8C-D011-483C-EB57-F2FC9B8D83C2}"/>
              </a:ext>
            </a:extLst>
          </p:cNvPr>
          <p:cNvPicPr/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2006" y="5603936"/>
            <a:ext cx="731577" cy="114030"/>
          </a:xfrm>
          <a:prstGeom prst="rect">
            <a:avLst/>
          </a:prstGeom>
        </p:spPr>
      </p:pic>
      <p:pic>
        <p:nvPicPr>
          <p:cNvPr id="160" name="object 39">
            <a:extLst>
              <a:ext uri="{FF2B5EF4-FFF2-40B4-BE49-F238E27FC236}">
                <a16:creationId xmlns:a16="http://schemas.microsoft.com/office/drawing/2014/main" id="{195590C4-8524-9AEB-A51D-7FBE8B6E42A5}"/>
              </a:ext>
            </a:extLst>
          </p:cNvPr>
          <p:cNvPicPr/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2006" y="5744614"/>
            <a:ext cx="731577" cy="116281"/>
          </a:xfrm>
          <a:prstGeom prst="rect">
            <a:avLst/>
          </a:prstGeom>
        </p:spPr>
      </p:pic>
      <p:pic>
        <p:nvPicPr>
          <p:cNvPr id="161" name="object 42">
            <a:extLst>
              <a:ext uri="{FF2B5EF4-FFF2-40B4-BE49-F238E27FC236}">
                <a16:creationId xmlns:a16="http://schemas.microsoft.com/office/drawing/2014/main" id="{147A7025-BBF3-0535-0BDE-714D6AB1296B}"/>
              </a:ext>
            </a:extLst>
          </p:cNvPr>
          <p:cNvPicPr/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6654" y="5891949"/>
            <a:ext cx="321894" cy="321894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B5FCE853-8ED2-5568-3DE2-B769E9842B22}"/>
              </a:ext>
            </a:extLst>
          </p:cNvPr>
          <p:cNvSpPr txBox="1"/>
          <p:nvPr/>
        </p:nvSpPr>
        <p:spPr>
          <a:xfrm>
            <a:off x="5666524" y="4188443"/>
            <a:ext cx="924560" cy="38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080" lvl="0" indent="12065" algn="l" defTabSz="914400" rtl="0" eaLnBrk="1" fontAlgn="auto" latinLnBrk="1" hangingPunct="1">
              <a:lnSpc>
                <a:spcPct val="1016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내장 스토리지</a:t>
            </a:r>
            <a:endParaRPr kumimoji="0" lang="en-US" altLang="ko-KR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+mn-cs"/>
            </a:endParaRPr>
          </a:p>
          <a:p>
            <a:pPr marL="0" marR="5080" lvl="0" indent="12065" algn="l" defTabSz="914400" rtl="0" eaLnBrk="1" fontAlgn="auto" latinLnBrk="1" hangingPunct="1">
              <a:lnSpc>
                <a:spcPct val="1016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기반 통합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8763471-0EAE-F57B-304F-01DE1F2AA7C1}"/>
              </a:ext>
            </a:extLst>
          </p:cNvPr>
          <p:cNvSpPr txBox="1"/>
          <p:nvPr/>
        </p:nvSpPr>
        <p:spPr>
          <a:xfrm>
            <a:off x="2941633" y="3333735"/>
            <a:ext cx="7000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altLang="ko-KR" sz="1050" b="1" dirty="0"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Legacy Stack</a:t>
            </a:r>
          </a:p>
        </p:txBody>
      </p:sp>
      <p:cxnSp>
        <p:nvCxnSpPr>
          <p:cNvPr id="173" name="직선 연결선 172">
            <a:extLst>
              <a:ext uri="{FF2B5EF4-FFF2-40B4-BE49-F238E27FC236}">
                <a16:creationId xmlns:a16="http://schemas.microsoft.com/office/drawing/2014/main" id="{0E15E536-E3DA-E689-60A8-42C3F82F3793}"/>
              </a:ext>
            </a:extLst>
          </p:cNvPr>
          <p:cNvCxnSpPr>
            <a:cxnSpLocks/>
          </p:cNvCxnSpPr>
          <p:nvPr/>
        </p:nvCxnSpPr>
        <p:spPr>
          <a:xfrm>
            <a:off x="2941633" y="3724416"/>
            <a:ext cx="7289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E636A8F7-6A64-7FA1-4A3B-C0427FF6746A}"/>
              </a:ext>
            </a:extLst>
          </p:cNvPr>
          <p:cNvSpPr txBox="1"/>
          <p:nvPr/>
        </p:nvSpPr>
        <p:spPr>
          <a:xfrm>
            <a:off x="3703864" y="3400456"/>
            <a:ext cx="1981199" cy="31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en-US" altLang="ko-KR" sz="1050" b="1" dirty="0"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Convergence 1.0</a:t>
            </a:r>
          </a:p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en-US" altLang="ko-KR" sz="1050" b="1" dirty="0"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Integrated Systems</a:t>
            </a:r>
          </a:p>
        </p:txBody>
      </p:sp>
      <p:cxnSp>
        <p:nvCxnSpPr>
          <p:cNvPr id="177" name="직선 연결선 176">
            <a:extLst>
              <a:ext uri="{FF2B5EF4-FFF2-40B4-BE49-F238E27FC236}">
                <a16:creationId xmlns:a16="http://schemas.microsoft.com/office/drawing/2014/main" id="{5CE223CA-F14A-CF26-F8AC-DA9784E7965A}"/>
              </a:ext>
            </a:extLst>
          </p:cNvPr>
          <p:cNvCxnSpPr>
            <a:cxnSpLocks/>
          </p:cNvCxnSpPr>
          <p:nvPr/>
        </p:nvCxnSpPr>
        <p:spPr>
          <a:xfrm>
            <a:off x="3703865" y="3724416"/>
            <a:ext cx="1911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E899E659-2F78-F8BC-99A4-FB8BF42C690A}"/>
              </a:ext>
            </a:extLst>
          </p:cNvPr>
          <p:cNvSpPr txBox="1"/>
          <p:nvPr/>
        </p:nvSpPr>
        <p:spPr>
          <a:xfrm>
            <a:off x="5646964" y="3400456"/>
            <a:ext cx="1981199" cy="473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en-US" altLang="ko-KR" sz="1050" b="1" dirty="0"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Convergence 2.0</a:t>
            </a:r>
          </a:p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en-US" altLang="ko-KR" sz="1050" b="1" dirty="0"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Partial Convergence</a:t>
            </a:r>
          </a:p>
          <a:p>
            <a:pPr algn="r">
              <a:lnSpc>
                <a:spcPts val="400"/>
              </a:lnSpc>
              <a:spcAft>
                <a:spcPts val="800"/>
              </a:spcAft>
            </a:pPr>
            <a:endParaRPr lang="en-US" altLang="ko-KR" sz="1050" b="1" dirty="0"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cxnSp>
        <p:nvCxnSpPr>
          <p:cNvPr id="180" name="직선 연결선 179">
            <a:extLst>
              <a:ext uri="{FF2B5EF4-FFF2-40B4-BE49-F238E27FC236}">
                <a16:creationId xmlns:a16="http://schemas.microsoft.com/office/drawing/2014/main" id="{2D8ABAA4-9771-D3E9-DA4E-BE870B0D6DD1}"/>
              </a:ext>
            </a:extLst>
          </p:cNvPr>
          <p:cNvCxnSpPr>
            <a:cxnSpLocks/>
          </p:cNvCxnSpPr>
          <p:nvPr/>
        </p:nvCxnSpPr>
        <p:spPr>
          <a:xfrm>
            <a:off x="5656490" y="3724416"/>
            <a:ext cx="1911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1B8F142B-6D82-F1FC-EB26-329E19D53441}"/>
              </a:ext>
            </a:extLst>
          </p:cNvPr>
          <p:cNvSpPr txBox="1"/>
          <p:nvPr/>
        </p:nvSpPr>
        <p:spPr>
          <a:xfrm>
            <a:off x="7589402" y="3400456"/>
            <a:ext cx="2122055" cy="31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en-US" altLang="ko-KR" sz="105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Convergence 3.0</a:t>
            </a:r>
          </a:p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en-US" altLang="ko-KR" sz="105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Hyper Convergence</a:t>
            </a:r>
          </a:p>
        </p:txBody>
      </p:sp>
      <p:cxnSp>
        <p:nvCxnSpPr>
          <p:cNvPr id="183" name="직선 연결선 182">
            <a:extLst>
              <a:ext uri="{FF2B5EF4-FFF2-40B4-BE49-F238E27FC236}">
                <a16:creationId xmlns:a16="http://schemas.microsoft.com/office/drawing/2014/main" id="{0B54B475-1F43-A0BE-B874-00A4E78A50E7}"/>
              </a:ext>
            </a:extLst>
          </p:cNvPr>
          <p:cNvCxnSpPr>
            <a:cxnSpLocks/>
          </p:cNvCxnSpPr>
          <p:nvPr/>
        </p:nvCxnSpPr>
        <p:spPr>
          <a:xfrm>
            <a:off x="7599606" y="3724416"/>
            <a:ext cx="2046934" cy="0"/>
          </a:xfrm>
          <a:prstGeom prst="line">
            <a:avLst/>
          </a:prstGeom>
          <a:ln w="19050">
            <a:solidFill>
              <a:srgbClr val="002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8747D627-816E-0F59-1271-6C6295999022}"/>
              </a:ext>
            </a:extLst>
          </p:cNvPr>
          <p:cNvSpPr txBox="1"/>
          <p:nvPr/>
        </p:nvSpPr>
        <p:spPr>
          <a:xfrm>
            <a:off x="9663831" y="5756973"/>
            <a:ext cx="2236843" cy="414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080" lvl="0" indent="12065" defTabSz="914400" rtl="0" eaLnBrk="1" fontAlgn="auto" latinLnBrk="1" hangingPunct="1">
              <a:lnSpc>
                <a:spcPct val="1016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통합 관리를 통한</a:t>
            </a:r>
            <a:endParaRPr kumimoji="0" lang="en-US" altLang="ko-KR" sz="10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+mn-cs"/>
            </a:endParaRPr>
          </a:p>
          <a:p>
            <a:pPr marL="0" marR="5080" lvl="0" indent="12065" defTabSz="914400" rtl="0" eaLnBrk="1" fontAlgn="auto" latinLnBrk="1" hangingPunct="1">
              <a:lnSpc>
                <a:spcPct val="1016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1" dirty="0">
                <a:solidFill>
                  <a:prstClr val="black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높은 성능 </a:t>
            </a:r>
            <a:r>
              <a:rPr lang="en-US" altLang="ko-KR" sz="1000" b="1" dirty="0">
                <a:solidFill>
                  <a:prstClr val="black"/>
                </a:solidFill>
                <a:latin typeface="Abadi Extra Light" panose="020B0204020104020204" pitchFamily="34" charset="0"/>
                <a:ea typeface="KoPub돋움체 Light" panose="02020603020101020101" pitchFamily="18" charset="-127"/>
              </a:rPr>
              <a:t>· </a:t>
            </a:r>
            <a:r>
              <a:rPr kumimoji="0" lang="ko-KR" altLang="en-US" sz="10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운영 효율화 </a:t>
            </a:r>
            <a:r>
              <a:rPr lang="en-US" altLang="ko-KR" sz="1000" b="1" dirty="0">
                <a:solidFill>
                  <a:prstClr val="black"/>
                </a:solidFill>
                <a:latin typeface="Abadi Extra Light" panose="020B0204020104020204" pitchFamily="34" charset="0"/>
                <a:ea typeface="KoPub돋움체 Light" panose="02020603020101020101" pitchFamily="18" charset="-127"/>
              </a:rPr>
              <a:t>· </a:t>
            </a:r>
            <a:r>
              <a:rPr lang="ko-KR" altLang="en-US" sz="1000" b="1" dirty="0">
                <a:solidFill>
                  <a:prstClr val="black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비용 절감</a:t>
            </a:r>
            <a:endParaRPr kumimoji="0" lang="ko-KR" altLang="en-US" sz="10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+mn-cs"/>
            </a:endParaRPr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14323B8E-E3E8-2F8C-A5CE-94F2B2AAC7AF}"/>
              </a:ext>
            </a:extLst>
          </p:cNvPr>
          <p:cNvSpPr/>
          <p:nvPr/>
        </p:nvSpPr>
        <p:spPr>
          <a:xfrm rot="10800000">
            <a:off x="8229792" y="4453569"/>
            <a:ext cx="637367" cy="119494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2A8117B-33BE-99F7-DC49-A19613520A0F}"/>
              </a:ext>
            </a:extLst>
          </p:cNvPr>
          <p:cNvSpPr txBox="1"/>
          <p:nvPr/>
        </p:nvSpPr>
        <p:spPr>
          <a:xfrm>
            <a:off x="7622185" y="5085295"/>
            <a:ext cx="924560" cy="38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080" lvl="0" indent="12065" algn="l" defTabSz="914400" rtl="0" eaLnBrk="1" fontAlgn="auto" latinLnBrk="1" hangingPunct="1">
              <a:lnSpc>
                <a:spcPct val="1016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전체 </a:t>
            </a:r>
            <a:r>
              <a:rPr lang="en-US" altLang="ko-KR" sz="9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Stack </a:t>
            </a:r>
          </a:p>
          <a:p>
            <a:pPr marL="0" marR="5080" lvl="0" indent="12065" algn="l" defTabSz="914400" rtl="0" eaLnBrk="1" fontAlgn="auto" latinLnBrk="1" hangingPunct="1">
              <a:lnSpc>
                <a:spcPct val="1016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All-in-One</a:t>
            </a:r>
            <a:endParaRPr kumimoji="0" lang="ko-KR" altLang="en-US" sz="900" b="1" i="0" u="none" strike="noStrike" kern="1200" cap="none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+mn-cs"/>
            </a:endParaRPr>
          </a:p>
        </p:txBody>
      </p:sp>
      <p:pic>
        <p:nvPicPr>
          <p:cNvPr id="106" name="object 57">
            <a:extLst>
              <a:ext uri="{FF2B5EF4-FFF2-40B4-BE49-F238E27FC236}">
                <a16:creationId xmlns:a16="http://schemas.microsoft.com/office/drawing/2014/main" id="{C1636CB3-0B30-95ED-939D-C0C21EDADBA1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15071" y="5183867"/>
            <a:ext cx="924560" cy="342900"/>
          </a:xfrm>
          <a:prstGeom prst="rect">
            <a:avLst/>
          </a:prstGeom>
        </p:spPr>
      </p:pic>
      <p:grpSp>
        <p:nvGrpSpPr>
          <p:cNvPr id="190" name="그룹 189">
            <a:extLst>
              <a:ext uri="{FF2B5EF4-FFF2-40B4-BE49-F238E27FC236}">
                <a16:creationId xmlns:a16="http://schemas.microsoft.com/office/drawing/2014/main" id="{556CD54B-E01B-645E-8FC8-D930C2A15E81}"/>
              </a:ext>
            </a:extLst>
          </p:cNvPr>
          <p:cNvGrpSpPr/>
          <p:nvPr/>
        </p:nvGrpSpPr>
        <p:grpSpPr>
          <a:xfrm>
            <a:off x="8657726" y="5582187"/>
            <a:ext cx="1020200" cy="549222"/>
            <a:chOff x="10742140" y="4441954"/>
            <a:chExt cx="1020200" cy="549222"/>
          </a:xfrm>
        </p:grpSpPr>
        <p:pic>
          <p:nvPicPr>
            <p:cNvPr id="83" name="object 28">
              <a:extLst>
                <a:ext uri="{FF2B5EF4-FFF2-40B4-BE49-F238E27FC236}">
                  <a16:creationId xmlns:a16="http://schemas.microsoft.com/office/drawing/2014/main" id="{A47CEF76-BCB1-5A39-43B7-E68CB7447A13}"/>
                </a:ext>
              </a:extLst>
            </p:cNvPr>
            <p:cNvPicPr/>
            <p:nvPr/>
          </p:nvPicPr>
          <p:blipFill>
            <a:blip r:embed="rId12" cstate="print"/>
            <a:srcRect b="48838"/>
            <a:stretch/>
          </p:blipFill>
          <p:spPr>
            <a:xfrm>
              <a:off x="10742140" y="4441954"/>
              <a:ext cx="1020200" cy="339596"/>
            </a:xfrm>
            <a:prstGeom prst="rect">
              <a:avLst/>
            </a:prstGeom>
          </p:spPr>
        </p:pic>
        <p:pic>
          <p:nvPicPr>
            <p:cNvPr id="189" name="object 28">
              <a:extLst>
                <a:ext uri="{FF2B5EF4-FFF2-40B4-BE49-F238E27FC236}">
                  <a16:creationId xmlns:a16="http://schemas.microsoft.com/office/drawing/2014/main" id="{802C0F5F-2939-FA5B-D36F-58210681F775}"/>
                </a:ext>
              </a:extLst>
            </p:cNvPr>
            <p:cNvPicPr/>
            <p:nvPr/>
          </p:nvPicPr>
          <p:blipFill>
            <a:blip r:embed="rId12" cstate="print"/>
            <a:srcRect t="65822"/>
            <a:stretch/>
          </p:blipFill>
          <p:spPr>
            <a:xfrm>
              <a:off x="10742140" y="4764313"/>
              <a:ext cx="1020200" cy="226863"/>
            </a:xfrm>
            <a:prstGeom prst="rect">
              <a:avLst/>
            </a:prstGeom>
          </p:spPr>
        </p:pic>
      </p:grpSp>
      <p:sp>
        <p:nvSpPr>
          <p:cNvPr id="6" name="object 54">
            <a:extLst>
              <a:ext uri="{FF2B5EF4-FFF2-40B4-BE49-F238E27FC236}">
                <a16:creationId xmlns:a16="http://schemas.microsoft.com/office/drawing/2014/main" id="{14A93871-3414-B783-46C8-3E33CFF7147E}"/>
              </a:ext>
            </a:extLst>
          </p:cNvPr>
          <p:cNvSpPr txBox="1"/>
          <p:nvPr/>
        </p:nvSpPr>
        <p:spPr>
          <a:xfrm>
            <a:off x="1574006" y="5747210"/>
            <a:ext cx="1329525" cy="12311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R="5080" algn="r">
              <a:spcBef>
                <a:spcPts val="705"/>
              </a:spcBef>
            </a:pPr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SSD </a:t>
            </a:r>
            <a:r>
              <a:rPr lang="en-US" altLang="ko-K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Array·Storage</a:t>
            </a:r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 Caching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4724491-F829-E3FB-3AD1-571DBFF4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34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8A6E2-1F41-304F-44C9-3664D7FD0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22C88728-5511-C2ED-EC99-748825725D2E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8ED6F6-D541-54FE-0076-0AF280FDB5F6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Infra·</a:t>
            </a: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HCI </a:t>
            </a:r>
            <a:r>
              <a:rPr kumimoji="0" lang="en-US" altLang="ko-KR" sz="2000" b="0" i="0" u="none" strike="noStrike" kern="1200" cap="none" spc="-150" normalizeH="0" baseline="0" noProof="0" dirty="0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Hyper Converged Infrastructure</a:t>
            </a:r>
          </a:p>
        </p:txBody>
      </p:sp>
      <p:sp>
        <p:nvSpPr>
          <p:cNvPr id="138" name="object 12">
            <a:extLst>
              <a:ext uri="{FF2B5EF4-FFF2-40B4-BE49-F238E27FC236}">
                <a16:creationId xmlns:a16="http://schemas.microsoft.com/office/drawing/2014/main" id="{51F34007-1AEC-CC4E-2B1F-F44804EB32CF}"/>
              </a:ext>
            </a:extLst>
          </p:cNvPr>
          <p:cNvSpPr txBox="1"/>
          <p:nvPr/>
        </p:nvSpPr>
        <p:spPr>
          <a:xfrm>
            <a:off x="421676" y="1177227"/>
            <a:ext cx="6302974" cy="456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와이젠은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HCI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도입 문의 </a:t>
            </a: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순위 기업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으로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2019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국내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HPE SimpliVity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최고 매출상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수상 </a:t>
            </a:r>
            <a:r>
              <a:rPr lang="en-US" altLang="ko-KR" sz="1000" spc="-15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1000" spc="-15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동일 규모 기업 기준</a:t>
            </a:r>
            <a:r>
              <a:rPr lang="en-US" altLang="ko-KR" sz="1000" spc="-15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endParaRPr lang="ko-KR" altLang="en-US" sz="1200" spc="-15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073" name="object 12">
            <a:extLst>
              <a:ext uri="{FF2B5EF4-FFF2-40B4-BE49-F238E27FC236}">
                <a16:creationId xmlns:a16="http://schemas.microsoft.com/office/drawing/2014/main" id="{DEB9838D-ACEC-F389-11C4-A768834E36FC}"/>
              </a:ext>
            </a:extLst>
          </p:cNvPr>
          <p:cNvSpPr txBox="1"/>
          <p:nvPr/>
        </p:nvSpPr>
        <p:spPr>
          <a:xfrm>
            <a:off x="421675" y="2117963"/>
            <a:ext cx="7836499" cy="1834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HPE SimpliVity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는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HPE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에서 제작한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HCI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솔루션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데이터 중복제거 및 압축 기술을 제공하여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Storage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용량을 최대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10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배까지 절감 가능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백업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복구 기능 내장화로 데이터 보호 안정성 증가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하드웨어 가속 기능을 통한 데이터 처리 속도 향상으로 성능 극대화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와이젠은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최고의 성능을 구현하는 베스트 구성으로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HPE ProLiant DL380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서버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+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VMware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 솔루션으로 구성된 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HPE SimpliVity 380 Gen 10 Plus, Gen 11 All Flash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를</a:t>
            </a:r>
            <a:r>
              <a:rPr 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추천 지원 </a:t>
            </a:r>
            <a:endParaRPr lang="en-US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7" name="object 57">
            <a:extLst>
              <a:ext uri="{FF2B5EF4-FFF2-40B4-BE49-F238E27FC236}">
                <a16:creationId xmlns:a16="http://schemas.microsoft.com/office/drawing/2014/main" id="{28468AA2-3503-862B-F6A1-7F9218A2D7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684" y="1775063"/>
            <a:ext cx="924560" cy="342900"/>
          </a:xfrm>
          <a:prstGeom prst="rect">
            <a:avLst/>
          </a:prstGeom>
        </p:spPr>
      </p:pic>
      <p:pic>
        <p:nvPicPr>
          <p:cNvPr id="1028" name="Picture 4" descr="A product image of HPE SimpliVity 380 Gen10 Plus.">
            <a:extLst>
              <a:ext uri="{FF2B5EF4-FFF2-40B4-BE49-F238E27FC236}">
                <a16:creationId xmlns:a16="http://schemas.microsoft.com/office/drawing/2014/main" id="{9AF4F156-D495-290E-1C07-A48E76AC6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14" y="4605329"/>
            <a:ext cx="3308535" cy="140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product image of HPE SimpliVity 380 Gen11.">
            <a:extLst>
              <a:ext uri="{FF2B5EF4-FFF2-40B4-BE49-F238E27FC236}">
                <a16:creationId xmlns:a16="http://schemas.microsoft.com/office/drawing/2014/main" id="{3DE2E0E1-8A9D-A66E-606E-A7F95985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191" y="4563266"/>
            <a:ext cx="3308535" cy="130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74A3DC-B173-F60B-008B-A4CEF3BBB37B}"/>
              </a:ext>
            </a:extLst>
          </p:cNvPr>
          <p:cNvSpPr txBox="1"/>
          <p:nvPr/>
        </p:nvSpPr>
        <p:spPr>
          <a:xfrm>
            <a:off x="5450947" y="5928420"/>
            <a:ext cx="2161138" cy="830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5725" indent="-85725">
              <a:lnSpc>
                <a:spcPts val="5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ko-KR" sz="1000" dirty="0"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HPE SimpliVity 380 Gen10 Plus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6122CC-7BEA-8E14-0CA5-37A75A693FEB}"/>
              </a:ext>
            </a:extLst>
          </p:cNvPr>
          <p:cNvSpPr txBox="1"/>
          <p:nvPr/>
        </p:nvSpPr>
        <p:spPr>
          <a:xfrm>
            <a:off x="9266244" y="5928420"/>
            <a:ext cx="2161138" cy="830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5725" indent="-85725">
              <a:lnSpc>
                <a:spcPts val="5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ko-KR" sz="1000" dirty="0"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HPE SimpliVity 380 Gen11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83F8435-C177-96FF-115E-E8914FEB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063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5FFFF-8062-725D-B949-7C10D563D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40C0B425-D7EB-3942-B99A-5CDB637B82B2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1FD1B4-74F3-69C4-E523-1B7E6867E488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Infra·</a:t>
            </a: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HCI </a:t>
            </a:r>
            <a:r>
              <a:rPr kumimoji="0" lang="en-US" altLang="ko-KR" sz="2000" b="0" i="0" u="none" strike="noStrike" kern="1200" cap="none" spc="-150" normalizeH="0" baseline="0" noProof="0" dirty="0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Hyper Converged Infrastructure</a:t>
            </a: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77A4E74D-894E-084E-ED35-145AEF5A9821}"/>
              </a:ext>
            </a:extLst>
          </p:cNvPr>
          <p:cNvSpPr txBox="1"/>
          <p:nvPr/>
        </p:nvSpPr>
        <p:spPr>
          <a:xfrm>
            <a:off x="421675" y="1177227"/>
            <a:ext cx="7131649" cy="44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고객사례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의료재단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•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노후 서버 교체 및 디지털병리 시스템 가상화 구축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4E9385B2-087D-699B-C134-A14EAE75A58D}"/>
              </a:ext>
            </a:extLst>
          </p:cNvPr>
          <p:cNvSpPr txBox="1"/>
          <p:nvPr/>
        </p:nvSpPr>
        <p:spPr>
          <a:xfrm>
            <a:off x="421675" y="1817910"/>
            <a:ext cx="6884560" cy="831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HCI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가상화를 통해 디지털병리 시스템을 안정적으로 구축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가상화를 통한 표준화된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운영으로 운영비용 절감 및 효율성 극대화</a:t>
            </a: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향상된 서비스 품질 보증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(SLA </a:t>
            </a:r>
            <a:r>
              <a:rPr lang="en-US" altLang="ko-KR" sz="8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Service Level Agreement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으로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Green IT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실현</a:t>
            </a:r>
          </a:p>
        </p:txBody>
      </p:sp>
      <p:pic>
        <p:nvPicPr>
          <p:cNvPr id="3" name="그림 2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5D991A0D-8A2E-B9CE-C353-F411B9349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21" y="2149381"/>
            <a:ext cx="355120" cy="355120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B9CB86A1-3FA8-D30A-4A6A-6943FCDCCFE1}"/>
              </a:ext>
            </a:extLst>
          </p:cNvPr>
          <p:cNvSpPr/>
          <p:nvPr/>
        </p:nvSpPr>
        <p:spPr>
          <a:xfrm>
            <a:off x="6574745" y="2032427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8" name="object 29">
            <a:extLst>
              <a:ext uri="{FF2B5EF4-FFF2-40B4-BE49-F238E27FC236}">
                <a16:creationId xmlns:a16="http://schemas.microsoft.com/office/drawing/2014/main" id="{7F485B09-1828-F018-806B-A97AEDAA1D26}"/>
              </a:ext>
            </a:extLst>
          </p:cNvPr>
          <p:cNvSpPr txBox="1"/>
          <p:nvPr/>
        </p:nvSpPr>
        <p:spPr>
          <a:xfrm>
            <a:off x="6574745" y="1826571"/>
            <a:ext cx="986433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연구소 관리 서버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pic>
        <p:nvPicPr>
          <p:cNvPr id="10" name="그림 9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94E6E11A-F0E0-0F4F-9DC1-5D4495B56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89" y="2149381"/>
            <a:ext cx="355120" cy="355120"/>
          </a:xfrm>
          <a:prstGeom prst="rect">
            <a:avLst/>
          </a:prstGeom>
        </p:spPr>
      </p:pic>
      <p:sp>
        <p:nvSpPr>
          <p:cNvPr id="11" name="object 29">
            <a:extLst>
              <a:ext uri="{FF2B5EF4-FFF2-40B4-BE49-F238E27FC236}">
                <a16:creationId xmlns:a16="http://schemas.microsoft.com/office/drawing/2014/main" id="{BA935A96-DE2A-B3F6-1831-68E9319959B0}"/>
              </a:ext>
            </a:extLst>
          </p:cNvPr>
          <p:cNvSpPr txBox="1"/>
          <p:nvPr/>
        </p:nvSpPr>
        <p:spPr>
          <a:xfrm>
            <a:off x="6612845" y="2555552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Server</a:t>
            </a:r>
          </a:p>
        </p:txBody>
      </p:sp>
      <p:sp>
        <p:nvSpPr>
          <p:cNvPr id="12" name="object 29">
            <a:extLst>
              <a:ext uri="{FF2B5EF4-FFF2-40B4-BE49-F238E27FC236}">
                <a16:creationId xmlns:a16="http://schemas.microsoft.com/office/drawing/2014/main" id="{3B33ED37-39D4-A0CF-B681-27893D761701}"/>
              </a:ext>
            </a:extLst>
          </p:cNvPr>
          <p:cNvSpPr txBox="1"/>
          <p:nvPr/>
        </p:nvSpPr>
        <p:spPr>
          <a:xfrm>
            <a:off x="7033080" y="2555552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Server</a:t>
            </a:r>
          </a:p>
        </p:txBody>
      </p:sp>
      <p:pic>
        <p:nvPicPr>
          <p:cNvPr id="13" name="그림 12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15E7D5D9-D470-F958-0FB1-BAB082D15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04" y="2149381"/>
            <a:ext cx="355120" cy="355120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04AC420A-C449-02F4-88FD-42EE0328BAAF}"/>
              </a:ext>
            </a:extLst>
          </p:cNvPr>
          <p:cNvSpPr/>
          <p:nvPr/>
        </p:nvSpPr>
        <p:spPr>
          <a:xfrm>
            <a:off x="9108228" y="2032427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5" name="object 29">
            <a:extLst>
              <a:ext uri="{FF2B5EF4-FFF2-40B4-BE49-F238E27FC236}">
                <a16:creationId xmlns:a16="http://schemas.microsoft.com/office/drawing/2014/main" id="{DFEBD250-C79B-03D1-73F3-46FC4A1F627B}"/>
              </a:ext>
            </a:extLst>
          </p:cNvPr>
          <p:cNvSpPr txBox="1"/>
          <p:nvPr/>
        </p:nvSpPr>
        <p:spPr>
          <a:xfrm>
            <a:off x="9108228" y="1826571"/>
            <a:ext cx="1132429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의료재단 관리 서버</a:t>
            </a:r>
            <a:endParaRPr lang="en-US" altLang="ko-KR" sz="1000" dirty="0">
              <a:solidFill>
                <a:schemeClr val="bg1">
                  <a:lumMod val="6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pic>
        <p:nvPicPr>
          <p:cNvPr id="16" name="그림 15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85070C7C-4F91-83E8-D0CD-54B0244014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72" y="2149381"/>
            <a:ext cx="355120" cy="355120"/>
          </a:xfrm>
          <a:prstGeom prst="rect">
            <a:avLst/>
          </a:prstGeom>
        </p:spPr>
      </p:pic>
      <p:sp>
        <p:nvSpPr>
          <p:cNvPr id="17" name="object 29">
            <a:extLst>
              <a:ext uri="{FF2B5EF4-FFF2-40B4-BE49-F238E27FC236}">
                <a16:creationId xmlns:a16="http://schemas.microsoft.com/office/drawing/2014/main" id="{C0D760F1-B423-C9D2-C2D6-034836C86937}"/>
              </a:ext>
            </a:extLst>
          </p:cNvPr>
          <p:cNvSpPr txBox="1"/>
          <p:nvPr/>
        </p:nvSpPr>
        <p:spPr>
          <a:xfrm>
            <a:off x="9146328" y="2555552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Server</a:t>
            </a:r>
          </a:p>
        </p:txBody>
      </p:sp>
      <p:sp>
        <p:nvSpPr>
          <p:cNvPr id="18" name="object 29">
            <a:extLst>
              <a:ext uri="{FF2B5EF4-FFF2-40B4-BE49-F238E27FC236}">
                <a16:creationId xmlns:a16="http://schemas.microsoft.com/office/drawing/2014/main" id="{9A446ACD-F925-1833-99A3-080B4673FC0C}"/>
              </a:ext>
            </a:extLst>
          </p:cNvPr>
          <p:cNvSpPr txBox="1"/>
          <p:nvPr/>
        </p:nvSpPr>
        <p:spPr>
          <a:xfrm>
            <a:off x="9566563" y="2555552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Server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E6461943-80A9-C625-EAEF-D5679D7C1148}"/>
              </a:ext>
            </a:extLst>
          </p:cNvPr>
          <p:cNvSpPr/>
          <p:nvPr/>
        </p:nvSpPr>
        <p:spPr>
          <a:xfrm>
            <a:off x="6574745" y="3821845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0" name="object 29">
            <a:extLst>
              <a:ext uri="{FF2B5EF4-FFF2-40B4-BE49-F238E27FC236}">
                <a16:creationId xmlns:a16="http://schemas.microsoft.com/office/drawing/2014/main" id="{EF1CB425-4DE4-BEFF-DD2C-B1AEBB49B58B}"/>
              </a:ext>
            </a:extLst>
          </p:cNvPr>
          <p:cNvSpPr txBox="1"/>
          <p:nvPr/>
        </p:nvSpPr>
        <p:spPr>
          <a:xfrm>
            <a:off x="6574745" y="3615989"/>
            <a:ext cx="1088781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재해복구 클러스터</a:t>
            </a:r>
            <a:endParaRPr lang="en-US" sz="1000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8C71900-B4D1-8F12-6DC7-4A0B132DFF96}"/>
              </a:ext>
            </a:extLst>
          </p:cNvPr>
          <p:cNvGrpSpPr/>
          <p:nvPr/>
        </p:nvGrpSpPr>
        <p:grpSpPr>
          <a:xfrm>
            <a:off x="6783781" y="4060364"/>
            <a:ext cx="580283" cy="312394"/>
            <a:chOff x="10742140" y="4441954"/>
            <a:chExt cx="1020200" cy="549222"/>
          </a:xfrm>
        </p:grpSpPr>
        <p:pic>
          <p:nvPicPr>
            <p:cNvPr id="23" name="object 28">
              <a:extLst>
                <a:ext uri="{FF2B5EF4-FFF2-40B4-BE49-F238E27FC236}">
                  <a16:creationId xmlns:a16="http://schemas.microsoft.com/office/drawing/2014/main" id="{0F82C6A5-F5FC-4FE4-0EBE-5A37F02C190E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8838"/>
            <a:stretch/>
          </p:blipFill>
          <p:spPr>
            <a:xfrm>
              <a:off x="10742140" y="4441954"/>
              <a:ext cx="1020200" cy="339596"/>
            </a:xfrm>
            <a:prstGeom prst="rect">
              <a:avLst/>
            </a:prstGeom>
          </p:spPr>
        </p:pic>
        <p:pic>
          <p:nvPicPr>
            <p:cNvPr id="24" name="object 28">
              <a:extLst>
                <a:ext uri="{FF2B5EF4-FFF2-40B4-BE49-F238E27FC236}">
                  <a16:creationId xmlns:a16="http://schemas.microsoft.com/office/drawing/2014/main" id="{F9DEF13E-788F-CA44-69D4-F0D7532F52BB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5822"/>
            <a:stretch/>
          </p:blipFill>
          <p:spPr>
            <a:xfrm>
              <a:off x="10742140" y="4764313"/>
              <a:ext cx="1020200" cy="226863"/>
            </a:xfrm>
            <a:prstGeom prst="rect">
              <a:avLst/>
            </a:prstGeom>
          </p:spPr>
        </p:pic>
      </p:grpSp>
      <p:sp>
        <p:nvSpPr>
          <p:cNvPr id="25" name="object 7">
            <a:extLst>
              <a:ext uri="{FF2B5EF4-FFF2-40B4-BE49-F238E27FC236}">
                <a16:creationId xmlns:a16="http://schemas.microsoft.com/office/drawing/2014/main" id="{E25FA1BA-EE27-1957-45FB-8989491FA61B}"/>
              </a:ext>
            </a:extLst>
          </p:cNvPr>
          <p:cNvSpPr/>
          <p:nvPr/>
        </p:nvSpPr>
        <p:spPr>
          <a:xfrm>
            <a:off x="6574745" y="3821846"/>
            <a:ext cx="986433" cy="18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VMware</a:t>
            </a:r>
            <a:endParaRPr sz="1000" b="1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4C01F52E-7582-3DD3-89BA-4D96231580B0}"/>
              </a:ext>
            </a:extLst>
          </p:cNvPr>
          <p:cNvSpPr/>
          <p:nvPr/>
        </p:nvSpPr>
        <p:spPr>
          <a:xfrm>
            <a:off x="7841570" y="3821845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7" name="object 29">
            <a:extLst>
              <a:ext uri="{FF2B5EF4-FFF2-40B4-BE49-F238E27FC236}">
                <a16:creationId xmlns:a16="http://schemas.microsoft.com/office/drawing/2014/main" id="{B0E1151F-9272-5A8D-836C-744D26831192}"/>
              </a:ext>
            </a:extLst>
          </p:cNvPr>
          <p:cNvSpPr txBox="1"/>
          <p:nvPr/>
        </p:nvSpPr>
        <p:spPr>
          <a:xfrm>
            <a:off x="7841570" y="3615989"/>
            <a:ext cx="1088781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의료재단 클러스터</a:t>
            </a:r>
            <a:endParaRPr lang="en-US" sz="1000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0FCDF51-5D2E-21B2-8A0D-1360DB241568}"/>
              </a:ext>
            </a:extLst>
          </p:cNvPr>
          <p:cNvGrpSpPr/>
          <p:nvPr/>
        </p:nvGrpSpPr>
        <p:grpSpPr>
          <a:xfrm>
            <a:off x="8044644" y="4060364"/>
            <a:ext cx="580283" cy="312394"/>
            <a:chOff x="10742140" y="4441954"/>
            <a:chExt cx="1020200" cy="549222"/>
          </a:xfrm>
        </p:grpSpPr>
        <p:pic>
          <p:nvPicPr>
            <p:cNvPr id="29" name="object 28">
              <a:extLst>
                <a:ext uri="{FF2B5EF4-FFF2-40B4-BE49-F238E27FC236}">
                  <a16:creationId xmlns:a16="http://schemas.microsoft.com/office/drawing/2014/main" id="{22C045AE-535B-6ED6-3E3C-73CB785378EE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8838"/>
            <a:stretch/>
          </p:blipFill>
          <p:spPr>
            <a:xfrm>
              <a:off x="10742140" y="4441954"/>
              <a:ext cx="1020200" cy="339596"/>
            </a:xfrm>
            <a:prstGeom prst="rect">
              <a:avLst/>
            </a:prstGeom>
          </p:spPr>
        </p:pic>
        <p:pic>
          <p:nvPicPr>
            <p:cNvPr id="30" name="object 28">
              <a:extLst>
                <a:ext uri="{FF2B5EF4-FFF2-40B4-BE49-F238E27FC236}">
                  <a16:creationId xmlns:a16="http://schemas.microsoft.com/office/drawing/2014/main" id="{00288F61-BD43-1D28-A98F-9B11A0C96B6A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5822"/>
            <a:stretch/>
          </p:blipFill>
          <p:spPr>
            <a:xfrm>
              <a:off x="10742140" y="4764313"/>
              <a:ext cx="1020200" cy="226863"/>
            </a:xfrm>
            <a:prstGeom prst="rect">
              <a:avLst/>
            </a:prstGeom>
          </p:spPr>
        </p:pic>
      </p:grpSp>
      <p:sp>
        <p:nvSpPr>
          <p:cNvPr id="31" name="object 7">
            <a:extLst>
              <a:ext uri="{FF2B5EF4-FFF2-40B4-BE49-F238E27FC236}">
                <a16:creationId xmlns:a16="http://schemas.microsoft.com/office/drawing/2014/main" id="{804FE9E5-A21D-7E2F-9DB0-71BD0926DE99}"/>
              </a:ext>
            </a:extLst>
          </p:cNvPr>
          <p:cNvSpPr/>
          <p:nvPr/>
        </p:nvSpPr>
        <p:spPr>
          <a:xfrm>
            <a:off x="7841570" y="3821846"/>
            <a:ext cx="986433" cy="18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VMware</a:t>
            </a:r>
            <a:endParaRPr sz="1000" b="1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95650873-BB7A-6ECF-A429-8D8179BE74E1}"/>
              </a:ext>
            </a:extLst>
          </p:cNvPr>
          <p:cNvSpPr txBox="1"/>
          <p:nvPr/>
        </p:nvSpPr>
        <p:spPr>
          <a:xfrm>
            <a:off x="6830674" y="4402227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HCI</a:t>
            </a:r>
          </a:p>
        </p:txBody>
      </p:sp>
      <p:sp>
        <p:nvSpPr>
          <p:cNvPr id="33" name="object 29">
            <a:extLst>
              <a:ext uri="{FF2B5EF4-FFF2-40B4-BE49-F238E27FC236}">
                <a16:creationId xmlns:a16="http://schemas.microsoft.com/office/drawing/2014/main" id="{44067A96-71DB-D0F2-A529-DBFC48F36C6D}"/>
              </a:ext>
            </a:extLst>
          </p:cNvPr>
          <p:cNvSpPr txBox="1"/>
          <p:nvPr/>
        </p:nvSpPr>
        <p:spPr>
          <a:xfrm>
            <a:off x="8097168" y="4402227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HCI</a:t>
            </a:r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A2ABD3A7-D15F-D2CB-5CAF-6EA7532A0B37}"/>
              </a:ext>
            </a:extLst>
          </p:cNvPr>
          <p:cNvSpPr/>
          <p:nvPr/>
        </p:nvSpPr>
        <p:spPr>
          <a:xfrm>
            <a:off x="9113695" y="3821845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5" name="object 29">
            <a:extLst>
              <a:ext uri="{FF2B5EF4-FFF2-40B4-BE49-F238E27FC236}">
                <a16:creationId xmlns:a16="http://schemas.microsoft.com/office/drawing/2014/main" id="{50E67C3A-4B17-4313-FB4B-06486EF9BCF0}"/>
              </a:ext>
            </a:extLst>
          </p:cNvPr>
          <p:cNvSpPr txBox="1"/>
          <p:nvPr/>
        </p:nvSpPr>
        <p:spPr>
          <a:xfrm>
            <a:off x="9113695" y="3615989"/>
            <a:ext cx="1297130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디지털병리 클러스터</a:t>
            </a:r>
            <a:endParaRPr lang="en-US" sz="1000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E665A91-536D-5D37-F21C-50CDBB8CA67C}"/>
              </a:ext>
            </a:extLst>
          </p:cNvPr>
          <p:cNvGrpSpPr/>
          <p:nvPr/>
        </p:nvGrpSpPr>
        <p:grpSpPr>
          <a:xfrm>
            <a:off x="9316769" y="4060364"/>
            <a:ext cx="580283" cy="312394"/>
            <a:chOff x="10742140" y="4441954"/>
            <a:chExt cx="1020200" cy="549222"/>
          </a:xfrm>
        </p:grpSpPr>
        <p:pic>
          <p:nvPicPr>
            <p:cNvPr id="37" name="object 28">
              <a:extLst>
                <a:ext uri="{FF2B5EF4-FFF2-40B4-BE49-F238E27FC236}">
                  <a16:creationId xmlns:a16="http://schemas.microsoft.com/office/drawing/2014/main" id="{D9F51E77-AB05-0EC9-2ECB-BCE88F8126BE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8838"/>
            <a:stretch/>
          </p:blipFill>
          <p:spPr>
            <a:xfrm>
              <a:off x="10742140" y="4441954"/>
              <a:ext cx="1020200" cy="339596"/>
            </a:xfrm>
            <a:prstGeom prst="rect">
              <a:avLst/>
            </a:prstGeom>
          </p:spPr>
        </p:pic>
        <p:pic>
          <p:nvPicPr>
            <p:cNvPr id="38" name="object 28">
              <a:extLst>
                <a:ext uri="{FF2B5EF4-FFF2-40B4-BE49-F238E27FC236}">
                  <a16:creationId xmlns:a16="http://schemas.microsoft.com/office/drawing/2014/main" id="{FDE4C956-D6B1-96AF-2BC0-BACE6D214FAC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5822"/>
            <a:stretch/>
          </p:blipFill>
          <p:spPr>
            <a:xfrm>
              <a:off x="10742140" y="4764313"/>
              <a:ext cx="1020200" cy="226863"/>
            </a:xfrm>
            <a:prstGeom prst="rect">
              <a:avLst/>
            </a:prstGeom>
          </p:spPr>
        </p:pic>
      </p:grpSp>
      <p:sp>
        <p:nvSpPr>
          <p:cNvPr id="39" name="object 7">
            <a:extLst>
              <a:ext uri="{FF2B5EF4-FFF2-40B4-BE49-F238E27FC236}">
                <a16:creationId xmlns:a16="http://schemas.microsoft.com/office/drawing/2014/main" id="{FCDAF25F-F3B1-A701-361F-0D58EFB852B3}"/>
              </a:ext>
            </a:extLst>
          </p:cNvPr>
          <p:cNvSpPr/>
          <p:nvPr/>
        </p:nvSpPr>
        <p:spPr>
          <a:xfrm>
            <a:off x="9113695" y="3821846"/>
            <a:ext cx="986433" cy="18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VMware</a:t>
            </a:r>
            <a:endParaRPr sz="1000" b="1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0" name="object 29">
            <a:extLst>
              <a:ext uri="{FF2B5EF4-FFF2-40B4-BE49-F238E27FC236}">
                <a16:creationId xmlns:a16="http://schemas.microsoft.com/office/drawing/2014/main" id="{904EAABD-AE51-F5D0-8149-B10825790A3C}"/>
              </a:ext>
            </a:extLst>
          </p:cNvPr>
          <p:cNvSpPr txBox="1"/>
          <p:nvPr/>
        </p:nvSpPr>
        <p:spPr>
          <a:xfrm>
            <a:off x="9369293" y="4402227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HCI</a:t>
            </a:r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B4E35026-6FE7-840E-A6EF-E22DA631DDD9}"/>
              </a:ext>
            </a:extLst>
          </p:cNvPr>
          <p:cNvSpPr/>
          <p:nvPr/>
        </p:nvSpPr>
        <p:spPr>
          <a:xfrm>
            <a:off x="10385820" y="3821845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2" name="object 29">
            <a:extLst>
              <a:ext uri="{FF2B5EF4-FFF2-40B4-BE49-F238E27FC236}">
                <a16:creationId xmlns:a16="http://schemas.microsoft.com/office/drawing/2014/main" id="{2DC52B96-DEC6-707D-ECDC-B560C30ECFE9}"/>
              </a:ext>
            </a:extLst>
          </p:cNvPr>
          <p:cNvSpPr txBox="1"/>
          <p:nvPr/>
        </p:nvSpPr>
        <p:spPr>
          <a:xfrm>
            <a:off x="10385820" y="3615989"/>
            <a:ext cx="1297130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디지털병리 </a:t>
            </a:r>
            <a:r>
              <a:rPr lang="en-US" altLang="ko-KR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DMZ </a:t>
            </a:r>
            <a:r>
              <a:rPr lang="ko-KR" alt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서버</a:t>
            </a:r>
            <a:endParaRPr lang="en-US" sz="1000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72DAACE6-FC5D-FB4D-133C-814F197FB451}"/>
              </a:ext>
            </a:extLst>
          </p:cNvPr>
          <p:cNvGrpSpPr/>
          <p:nvPr/>
        </p:nvGrpSpPr>
        <p:grpSpPr>
          <a:xfrm>
            <a:off x="10588894" y="4060364"/>
            <a:ext cx="580283" cy="312394"/>
            <a:chOff x="10742140" y="4441954"/>
            <a:chExt cx="1020200" cy="549222"/>
          </a:xfrm>
        </p:grpSpPr>
        <p:pic>
          <p:nvPicPr>
            <p:cNvPr id="44" name="object 28">
              <a:extLst>
                <a:ext uri="{FF2B5EF4-FFF2-40B4-BE49-F238E27FC236}">
                  <a16:creationId xmlns:a16="http://schemas.microsoft.com/office/drawing/2014/main" id="{A84B502B-5172-5C3C-0F46-426727273461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8838"/>
            <a:stretch/>
          </p:blipFill>
          <p:spPr>
            <a:xfrm>
              <a:off x="10742140" y="4441954"/>
              <a:ext cx="1020200" cy="339596"/>
            </a:xfrm>
            <a:prstGeom prst="rect">
              <a:avLst/>
            </a:prstGeom>
          </p:spPr>
        </p:pic>
        <p:pic>
          <p:nvPicPr>
            <p:cNvPr id="45" name="object 28">
              <a:extLst>
                <a:ext uri="{FF2B5EF4-FFF2-40B4-BE49-F238E27FC236}">
                  <a16:creationId xmlns:a16="http://schemas.microsoft.com/office/drawing/2014/main" id="{FA3D21B6-17A4-2AA8-E364-D52E9B2E591D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5822"/>
            <a:stretch/>
          </p:blipFill>
          <p:spPr>
            <a:xfrm>
              <a:off x="10742140" y="4764313"/>
              <a:ext cx="1020200" cy="226863"/>
            </a:xfrm>
            <a:prstGeom prst="rect">
              <a:avLst/>
            </a:prstGeom>
          </p:spPr>
        </p:pic>
      </p:grpSp>
      <p:sp>
        <p:nvSpPr>
          <p:cNvPr id="46" name="object 7">
            <a:extLst>
              <a:ext uri="{FF2B5EF4-FFF2-40B4-BE49-F238E27FC236}">
                <a16:creationId xmlns:a16="http://schemas.microsoft.com/office/drawing/2014/main" id="{C83AAD60-26B3-C86D-4631-A91F1E5C8D23}"/>
              </a:ext>
            </a:extLst>
          </p:cNvPr>
          <p:cNvSpPr/>
          <p:nvPr/>
        </p:nvSpPr>
        <p:spPr>
          <a:xfrm>
            <a:off x="10385820" y="3821846"/>
            <a:ext cx="986433" cy="18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VMware</a:t>
            </a:r>
            <a:endParaRPr sz="1000" b="1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7" name="object 29">
            <a:extLst>
              <a:ext uri="{FF2B5EF4-FFF2-40B4-BE49-F238E27FC236}">
                <a16:creationId xmlns:a16="http://schemas.microsoft.com/office/drawing/2014/main" id="{4B57906B-F038-B0D0-27BC-FFF74AA27AF7}"/>
              </a:ext>
            </a:extLst>
          </p:cNvPr>
          <p:cNvSpPr txBox="1"/>
          <p:nvPr/>
        </p:nvSpPr>
        <p:spPr>
          <a:xfrm>
            <a:off x="10641418" y="4402227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HCI</a:t>
            </a:r>
          </a:p>
        </p:txBody>
      </p:sp>
      <p:sp>
        <p:nvSpPr>
          <p:cNvPr id="48" name="object 7">
            <a:extLst>
              <a:ext uri="{FF2B5EF4-FFF2-40B4-BE49-F238E27FC236}">
                <a16:creationId xmlns:a16="http://schemas.microsoft.com/office/drawing/2014/main" id="{05711652-279B-0CE9-D54E-C47929CDF3A8}"/>
              </a:ext>
            </a:extLst>
          </p:cNvPr>
          <p:cNvSpPr/>
          <p:nvPr/>
        </p:nvSpPr>
        <p:spPr>
          <a:xfrm>
            <a:off x="9113695" y="5607643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8DA02EC9-DDF0-3F9B-705A-D92CEFD8648B}"/>
              </a:ext>
            </a:extLst>
          </p:cNvPr>
          <p:cNvSpPr txBox="1"/>
          <p:nvPr/>
        </p:nvSpPr>
        <p:spPr>
          <a:xfrm>
            <a:off x="9113695" y="5401787"/>
            <a:ext cx="1297130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NAS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 스토리지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sp>
        <p:nvSpPr>
          <p:cNvPr id="50" name="object 29">
            <a:extLst>
              <a:ext uri="{FF2B5EF4-FFF2-40B4-BE49-F238E27FC236}">
                <a16:creationId xmlns:a16="http://schemas.microsoft.com/office/drawing/2014/main" id="{A8416E73-D971-E13D-9581-CFA6A4110C9E}"/>
              </a:ext>
            </a:extLst>
          </p:cNvPr>
          <p:cNvSpPr txBox="1"/>
          <p:nvPr/>
        </p:nvSpPr>
        <p:spPr>
          <a:xfrm>
            <a:off x="9369293" y="6168975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Storage</a:t>
            </a:r>
          </a:p>
        </p:txBody>
      </p:sp>
      <p:pic>
        <p:nvPicPr>
          <p:cNvPr id="51" name="그림 50" descr="폰트, 그래픽, 상징, 라인이(가) 표시된 사진&#10;&#10;자동 생성된 설명">
            <a:extLst>
              <a:ext uri="{FF2B5EF4-FFF2-40B4-BE49-F238E27FC236}">
                <a16:creationId xmlns:a16="http://schemas.microsoft.com/office/drawing/2014/main" id="{B7A085A8-2955-AB4C-BF12-22C348CA7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22" y="5702760"/>
            <a:ext cx="436278" cy="436278"/>
          </a:xfrm>
          <a:prstGeom prst="rect">
            <a:avLst/>
          </a:prstGeom>
        </p:spPr>
      </p:pic>
      <p:grpSp>
        <p:nvGrpSpPr>
          <p:cNvPr id="52" name="그룹 51">
            <a:extLst>
              <a:ext uri="{FF2B5EF4-FFF2-40B4-BE49-F238E27FC236}">
                <a16:creationId xmlns:a16="http://schemas.microsoft.com/office/drawing/2014/main" id="{3F21B412-EADE-37E6-1228-E1777934B955}"/>
              </a:ext>
            </a:extLst>
          </p:cNvPr>
          <p:cNvGrpSpPr/>
          <p:nvPr/>
        </p:nvGrpSpPr>
        <p:grpSpPr>
          <a:xfrm>
            <a:off x="9694857" y="2756639"/>
            <a:ext cx="1058076" cy="810363"/>
            <a:chOff x="3605940" y="1789365"/>
            <a:chExt cx="3814302" cy="3814303"/>
          </a:xfrm>
        </p:grpSpPr>
        <p:sp>
          <p:nvSpPr>
            <p:cNvPr id="53" name="사각형: 둥근 모서리 4">
              <a:extLst>
                <a:ext uri="{FF2B5EF4-FFF2-40B4-BE49-F238E27FC236}">
                  <a16:creationId xmlns:a16="http://schemas.microsoft.com/office/drawing/2014/main" id="{69BCBB94-8D40-1A0D-F91D-1A4A12BD9E63}"/>
                </a:ext>
              </a:extLst>
            </p:cNvPr>
            <p:cNvSpPr/>
            <p:nvPr/>
          </p:nvSpPr>
          <p:spPr>
            <a:xfrm>
              <a:off x="3605940" y="1789365"/>
              <a:ext cx="1967579" cy="883332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tail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4" name="사각형: 둥근 모서리 4">
              <a:extLst>
                <a:ext uri="{FF2B5EF4-FFF2-40B4-BE49-F238E27FC236}">
                  <a16:creationId xmlns:a16="http://schemas.microsoft.com/office/drawing/2014/main" id="{B2FCB7C5-D60B-2413-A06F-F133BDD2F58A}"/>
                </a:ext>
              </a:extLst>
            </p:cNvPr>
            <p:cNvSpPr/>
            <p:nvPr/>
          </p:nvSpPr>
          <p:spPr>
            <a:xfrm rot="16200000" flipH="1">
              <a:off x="5031396" y="3214822"/>
              <a:ext cx="2930968" cy="1846724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7D9B82E2-5600-96A0-FCB7-BED788E999DD}"/>
              </a:ext>
            </a:extLst>
          </p:cNvPr>
          <p:cNvCxnSpPr>
            <a:cxnSpLocks/>
          </p:cNvCxnSpPr>
          <p:nvPr/>
        </p:nvCxnSpPr>
        <p:spPr>
          <a:xfrm flipV="1">
            <a:off x="7064943" y="2750478"/>
            <a:ext cx="0" cy="81106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B1B8FA7A-05C8-93BA-346A-A26608CD3664}"/>
              </a:ext>
            </a:extLst>
          </p:cNvPr>
          <p:cNvCxnSpPr>
            <a:cxnSpLocks/>
          </p:cNvCxnSpPr>
          <p:nvPr/>
        </p:nvCxnSpPr>
        <p:spPr>
          <a:xfrm flipV="1">
            <a:off x="9589068" y="2750478"/>
            <a:ext cx="0" cy="81106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</p:cxn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54D281B4-6101-DEF0-ACF1-1D20FEE0A2B2}"/>
              </a:ext>
            </a:extLst>
          </p:cNvPr>
          <p:cNvGrpSpPr/>
          <p:nvPr/>
        </p:nvGrpSpPr>
        <p:grpSpPr>
          <a:xfrm flipH="1">
            <a:off x="8362950" y="2756639"/>
            <a:ext cx="1112832" cy="810363"/>
            <a:chOff x="3605940" y="1789365"/>
            <a:chExt cx="3814302" cy="3814303"/>
          </a:xfrm>
        </p:grpSpPr>
        <p:sp>
          <p:nvSpPr>
            <p:cNvPr id="59" name="사각형: 둥근 모서리 4">
              <a:extLst>
                <a:ext uri="{FF2B5EF4-FFF2-40B4-BE49-F238E27FC236}">
                  <a16:creationId xmlns:a16="http://schemas.microsoft.com/office/drawing/2014/main" id="{BF3E938F-9339-EA79-B87C-2426D6E9D25A}"/>
                </a:ext>
              </a:extLst>
            </p:cNvPr>
            <p:cNvSpPr/>
            <p:nvPr/>
          </p:nvSpPr>
          <p:spPr>
            <a:xfrm>
              <a:off x="3605940" y="1789365"/>
              <a:ext cx="1967579" cy="883332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tail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0" name="사각형: 둥근 모서리 4">
              <a:extLst>
                <a:ext uri="{FF2B5EF4-FFF2-40B4-BE49-F238E27FC236}">
                  <a16:creationId xmlns:a16="http://schemas.microsoft.com/office/drawing/2014/main" id="{D0056F9C-FE19-897E-9012-3BE041DEED35}"/>
                </a:ext>
              </a:extLst>
            </p:cNvPr>
            <p:cNvSpPr/>
            <p:nvPr/>
          </p:nvSpPr>
          <p:spPr>
            <a:xfrm rot="16200000" flipH="1">
              <a:off x="5031396" y="3214822"/>
              <a:ext cx="2930968" cy="1846724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A42CB80D-18DC-5CC0-4DEC-FBC32DE1BC8E}"/>
              </a:ext>
            </a:extLst>
          </p:cNvPr>
          <p:cNvCxnSpPr>
            <a:cxnSpLocks/>
          </p:cNvCxnSpPr>
          <p:nvPr/>
        </p:nvCxnSpPr>
        <p:spPr>
          <a:xfrm flipV="1">
            <a:off x="9589068" y="4550703"/>
            <a:ext cx="0" cy="81106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</p:cxn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E231428-2D9A-ED1F-7C86-0CFA3C1E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332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C284D-633B-B0C7-FC70-D6EB805D0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98FD724F-C3B8-ACFA-B100-AC93E21F62D6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A7640-7F78-2BE6-E520-9CE7B031F328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Infra·</a:t>
            </a: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X86 Server</a:t>
            </a: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A384A17F-FCF9-9E1E-6A75-29C979D6796B}"/>
              </a:ext>
            </a:extLst>
          </p:cNvPr>
          <p:cNvSpPr txBox="1"/>
          <p:nvPr/>
        </p:nvSpPr>
        <p:spPr>
          <a:xfrm>
            <a:off x="421676" y="1177227"/>
            <a:ext cx="4871186" cy="1305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X86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Server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는 인텔</a:t>
            </a:r>
            <a:r>
              <a:rPr lang="ko-KR" altLang="en-US" sz="1200" b="1" dirty="0">
                <a:solidFill>
                  <a:srgbClr val="002B82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∙</a:t>
            </a:r>
            <a:r>
              <a:rPr lang="en-US" altLang="ko-KR" sz="1200" b="1" dirty="0">
                <a:solidFill>
                  <a:srgbClr val="002B82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AMD</a:t>
            </a:r>
            <a:r>
              <a:rPr lang="ko-KR" altLang="en-US" sz="1200" b="1" dirty="0">
                <a:solidFill>
                  <a:srgbClr val="002B82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에서 개발한 </a:t>
            </a:r>
            <a:r>
              <a:rPr lang="en-US" altLang="ko-KR" sz="1200" b="1" dirty="0">
                <a:solidFill>
                  <a:srgbClr val="002B82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X86 </a:t>
            </a:r>
            <a:r>
              <a:rPr lang="ko-KR" altLang="en-US" sz="1200" b="1" dirty="0">
                <a:solidFill>
                  <a:srgbClr val="002B82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아키텍처 기반의 서버</a:t>
            </a:r>
            <a:endParaRPr lang="en-US" altLang="ko-KR" sz="1200" b="1" dirty="0">
              <a:solidFill>
                <a:srgbClr val="002B82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오랜 기간 꾸준히 선호되고 있는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스테디셀러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윈도우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리눅스 등 다양한 운영체제 지원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웹 서버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파일 서버 등 다목적으로 활용 가능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다양한 소프트웨어 하드웨어와 호환되는 장점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C1E86BB3-8F92-820A-F481-7A69415B613C}"/>
              </a:ext>
            </a:extLst>
          </p:cNvPr>
          <p:cNvSpPr txBox="1"/>
          <p:nvPr/>
        </p:nvSpPr>
        <p:spPr>
          <a:xfrm>
            <a:off x="421676" y="4374967"/>
            <a:ext cx="5217124" cy="1533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900"/>
              </a:lnSpc>
              <a:spcBef>
                <a:spcPts val="100"/>
              </a:spcBef>
            </a:pP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한국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은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글로벌 서버 시장 규모 </a:t>
            </a: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6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9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2028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</a:t>
            </a: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4.7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조원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규모로 성장 예상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9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향후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5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년간 연평균 성장률 </a:t>
            </a: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9.9%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수준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생성형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AI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시장의 발전으로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GPU</a:t>
            </a:r>
            <a:r>
              <a:rPr lang="en-US" altLang="ko-KR" sz="9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9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그래픽처리장치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서버 수요 급등</a:t>
            </a: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영상 음향 등 고용량 데이터 사용 증가로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GPU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서버 수요는 더욱 확대 예상</a:t>
            </a:r>
          </a:p>
          <a:p>
            <a:pPr marL="1270">
              <a:spcBef>
                <a:spcPts val="100"/>
              </a:spcBef>
            </a:pPr>
            <a:endParaRPr lang="en-US" altLang="ko-KR" sz="9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33C72-DC79-5EC8-1C2E-87EF94E82CF7}"/>
              </a:ext>
            </a:extLst>
          </p:cNvPr>
          <p:cNvSpPr txBox="1"/>
          <p:nvPr/>
        </p:nvSpPr>
        <p:spPr>
          <a:xfrm>
            <a:off x="6159848" y="6018364"/>
            <a:ext cx="5067300" cy="2579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출처 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– 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한국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IDC 2023.4Q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AEBF4-E560-3E48-CDC3-FB5B94B0518F}"/>
              </a:ext>
            </a:extLst>
          </p:cNvPr>
          <p:cNvSpPr txBox="1"/>
          <p:nvPr/>
        </p:nvSpPr>
        <p:spPr>
          <a:xfrm>
            <a:off x="5972175" y="3748864"/>
            <a:ext cx="827801" cy="27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latinLnBrk="1">
              <a:lnSpc>
                <a:spcPct val="13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단위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조원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08B2653C-4F27-7448-3677-B0BE7F52B7A6}"/>
              </a:ext>
            </a:extLst>
          </p:cNvPr>
          <p:cNvGraphicFramePr/>
          <p:nvPr/>
        </p:nvGraphicFramePr>
        <p:xfrm>
          <a:off x="6343650" y="3892834"/>
          <a:ext cx="4950174" cy="214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Digital Edge | HP Enterprise tops in x86 servers category with 30.3% market  share: IDC">
            <a:extLst>
              <a:ext uri="{FF2B5EF4-FFF2-40B4-BE49-F238E27FC236}">
                <a16:creationId xmlns:a16="http://schemas.microsoft.com/office/drawing/2014/main" id="{66D94D58-63C6-CF68-202C-BA9079B2B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24" y="1288258"/>
            <a:ext cx="2045764" cy="13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12">
            <a:extLst>
              <a:ext uri="{FF2B5EF4-FFF2-40B4-BE49-F238E27FC236}">
                <a16:creationId xmlns:a16="http://schemas.microsoft.com/office/drawing/2014/main" id="{C4B0D338-9EDD-F886-70CB-E477AD762809}"/>
              </a:ext>
            </a:extLst>
          </p:cNvPr>
          <p:cNvSpPr txBox="1"/>
          <p:nvPr/>
        </p:nvSpPr>
        <p:spPr>
          <a:xfrm>
            <a:off x="7685262" y="3623359"/>
            <a:ext cx="329353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indent="-123825" algn="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b="1" dirty="0">
                <a:solidFill>
                  <a:srgbClr val="00206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한국 서버 시장 규모</a:t>
            </a:r>
            <a:endParaRPr sz="1200" b="1" dirty="0">
              <a:solidFill>
                <a:srgbClr val="00206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2C1E881A-CDB5-03B2-68E5-50D2FA7C89F0}"/>
              </a:ext>
            </a:extLst>
          </p:cNvPr>
          <p:cNvSpPr txBox="1"/>
          <p:nvPr/>
        </p:nvSpPr>
        <p:spPr>
          <a:xfrm>
            <a:off x="9953625" y="3993655"/>
            <a:ext cx="95849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r">
              <a:lnSpc>
                <a:spcPct val="100000"/>
              </a:lnSpc>
              <a:spcBef>
                <a:spcPts val="100"/>
              </a:spcBef>
            </a:pPr>
            <a:r>
              <a:rPr lang="en-US" altLang="ko-KR" sz="1100" b="1" dirty="0">
                <a:solidFill>
                  <a:srgbClr val="00206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4.7</a:t>
            </a:r>
            <a:endParaRPr sz="1100" b="1" dirty="0">
              <a:solidFill>
                <a:srgbClr val="00206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2B764A69-F741-8C64-0C7B-7642CE96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80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3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751C75-5F18-8071-BEBD-3058745C7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0D4D46-2BD2-FF0B-3AB9-B7AB8ECC9789}"/>
              </a:ext>
            </a:extLst>
          </p:cNvPr>
          <p:cNvSpPr txBox="1"/>
          <p:nvPr/>
        </p:nvSpPr>
        <p:spPr>
          <a:xfrm>
            <a:off x="485775" y="1434210"/>
            <a:ext cx="1170622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와이젠정보기술</a:t>
            </a:r>
            <a:r>
              <a:rPr kumimoji="0" lang="ko-KR" altLang="en-US" sz="2400" b="0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이</a:t>
            </a:r>
            <a:r>
              <a:rPr kumimoji="0" lang="ko-KR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제공하는 </a:t>
            </a:r>
            <a:r>
              <a:rPr kumimoji="0" lang="ko-KR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서비스</a:t>
            </a:r>
            <a:endParaRPr kumimoji="0" lang="en-US" altLang="ko-KR" sz="2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28B8644-9EE9-48C3-B4E1-08213D0FA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4" y="1175354"/>
            <a:ext cx="820739" cy="223114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9D7F4C6-E87B-1DF2-0EDA-5FC0EEB7CD6A}"/>
              </a:ext>
            </a:extLst>
          </p:cNvPr>
          <p:cNvSpPr/>
          <p:nvPr/>
        </p:nvSpPr>
        <p:spPr>
          <a:xfrm>
            <a:off x="502024" y="3549042"/>
            <a:ext cx="3592487" cy="1251558"/>
          </a:xfrm>
          <a:prstGeom prst="roundRect">
            <a:avLst>
              <a:gd name="adj" fmla="val 8306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72000" rtlCol="0"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서버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스토리지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네트워크 장비 등 </a:t>
            </a:r>
            <a:endParaRPr kumimoji="0" lang="en-US" altLang="ko-KR" sz="1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하드웨어 중심의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IT</a:t>
            </a:r>
            <a:r>
              <a:rPr kumimoji="0" lang="en-US" altLang="ko-KR" sz="20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</a:t>
            </a:r>
            <a:r>
              <a:rPr kumimoji="0" lang="ko-KR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인프라 구축</a:t>
            </a:r>
            <a:endParaRPr kumimoji="0" lang="en-US" altLang="ko-KR" sz="2000" b="0" i="0" u="none" strike="noStrike" kern="1200" cap="none" spc="-15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5464D7A-D0AF-8400-6D1C-9EF60F619252}"/>
              </a:ext>
            </a:extLst>
          </p:cNvPr>
          <p:cNvSpPr/>
          <p:nvPr/>
        </p:nvSpPr>
        <p:spPr>
          <a:xfrm>
            <a:off x="4279306" y="3549042"/>
            <a:ext cx="3592487" cy="1251558"/>
          </a:xfrm>
          <a:prstGeom prst="roundRect">
            <a:avLst>
              <a:gd name="adj" fmla="val 8306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72000" rtlCol="0"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인프라의 효율적 운용을 위한 </a:t>
            </a:r>
            <a:endParaRPr kumimoji="0" lang="en-US" altLang="ko-KR" sz="1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소프트웨어 기반의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IT</a:t>
            </a:r>
            <a:r>
              <a:rPr kumimoji="0" lang="en-US" altLang="ko-KR" sz="20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</a:t>
            </a:r>
            <a:r>
              <a:rPr kumimoji="0" lang="ko-KR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솔루션 제공</a:t>
            </a:r>
            <a:endParaRPr kumimoji="0" lang="en-US" altLang="ko-KR" sz="2000" b="0" i="0" u="none" strike="noStrike" kern="1200" cap="none" spc="-15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FA06E01-1F5B-8335-115B-EFE4F62BEBC4}"/>
              </a:ext>
            </a:extLst>
          </p:cNvPr>
          <p:cNvSpPr/>
          <p:nvPr/>
        </p:nvSpPr>
        <p:spPr>
          <a:xfrm>
            <a:off x="8056588" y="3549042"/>
            <a:ext cx="3592487" cy="1251558"/>
          </a:xfrm>
          <a:prstGeom prst="roundRect">
            <a:avLst>
              <a:gd name="adj" fmla="val 8306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72000" rtlCol="0"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IT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인프라</a:t>
            </a:r>
            <a:r>
              <a:rPr kumimoji="0" lang="ko-KR" altLang="en-US" sz="105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∙</a:t>
            </a:r>
            <a:r>
              <a:rPr kumimoji="0" lang="ko-KR" altLang="en-US" sz="105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솔루션의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체계적 유지관리</a:t>
            </a:r>
            <a:r>
              <a:rPr kumimoji="0" lang="en-US" altLang="ko-KR" sz="20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</a:t>
            </a:r>
            <a:r>
              <a:rPr kumimoji="0" lang="ko-KR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및</a:t>
            </a:r>
            <a:r>
              <a:rPr kumimoji="0" lang="ko-KR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</a:t>
            </a:r>
            <a:r>
              <a:rPr kumimoji="0" lang="ko-KR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컨설팅 지원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pic>
        <p:nvPicPr>
          <p:cNvPr id="12" name="그림 11" descr="스크린샷, 라인, 폰트, 그래픽이(가) 표시된 사진&#10;&#10;자동 생성된 설명">
            <a:extLst>
              <a:ext uri="{FF2B5EF4-FFF2-40B4-BE49-F238E27FC236}">
                <a16:creationId xmlns:a16="http://schemas.microsoft.com/office/drawing/2014/main" id="{C532525C-8667-0D26-DD06-CB47EDC0BFC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75" y="3058282"/>
            <a:ext cx="594748" cy="594748"/>
          </a:xfrm>
          <a:prstGeom prst="rect">
            <a:avLst/>
          </a:prstGeom>
        </p:spPr>
      </p:pic>
      <p:pic>
        <p:nvPicPr>
          <p:cNvPr id="21" name="그림 20" descr="폰트, 상징, 그래픽, 로고이(가) 표시된 사진&#10;&#10;자동 생성된 설명">
            <a:extLst>
              <a:ext uri="{FF2B5EF4-FFF2-40B4-BE49-F238E27FC236}">
                <a16:creationId xmlns:a16="http://schemas.microsoft.com/office/drawing/2014/main" id="{59367FA0-C757-C744-C53F-A1B03077F08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061" y="3073887"/>
            <a:ext cx="563540" cy="563538"/>
          </a:xfrm>
          <a:prstGeom prst="rect">
            <a:avLst/>
          </a:prstGeom>
        </p:spPr>
      </p:pic>
      <p:pic>
        <p:nvPicPr>
          <p:cNvPr id="16" name="그림 15" descr="스크린샷, 원, 디자인이(가) 표시된 사진&#10;&#10;자동 생성된 설명">
            <a:extLst>
              <a:ext uri="{FF2B5EF4-FFF2-40B4-BE49-F238E27FC236}">
                <a16:creationId xmlns:a16="http://schemas.microsoft.com/office/drawing/2014/main" id="{548042B2-5F92-126F-5295-3113C1EDD769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25" y="3021372"/>
            <a:ext cx="615884" cy="615884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D6F25CC4-89D6-2CB9-8677-7D1CF3E2529A}"/>
              </a:ext>
            </a:extLst>
          </p:cNvPr>
          <p:cNvCxnSpPr>
            <a:cxnSpLocks/>
          </p:cNvCxnSpPr>
          <p:nvPr/>
        </p:nvCxnSpPr>
        <p:spPr>
          <a:xfrm>
            <a:off x="4185348" y="2981325"/>
            <a:ext cx="0" cy="1819275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3E82F5D-CA07-4FDB-D37A-2F614FB51078}"/>
              </a:ext>
            </a:extLst>
          </p:cNvPr>
          <p:cNvCxnSpPr>
            <a:cxnSpLocks/>
          </p:cNvCxnSpPr>
          <p:nvPr/>
        </p:nvCxnSpPr>
        <p:spPr>
          <a:xfrm>
            <a:off x="7961337" y="2981325"/>
            <a:ext cx="0" cy="1819275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665056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578AD-F4EA-58B2-7C07-91214E796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Picture 48" descr="HP Bladesystem C7000">
            <a:extLst>
              <a:ext uri="{FF2B5EF4-FFF2-40B4-BE49-F238E27FC236}">
                <a16:creationId xmlns:a16="http://schemas.microsoft.com/office/drawing/2014/main" id="{0C01BC2E-E055-E910-62F4-04BA76ACC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94" y="3543300"/>
            <a:ext cx="2611336" cy="26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CAFA57D-3A01-F85B-D1A1-A26069F2B460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DB99C-EBC3-3067-E47D-4DF85DB36A44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Infra·</a:t>
            </a: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X86 Server</a:t>
            </a: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0F33DC7D-015A-7058-3EE1-15FF968D2306}"/>
              </a:ext>
            </a:extLst>
          </p:cNvPr>
          <p:cNvSpPr txBox="1"/>
          <p:nvPr/>
        </p:nvSpPr>
        <p:spPr>
          <a:xfrm>
            <a:off x="421676" y="1177227"/>
            <a:ext cx="4871186" cy="225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와이젠은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고객의 요구사항과 구축환경에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최적화된 형태로 지원</a:t>
            </a:r>
            <a:endParaRPr lang="ko-KR" altLang="en-US" sz="1200" spc="-150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A8FD74-01DD-7932-210D-02522CA948BB}"/>
              </a:ext>
            </a:extLst>
          </p:cNvPr>
          <p:cNvSpPr txBox="1"/>
          <p:nvPr/>
        </p:nvSpPr>
        <p:spPr>
          <a:xfrm>
            <a:off x="1234026" y="2726957"/>
            <a:ext cx="306907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Rack Type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4AE49D6-E100-4181-D231-67A095B733F9}"/>
              </a:ext>
            </a:extLst>
          </p:cNvPr>
          <p:cNvCxnSpPr>
            <a:cxnSpLocks/>
          </p:cNvCxnSpPr>
          <p:nvPr/>
        </p:nvCxnSpPr>
        <p:spPr>
          <a:xfrm>
            <a:off x="1170782" y="2943047"/>
            <a:ext cx="319556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E26731C-9A9F-F0E2-EFC0-BADAF4C54BD4}"/>
              </a:ext>
            </a:extLst>
          </p:cNvPr>
          <p:cNvSpPr txBox="1"/>
          <p:nvPr/>
        </p:nvSpPr>
        <p:spPr>
          <a:xfrm>
            <a:off x="1209228" y="3095858"/>
            <a:ext cx="2884689" cy="2946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5725" indent="-85725">
              <a:lnSpc>
                <a:spcPts val="7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다목적 컴퓨팅 용도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  <a:p>
            <a:pPr marL="85725" indent="-85725">
              <a:lnSpc>
                <a:spcPts val="7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어플리케이션 전반에 데이터센터 효율성 제공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A7CF51-D551-4603-D6BD-74D33CEA0A32}"/>
              </a:ext>
            </a:extLst>
          </p:cNvPr>
          <p:cNvSpPr txBox="1"/>
          <p:nvPr/>
        </p:nvSpPr>
        <p:spPr>
          <a:xfrm>
            <a:off x="4585934" y="2726957"/>
            <a:ext cx="306907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Tower Type</a:t>
            </a: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2CCF8990-EF8D-20D5-BA67-D483492BBE55}"/>
              </a:ext>
            </a:extLst>
          </p:cNvPr>
          <p:cNvCxnSpPr>
            <a:cxnSpLocks/>
          </p:cNvCxnSpPr>
          <p:nvPr/>
        </p:nvCxnSpPr>
        <p:spPr>
          <a:xfrm>
            <a:off x="4522690" y="2943047"/>
            <a:ext cx="319556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9177022-A97A-2A78-F578-6ED061D91222}"/>
              </a:ext>
            </a:extLst>
          </p:cNvPr>
          <p:cNvSpPr txBox="1"/>
          <p:nvPr/>
        </p:nvSpPr>
        <p:spPr>
          <a:xfrm>
            <a:off x="4574728" y="3095858"/>
            <a:ext cx="3447490" cy="2946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5725" indent="-85725">
              <a:lnSpc>
                <a:spcPts val="7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소규모 기업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, 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일반 사무용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  <a:p>
            <a:pPr marL="85725" indent="-85725">
              <a:lnSpc>
                <a:spcPts val="7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어플리케이션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, 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데이터베이스 등 다양한 작업에 적합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0C71A4-3856-799D-F806-22526016E7CE}"/>
              </a:ext>
            </a:extLst>
          </p:cNvPr>
          <p:cNvSpPr txBox="1"/>
          <p:nvPr/>
        </p:nvSpPr>
        <p:spPr>
          <a:xfrm>
            <a:off x="7939334" y="2726957"/>
            <a:ext cx="306907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Blade Type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29C5B1BF-EDFC-BD1B-8D18-179A0AF7D2AB}"/>
              </a:ext>
            </a:extLst>
          </p:cNvPr>
          <p:cNvCxnSpPr>
            <a:cxnSpLocks/>
          </p:cNvCxnSpPr>
          <p:nvPr/>
        </p:nvCxnSpPr>
        <p:spPr>
          <a:xfrm>
            <a:off x="7876090" y="2943047"/>
            <a:ext cx="319556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F8AB996-BD61-945C-4A15-C7780F4F2EA5}"/>
              </a:ext>
            </a:extLst>
          </p:cNvPr>
          <p:cNvSpPr txBox="1"/>
          <p:nvPr/>
        </p:nvSpPr>
        <p:spPr>
          <a:xfrm>
            <a:off x="7908649" y="3095858"/>
            <a:ext cx="2884689" cy="2946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5725" indent="-85725">
              <a:lnSpc>
                <a:spcPts val="7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데이터센터 운영 자동화 및 통합 지원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  <a:p>
            <a:pPr marL="85725" indent="-85725">
              <a:lnSpc>
                <a:spcPts val="7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운영 비용 절감 제공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51FD91A4-7B8C-10C2-1796-5E73173926DC}"/>
              </a:ext>
            </a:extLst>
          </p:cNvPr>
          <p:cNvGrpSpPr/>
          <p:nvPr/>
        </p:nvGrpSpPr>
        <p:grpSpPr>
          <a:xfrm>
            <a:off x="1234026" y="4201102"/>
            <a:ext cx="2805836" cy="1413394"/>
            <a:chOff x="775431" y="3845323"/>
            <a:chExt cx="3104869" cy="1564027"/>
          </a:xfrm>
        </p:grpSpPr>
        <p:pic>
          <p:nvPicPr>
            <p:cNvPr id="1048" name="Picture 24" descr="Order Dell PowerEdge R750xs Rack Server Worldwide - Tejar.com">
              <a:extLst>
                <a:ext uri="{FF2B5EF4-FFF2-40B4-BE49-F238E27FC236}">
                  <a16:creationId xmlns:a16="http://schemas.microsoft.com/office/drawing/2014/main" id="{54D33047-04CC-A4B9-BD0E-EC88FFB844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85" b="35219"/>
            <a:stretch/>
          </p:blipFill>
          <p:spPr bwMode="auto">
            <a:xfrm>
              <a:off x="1902094" y="4923401"/>
              <a:ext cx="1978206" cy="485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Wholesale Lenovo storage D1212 Thinksystem D1212 Direct Attached Storage  networking storage Manufacturer and Supplier | Shengtang Jiaye">
              <a:extLst>
                <a:ext uri="{FF2B5EF4-FFF2-40B4-BE49-F238E27FC236}">
                  <a16:creationId xmlns:a16="http://schemas.microsoft.com/office/drawing/2014/main" id="{FCE148A5-940C-7B01-425E-810C67CF1C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20" b="30668"/>
            <a:stretch/>
          </p:blipFill>
          <p:spPr bwMode="auto">
            <a:xfrm>
              <a:off x="854360" y="4287834"/>
              <a:ext cx="1875719" cy="664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Buy HP Rack Server: Good Prices &amp; Fast Delivery ✔️">
              <a:extLst>
                <a:ext uri="{FF2B5EF4-FFF2-40B4-BE49-F238E27FC236}">
                  <a16:creationId xmlns:a16="http://schemas.microsoft.com/office/drawing/2014/main" id="{EED119DC-6FD9-92E7-01B0-5E7F317D28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3" t="32917" r="15833" b="32917"/>
            <a:stretch/>
          </p:blipFill>
          <p:spPr bwMode="auto">
            <a:xfrm>
              <a:off x="775431" y="3845323"/>
              <a:ext cx="1970841" cy="656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A76A5B3A-0486-1E45-8124-B2AB54B75BF6}"/>
              </a:ext>
            </a:extLst>
          </p:cNvPr>
          <p:cNvGrpSpPr/>
          <p:nvPr/>
        </p:nvGrpSpPr>
        <p:grpSpPr>
          <a:xfrm>
            <a:off x="4112443" y="3664902"/>
            <a:ext cx="3831196" cy="2164021"/>
            <a:chOff x="4596734" y="4723953"/>
            <a:chExt cx="3893203" cy="2199045"/>
          </a:xfrm>
        </p:grpSpPr>
        <p:pic>
          <p:nvPicPr>
            <p:cNvPr id="1052" name="Picture 28" descr="Lenovo Think Station Rack &amp; Tower Server at ₹ 300000 | Lenovo Server in  Kolkata | ID: 2850210951588">
              <a:extLst>
                <a:ext uri="{FF2B5EF4-FFF2-40B4-BE49-F238E27FC236}">
                  <a16:creationId xmlns:a16="http://schemas.microsoft.com/office/drawing/2014/main" id="{4E895EA6-C4F8-8E49-A392-3306ED10DF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00"/>
            <a:stretch/>
          </p:blipFill>
          <p:spPr bwMode="auto">
            <a:xfrm>
              <a:off x="7151024" y="5061785"/>
              <a:ext cx="1338913" cy="167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PowerEdge Tower Servers">
              <a:extLst>
                <a:ext uri="{FF2B5EF4-FFF2-40B4-BE49-F238E27FC236}">
                  <a16:creationId xmlns:a16="http://schemas.microsoft.com/office/drawing/2014/main" id="{9E523BCB-37EF-4BD2-1674-ADA5C74F0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599" y="4723953"/>
              <a:ext cx="1870131" cy="2052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HPE Tower Servers - Models &amp; Specs | HPE Store United Kingdom">
              <a:extLst>
                <a:ext uri="{FF2B5EF4-FFF2-40B4-BE49-F238E27FC236}">
                  <a16:creationId xmlns:a16="http://schemas.microsoft.com/office/drawing/2014/main" id="{EDBA9814-1CD8-A9E4-4CA3-669FE04105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1" r="12153"/>
            <a:stretch/>
          </p:blipFill>
          <p:spPr bwMode="auto">
            <a:xfrm flipH="1">
              <a:off x="4596734" y="4812900"/>
              <a:ext cx="1870124" cy="211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420C01F-D8EB-1C3A-4575-8A0D6698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760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7130E-79D0-1DAD-D3E1-763E33391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611F0EA3-E8A0-7E3B-DD07-0EFDC9A4242C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1831E-EA4C-3C77-4138-E4A324B0F411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</a:t>
            </a:r>
            <a:r>
              <a:rPr kumimoji="0" lang="en-US" altLang="ko-KR" sz="3200" b="0" i="0" u="none" strike="noStrike" kern="1200" cap="none" spc="-150" normalizeH="0" baseline="0" noProof="0" dirty="0" err="1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Infra·</a:t>
            </a:r>
            <a:r>
              <a:rPr kumimoji="0" lang="en-US" altLang="ko-KR" sz="3200" b="0" i="0" u="none" strike="noStrike" kern="1200" cap="none" spc="-150" normalizeH="0" baseline="0" noProof="0" dirty="0" err="1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UNIX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DCF7878-27E4-445A-7EF5-A6D04A9AB011}"/>
              </a:ext>
            </a:extLst>
          </p:cNvPr>
          <p:cNvSpPr txBox="1"/>
          <p:nvPr/>
        </p:nvSpPr>
        <p:spPr>
          <a:xfrm>
            <a:off x="421676" y="1177227"/>
            <a:ext cx="6417274" cy="465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UNIX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는 뛰어난 보안성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입증된 안정성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개선된 가용성으로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다수의 금융권 고객사가 사용중인 운영체제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800"/>
              </a:lnSpc>
              <a:spcBef>
                <a:spcPts val="100"/>
              </a:spcBef>
            </a:pP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와이젠은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수년 간의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On-Premise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기반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UNIX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서버 구축 경험으로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다양한 노하우와 레퍼런스 제공 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109B49D-521F-98A7-0ACE-04E6AC126355}"/>
              </a:ext>
            </a:extLst>
          </p:cNvPr>
          <p:cNvGrpSpPr/>
          <p:nvPr/>
        </p:nvGrpSpPr>
        <p:grpSpPr>
          <a:xfrm>
            <a:off x="6069430" y="3532220"/>
            <a:ext cx="4871186" cy="2380916"/>
            <a:chOff x="5020533" y="3019545"/>
            <a:chExt cx="5920083" cy="2893591"/>
          </a:xfrm>
        </p:grpSpPr>
        <p:pic>
          <p:nvPicPr>
            <p:cNvPr id="2056" name="Picture 8" descr="HP ProLiant DL380 Gen7 Server Price In Pakistan - IT Networks">
              <a:extLst>
                <a:ext uri="{FF2B5EF4-FFF2-40B4-BE49-F238E27FC236}">
                  <a16:creationId xmlns:a16="http://schemas.microsoft.com/office/drawing/2014/main" id="{A11340E3-22C4-42B0-B36F-117FD7EBA4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7" t="50000" r="11291" b="20377"/>
            <a:stretch/>
          </p:blipFill>
          <p:spPr bwMode="auto">
            <a:xfrm>
              <a:off x="5020533" y="5007789"/>
              <a:ext cx="2944437" cy="905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0924F438-BBE9-3A35-0EFB-BDA04BECE788}"/>
                </a:ext>
              </a:extLst>
            </p:cNvPr>
            <p:cNvGrpSpPr/>
            <p:nvPr/>
          </p:nvGrpSpPr>
          <p:grpSpPr>
            <a:xfrm>
              <a:off x="7587735" y="3019545"/>
              <a:ext cx="3352881" cy="2857251"/>
              <a:chOff x="6535055" y="2521898"/>
              <a:chExt cx="4104370" cy="3497653"/>
            </a:xfrm>
          </p:grpSpPr>
          <p:pic>
            <p:nvPicPr>
              <p:cNvPr id="2052" name="Picture 4" descr="HP Integrity Servers and HP-UX: For your mission-critical enterprise||HP  Integrity Servers and HP-UX: For your mission-critical enterprise||HP  Integrity Servers and HP-UX: For your mission-critical enterprise||HP  Integrity Servers and HP-UX: For your ...">
                <a:extLst>
                  <a:ext uri="{FF2B5EF4-FFF2-40B4-BE49-F238E27FC236}">
                    <a16:creationId xmlns:a16="http://schemas.microsoft.com/office/drawing/2014/main" id="{A282D1DB-E10C-99A1-0633-4F33ECF82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75" r="31500" b="12333"/>
              <a:stretch/>
            </p:blipFill>
            <p:spPr bwMode="auto">
              <a:xfrm>
                <a:off x="6535055" y="2602534"/>
                <a:ext cx="1859793" cy="329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HPE Integrity BL890c i6 Server Blade | HPE Store US">
                <a:extLst>
                  <a:ext uri="{FF2B5EF4-FFF2-40B4-BE49-F238E27FC236}">
                    <a16:creationId xmlns:a16="http://schemas.microsoft.com/office/drawing/2014/main" id="{FE396715-5E44-D7B3-700D-DCB0A8EAC4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50" r="19625" b="10599"/>
              <a:stretch/>
            </p:blipFill>
            <p:spPr bwMode="auto">
              <a:xfrm>
                <a:off x="7450888" y="2521898"/>
                <a:ext cx="3188537" cy="3497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26" name="Picture 2" descr="IBM dément tout désengagement d'Aix - Le Monde Informatique">
            <a:extLst>
              <a:ext uri="{FF2B5EF4-FFF2-40B4-BE49-F238E27FC236}">
                <a16:creationId xmlns:a16="http://schemas.microsoft.com/office/drawing/2014/main" id="{D7E690BC-04EC-354B-B95F-D61022B96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03" y="4544192"/>
            <a:ext cx="2361402" cy="157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PE 기업 전망, 연혁, CEO">
            <a:extLst>
              <a:ext uri="{FF2B5EF4-FFF2-40B4-BE49-F238E27FC236}">
                <a16:creationId xmlns:a16="http://schemas.microsoft.com/office/drawing/2014/main" id="{9108ADF1-D7F2-7B06-8605-40333A394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84" y="4658806"/>
            <a:ext cx="1034931" cy="4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7C7CA7BD-E9E5-942F-BB61-C9CEF3B192CE}"/>
              </a:ext>
            </a:extLst>
          </p:cNvPr>
          <p:cNvGrpSpPr/>
          <p:nvPr/>
        </p:nvGrpSpPr>
        <p:grpSpPr>
          <a:xfrm>
            <a:off x="2559783" y="4386816"/>
            <a:ext cx="895805" cy="383138"/>
            <a:chOff x="2706261" y="4350227"/>
            <a:chExt cx="1034729" cy="442556"/>
          </a:xfrm>
        </p:grpSpPr>
        <p:pic>
          <p:nvPicPr>
            <p:cNvPr id="9" name="Picture 4" descr="IBM Power Logo">
              <a:extLst>
                <a:ext uri="{FF2B5EF4-FFF2-40B4-BE49-F238E27FC236}">
                  <a16:creationId xmlns:a16="http://schemas.microsoft.com/office/drawing/2014/main" id="{520D9B33-F14F-C9CB-2EFF-3EED732F8F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78" r="32278"/>
            <a:stretch/>
          </p:blipFill>
          <p:spPr bwMode="auto">
            <a:xfrm>
              <a:off x="3360051" y="4350227"/>
              <a:ext cx="380939" cy="442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bm-logo-png-transparent-background | Apogee Results">
              <a:extLst>
                <a:ext uri="{FF2B5EF4-FFF2-40B4-BE49-F238E27FC236}">
                  <a16:creationId xmlns:a16="http://schemas.microsoft.com/office/drawing/2014/main" id="{F8AF01A2-DEAF-6540-1103-A415E66571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5"/>
            <a:stretch/>
          </p:blipFill>
          <p:spPr bwMode="auto">
            <a:xfrm>
              <a:off x="2706261" y="4401810"/>
              <a:ext cx="626275" cy="339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52461F-3BB6-C685-FBB5-8190F27575B8}"/>
              </a:ext>
            </a:extLst>
          </p:cNvPr>
          <p:cNvSpPr txBox="1"/>
          <p:nvPr/>
        </p:nvSpPr>
        <p:spPr>
          <a:xfrm>
            <a:off x="8903362" y="6037675"/>
            <a:ext cx="1057038" cy="830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5725" indent="-85725">
              <a:lnSpc>
                <a:spcPts val="5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ko-KR" sz="1000" dirty="0"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HP-UX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0B8A8D-3D33-122C-A3C5-8A2E210E7BD3}"/>
              </a:ext>
            </a:extLst>
          </p:cNvPr>
          <p:cNvSpPr txBox="1"/>
          <p:nvPr/>
        </p:nvSpPr>
        <p:spPr>
          <a:xfrm>
            <a:off x="4107276" y="5984614"/>
            <a:ext cx="1057038" cy="830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5725" indent="-85725">
              <a:lnSpc>
                <a:spcPts val="5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ko-KR" sz="1000" dirty="0"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IBM-AIX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E56F098-4C59-B964-CBFE-5B1634C0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767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4CC82-463C-9838-D108-7483AF2F8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A051EB26-C921-09BC-E615-634D086A4559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FFC8A-ACAE-1889-ED8D-AD98A585201D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</a:t>
            </a:r>
            <a:r>
              <a:rPr kumimoji="0" lang="en-US" altLang="ko-KR" sz="3200" b="0" i="0" u="none" strike="noStrike" kern="1200" cap="none" spc="-150" normalizeH="0" baseline="0" noProof="0" dirty="0" err="1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Infra·</a:t>
            </a:r>
            <a:r>
              <a:rPr kumimoji="0" lang="en-US" altLang="ko-KR" sz="3200" b="0" i="0" u="none" strike="noStrike" kern="1200" cap="none" spc="-150" normalizeH="0" baseline="0" noProof="0" dirty="0" err="1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STORAGE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2B832D4A-AEBC-2880-27B9-C0CF7839FBFE}"/>
              </a:ext>
            </a:extLst>
          </p:cNvPr>
          <p:cNvSpPr txBox="1"/>
          <p:nvPr/>
        </p:nvSpPr>
        <p:spPr>
          <a:xfrm>
            <a:off x="421675" y="1177227"/>
            <a:ext cx="7131649" cy="1819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9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한국의 기업용 스토리지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시장 규모는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9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2028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</a:t>
            </a: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9,895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억원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규모로 성장 예상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9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향후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5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년간 연평균 성장률 </a:t>
            </a: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6.5%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수준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8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AI,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Machine Learning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기술의 급성장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으로 스토리지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수요 증가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8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유튜브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틱톡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등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SNS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 폭발적 인기로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고용량 콘텐츠의 저장 관리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 요구되며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9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데이터의 가치 증대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데이터 보호 및 보관의 중요성 강화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49789-ADEF-A50B-8E63-8E60D8B74E18}"/>
              </a:ext>
            </a:extLst>
          </p:cNvPr>
          <p:cNvSpPr txBox="1"/>
          <p:nvPr/>
        </p:nvSpPr>
        <p:spPr>
          <a:xfrm>
            <a:off x="6159848" y="6018364"/>
            <a:ext cx="5067300" cy="2579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출처 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– 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한국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IDC 2023.4Q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BA1D0-BC02-65D1-07DA-29B85C4A05F2}"/>
              </a:ext>
            </a:extLst>
          </p:cNvPr>
          <p:cNvSpPr txBox="1"/>
          <p:nvPr/>
        </p:nvSpPr>
        <p:spPr>
          <a:xfrm>
            <a:off x="6048375" y="3634564"/>
            <a:ext cx="827801" cy="27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latinLnBrk="1">
              <a:lnSpc>
                <a:spcPct val="13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단위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억원</a:t>
            </a:r>
            <a:endParaRPr lang="en-US" altLang="ko-KR" sz="10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4F778D79-4CE9-6826-CBE2-E8591AB110D1}"/>
              </a:ext>
            </a:extLst>
          </p:cNvPr>
          <p:cNvGraphicFramePr/>
          <p:nvPr/>
        </p:nvGraphicFramePr>
        <p:xfrm>
          <a:off x="6343650" y="3892834"/>
          <a:ext cx="4950174" cy="214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12">
            <a:extLst>
              <a:ext uri="{FF2B5EF4-FFF2-40B4-BE49-F238E27FC236}">
                <a16:creationId xmlns:a16="http://schemas.microsoft.com/office/drawing/2014/main" id="{F8311747-A5A7-5F47-D0A5-8041AC7EB1C9}"/>
              </a:ext>
            </a:extLst>
          </p:cNvPr>
          <p:cNvSpPr txBox="1"/>
          <p:nvPr/>
        </p:nvSpPr>
        <p:spPr>
          <a:xfrm>
            <a:off x="7761462" y="3556684"/>
            <a:ext cx="329353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indent="-123825" algn="r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b="1" dirty="0">
                <a:solidFill>
                  <a:srgbClr val="00206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한국 스토리지 시장 규모</a:t>
            </a:r>
            <a:endParaRPr sz="1200" b="1" dirty="0">
              <a:solidFill>
                <a:srgbClr val="00206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2394BA6-5D4F-5CF3-9B9A-897DA55B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0071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62FE2-D2FD-905F-4B2F-A78D73B58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AAD04A90-E853-DD29-6AAA-1DB5E9CA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34" y="4442629"/>
            <a:ext cx="2495550" cy="105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F7684795-ED86-6B86-16EF-46C2E6E9D1E4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BCDFC-08DD-0899-818E-2DAE7208101B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</a:t>
            </a:r>
            <a:r>
              <a:rPr kumimoji="0" lang="en-US" altLang="ko-KR" sz="3200" b="0" i="0" u="none" strike="noStrike" kern="1200" cap="none" spc="-150" normalizeH="0" baseline="0" noProof="0" dirty="0" err="1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Infra·</a:t>
            </a:r>
            <a:r>
              <a:rPr kumimoji="0" lang="en-US" altLang="ko-KR" sz="3200" b="0" i="0" u="none" strike="noStrike" kern="1200" cap="none" spc="-150" normalizeH="0" baseline="0" noProof="0" dirty="0" err="1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STORAGE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0D21EB3-C5B3-D915-9974-EB6282751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2" y="3637448"/>
            <a:ext cx="2399224" cy="105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hlinkClick r:id="rId4"/>
            <a:extLst>
              <a:ext uri="{FF2B5EF4-FFF2-40B4-BE49-F238E27FC236}">
                <a16:creationId xmlns:a16="http://schemas.microsoft.com/office/drawing/2014/main" id="{37C57218-398E-B6FD-A5BF-0D287D72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7" y="3158647"/>
            <a:ext cx="2399224" cy="105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84F5A692-3112-B54C-503E-4445F8EAE6E1}"/>
              </a:ext>
            </a:extLst>
          </p:cNvPr>
          <p:cNvSpPr txBox="1"/>
          <p:nvPr/>
        </p:nvSpPr>
        <p:spPr>
          <a:xfrm>
            <a:off x="421675" y="1177227"/>
            <a:ext cx="7131649" cy="171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8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스토리지 벤더사마다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최소 </a:t>
            </a: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7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이상의 구축 경험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을</a:t>
            </a:r>
            <a:r>
              <a:rPr lang="ko-KR" altLang="en-US" sz="14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보유한 </a:t>
            </a: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</a:t>
            </a:r>
            <a:endParaRPr lang="en-US" altLang="ko-KR" sz="11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8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고객사의 다양한 인프라 환경에 최고의 성능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안정성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확장성을 보장하는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맞춤형 최적화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스토리지 지원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38100">
              <a:spcBef>
                <a:spcPts val="100"/>
              </a:spcBef>
            </a:pPr>
            <a:endParaRPr lang="en-US" altLang="ko-KR" sz="5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소규모 환경에 적합한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Entry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스토리지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크리티컬 업무에 적합한 고효율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고성능 스토리지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효과적 백업과 복구를 위한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Desk Backup, Tape Backup</a:t>
            </a: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파일 공유 환경에 적합한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NAS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스토리지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Software-Defined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스토리지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등 지원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8F7642-5A0B-20F5-0C32-1ECE68E11B43}"/>
              </a:ext>
            </a:extLst>
          </p:cNvPr>
          <p:cNvSpPr txBox="1"/>
          <p:nvPr/>
        </p:nvSpPr>
        <p:spPr>
          <a:xfrm>
            <a:off x="1123561" y="5674834"/>
            <a:ext cx="1057038" cy="412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5725" indent="-85725">
              <a:lnSpc>
                <a:spcPts val="5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ko-KR" sz="1000" dirty="0"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MSA</a:t>
            </a:r>
          </a:p>
          <a:p>
            <a:pPr marL="85725" indent="-85725">
              <a:lnSpc>
                <a:spcPts val="5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ko-KR" sz="1000" dirty="0"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Nimble</a:t>
            </a:r>
          </a:p>
          <a:p>
            <a:pPr marL="85725" indent="-85725">
              <a:lnSpc>
                <a:spcPts val="5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ko-KR" sz="1000" dirty="0"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Primera</a:t>
            </a:r>
          </a:p>
        </p:txBody>
      </p:sp>
      <p:pic>
        <p:nvPicPr>
          <p:cNvPr id="3076" name="Picture 4" descr="Dell EMC PowerVault ME5012 Storage Array 90TB, 32Gb FC Type-B 8 Port Dual  Controller, 2x SFP+, FC32, 32GB, 3 Yrs Warranty • | Price in dubai UAE">
            <a:extLst>
              <a:ext uri="{FF2B5EF4-FFF2-40B4-BE49-F238E27FC236}">
                <a16:creationId xmlns:a16="http://schemas.microsoft.com/office/drawing/2014/main" id="{24124B65-9568-5B03-7035-E2FF99ADB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522" y="3543300"/>
            <a:ext cx="3401835" cy="236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novo ThinkSystem DE6000H Hybrid Flash Array | SAN Storage | Lenovo US">
            <a:extLst>
              <a:ext uri="{FF2B5EF4-FFF2-40B4-BE49-F238E27FC236}">
                <a16:creationId xmlns:a16="http://schemas.microsoft.com/office/drawing/2014/main" id="{78C4A17C-86C9-342E-A3DC-A92DE03F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79" y="4014483"/>
            <a:ext cx="2661683" cy="18907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w It Works: Lenovo Storage Cloud Tiering - StorageReview.com">
            <a:extLst>
              <a:ext uri="{FF2B5EF4-FFF2-40B4-BE49-F238E27FC236}">
                <a16:creationId xmlns:a16="http://schemas.microsoft.com/office/drawing/2014/main" id="{DB5D53DB-AE30-CE7D-9D78-3AB0DC5F5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68" y="3406550"/>
            <a:ext cx="3043434" cy="17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PE 기업 전망, 연혁, CEO">
            <a:extLst>
              <a:ext uri="{FF2B5EF4-FFF2-40B4-BE49-F238E27FC236}">
                <a16:creationId xmlns:a16="http://schemas.microsoft.com/office/drawing/2014/main" id="{B76CCE83-F865-FBBE-D8E1-20F76081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13" y="3395819"/>
            <a:ext cx="1034931" cy="4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3B82726-C60F-3F1B-298D-A611F67BF5FB}"/>
              </a:ext>
            </a:extLst>
          </p:cNvPr>
          <p:cNvSpPr txBox="1"/>
          <p:nvPr/>
        </p:nvSpPr>
        <p:spPr>
          <a:xfrm>
            <a:off x="4458050" y="5674834"/>
            <a:ext cx="1057038" cy="2497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5725" indent="-85725">
              <a:lnSpc>
                <a:spcPts val="5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ko-KR" sz="1000" dirty="0"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V Series</a:t>
            </a:r>
          </a:p>
          <a:p>
            <a:pPr marL="85725" indent="-85725">
              <a:lnSpc>
                <a:spcPts val="5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ko-KR" sz="1000" dirty="0"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DS Series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73EFD4-DFCA-A8DA-C392-0D0C4F5BEFDD}"/>
              </a:ext>
            </a:extLst>
          </p:cNvPr>
          <p:cNvSpPr txBox="1"/>
          <p:nvPr/>
        </p:nvSpPr>
        <p:spPr>
          <a:xfrm>
            <a:off x="8261916" y="5674834"/>
            <a:ext cx="1057038" cy="830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85725" indent="-85725">
              <a:lnSpc>
                <a:spcPts val="5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ko-KR" sz="1000" dirty="0"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Power Series</a:t>
            </a:r>
          </a:p>
        </p:txBody>
      </p:sp>
      <p:pic>
        <p:nvPicPr>
          <p:cNvPr id="3092" name="Picture 20">
            <a:extLst>
              <a:ext uri="{FF2B5EF4-FFF2-40B4-BE49-F238E27FC236}">
                <a16:creationId xmlns:a16="http://schemas.microsoft.com/office/drawing/2014/main" id="{D683ADB0-4A65-9D5D-9F24-FE18FFECD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90" y="3550811"/>
            <a:ext cx="861144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Download Dell EMC (EMC Corporation) Logo in SVG Vector or PNG File Format -  Logo.wine">
            <a:extLst>
              <a:ext uri="{FF2B5EF4-FFF2-40B4-BE49-F238E27FC236}">
                <a16:creationId xmlns:a16="http://schemas.microsoft.com/office/drawing/2014/main" id="{5129F894-FC08-68D4-67F0-A8941465A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739" b="35435"/>
          <a:stretch/>
        </p:blipFill>
        <p:spPr bwMode="auto">
          <a:xfrm>
            <a:off x="10054781" y="3608539"/>
            <a:ext cx="1400501" cy="25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1DA6DB-37AD-F7A9-4A95-0E20C22E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799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3A100-2552-2C2A-2175-A56C7172F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2BA5B3AF-5123-3842-EC5F-9FB2BF02D9BA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7D440D-F254-1760-C9A7-36E623756DC9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</a:t>
            </a:r>
            <a:r>
              <a:rPr kumimoji="0" lang="en-US" altLang="ko-KR" sz="3200" b="0" i="0" u="none" strike="noStrike" kern="1200" cap="none" spc="-150" normalizeH="0" baseline="0" noProof="0" dirty="0" err="1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Infra·</a:t>
            </a:r>
            <a:r>
              <a:rPr kumimoji="0" lang="en-US" altLang="ko-KR" sz="3200" b="0" i="0" u="none" strike="noStrike" kern="1200" cap="none" spc="-150" normalizeH="0" baseline="0" noProof="0" dirty="0" err="1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STORAGE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D0008BB9-8CD8-ADC4-F317-346D50C0A421}"/>
              </a:ext>
            </a:extLst>
          </p:cNvPr>
          <p:cNvSpPr txBox="1"/>
          <p:nvPr/>
        </p:nvSpPr>
        <p:spPr>
          <a:xfrm>
            <a:off x="421675" y="1177227"/>
            <a:ext cx="7131649" cy="44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고객사례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K </a:t>
            </a:r>
            <a:r>
              <a:rPr lang="ko-KR" altLang="en-US" sz="1200" b="1" dirty="0" err="1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암센터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•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차세대 스토리지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솔루션 도입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프로젝트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6809B47C-BC0C-5C2C-8ABA-5EFA3394AB8C}"/>
              </a:ext>
            </a:extLst>
          </p:cNvPr>
          <p:cNvSpPr txBox="1"/>
          <p:nvPr/>
        </p:nvSpPr>
        <p:spPr>
          <a:xfrm>
            <a:off x="421675" y="1817910"/>
            <a:ext cx="6884560" cy="106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기존의 분산된 데이터를 통합하여 차세대 스토리지로 이관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암센터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정보시스템 스토리지 통합 구축</a:t>
            </a: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스토리지 기반 하드웨어 솔루션으로 데이터 복제 이중화 구현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서버 성능 향상</a:t>
            </a: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원격복제를 통한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 재해 복구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DR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 Disaster Recovery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및 별도의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DB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 Database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구축</a:t>
            </a:r>
          </a:p>
        </p:txBody>
      </p:sp>
      <p:pic>
        <p:nvPicPr>
          <p:cNvPr id="8" name="그림 7" descr="메탈웨어, 코일 스프링, 흑백, 봄이(가) 표시된 사진&#10;&#10;자동 생성된 설명">
            <a:extLst>
              <a:ext uri="{FF2B5EF4-FFF2-40B4-BE49-F238E27FC236}">
                <a16:creationId xmlns:a16="http://schemas.microsoft.com/office/drawing/2014/main" id="{A03B0592-18A1-137F-57B9-CADF47CEE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71" y="3729973"/>
            <a:ext cx="453000" cy="453000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F6F3747B-3949-74E4-6431-0B0F50B87AD5}"/>
              </a:ext>
            </a:extLst>
          </p:cNvPr>
          <p:cNvSpPr/>
          <p:nvPr/>
        </p:nvSpPr>
        <p:spPr>
          <a:xfrm>
            <a:off x="6009105" y="3634856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0" name="object 29">
            <a:extLst>
              <a:ext uri="{FF2B5EF4-FFF2-40B4-BE49-F238E27FC236}">
                <a16:creationId xmlns:a16="http://schemas.microsoft.com/office/drawing/2014/main" id="{E8FA389F-0957-1F6F-7DEE-4AB462D50EE5}"/>
              </a:ext>
            </a:extLst>
          </p:cNvPr>
          <p:cNvSpPr txBox="1"/>
          <p:nvPr/>
        </p:nvSpPr>
        <p:spPr>
          <a:xfrm>
            <a:off x="6009105" y="3429000"/>
            <a:ext cx="1297130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 err="1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검진동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 </a:t>
            </a:r>
            <a:r>
              <a:rPr lang="ko-KR" altLang="en-US" sz="1000" dirty="0" err="1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연계망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 </a:t>
            </a:r>
            <a:endParaRPr lang="en-US" altLang="ko-KR" sz="1000" dirty="0">
              <a:solidFill>
                <a:schemeClr val="bg1">
                  <a:lumMod val="6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sp>
        <p:nvSpPr>
          <p:cNvPr id="11" name="object 29">
            <a:extLst>
              <a:ext uri="{FF2B5EF4-FFF2-40B4-BE49-F238E27FC236}">
                <a16:creationId xmlns:a16="http://schemas.microsoft.com/office/drawing/2014/main" id="{CEF94987-0F26-77F6-22F4-C6366F58F3DC}"/>
              </a:ext>
            </a:extLst>
          </p:cNvPr>
          <p:cNvSpPr txBox="1"/>
          <p:nvPr/>
        </p:nvSpPr>
        <p:spPr>
          <a:xfrm>
            <a:off x="6264703" y="4196188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10TB</a:t>
            </a:r>
          </a:p>
        </p:txBody>
      </p:sp>
      <p:pic>
        <p:nvPicPr>
          <p:cNvPr id="12" name="그림 11" descr="메탈웨어, 코일 스프링, 흑백, 봄이(가) 표시된 사진&#10;&#10;자동 생성된 설명">
            <a:extLst>
              <a:ext uri="{FF2B5EF4-FFF2-40B4-BE49-F238E27FC236}">
                <a16:creationId xmlns:a16="http://schemas.microsoft.com/office/drawing/2014/main" id="{9C9DF7C6-B197-DC3F-5D9F-78421BBBDB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71" y="5151148"/>
            <a:ext cx="453000" cy="453000"/>
          </a:xfrm>
          <a:prstGeom prst="rect">
            <a:avLst/>
          </a:prstGeom>
        </p:spPr>
      </p:pic>
      <p:sp>
        <p:nvSpPr>
          <p:cNvPr id="13" name="object 7">
            <a:extLst>
              <a:ext uri="{FF2B5EF4-FFF2-40B4-BE49-F238E27FC236}">
                <a16:creationId xmlns:a16="http://schemas.microsoft.com/office/drawing/2014/main" id="{494C2986-89DF-A07F-E661-8204B14E57A0}"/>
              </a:ext>
            </a:extLst>
          </p:cNvPr>
          <p:cNvSpPr/>
          <p:nvPr/>
        </p:nvSpPr>
        <p:spPr>
          <a:xfrm>
            <a:off x="6009105" y="5056031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4" name="object 29">
            <a:extLst>
              <a:ext uri="{FF2B5EF4-FFF2-40B4-BE49-F238E27FC236}">
                <a16:creationId xmlns:a16="http://schemas.microsoft.com/office/drawing/2014/main" id="{92A31713-C182-F27F-DB84-EF0FBEAFDAC3}"/>
              </a:ext>
            </a:extLst>
          </p:cNvPr>
          <p:cNvSpPr txBox="1"/>
          <p:nvPr/>
        </p:nvSpPr>
        <p:spPr>
          <a:xfrm>
            <a:off x="6009105" y="5788781"/>
            <a:ext cx="1297130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신관 </a:t>
            </a:r>
            <a:r>
              <a:rPr lang="ko-KR" altLang="en-US" sz="1000" dirty="0" err="1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연계망</a:t>
            </a:r>
            <a:endParaRPr lang="en-US" altLang="ko-KR" sz="1000" dirty="0">
              <a:solidFill>
                <a:schemeClr val="bg1">
                  <a:lumMod val="6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sp>
        <p:nvSpPr>
          <p:cNvPr id="15" name="object 29">
            <a:extLst>
              <a:ext uri="{FF2B5EF4-FFF2-40B4-BE49-F238E27FC236}">
                <a16:creationId xmlns:a16="http://schemas.microsoft.com/office/drawing/2014/main" id="{A2797FA8-B252-8808-2FDD-7A076037C16F}"/>
              </a:ext>
            </a:extLst>
          </p:cNvPr>
          <p:cNvSpPr txBox="1"/>
          <p:nvPr/>
        </p:nvSpPr>
        <p:spPr>
          <a:xfrm>
            <a:off x="6264703" y="5617363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10TB</a:t>
            </a:r>
          </a:p>
        </p:txBody>
      </p:sp>
      <p:pic>
        <p:nvPicPr>
          <p:cNvPr id="16" name="그림 15" descr="메탈웨어, 코일 스프링, 흑백, 봄이(가) 표시된 사진&#10;&#10;자동 생성된 설명">
            <a:extLst>
              <a:ext uri="{FF2B5EF4-FFF2-40B4-BE49-F238E27FC236}">
                <a16:creationId xmlns:a16="http://schemas.microsoft.com/office/drawing/2014/main" id="{FBB5F733-B527-9C0D-204A-DC7F04F59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68" y="3729973"/>
            <a:ext cx="453000" cy="453000"/>
          </a:xfrm>
          <a:prstGeom prst="rect">
            <a:avLst/>
          </a:prstGeom>
        </p:spPr>
      </p:pic>
      <p:sp>
        <p:nvSpPr>
          <p:cNvPr id="17" name="object 7">
            <a:extLst>
              <a:ext uri="{FF2B5EF4-FFF2-40B4-BE49-F238E27FC236}">
                <a16:creationId xmlns:a16="http://schemas.microsoft.com/office/drawing/2014/main" id="{C9A1A0E6-D932-D800-45EB-AD83C4860948}"/>
              </a:ext>
            </a:extLst>
          </p:cNvPr>
          <p:cNvSpPr/>
          <p:nvPr/>
        </p:nvSpPr>
        <p:spPr>
          <a:xfrm>
            <a:off x="7293602" y="3634856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8" name="object 29">
            <a:extLst>
              <a:ext uri="{FF2B5EF4-FFF2-40B4-BE49-F238E27FC236}">
                <a16:creationId xmlns:a16="http://schemas.microsoft.com/office/drawing/2014/main" id="{4EA0B49A-45B2-2EED-9D33-BE111D87B4A1}"/>
              </a:ext>
            </a:extLst>
          </p:cNvPr>
          <p:cNvSpPr txBox="1"/>
          <p:nvPr/>
        </p:nvSpPr>
        <p:spPr>
          <a:xfrm>
            <a:off x="7293602" y="3429000"/>
            <a:ext cx="1297130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 err="1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검진동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 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WEB/WAS</a:t>
            </a:r>
          </a:p>
        </p:txBody>
      </p:sp>
      <p:sp>
        <p:nvSpPr>
          <p:cNvPr id="19" name="object 29">
            <a:extLst>
              <a:ext uri="{FF2B5EF4-FFF2-40B4-BE49-F238E27FC236}">
                <a16:creationId xmlns:a16="http://schemas.microsoft.com/office/drawing/2014/main" id="{C8CBF309-5279-DAFB-FA44-6D40643138D1}"/>
              </a:ext>
            </a:extLst>
          </p:cNvPr>
          <p:cNvSpPr txBox="1"/>
          <p:nvPr/>
        </p:nvSpPr>
        <p:spPr>
          <a:xfrm>
            <a:off x="7549200" y="4196188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60TB</a:t>
            </a:r>
          </a:p>
        </p:txBody>
      </p:sp>
      <p:pic>
        <p:nvPicPr>
          <p:cNvPr id="20" name="그림 19" descr="메탈웨어, 코일 스프링, 흑백, 봄이(가) 표시된 사진&#10;&#10;자동 생성된 설명">
            <a:extLst>
              <a:ext uri="{FF2B5EF4-FFF2-40B4-BE49-F238E27FC236}">
                <a16:creationId xmlns:a16="http://schemas.microsoft.com/office/drawing/2014/main" id="{3E660675-D3DB-692D-1E8C-AB176BDE4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68" y="5151148"/>
            <a:ext cx="453000" cy="453000"/>
          </a:xfrm>
          <a:prstGeom prst="rect">
            <a:avLst/>
          </a:prstGeom>
        </p:spPr>
      </p:pic>
      <p:sp>
        <p:nvSpPr>
          <p:cNvPr id="21" name="object 7">
            <a:extLst>
              <a:ext uri="{FF2B5EF4-FFF2-40B4-BE49-F238E27FC236}">
                <a16:creationId xmlns:a16="http://schemas.microsoft.com/office/drawing/2014/main" id="{D4DC8506-5036-A290-548C-E57B418A3775}"/>
              </a:ext>
            </a:extLst>
          </p:cNvPr>
          <p:cNvSpPr/>
          <p:nvPr/>
        </p:nvSpPr>
        <p:spPr>
          <a:xfrm>
            <a:off x="7293602" y="5056031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2" name="object 29">
            <a:extLst>
              <a:ext uri="{FF2B5EF4-FFF2-40B4-BE49-F238E27FC236}">
                <a16:creationId xmlns:a16="http://schemas.microsoft.com/office/drawing/2014/main" id="{5BC0A605-84BD-3FD5-7E05-FC5655600597}"/>
              </a:ext>
            </a:extLst>
          </p:cNvPr>
          <p:cNvSpPr txBox="1"/>
          <p:nvPr/>
        </p:nvSpPr>
        <p:spPr>
          <a:xfrm>
            <a:off x="7293602" y="5788781"/>
            <a:ext cx="1297130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신관 </a:t>
            </a:r>
            <a:r>
              <a:rPr lang="en-US" altLang="ko-KR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WEB/WAS</a:t>
            </a:r>
          </a:p>
        </p:txBody>
      </p:sp>
      <p:sp>
        <p:nvSpPr>
          <p:cNvPr id="23" name="object 29">
            <a:extLst>
              <a:ext uri="{FF2B5EF4-FFF2-40B4-BE49-F238E27FC236}">
                <a16:creationId xmlns:a16="http://schemas.microsoft.com/office/drawing/2014/main" id="{F6D83A39-DBDD-D5AB-D29C-A3B401ABB1AE}"/>
              </a:ext>
            </a:extLst>
          </p:cNvPr>
          <p:cNvSpPr txBox="1"/>
          <p:nvPr/>
        </p:nvSpPr>
        <p:spPr>
          <a:xfrm>
            <a:off x="7549200" y="5617363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60TB</a:t>
            </a:r>
          </a:p>
        </p:txBody>
      </p:sp>
      <p:pic>
        <p:nvPicPr>
          <p:cNvPr id="24" name="그림 23" descr="메탈웨어, 코일 스프링, 흑백, 봄이(가) 표시된 사진&#10;&#10;자동 생성된 설명">
            <a:extLst>
              <a:ext uri="{FF2B5EF4-FFF2-40B4-BE49-F238E27FC236}">
                <a16:creationId xmlns:a16="http://schemas.microsoft.com/office/drawing/2014/main" id="{9110FF8E-8404-4469-B9CF-62952908A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518" y="3729973"/>
            <a:ext cx="453000" cy="453000"/>
          </a:xfrm>
          <a:prstGeom prst="rect">
            <a:avLst/>
          </a:prstGeom>
        </p:spPr>
      </p:pic>
      <p:sp>
        <p:nvSpPr>
          <p:cNvPr id="25" name="object 7">
            <a:extLst>
              <a:ext uri="{FF2B5EF4-FFF2-40B4-BE49-F238E27FC236}">
                <a16:creationId xmlns:a16="http://schemas.microsoft.com/office/drawing/2014/main" id="{A4ABD30C-F0D5-8C32-BC46-5FF8B0BC4BD7}"/>
              </a:ext>
            </a:extLst>
          </p:cNvPr>
          <p:cNvSpPr/>
          <p:nvPr/>
        </p:nvSpPr>
        <p:spPr>
          <a:xfrm>
            <a:off x="8576352" y="3634856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7" name="object 29">
            <a:extLst>
              <a:ext uri="{FF2B5EF4-FFF2-40B4-BE49-F238E27FC236}">
                <a16:creationId xmlns:a16="http://schemas.microsoft.com/office/drawing/2014/main" id="{4CE92A64-8717-9774-7D61-6667952517DE}"/>
              </a:ext>
            </a:extLst>
          </p:cNvPr>
          <p:cNvSpPr txBox="1"/>
          <p:nvPr/>
        </p:nvSpPr>
        <p:spPr>
          <a:xfrm>
            <a:off x="8576352" y="3429000"/>
            <a:ext cx="1380958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err="1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검진동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 병원정보시스템 </a:t>
            </a:r>
            <a:endParaRPr lang="en-US" altLang="ko-KR" sz="1000" dirty="0">
              <a:solidFill>
                <a:schemeClr val="bg1">
                  <a:lumMod val="6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sp>
        <p:nvSpPr>
          <p:cNvPr id="28" name="object 29">
            <a:extLst>
              <a:ext uri="{FF2B5EF4-FFF2-40B4-BE49-F238E27FC236}">
                <a16:creationId xmlns:a16="http://schemas.microsoft.com/office/drawing/2014/main" id="{2000660B-3F22-CE7D-C1D1-55D6D8204FEF}"/>
              </a:ext>
            </a:extLst>
          </p:cNvPr>
          <p:cNvSpPr txBox="1"/>
          <p:nvPr/>
        </p:nvSpPr>
        <p:spPr>
          <a:xfrm>
            <a:off x="8831950" y="4196188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100TB</a:t>
            </a:r>
          </a:p>
        </p:txBody>
      </p:sp>
      <p:pic>
        <p:nvPicPr>
          <p:cNvPr id="29" name="그림 28" descr="메탈웨어, 코일 스프링, 흑백, 봄이(가) 표시된 사진&#10;&#10;자동 생성된 설명">
            <a:extLst>
              <a:ext uri="{FF2B5EF4-FFF2-40B4-BE49-F238E27FC236}">
                <a16:creationId xmlns:a16="http://schemas.microsoft.com/office/drawing/2014/main" id="{4CFD3924-DDC7-DAF2-F57B-1AC38D527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518" y="5151148"/>
            <a:ext cx="453000" cy="453000"/>
          </a:xfrm>
          <a:prstGeom prst="rect">
            <a:avLst/>
          </a:prstGeom>
        </p:spPr>
      </p:pic>
      <p:sp>
        <p:nvSpPr>
          <p:cNvPr id="30" name="object 7">
            <a:extLst>
              <a:ext uri="{FF2B5EF4-FFF2-40B4-BE49-F238E27FC236}">
                <a16:creationId xmlns:a16="http://schemas.microsoft.com/office/drawing/2014/main" id="{DFB4FD46-82EF-1EAD-9AF8-4FC69D483DD1}"/>
              </a:ext>
            </a:extLst>
          </p:cNvPr>
          <p:cNvSpPr/>
          <p:nvPr/>
        </p:nvSpPr>
        <p:spPr>
          <a:xfrm>
            <a:off x="8576352" y="5056031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1" name="object 29">
            <a:extLst>
              <a:ext uri="{FF2B5EF4-FFF2-40B4-BE49-F238E27FC236}">
                <a16:creationId xmlns:a16="http://schemas.microsoft.com/office/drawing/2014/main" id="{C0F5CC43-AFC5-4E54-B72E-9B559F8D1207}"/>
              </a:ext>
            </a:extLst>
          </p:cNvPr>
          <p:cNvSpPr txBox="1"/>
          <p:nvPr/>
        </p:nvSpPr>
        <p:spPr>
          <a:xfrm>
            <a:off x="8576352" y="5788781"/>
            <a:ext cx="1297130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신관 병원정보시스템</a:t>
            </a:r>
            <a:endParaRPr lang="en-US" altLang="ko-KR" sz="1000" dirty="0">
              <a:solidFill>
                <a:schemeClr val="bg1">
                  <a:lumMod val="6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7165BA64-8E91-8A7C-FF63-F4D49820DFAA}"/>
              </a:ext>
            </a:extLst>
          </p:cNvPr>
          <p:cNvSpPr txBox="1"/>
          <p:nvPr/>
        </p:nvSpPr>
        <p:spPr>
          <a:xfrm>
            <a:off x="8831950" y="5617363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100TB</a:t>
            </a:r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B83C095B-172A-079A-0FD1-181358CF7651}"/>
              </a:ext>
            </a:extLst>
          </p:cNvPr>
          <p:cNvSpPr/>
          <p:nvPr/>
        </p:nvSpPr>
        <p:spPr>
          <a:xfrm>
            <a:off x="10514179" y="4381936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5" name="object 29">
            <a:extLst>
              <a:ext uri="{FF2B5EF4-FFF2-40B4-BE49-F238E27FC236}">
                <a16:creationId xmlns:a16="http://schemas.microsoft.com/office/drawing/2014/main" id="{0D8AE1B2-31C2-BCA7-D385-BCDAE4DC9D65}"/>
              </a:ext>
            </a:extLst>
          </p:cNvPr>
          <p:cNvSpPr txBox="1"/>
          <p:nvPr/>
        </p:nvSpPr>
        <p:spPr>
          <a:xfrm>
            <a:off x="10514179" y="4023017"/>
            <a:ext cx="1297130" cy="3334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병원정보시스템</a:t>
            </a:r>
            <a:endParaRPr lang="en-US" altLang="ko-KR" sz="1000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별도 활용 </a:t>
            </a:r>
            <a:r>
              <a:rPr lang="en-US" altLang="ko-KR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DB</a:t>
            </a:r>
          </a:p>
        </p:txBody>
      </p:sp>
      <p:sp>
        <p:nvSpPr>
          <p:cNvPr id="36" name="object 29">
            <a:extLst>
              <a:ext uri="{FF2B5EF4-FFF2-40B4-BE49-F238E27FC236}">
                <a16:creationId xmlns:a16="http://schemas.microsoft.com/office/drawing/2014/main" id="{D9F70A11-6D76-8566-F18C-14C5B955041B}"/>
              </a:ext>
            </a:extLst>
          </p:cNvPr>
          <p:cNvSpPr txBox="1"/>
          <p:nvPr/>
        </p:nvSpPr>
        <p:spPr>
          <a:xfrm>
            <a:off x="10769777" y="4943268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300TB</a:t>
            </a:r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A54F3E05-8F2C-7184-C895-46298FF08F81}"/>
              </a:ext>
            </a:extLst>
          </p:cNvPr>
          <p:cNvCxnSpPr>
            <a:cxnSpLocks/>
            <a:stCxn id="13" idx="0"/>
            <a:endCxn id="9" idx="2"/>
          </p:cNvCxnSpPr>
          <p:nvPr/>
        </p:nvCxnSpPr>
        <p:spPr>
          <a:xfrm flipV="1">
            <a:off x="6502322" y="4352907"/>
            <a:ext cx="0" cy="703124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headEnd type="oval" w="med" len="med"/>
            <a:tailEnd type="oval" w="med" len="med"/>
          </a:ln>
        </p:spPr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B9D6F495-F074-C2DC-2A6B-A43044EAAD6D}"/>
              </a:ext>
            </a:extLst>
          </p:cNvPr>
          <p:cNvCxnSpPr>
            <a:cxnSpLocks/>
            <a:stCxn id="21" idx="0"/>
            <a:endCxn id="17" idx="2"/>
          </p:cNvCxnSpPr>
          <p:nvPr/>
        </p:nvCxnSpPr>
        <p:spPr>
          <a:xfrm flipV="1">
            <a:off x="7786819" y="4352907"/>
            <a:ext cx="0" cy="703124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headEnd type="oval" w="med" len="med"/>
            <a:tailEnd type="oval" w="med" len="med"/>
          </a:ln>
        </p:spPr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7A93335F-EA72-A90B-C9DC-10CFF66DA588}"/>
              </a:ext>
            </a:extLst>
          </p:cNvPr>
          <p:cNvCxnSpPr>
            <a:cxnSpLocks/>
            <a:stCxn id="30" idx="0"/>
            <a:endCxn id="25" idx="2"/>
          </p:cNvCxnSpPr>
          <p:nvPr/>
        </p:nvCxnSpPr>
        <p:spPr>
          <a:xfrm flipV="1">
            <a:off x="9069569" y="4352907"/>
            <a:ext cx="0" cy="703124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headEnd type="oval" w="med" len="med"/>
            <a:tailEnd type="oval" w="med" len="med"/>
          </a:ln>
        </p:spPr>
      </p:cxnSp>
      <p:sp>
        <p:nvSpPr>
          <p:cNvPr id="50" name="object 29">
            <a:extLst>
              <a:ext uri="{FF2B5EF4-FFF2-40B4-BE49-F238E27FC236}">
                <a16:creationId xmlns:a16="http://schemas.microsoft.com/office/drawing/2014/main" id="{707E0353-F9A7-216D-931E-2B6D923C5CF8}"/>
              </a:ext>
            </a:extLst>
          </p:cNvPr>
          <p:cNvSpPr txBox="1"/>
          <p:nvPr/>
        </p:nvSpPr>
        <p:spPr>
          <a:xfrm>
            <a:off x="6067270" y="4641102"/>
            <a:ext cx="472137" cy="12125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9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이중화</a:t>
            </a:r>
            <a:endParaRPr lang="en-US" altLang="ko-KR" sz="900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51" name="object 29">
            <a:extLst>
              <a:ext uri="{FF2B5EF4-FFF2-40B4-BE49-F238E27FC236}">
                <a16:creationId xmlns:a16="http://schemas.microsoft.com/office/drawing/2014/main" id="{06BD1D6D-43DD-DF48-209F-A90716FC7A73}"/>
              </a:ext>
            </a:extLst>
          </p:cNvPr>
          <p:cNvSpPr txBox="1"/>
          <p:nvPr/>
        </p:nvSpPr>
        <p:spPr>
          <a:xfrm>
            <a:off x="7347428" y="4641102"/>
            <a:ext cx="472137" cy="12125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90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이중화</a:t>
            </a:r>
            <a:endParaRPr lang="en-US" altLang="ko-KR" sz="900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52" name="object 29">
            <a:extLst>
              <a:ext uri="{FF2B5EF4-FFF2-40B4-BE49-F238E27FC236}">
                <a16:creationId xmlns:a16="http://schemas.microsoft.com/office/drawing/2014/main" id="{2D518025-9842-21FC-0FD5-F6CA287C961C}"/>
              </a:ext>
            </a:extLst>
          </p:cNvPr>
          <p:cNvSpPr txBox="1"/>
          <p:nvPr/>
        </p:nvSpPr>
        <p:spPr>
          <a:xfrm>
            <a:off x="8632002" y="4641102"/>
            <a:ext cx="472137" cy="12125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90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이중화</a:t>
            </a:r>
            <a:endParaRPr lang="en-US" altLang="ko-KR" sz="900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pic>
        <p:nvPicPr>
          <p:cNvPr id="53" name="그림 52" descr="봄, 코일 스프링, 흑백, 자연이(가) 표시된 사진&#10;&#10;자동 생성된 설명">
            <a:extLst>
              <a:ext uri="{FF2B5EF4-FFF2-40B4-BE49-F238E27FC236}">
                <a16:creationId xmlns:a16="http://schemas.microsoft.com/office/drawing/2014/main" id="{9E85987E-5B42-6BFC-9E59-6B70DCC743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52" y="4449007"/>
            <a:ext cx="489770" cy="489770"/>
          </a:xfrm>
          <a:prstGeom prst="rect">
            <a:avLst/>
          </a:prstGeom>
        </p:spPr>
      </p:pic>
      <p:grpSp>
        <p:nvGrpSpPr>
          <p:cNvPr id="59" name="그룹 58">
            <a:extLst>
              <a:ext uri="{FF2B5EF4-FFF2-40B4-BE49-F238E27FC236}">
                <a16:creationId xmlns:a16="http://schemas.microsoft.com/office/drawing/2014/main" id="{22C1CE4D-3F5D-50CD-E2F5-F44D0688B28A}"/>
              </a:ext>
            </a:extLst>
          </p:cNvPr>
          <p:cNvGrpSpPr/>
          <p:nvPr/>
        </p:nvGrpSpPr>
        <p:grpSpPr>
          <a:xfrm rot="5400000">
            <a:off x="9725564" y="4648646"/>
            <a:ext cx="630358" cy="946873"/>
            <a:chOff x="3605940" y="1789365"/>
            <a:chExt cx="3814302" cy="3814303"/>
          </a:xfrm>
        </p:grpSpPr>
        <p:sp>
          <p:nvSpPr>
            <p:cNvPr id="60" name="사각형: 둥근 모서리 4">
              <a:extLst>
                <a:ext uri="{FF2B5EF4-FFF2-40B4-BE49-F238E27FC236}">
                  <a16:creationId xmlns:a16="http://schemas.microsoft.com/office/drawing/2014/main" id="{2E1210DC-AFF3-2FCC-42D3-D8A0E335922D}"/>
                </a:ext>
              </a:extLst>
            </p:cNvPr>
            <p:cNvSpPr/>
            <p:nvPr/>
          </p:nvSpPr>
          <p:spPr>
            <a:xfrm>
              <a:off x="3605940" y="1789365"/>
              <a:ext cx="1967579" cy="883332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sysDot"/>
              <a:tail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1" name="사각형: 둥근 모서리 4">
              <a:extLst>
                <a:ext uri="{FF2B5EF4-FFF2-40B4-BE49-F238E27FC236}">
                  <a16:creationId xmlns:a16="http://schemas.microsoft.com/office/drawing/2014/main" id="{C847821D-75D6-9E93-ADD2-A19BC3F14A18}"/>
                </a:ext>
              </a:extLst>
            </p:cNvPr>
            <p:cNvSpPr/>
            <p:nvPr/>
          </p:nvSpPr>
          <p:spPr>
            <a:xfrm rot="16200000" flipH="1">
              <a:off x="5031396" y="3214822"/>
              <a:ext cx="2930968" cy="1846724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sysDot"/>
              <a:head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C3C86508-4CC8-C5F5-EF8B-97C4C890C498}"/>
              </a:ext>
            </a:extLst>
          </p:cNvPr>
          <p:cNvGrpSpPr/>
          <p:nvPr/>
        </p:nvGrpSpPr>
        <p:grpSpPr>
          <a:xfrm rot="5400000" flipH="1">
            <a:off x="9703985" y="3851723"/>
            <a:ext cx="673516" cy="946873"/>
            <a:chOff x="3605940" y="1789365"/>
            <a:chExt cx="3814302" cy="3814303"/>
          </a:xfrm>
        </p:grpSpPr>
        <p:sp>
          <p:nvSpPr>
            <p:cNvPr id="63" name="사각형: 둥근 모서리 4">
              <a:extLst>
                <a:ext uri="{FF2B5EF4-FFF2-40B4-BE49-F238E27FC236}">
                  <a16:creationId xmlns:a16="http://schemas.microsoft.com/office/drawing/2014/main" id="{C545754C-AE08-891A-893D-157B598A8FF4}"/>
                </a:ext>
              </a:extLst>
            </p:cNvPr>
            <p:cNvSpPr/>
            <p:nvPr/>
          </p:nvSpPr>
          <p:spPr>
            <a:xfrm>
              <a:off x="3605940" y="1789365"/>
              <a:ext cx="1967579" cy="883332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sysDot"/>
              <a:tail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4" name="사각형: 둥근 모서리 4">
              <a:extLst>
                <a:ext uri="{FF2B5EF4-FFF2-40B4-BE49-F238E27FC236}">
                  <a16:creationId xmlns:a16="http://schemas.microsoft.com/office/drawing/2014/main" id="{BFC9D53F-17DC-28E7-7AAB-4B67D8C37D57}"/>
                </a:ext>
              </a:extLst>
            </p:cNvPr>
            <p:cNvSpPr/>
            <p:nvPr/>
          </p:nvSpPr>
          <p:spPr>
            <a:xfrm rot="16200000" flipH="1">
              <a:off x="5031396" y="3214822"/>
              <a:ext cx="2930968" cy="1846724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sysDot"/>
              <a:head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65" name="object 29">
            <a:extLst>
              <a:ext uri="{FF2B5EF4-FFF2-40B4-BE49-F238E27FC236}">
                <a16:creationId xmlns:a16="http://schemas.microsoft.com/office/drawing/2014/main" id="{BF30F949-FE16-DE18-BB69-B51697225EDD}"/>
              </a:ext>
            </a:extLst>
          </p:cNvPr>
          <p:cNvSpPr txBox="1"/>
          <p:nvPr/>
        </p:nvSpPr>
        <p:spPr>
          <a:xfrm>
            <a:off x="9784661" y="4043406"/>
            <a:ext cx="472137" cy="12125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9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원격복제</a:t>
            </a:r>
            <a:endParaRPr lang="en-US" altLang="ko-KR" sz="900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66" name="object 29">
            <a:extLst>
              <a:ext uri="{FF2B5EF4-FFF2-40B4-BE49-F238E27FC236}">
                <a16:creationId xmlns:a16="http://schemas.microsoft.com/office/drawing/2014/main" id="{BAC15E7D-5B86-FF89-FD12-121466BC30DA}"/>
              </a:ext>
            </a:extLst>
          </p:cNvPr>
          <p:cNvSpPr txBox="1"/>
          <p:nvPr/>
        </p:nvSpPr>
        <p:spPr>
          <a:xfrm>
            <a:off x="9784661" y="5282154"/>
            <a:ext cx="472137" cy="12125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9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원격복제</a:t>
            </a:r>
            <a:endParaRPr lang="en-US" altLang="ko-KR" sz="900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2FDC4E-7900-4106-3F44-E41EC806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84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1CF7A-BCA7-431C-7E00-A8F96A076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22546964-D032-2000-114A-8C848B0DB1FD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6F266-BF13-B75A-A7FD-2341162C2294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</a:t>
            </a:r>
            <a:r>
              <a:rPr kumimoji="0" lang="en-US" altLang="ko-KR" sz="3200" b="0" i="0" u="none" strike="noStrike" kern="1200" cap="none" spc="-150" normalizeH="0" baseline="0" noProof="0" dirty="0" err="1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Infra·</a:t>
            </a:r>
            <a:r>
              <a:rPr kumimoji="0" lang="en-US" altLang="ko-KR" sz="3200" b="0" i="0" u="none" strike="noStrike" kern="1200" cap="none" spc="-150" normalizeH="0" baseline="0" noProof="0" dirty="0" err="1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STORAGE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35532B4B-8CF2-64A1-0B7F-188C18A715E6}"/>
              </a:ext>
            </a:extLst>
          </p:cNvPr>
          <p:cNvSpPr txBox="1"/>
          <p:nvPr/>
        </p:nvSpPr>
        <p:spPr>
          <a:xfrm>
            <a:off x="421675" y="1177227"/>
            <a:ext cx="7131649" cy="44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고객사례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의과학연구소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•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디지털병리 시스템 구축 프로젝트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CB824B10-44D2-B5BB-AE2C-314BF5E4471F}"/>
              </a:ext>
            </a:extLst>
          </p:cNvPr>
          <p:cNvSpPr txBox="1"/>
          <p:nvPr/>
        </p:nvSpPr>
        <p:spPr>
          <a:xfrm>
            <a:off x="421675" y="1817910"/>
            <a:ext cx="6884560" cy="1292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기존의 분산된 데이터를 통합하여 차세대 스토리지로 이관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기존 서버와 신규 디지털병리 시스템의 가상화를 통해 안정적인 시스템 구축</a:t>
            </a: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신규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HCI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도입으로 인한 전산실 공간 확보 및 효율적 자원 활용 가능 </a:t>
            </a: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운영 비용 절감과 효율성 극대화</a:t>
            </a: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가상화를 통한 표준화된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운영 지원</a:t>
            </a:r>
          </a:p>
        </p:txBody>
      </p:sp>
      <p:pic>
        <p:nvPicPr>
          <p:cNvPr id="13" name="그림 12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05445CBD-179D-5858-E8AD-489B604B5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369" y="2149381"/>
            <a:ext cx="355120" cy="355120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153045D2-757E-7745-7394-617131394D61}"/>
              </a:ext>
            </a:extLst>
          </p:cNvPr>
          <p:cNvSpPr/>
          <p:nvPr/>
        </p:nvSpPr>
        <p:spPr>
          <a:xfrm>
            <a:off x="8572893" y="2032427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5" name="object 29">
            <a:extLst>
              <a:ext uri="{FF2B5EF4-FFF2-40B4-BE49-F238E27FC236}">
                <a16:creationId xmlns:a16="http://schemas.microsoft.com/office/drawing/2014/main" id="{FD03CA47-690D-7C78-6C05-035C1AD8D1B7}"/>
              </a:ext>
            </a:extLst>
          </p:cNvPr>
          <p:cNvSpPr txBox="1"/>
          <p:nvPr/>
        </p:nvSpPr>
        <p:spPr>
          <a:xfrm>
            <a:off x="8572893" y="1826571"/>
            <a:ext cx="1132429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연구소 관리 서버</a:t>
            </a:r>
            <a:endParaRPr lang="en-US" altLang="ko-KR" sz="1000" dirty="0">
              <a:solidFill>
                <a:schemeClr val="bg1">
                  <a:lumMod val="6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pic>
        <p:nvPicPr>
          <p:cNvPr id="16" name="그림 15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F738B1BF-AAD4-475D-DD34-B42434090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737" y="2149381"/>
            <a:ext cx="355120" cy="355120"/>
          </a:xfrm>
          <a:prstGeom prst="rect">
            <a:avLst/>
          </a:prstGeom>
        </p:spPr>
      </p:pic>
      <p:sp>
        <p:nvSpPr>
          <p:cNvPr id="17" name="object 29">
            <a:extLst>
              <a:ext uri="{FF2B5EF4-FFF2-40B4-BE49-F238E27FC236}">
                <a16:creationId xmlns:a16="http://schemas.microsoft.com/office/drawing/2014/main" id="{886BE07A-A3E2-7D53-56B9-F20764CC071F}"/>
              </a:ext>
            </a:extLst>
          </p:cNvPr>
          <p:cNvSpPr txBox="1"/>
          <p:nvPr/>
        </p:nvSpPr>
        <p:spPr>
          <a:xfrm>
            <a:off x="8610993" y="2555552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Server</a:t>
            </a:r>
          </a:p>
        </p:txBody>
      </p:sp>
      <p:sp>
        <p:nvSpPr>
          <p:cNvPr id="18" name="object 29">
            <a:extLst>
              <a:ext uri="{FF2B5EF4-FFF2-40B4-BE49-F238E27FC236}">
                <a16:creationId xmlns:a16="http://schemas.microsoft.com/office/drawing/2014/main" id="{D856D0EA-09BB-2229-3173-8A038E6FFF1A}"/>
              </a:ext>
            </a:extLst>
          </p:cNvPr>
          <p:cNvSpPr txBox="1"/>
          <p:nvPr/>
        </p:nvSpPr>
        <p:spPr>
          <a:xfrm>
            <a:off x="9031228" y="2555552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Server</a:t>
            </a:r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E023E1DF-CCBD-B940-3934-10C1DC6D31C3}"/>
              </a:ext>
            </a:extLst>
          </p:cNvPr>
          <p:cNvSpPr/>
          <p:nvPr/>
        </p:nvSpPr>
        <p:spPr>
          <a:xfrm>
            <a:off x="7306235" y="3821845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6" name="object 29">
            <a:extLst>
              <a:ext uri="{FF2B5EF4-FFF2-40B4-BE49-F238E27FC236}">
                <a16:creationId xmlns:a16="http://schemas.microsoft.com/office/drawing/2014/main" id="{C4B53D4F-4C42-65FB-009B-B96DFD41BD3E}"/>
              </a:ext>
            </a:extLst>
          </p:cNvPr>
          <p:cNvSpPr txBox="1"/>
          <p:nvPr/>
        </p:nvSpPr>
        <p:spPr>
          <a:xfrm>
            <a:off x="7306235" y="3615989"/>
            <a:ext cx="1266657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디지털병리 </a:t>
            </a:r>
            <a:r>
              <a:rPr lang="ko-KR" alt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클러스터</a:t>
            </a:r>
            <a:endParaRPr lang="en-US" sz="1000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A799285-12A1-EFD9-488B-253193FE84E0}"/>
              </a:ext>
            </a:extLst>
          </p:cNvPr>
          <p:cNvGrpSpPr/>
          <p:nvPr/>
        </p:nvGrpSpPr>
        <p:grpSpPr>
          <a:xfrm>
            <a:off x="7509309" y="4060364"/>
            <a:ext cx="580283" cy="312394"/>
            <a:chOff x="10742140" y="4441954"/>
            <a:chExt cx="1020200" cy="549222"/>
          </a:xfrm>
        </p:grpSpPr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447FB3BB-1C66-8CBE-D60E-1A3AA6FC1638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8838"/>
            <a:stretch/>
          </p:blipFill>
          <p:spPr>
            <a:xfrm>
              <a:off x="10742140" y="4441954"/>
              <a:ext cx="1020200" cy="339596"/>
            </a:xfrm>
            <a:prstGeom prst="rect">
              <a:avLst/>
            </a:prstGeom>
          </p:spPr>
        </p:pic>
        <p:pic>
          <p:nvPicPr>
            <p:cNvPr id="29" name="object 28">
              <a:extLst>
                <a:ext uri="{FF2B5EF4-FFF2-40B4-BE49-F238E27FC236}">
                  <a16:creationId xmlns:a16="http://schemas.microsoft.com/office/drawing/2014/main" id="{4F2C5305-4B90-32B0-042F-B7AE8830F462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5822"/>
            <a:stretch/>
          </p:blipFill>
          <p:spPr>
            <a:xfrm>
              <a:off x="10742140" y="4764313"/>
              <a:ext cx="1020200" cy="226863"/>
            </a:xfrm>
            <a:prstGeom prst="rect">
              <a:avLst/>
            </a:prstGeom>
          </p:spPr>
        </p:pic>
      </p:grpSp>
      <p:sp>
        <p:nvSpPr>
          <p:cNvPr id="30" name="object 7">
            <a:extLst>
              <a:ext uri="{FF2B5EF4-FFF2-40B4-BE49-F238E27FC236}">
                <a16:creationId xmlns:a16="http://schemas.microsoft.com/office/drawing/2014/main" id="{1A534F08-4A48-931E-26F4-7E8BE8E69DF3}"/>
              </a:ext>
            </a:extLst>
          </p:cNvPr>
          <p:cNvSpPr/>
          <p:nvPr/>
        </p:nvSpPr>
        <p:spPr>
          <a:xfrm>
            <a:off x="7306235" y="3821846"/>
            <a:ext cx="986433" cy="18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VMware</a:t>
            </a:r>
            <a:endParaRPr sz="1000" b="1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BCCDE09A-B89E-08BA-3E0E-04CE267BEC42}"/>
              </a:ext>
            </a:extLst>
          </p:cNvPr>
          <p:cNvSpPr txBox="1"/>
          <p:nvPr/>
        </p:nvSpPr>
        <p:spPr>
          <a:xfrm>
            <a:off x="7561833" y="4402227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HCI</a:t>
            </a:r>
          </a:p>
        </p:txBody>
      </p:sp>
      <p:sp>
        <p:nvSpPr>
          <p:cNvPr id="40" name="object 7">
            <a:extLst>
              <a:ext uri="{FF2B5EF4-FFF2-40B4-BE49-F238E27FC236}">
                <a16:creationId xmlns:a16="http://schemas.microsoft.com/office/drawing/2014/main" id="{9DF3BD96-C8F9-9B7A-95CD-E4E376C5D2E6}"/>
              </a:ext>
            </a:extLst>
          </p:cNvPr>
          <p:cNvSpPr/>
          <p:nvPr/>
        </p:nvSpPr>
        <p:spPr>
          <a:xfrm>
            <a:off x="9850485" y="3821845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1" name="object 29">
            <a:extLst>
              <a:ext uri="{FF2B5EF4-FFF2-40B4-BE49-F238E27FC236}">
                <a16:creationId xmlns:a16="http://schemas.microsoft.com/office/drawing/2014/main" id="{AD2556DC-97CD-2993-203E-D084437B8488}"/>
              </a:ext>
            </a:extLst>
          </p:cNvPr>
          <p:cNvSpPr txBox="1"/>
          <p:nvPr/>
        </p:nvSpPr>
        <p:spPr>
          <a:xfrm>
            <a:off x="9850485" y="3615989"/>
            <a:ext cx="1297130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디지털병리 </a:t>
            </a:r>
            <a:r>
              <a:rPr lang="en-US" altLang="ko-KR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DMZ </a:t>
            </a:r>
            <a:r>
              <a:rPr lang="ko-KR" alt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서버</a:t>
            </a:r>
            <a:endParaRPr lang="en-US" sz="1000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8D29889E-3F0A-BB6A-4F7E-CA99D9A71F20}"/>
              </a:ext>
            </a:extLst>
          </p:cNvPr>
          <p:cNvGrpSpPr/>
          <p:nvPr/>
        </p:nvGrpSpPr>
        <p:grpSpPr>
          <a:xfrm>
            <a:off x="10053559" y="4060364"/>
            <a:ext cx="580283" cy="312394"/>
            <a:chOff x="10742140" y="4441954"/>
            <a:chExt cx="1020200" cy="549222"/>
          </a:xfrm>
        </p:grpSpPr>
        <p:pic>
          <p:nvPicPr>
            <p:cNvPr id="43" name="object 28">
              <a:extLst>
                <a:ext uri="{FF2B5EF4-FFF2-40B4-BE49-F238E27FC236}">
                  <a16:creationId xmlns:a16="http://schemas.microsoft.com/office/drawing/2014/main" id="{9CB4D301-81ED-662E-A4A1-168878D339DB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8838"/>
            <a:stretch/>
          </p:blipFill>
          <p:spPr>
            <a:xfrm>
              <a:off x="10742140" y="4441954"/>
              <a:ext cx="1020200" cy="339596"/>
            </a:xfrm>
            <a:prstGeom prst="rect">
              <a:avLst/>
            </a:prstGeom>
          </p:spPr>
        </p:pic>
        <p:pic>
          <p:nvPicPr>
            <p:cNvPr id="44" name="object 28">
              <a:extLst>
                <a:ext uri="{FF2B5EF4-FFF2-40B4-BE49-F238E27FC236}">
                  <a16:creationId xmlns:a16="http://schemas.microsoft.com/office/drawing/2014/main" id="{085B974E-1B2B-8CF5-726A-CF47299EC4EB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5822"/>
            <a:stretch/>
          </p:blipFill>
          <p:spPr>
            <a:xfrm>
              <a:off x="10742140" y="4764313"/>
              <a:ext cx="1020200" cy="226863"/>
            </a:xfrm>
            <a:prstGeom prst="rect">
              <a:avLst/>
            </a:prstGeom>
          </p:spPr>
        </p:pic>
      </p:grpSp>
      <p:sp>
        <p:nvSpPr>
          <p:cNvPr id="45" name="object 7">
            <a:extLst>
              <a:ext uri="{FF2B5EF4-FFF2-40B4-BE49-F238E27FC236}">
                <a16:creationId xmlns:a16="http://schemas.microsoft.com/office/drawing/2014/main" id="{9D92AC2E-75E2-6820-E5AC-9C7357AD68B0}"/>
              </a:ext>
            </a:extLst>
          </p:cNvPr>
          <p:cNvSpPr/>
          <p:nvPr/>
        </p:nvSpPr>
        <p:spPr>
          <a:xfrm>
            <a:off x="9850485" y="3821846"/>
            <a:ext cx="986433" cy="18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VMware</a:t>
            </a:r>
            <a:endParaRPr sz="1000" b="1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6" name="object 29">
            <a:extLst>
              <a:ext uri="{FF2B5EF4-FFF2-40B4-BE49-F238E27FC236}">
                <a16:creationId xmlns:a16="http://schemas.microsoft.com/office/drawing/2014/main" id="{DA707483-240C-BBB2-D3F8-E4F02A224233}"/>
              </a:ext>
            </a:extLst>
          </p:cNvPr>
          <p:cNvSpPr txBox="1"/>
          <p:nvPr/>
        </p:nvSpPr>
        <p:spPr>
          <a:xfrm>
            <a:off x="10106083" y="4402227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HCI</a:t>
            </a:r>
          </a:p>
        </p:txBody>
      </p:sp>
      <p:sp>
        <p:nvSpPr>
          <p:cNvPr id="47" name="object 7">
            <a:extLst>
              <a:ext uri="{FF2B5EF4-FFF2-40B4-BE49-F238E27FC236}">
                <a16:creationId xmlns:a16="http://schemas.microsoft.com/office/drawing/2014/main" id="{D0C22458-F5ED-8D81-AAEF-E18DF40A64CE}"/>
              </a:ext>
            </a:extLst>
          </p:cNvPr>
          <p:cNvSpPr/>
          <p:nvPr/>
        </p:nvSpPr>
        <p:spPr>
          <a:xfrm>
            <a:off x="8578360" y="5607643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8" name="object 29">
            <a:extLst>
              <a:ext uri="{FF2B5EF4-FFF2-40B4-BE49-F238E27FC236}">
                <a16:creationId xmlns:a16="http://schemas.microsoft.com/office/drawing/2014/main" id="{E762BC82-02B1-2590-5C40-A79225F74E95}"/>
              </a:ext>
            </a:extLst>
          </p:cNvPr>
          <p:cNvSpPr txBox="1"/>
          <p:nvPr/>
        </p:nvSpPr>
        <p:spPr>
          <a:xfrm>
            <a:off x="8578360" y="5401787"/>
            <a:ext cx="1297130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NAS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 스토리지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51987ECA-C145-8CDF-D305-76C92CF53E74}"/>
              </a:ext>
            </a:extLst>
          </p:cNvPr>
          <p:cNvSpPr txBox="1"/>
          <p:nvPr/>
        </p:nvSpPr>
        <p:spPr>
          <a:xfrm>
            <a:off x="8833958" y="6168975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Storage</a:t>
            </a:r>
          </a:p>
        </p:txBody>
      </p:sp>
      <p:pic>
        <p:nvPicPr>
          <p:cNvPr id="50" name="그림 49" descr="폰트, 그래픽, 상징, 라인이(가) 표시된 사진&#10;&#10;자동 생성된 설명">
            <a:extLst>
              <a:ext uri="{FF2B5EF4-FFF2-40B4-BE49-F238E27FC236}">
                <a16:creationId xmlns:a16="http://schemas.microsoft.com/office/drawing/2014/main" id="{74E2F55C-063A-0C70-E8F2-E26798735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887" y="5702760"/>
            <a:ext cx="436278" cy="436278"/>
          </a:xfrm>
          <a:prstGeom prst="rect">
            <a:avLst/>
          </a:prstGeom>
        </p:spPr>
      </p:pic>
      <p:grpSp>
        <p:nvGrpSpPr>
          <p:cNvPr id="51" name="그룹 50">
            <a:extLst>
              <a:ext uri="{FF2B5EF4-FFF2-40B4-BE49-F238E27FC236}">
                <a16:creationId xmlns:a16="http://schemas.microsoft.com/office/drawing/2014/main" id="{10CCA5F5-C656-E0BE-1B5D-CB21806D302F}"/>
              </a:ext>
            </a:extLst>
          </p:cNvPr>
          <p:cNvGrpSpPr/>
          <p:nvPr/>
        </p:nvGrpSpPr>
        <p:grpSpPr>
          <a:xfrm>
            <a:off x="9159522" y="2756639"/>
            <a:ext cx="1058076" cy="810363"/>
            <a:chOff x="3605940" y="1789365"/>
            <a:chExt cx="3814302" cy="3814303"/>
          </a:xfrm>
        </p:grpSpPr>
        <p:sp>
          <p:nvSpPr>
            <p:cNvPr id="52" name="사각형: 둥근 모서리 4">
              <a:extLst>
                <a:ext uri="{FF2B5EF4-FFF2-40B4-BE49-F238E27FC236}">
                  <a16:creationId xmlns:a16="http://schemas.microsoft.com/office/drawing/2014/main" id="{D9AC410B-0DC7-DA1B-5226-6E68FD7C156C}"/>
                </a:ext>
              </a:extLst>
            </p:cNvPr>
            <p:cNvSpPr/>
            <p:nvPr/>
          </p:nvSpPr>
          <p:spPr>
            <a:xfrm>
              <a:off x="3605940" y="1789365"/>
              <a:ext cx="1967579" cy="883332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tail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3" name="사각형: 둥근 모서리 4">
              <a:extLst>
                <a:ext uri="{FF2B5EF4-FFF2-40B4-BE49-F238E27FC236}">
                  <a16:creationId xmlns:a16="http://schemas.microsoft.com/office/drawing/2014/main" id="{A75812EF-B943-B384-668B-ABBC7F028708}"/>
                </a:ext>
              </a:extLst>
            </p:cNvPr>
            <p:cNvSpPr/>
            <p:nvPr/>
          </p:nvSpPr>
          <p:spPr>
            <a:xfrm rot="16200000" flipH="1">
              <a:off x="5031396" y="3214822"/>
              <a:ext cx="2930968" cy="1846724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1527214E-540E-A844-887C-A0AD6208760C}"/>
              </a:ext>
            </a:extLst>
          </p:cNvPr>
          <p:cNvCxnSpPr>
            <a:cxnSpLocks/>
          </p:cNvCxnSpPr>
          <p:nvPr/>
        </p:nvCxnSpPr>
        <p:spPr>
          <a:xfrm flipV="1">
            <a:off x="9053733" y="2750478"/>
            <a:ext cx="0" cy="258352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</p:cxn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412EB46B-CB33-3DC5-0CE8-95B7DE1F568F}"/>
              </a:ext>
            </a:extLst>
          </p:cNvPr>
          <p:cNvGrpSpPr/>
          <p:nvPr/>
        </p:nvGrpSpPr>
        <p:grpSpPr>
          <a:xfrm flipH="1">
            <a:off x="7827615" y="2756639"/>
            <a:ext cx="1112832" cy="810363"/>
            <a:chOff x="3605940" y="1789365"/>
            <a:chExt cx="3814302" cy="3814303"/>
          </a:xfrm>
        </p:grpSpPr>
        <p:sp>
          <p:nvSpPr>
            <p:cNvPr id="57" name="사각형: 둥근 모서리 4">
              <a:extLst>
                <a:ext uri="{FF2B5EF4-FFF2-40B4-BE49-F238E27FC236}">
                  <a16:creationId xmlns:a16="http://schemas.microsoft.com/office/drawing/2014/main" id="{4884EED0-3D7D-A07C-5FF2-0F440EBF175C}"/>
                </a:ext>
              </a:extLst>
            </p:cNvPr>
            <p:cNvSpPr/>
            <p:nvPr/>
          </p:nvSpPr>
          <p:spPr>
            <a:xfrm>
              <a:off x="3605940" y="1789365"/>
              <a:ext cx="1967579" cy="883332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tail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8" name="사각형: 둥근 모서리 4">
              <a:extLst>
                <a:ext uri="{FF2B5EF4-FFF2-40B4-BE49-F238E27FC236}">
                  <a16:creationId xmlns:a16="http://schemas.microsoft.com/office/drawing/2014/main" id="{474D9133-40ED-86C3-A42C-25DBD0A5779C}"/>
                </a:ext>
              </a:extLst>
            </p:cNvPr>
            <p:cNvSpPr/>
            <p:nvPr/>
          </p:nvSpPr>
          <p:spPr>
            <a:xfrm rot="16200000" flipH="1">
              <a:off x="5031396" y="3214822"/>
              <a:ext cx="2930968" cy="1846724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pic>
        <p:nvPicPr>
          <p:cNvPr id="61" name="그림 60" descr="메탈웨어, 코일 스프링, 흑백, 봄이(가) 표시된 사진&#10;&#10;자동 생성된 설명">
            <a:extLst>
              <a:ext uri="{FF2B5EF4-FFF2-40B4-BE49-F238E27FC236}">
                <a16:creationId xmlns:a16="http://schemas.microsoft.com/office/drawing/2014/main" id="{FB21612A-D979-A222-37E4-C1522EC118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586" y="5702760"/>
            <a:ext cx="453000" cy="453000"/>
          </a:xfrm>
          <a:prstGeom prst="rect">
            <a:avLst/>
          </a:prstGeom>
        </p:spPr>
      </p:pic>
      <p:sp>
        <p:nvSpPr>
          <p:cNvPr id="62" name="object 7">
            <a:extLst>
              <a:ext uri="{FF2B5EF4-FFF2-40B4-BE49-F238E27FC236}">
                <a16:creationId xmlns:a16="http://schemas.microsoft.com/office/drawing/2014/main" id="{8EDDF432-B9D5-C0AF-DDEF-B09CA1FC8E58}"/>
              </a:ext>
            </a:extLst>
          </p:cNvPr>
          <p:cNvSpPr/>
          <p:nvPr/>
        </p:nvSpPr>
        <p:spPr>
          <a:xfrm>
            <a:off x="9815420" y="5607643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63" name="object 29">
            <a:extLst>
              <a:ext uri="{FF2B5EF4-FFF2-40B4-BE49-F238E27FC236}">
                <a16:creationId xmlns:a16="http://schemas.microsoft.com/office/drawing/2014/main" id="{10A7117A-2C5B-60ED-DCBF-46041F01DA9A}"/>
              </a:ext>
            </a:extLst>
          </p:cNvPr>
          <p:cNvSpPr txBox="1"/>
          <p:nvPr/>
        </p:nvSpPr>
        <p:spPr>
          <a:xfrm>
            <a:off x="9815420" y="5401787"/>
            <a:ext cx="1297130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Backup Data</a:t>
            </a:r>
          </a:p>
        </p:txBody>
      </p:sp>
      <p:sp>
        <p:nvSpPr>
          <p:cNvPr id="64" name="object 29">
            <a:extLst>
              <a:ext uri="{FF2B5EF4-FFF2-40B4-BE49-F238E27FC236}">
                <a16:creationId xmlns:a16="http://schemas.microsoft.com/office/drawing/2014/main" id="{532DDAC6-7DE1-D03F-C656-16C31DB547C0}"/>
              </a:ext>
            </a:extLst>
          </p:cNvPr>
          <p:cNvSpPr txBox="1"/>
          <p:nvPr/>
        </p:nvSpPr>
        <p:spPr>
          <a:xfrm>
            <a:off x="10071018" y="6168975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Storage</a:t>
            </a:r>
          </a:p>
        </p:txBody>
      </p: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3C216DF4-F965-8E27-C4A0-D605F2F7BF0A}"/>
              </a:ext>
            </a:extLst>
          </p:cNvPr>
          <p:cNvCxnSpPr>
            <a:cxnSpLocks/>
            <a:stCxn id="47" idx="3"/>
            <a:endCxn id="62" idx="1"/>
          </p:cNvCxnSpPr>
          <p:nvPr/>
        </p:nvCxnSpPr>
        <p:spPr>
          <a:xfrm>
            <a:off x="9564793" y="5966669"/>
            <a:ext cx="250627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</p:cxn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399FF105-6991-D0FA-5DD3-AB8DF5AA7D18}"/>
              </a:ext>
            </a:extLst>
          </p:cNvPr>
          <p:cNvGrpSpPr/>
          <p:nvPr/>
        </p:nvGrpSpPr>
        <p:grpSpPr>
          <a:xfrm flipH="1" flipV="1">
            <a:off x="7827615" y="4553520"/>
            <a:ext cx="1112832" cy="780480"/>
            <a:chOff x="3605940" y="1789365"/>
            <a:chExt cx="3814302" cy="3814303"/>
          </a:xfrm>
        </p:grpSpPr>
        <p:sp>
          <p:nvSpPr>
            <p:cNvPr id="69" name="사각형: 둥근 모서리 4">
              <a:extLst>
                <a:ext uri="{FF2B5EF4-FFF2-40B4-BE49-F238E27FC236}">
                  <a16:creationId xmlns:a16="http://schemas.microsoft.com/office/drawing/2014/main" id="{0A772217-4DC2-1C76-2D77-51CB35AF4E1F}"/>
                </a:ext>
              </a:extLst>
            </p:cNvPr>
            <p:cNvSpPr/>
            <p:nvPr/>
          </p:nvSpPr>
          <p:spPr>
            <a:xfrm>
              <a:off x="3605940" y="1789365"/>
              <a:ext cx="1967579" cy="883332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tail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70" name="사각형: 둥근 모서리 4">
              <a:extLst>
                <a:ext uri="{FF2B5EF4-FFF2-40B4-BE49-F238E27FC236}">
                  <a16:creationId xmlns:a16="http://schemas.microsoft.com/office/drawing/2014/main" id="{7ABF98E5-3A89-D664-7872-9C946EF484F3}"/>
                </a:ext>
              </a:extLst>
            </p:cNvPr>
            <p:cNvSpPr/>
            <p:nvPr/>
          </p:nvSpPr>
          <p:spPr>
            <a:xfrm rot="16200000" flipH="1">
              <a:off x="5031396" y="3214822"/>
              <a:ext cx="2930968" cy="1846724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0FD6C2-D7E8-C807-C5F8-C0504690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133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077CA-0A4C-EE5A-284F-C6CF00E91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7">
            <a:extLst>
              <a:ext uri="{FF2B5EF4-FFF2-40B4-BE49-F238E27FC236}">
                <a16:creationId xmlns:a16="http://schemas.microsoft.com/office/drawing/2014/main" id="{06A05E6C-DC38-704D-F135-7F4AA8897BF3}"/>
              </a:ext>
            </a:extLst>
          </p:cNvPr>
          <p:cNvSpPr/>
          <p:nvPr/>
        </p:nvSpPr>
        <p:spPr>
          <a:xfrm>
            <a:off x="7115956" y="4546173"/>
            <a:ext cx="1697183" cy="1401857"/>
          </a:xfrm>
          <a:prstGeom prst="roundRect">
            <a:avLst>
              <a:gd name="adj" fmla="val 9917"/>
            </a:avLst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70" name="object 7">
            <a:extLst>
              <a:ext uri="{FF2B5EF4-FFF2-40B4-BE49-F238E27FC236}">
                <a16:creationId xmlns:a16="http://schemas.microsoft.com/office/drawing/2014/main" id="{4F820A0C-DA75-8861-E84A-32B2729BDA07}"/>
              </a:ext>
            </a:extLst>
          </p:cNvPr>
          <p:cNvSpPr/>
          <p:nvPr/>
        </p:nvSpPr>
        <p:spPr>
          <a:xfrm>
            <a:off x="9102166" y="5353925"/>
            <a:ext cx="872917" cy="594105"/>
          </a:xfrm>
          <a:prstGeom prst="roundRect">
            <a:avLst>
              <a:gd name="adj" fmla="val 9917"/>
            </a:avLst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80" name="object 7">
            <a:extLst>
              <a:ext uri="{FF2B5EF4-FFF2-40B4-BE49-F238E27FC236}">
                <a16:creationId xmlns:a16="http://schemas.microsoft.com/office/drawing/2014/main" id="{4F4E212D-2135-2035-4AA7-B95627DD90A9}"/>
              </a:ext>
            </a:extLst>
          </p:cNvPr>
          <p:cNvSpPr/>
          <p:nvPr/>
        </p:nvSpPr>
        <p:spPr>
          <a:xfrm>
            <a:off x="10209030" y="5353925"/>
            <a:ext cx="872917" cy="594105"/>
          </a:xfrm>
          <a:prstGeom prst="roundRect">
            <a:avLst>
              <a:gd name="adj" fmla="val 9917"/>
            </a:avLst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B6CC2BA0-E542-DA7A-E8CF-DFACFCCCE8C0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1B569-D940-1A12-BA6B-4E62DFE4D641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</a:t>
            </a:r>
            <a:r>
              <a:rPr kumimoji="0" lang="en-US" altLang="ko-KR" sz="3200" b="0" i="0" u="none" strike="noStrike" kern="1200" cap="none" spc="-150" normalizeH="0" baseline="0" noProof="0" dirty="0" err="1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Infra·</a:t>
            </a:r>
            <a:r>
              <a:rPr kumimoji="0" lang="en-US" altLang="ko-KR" sz="3200" b="0" i="0" u="none" strike="noStrike" kern="1200" cap="none" spc="-150" normalizeH="0" baseline="0" noProof="0" dirty="0" err="1">
                <a:ln>
                  <a:noFill/>
                </a:ln>
                <a:solidFill>
                  <a:srgbClr val="002B82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STORAGE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49CD7B2B-FC4B-6105-2FAD-90987664FA1C}"/>
              </a:ext>
            </a:extLst>
          </p:cNvPr>
          <p:cNvSpPr txBox="1"/>
          <p:nvPr/>
        </p:nvSpPr>
        <p:spPr>
          <a:xfrm>
            <a:off x="421675" y="1177227"/>
            <a:ext cx="7131649" cy="44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고객사례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K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건설사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•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스토리지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솔루션 도입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프로젝트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56AB3F3C-23EC-05A1-2C7B-75CB7C93F00F}"/>
              </a:ext>
            </a:extLst>
          </p:cNvPr>
          <p:cNvSpPr txBox="1"/>
          <p:nvPr/>
        </p:nvSpPr>
        <p:spPr>
          <a:xfrm>
            <a:off x="421675" y="1817910"/>
            <a:ext cx="6884560" cy="1292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Private Cloud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환경에 적합한 솔루션 지원으로 효율적인 업무 협업 시스템 제공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데이터를 로컬 서버에 보관하여 모바일 사용자의 접근 이슈 존재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이를 해결하기 위해 도입한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Private Cloud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를 효율적으로 운영하기 위해 적합한 솔루션 도입을 제안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분산된 건설현장마다 </a:t>
            </a:r>
            <a:r>
              <a:rPr lang="en-US" altLang="ko-KR" sz="1200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ctera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솔루션 설치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신뢰도 높은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NAS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홈 디렉터리 및 네트워크 파일 공유 시스템 도입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Smart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Cloud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Cashing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기업 도입해 효율적이고 빠른 속도 지원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3784E48-C678-8DC8-778A-A9B31212E559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41" y="4962323"/>
            <a:ext cx="625858" cy="27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그림 14" descr="스케치, 디자인, 스크린샷, 일러스트레이션이(가) 표시된 사진&#10;&#10;자동 생성된 설명">
            <a:extLst>
              <a:ext uri="{FF2B5EF4-FFF2-40B4-BE49-F238E27FC236}">
                <a16:creationId xmlns:a16="http://schemas.microsoft.com/office/drawing/2014/main" id="{01175FBC-9E3C-BD81-AFAE-D87C05119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12" y="4977905"/>
            <a:ext cx="400199" cy="400199"/>
          </a:xfrm>
          <a:prstGeom prst="rect">
            <a:avLst/>
          </a:prstGeom>
        </p:spPr>
      </p:pic>
      <p:pic>
        <p:nvPicPr>
          <p:cNvPr id="16" name="그림 15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69314111-95BC-1EE8-5A71-5678A5598D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65" y="5460115"/>
            <a:ext cx="355120" cy="355120"/>
          </a:xfrm>
          <a:prstGeom prst="rect">
            <a:avLst/>
          </a:prstGeom>
        </p:spPr>
      </p:pic>
      <p:sp>
        <p:nvSpPr>
          <p:cNvPr id="24" name="object 7">
            <a:extLst>
              <a:ext uri="{FF2B5EF4-FFF2-40B4-BE49-F238E27FC236}">
                <a16:creationId xmlns:a16="http://schemas.microsoft.com/office/drawing/2014/main" id="{ADE70DE4-709A-F89C-AF1C-8A59756F1FD2}"/>
              </a:ext>
            </a:extLst>
          </p:cNvPr>
          <p:cNvSpPr/>
          <p:nvPr/>
        </p:nvSpPr>
        <p:spPr>
          <a:xfrm>
            <a:off x="6915513" y="4225253"/>
            <a:ext cx="648953" cy="686421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19050">
            <a:noFill/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21" name="그림 20" descr="블랙, 어둠이(가) 표시된 사진&#10;&#10;자동 생성된 설명">
            <a:extLst>
              <a:ext uri="{FF2B5EF4-FFF2-40B4-BE49-F238E27FC236}">
                <a16:creationId xmlns:a16="http://schemas.microsoft.com/office/drawing/2014/main" id="{56836B94-1A51-1B04-0A0E-B0339746D2B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12" y="4287955"/>
            <a:ext cx="561648" cy="56164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CAE709AC-0DDD-1461-A614-48186CCAFC58}"/>
              </a:ext>
            </a:extLst>
          </p:cNvPr>
          <p:cNvCxnSpPr>
            <a:cxnSpLocks/>
          </p:cNvCxnSpPr>
          <p:nvPr/>
        </p:nvCxnSpPr>
        <p:spPr>
          <a:xfrm>
            <a:off x="7688179" y="5143298"/>
            <a:ext cx="317717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65E9E329-6128-C9B8-0E8D-819DF18D964D}"/>
              </a:ext>
            </a:extLst>
          </p:cNvPr>
          <p:cNvCxnSpPr>
            <a:cxnSpLocks/>
          </p:cNvCxnSpPr>
          <p:nvPr/>
        </p:nvCxnSpPr>
        <p:spPr>
          <a:xfrm>
            <a:off x="7688179" y="5627393"/>
            <a:ext cx="16897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oval" w="sm" len="sm"/>
            <a:tailEnd type="none" w="sm" len="sm"/>
          </a:ln>
        </p:spPr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4D47E572-3128-EFE7-7FA2-3E56F496EED3}"/>
              </a:ext>
            </a:extLst>
          </p:cNvPr>
          <p:cNvCxnSpPr>
            <a:cxnSpLocks/>
          </p:cNvCxnSpPr>
          <p:nvPr/>
        </p:nvCxnSpPr>
        <p:spPr>
          <a:xfrm>
            <a:off x="7854768" y="5143298"/>
            <a:ext cx="0" cy="484095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sm" len="sm"/>
            <a:tailEnd type="none" w="sm" len="sm"/>
          </a:ln>
        </p:spPr>
      </p:cxnSp>
      <p:pic>
        <p:nvPicPr>
          <p:cNvPr id="69" name="Picture 2">
            <a:extLst>
              <a:ext uri="{FF2B5EF4-FFF2-40B4-BE49-F238E27FC236}">
                <a16:creationId xmlns:a16="http://schemas.microsoft.com/office/drawing/2014/main" id="{2CC23320-22ED-C3C5-CA20-A86D9491CCD6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558" y="5612623"/>
            <a:ext cx="486412" cy="20996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object 7">
            <a:extLst>
              <a:ext uri="{FF2B5EF4-FFF2-40B4-BE49-F238E27FC236}">
                <a16:creationId xmlns:a16="http://schemas.microsoft.com/office/drawing/2014/main" id="{8F63E85B-D7AF-0C0C-DB2E-FC82EF3AD3D1}"/>
              </a:ext>
            </a:extLst>
          </p:cNvPr>
          <p:cNvSpPr/>
          <p:nvPr/>
        </p:nvSpPr>
        <p:spPr>
          <a:xfrm>
            <a:off x="8946383" y="5104508"/>
            <a:ext cx="504361" cy="533481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19050">
            <a:noFill/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72" name="그림 71" descr="블랙, 어둠이(가) 표시된 사진&#10;&#10;자동 생성된 설명">
            <a:extLst>
              <a:ext uri="{FF2B5EF4-FFF2-40B4-BE49-F238E27FC236}">
                <a16:creationId xmlns:a16="http://schemas.microsoft.com/office/drawing/2014/main" id="{8F838D76-1573-A8C6-2072-244FB1AF63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609" y="5153239"/>
            <a:ext cx="436508" cy="4365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9" name="Picture 2">
            <a:extLst>
              <a:ext uri="{FF2B5EF4-FFF2-40B4-BE49-F238E27FC236}">
                <a16:creationId xmlns:a16="http://schemas.microsoft.com/office/drawing/2014/main" id="{A43BEE00-A5B3-ECA7-AD6D-8D18B1A8F27D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422" y="5612623"/>
            <a:ext cx="486412" cy="20996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object 7">
            <a:extLst>
              <a:ext uri="{FF2B5EF4-FFF2-40B4-BE49-F238E27FC236}">
                <a16:creationId xmlns:a16="http://schemas.microsoft.com/office/drawing/2014/main" id="{4BF2849C-1635-9B95-5BEA-A9292F124EF0}"/>
              </a:ext>
            </a:extLst>
          </p:cNvPr>
          <p:cNvSpPr/>
          <p:nvPr/>
        </p:nvSpPr>
        <p:spPr>
          <a:xfrm>
            <a:off x="10053247" y="5104508"/>
            <a:ext cx="504361" cy="533481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19050">
            <a:noFill/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82" name="그림 81" descr="블랙, 어둠이(가) 표시된 사진&#10;&#10;자동 생성된 설명">
            <a:extLst>
              <a:ext uri="{FF2B5EF4-FFF2-40B4-BE49-F238E27FC236}">
                <a16:creationId xmlns:a16="http://schemas.microsoft.com/office/drawing/2014/main" id="{B5943DA3-DE02-FE7D-9F4B-6F681AB1F9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473" y="5153239"/>
            <a:ext cx="436508" cy="4365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object 39">
            <a:extLst>
              <a:ext uri="{FF2B5EF4-FFF2-40B4-BE49-F238E27FC236}">
                <a16:creationId xmlns:a16="http://schemas.microsoft.com/office/drawing/2014/main" id="{7E65A1AF-FD15-1CD8-5B7B-FD412AD400D2}"/>
              </a:ext>
            </a:extLst>
          </p:cNvPr>
          <p:cNvSpPr txBox="1"/>
          <p:nvPr/>
        </p:nvSpPr>
        <p:spPr>
          <a:xfrm>
            <a:off x="7144239" y="5964060"/>
            <a:ext cx="112409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건설현장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#1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9" name="object 39">
            <a:extLst>
              <a:ext uri="{FF2B5EF4-FFF2-40B4-BE49-F238E27FC236}">
                <a16:creationId xmlns:a16="http://schemas.microsoft.com/office/drawing/2014/main" id="{0CF9D467-1102-23B9-6103-993533C30638}"/>
              </a:ext>
            </a:extLst>
          </p:cNvPr>
          <p:cNvSpPr txBox="1"/>
          <p:nvPr/>
        </p:nvSpPr>
        <p:spPr>
          <a:xfrm>
            <a:off x="9084938" y="5964060"/>
            <a:ext cx="112409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건설현장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#2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11" name="object 39">
            <a:extLst>
              <a:ext uri="{FF2B5EF4-FFF2-40B4-BE49-F238E27FC236}">
                <a16:creationId xmlns:a16="http://schemas.microsoft.com/office/drawing/2014/main" id="{FAFD87A1-9E37-5B05-D565-F3AFB1D23B57}"/>
              </a:ext>
            </a:extLst>
          </p:cNvPr>
          <p:cNvSpPr txBox="1"/>
          <p:nvPr/>
        </p:nvSpPr>
        <p:spPr>
          <a:xfrm>
            <a:off x="10209030" y="5964060"/>
            <a:ext cx="112409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건설현장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#3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2C8904C7-4DE8-0611-1051-B2DFEA8E3EC2}"/>
              </a:ext>
            </a:extLst>
          </p:cNvPr>
          <p:cNvSpPr/>
          <p:nvPr/>
        </p:nvSpPr>
        <p:spPr>
          <a:xfrm>
            <a:off x="8920001" y="2937300"/>
            <a:ext cx="1328900" cy="809808"/>
          </a:xfrm>
          <a:prstGeom prst="roundRect">
            <a:avLst>
              <a:gd name="adj" fmla="val 9917"/>
            </a:avLst>
          </a:prstGeom>
          <a:noFill/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7" name="object 29">
            <a:extLst>
              <a:ext uri="{FF2B5EF4-FFF2-40B4-BE49-F238E27FC236}">
                <a16:creationId xmlns:a16="http://schemas.microsoft.com/office/drawing/2014/main" id="{8CE7D884-A2AA-FCCC-E5C6-762288D5C5D0}"/>
              </a:ext>
            </a:extLst>
          </p:cNvPr>
          <p:cNvSpPr txBox="1"/>
          <p:nvPr/>
        </p:nvSpPr>
        <p:spPr>
          <a:xfrm>
            <a:off x="9346883" y="2702555"/>
            <a:ext cx="986433" cy="182101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Private Cloud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B093F42-F3C7-12A1-6154-180DA352F1A4}"/>
              </a:ext>
            </a:extLst>
          </p:cNvPr>
          <p:cNvGrpSpPr/>
          <p:nvPr/>
        </p:nvGrpSpPr>
        <p:grpSpPr>
          <a:xfrm>
            <a:off x="8620401" y="2714625"/>
            <a:ext cx="685524" cy="670417"/>
            <a:chOff x="8132508" y="668175"/>
            <a:chExt cx="787400" cy="770048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2265EC11-3BE9-B192-1706-3C085E7D3AE7}"/>
                </a:ext>
              </a:extLst>
            </p:cNvPr>
            <p:cNvSpPr/>
            <p:nvPr/>
          </p:nvSpPr>
          <p:spPr>
            <a:xfrm>
              <a:off x="8132508" y="668175"/>
              <a:ext cx="787400" cy="770048"/>
            </a:xfrm>
            <a:prstGeom prst="roundRect">
              <a:avLst>
                <a:gd name="adj" fmla="val 12012"/>
              </a:avLst>
            </a:prstGeom>
            <a:solidFill>
              <a:schemeClr val="bg1"/>
            </a:solidFill>
            <a:ln w="19050">
              <a:noFill/>
              <a:prstDash val="solid"/>
            </a:ln>
          </p:spPr>
          <p:txBody>
            <a:bodyPr wrap="square" lIns="0" tIns="0" rIns="0" bIns="0" rtlCol="0"/>
            <a:lstStyle/>
            <a:p>
              <a:endParaRPr sz="1000"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pic>
          <p:nvPicPr>
            <p:cNvPr id="18" name="그림 17" descr="그래픽, 상징, 폰트, 원이(가) 표시된 사진&#10;&#10;자동 생성된 설명">
              <a:extLst>
                <a:ext uri="{FF2B5EF4-FFF2-40B4-BE49-F238E27FC236}">
                  <a16:creationId xmlns:a16="http://schemas.microsoft.com/office/drawing/2014/main" id="{E65495C2-AC6B-D05F-4EB1-4AE882C6F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441" y="735949"/>
              <a:ext cx="668085" cy="668085"/>
            </a:xfrm>
            <a:prstGeom prst="rect">
              <a:avLst/>
            </a:prstGeom>
          </p:spPr>
        </p:pic>
      </p:grpSp>
      <p:pic>
        <p:nvPicPr>
          <p:cNvPr id="19" name="그림 18" descr="폰트, 그래픽, 상징, 라인이(가) 표시된 사진&#10;&#10;자동 생성된 설명">
            <a:extLst>
              <a:ext uri="{FF2B5EF4-FFF2-40B4-BE49-F238E27FC236}">
                <a16:creationId xmlns:a16="http://schemas.microsoft.com/office/drawing/2014/main" id="{2C29C8F0-C3D3-3B38-85C8-574969976E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392" y="3139559"/>
            <a:ext cx="436278" cy="436278"/>
          </a:xfrm>
          <a:prstGeom prst="rect">
            <a:avLst/>
          </a:prstGeom>
        </p:spPr>
      </p:pic>
      <p:pic>
        <p:nvPicPr>
          <p:cNvPr id="20" name="그림 19" descr="그래픽, 라인, 폰트, 스크린샷이(가) 표시된 사진&#10;&#10;자동 생성된 설명">
            <a:extLst>
              <a:ext uri="{FF2B5EF4-FFF2-40B4-BE49-F238E27FC236}">
                <a16:creationId xmlns:a16="http://schemas.microsoft.com/office/drawing/2014/main" id="{A1E5DDF3-E5C3-3B3D-02CE-2C443C5097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11" y="3225797"/>
            <a:ext cx="348800" cy="348800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2EDE29EC-9993-9CC7-204E-EB12375B05A1}"/>
              </a:ext>
            </a:extLst>
          </p:cNvPr>
          <p:cNvGrpSpPr/>
          <p:nvPr/>
        </p:nvGrpSpPr>
        <p:grpSpPr>
          <a:xfrm>
            <a:off x="9672638" y="3755232"/>
            <a:ext cx="1058076" cy="1595438"/>
            <a:chOff x="3605940" y="1789365"/>
            <a:chExt cx="3814302" cy="3814303"/>
          </a:xfrm>
        </p:grpSpPr>
        <p:sp>
          <p:nvSpPr>
            <p:cNvPr id="34" name="사각형: 둥근 모서리 4">
              <a:extLst>
                <a:ext uri="{FF2B5EF4-FFF2-40B4-BE49-F238E27FC236}">
                  <a16:creationId xmlns:a16="http://schemas.microsoft.com/office/drawing/2014/main" id="{12F2C8A5-4149-DE0E-8B4A-DC1EB54A7482}"/>
                </a:ext>
              </a:extLst>
            </p:cNvPr>
            <p:cNvSpPr/>
            <p:nvPr/>
          </p:nvSpPr>
          <p:spPr>
            <a:xfrm>
              <a:off x="3605940" y="1789365"/>
              <a:ext cx="1967579" cy="883332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tail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6" name="사각형: 둥근 모서리 4">
              <a:extLst>
                <a:ext uri="{FF2B5EF4-FFF2-40B4-BE49-F238E27FC236}">
                  <a16:creationId xmlns:a16="http://schemas.microsoft.com/office/drawing/2014/main" id="{304AB66B-9D24-80C6-4B12-07304573E60C}"/>
                </a:ext>
              </a:extLst>
            </p:cNvPr>
            <p:cNvSpPr/>
            <p:nvPr/>
          </p:nvSpPr>
          <p:spPr>
            <a:xfrm rot="16200000" flipH="1">
              <a:off x="5031396" y="3214822"/>
              <a:ext cx="2930968" cy="1846724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7A6D149A-4F6E-7353-BE1D-9E5B07CE8C23}"/>
              </a:ext>
            </a:extLst>
          </p:cNvPr>
          <p:cNvCxnSpPr>
            <a:cxnSpLocks/>
          </p:cNvCxnSpPr>
          <p:nvPr/>
        </p:nvCxnSpPr>
        <p:spPr>
          <a:xfrm flipH="1" flipV="1">
            <a:off x="9582189" y="3752984"/>
            <a:ext cx="1799" cy="158637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</p:cxn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2002094F-16D4-949F-A8D6-D3AD72E10086}"/>
              </a:ext>
            </a:extLst>
          </p:cNvPr>
          <p:cNvGrpSpPr/>
          <p:nvPr/>
        </p:nvGrpSpPr>
        <p:grpSpPr>
          <a:xfrm flipH="1">
            <a:off x="8041347" y="3754617"/>
            <a:ext cx="1450315" cy="784047"/>
            <a:chOff x="3605940" y="1876987"/>
            <a:chExt cx="3814298" cy="3726680"/>
          </a:xfrm>
        </p:grpSpPr>
        <p:sp>
          <p:nvSpPr>
            <p:cNvPr id="40" name="사각형: 둥근 모서리 4">
              <a:extLst>
                <a:ext uri="{FF2B5EF4-FFF2-40B4-BE49-F238E27FC236}">
                  <a16:creationId xmlns:a16="http://schemas.microsoft.com/office/drawing/2014/main" id="{35ACB89F-9342-056F-3F5B-2E569AFC5641}"/>
                </a:ext>
              </a:extLst>
            </p:cNvPr>
            <p:cNvSpPr/>
            <p:nvPr/>
          </p:nvSpPr>
          <p:spPr>
            <a:xfrm>
              <a:off x="3605940" y="1876987"/>
              <a:ext cx="1967581" cy="1759097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tail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1" name="사각형: 둥근 모서리 4">
              <a:extLst>
                <a:ext uri="{FF2B5EF4-FFF2-40B4-BE49-F238E27FC236}">
                  <a16:creationId xmlns:a16="http://schemas.microsoft.com/office/drawing/2014/main" id="{472406C5-173F-3D32-E738-54CC09EB0250}"/>
                </a:ext>
              </a:extLst>
            </p:cNvPr>
            <p:cNvSpPr/>
            <p:nvPr/>
          </p:nvSpPr>
          <p:spPr>
            <a:xfrm rot="16200000" flipH="1">
              <a:off x="5513087" y="3696515"/>
              <a:ext cx="1967580" cy="1846723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E5462DC-E8FF-E4DD-239B-EFAFFA42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666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01B1B-8909-975C-A0BC-938264603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894F1327-36BB-212C-2F04-A447F29299FE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BBBC5-1CF9-FDA1-2A80-DC1823379B14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Solution·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가상화 </a:t>
            </a:r>
            <a:r>
              <a:rPr lang="en-US" altLang="ko-KR" sz="20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Virtualization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69D80C6C-4907-F296-7101-67C2757ED11B}"/>
              </a:ext>
            </a:extLst>
          </p:cNvPr>
          <p:cNvSpPr txBox="1"/>
          <p:nvPr/>
        </p:nvSpPr>
        <p:spPr>
          <a:xfrm>
            <a:off x="421675" y="1177227"/>
            <a:ext cx="8434459" cy="1834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가상화란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하나의 하드웨어 자원을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여러 개의 가상 형태의 자원으로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나누거나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반대로 여러 개의 자원을 하나의 자원으로 묶는 인프라 솔루션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서버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스토리지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네트워크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등 다양한 자원에 활용 가능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자원의 성능을 효율적으로 사용 가능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추가적인 장비 구매를 줄여 비용 절약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필요에 따라 자원의 확장 축소가 가능하므로 유연한 활용이 가능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자원의 분리 운영으로 인프라 안정성을 향상시키는 장점 보유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3076" name="Picture 4" descr="selog.tistory.com">
            <a:extLst>
              <a:ext uri="{FF2B5EF4-FFF2-40B4-BE49-F238E27FC236}">
                <a16:creationId xmlns:a16="http://schemas.microsoft.com/office/drawing/2014/main" id="{D47C9464-99AC-8E59-FB7C-3C8625103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6357" r="66250"/>
          <a:stretch/>
        </p:blipFill>
        <p:spPr bwMode="auto">
          <a:xfrm>
            <a:off x="7429142" y="4207694"/>
            <a:ext cx="1344301" cy="143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log.tistory.com">
            <a:extLst>
              <a:ext uri="{FF2B5EF4-FFF2-40B4-BE49-F238E27FC236}">
                <a16:creationId xmlns:a16="http://schemas.microsoft.com/office/drawing/2014/main" id="{9C8D2175-3FE4-BAEF-E593-98C60DFB2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9" t="1760" r="1735" b="4597"/>
          <a:stretch/>
        </p:blipFill>
        <p:spPr bwMode="auto">
          <a:xfrm>
            <a:off x="9594452" y="4174332"/>
            <a:ext cx="1381967" cy="143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CD4C526F-E375-A881-73F1-CA18178CC01E}"/>
              </a:ext>
            </a:extLst>
          </p:cNvPr>
          <p:cNvCxnSpPr>
            <a:cxnSpLocks/>
          </p:cNvCxnSpPr>
          <p:nvPr/>
        </p:nvCxnSpPr>
        <p:spPr>
          <a:xfrm>
            <a:off x="8895652" y="4879244"/>
            <a:ext cx="611046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bject 12">
            <a:extLst>
              <a:ext uri="{FF2B5EF4-FFF2-40B4-BE49-F238E27FC236}">
                <a16:creationId xmlns:a16="http://schemas.microsoft.com/office/drawing/2014/main" id="{336E2190-9B2B-EBA6-7C58-1DB62106F26C}"/>
              </a:ext>
            </a:extLst>
          </p:cNvPr>
          <p:cNvSpPr txBox="1"/>
          <p:nvPr/>
        </p:nvSpPr>
        <p:spPr>
          <a:xfrm>
            <a:off x="421675" y="3493437"/>
            <a:ext cx="5607649" cy="754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최근 기업의 보안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규제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인프라 환경 등의 이유로 약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84%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 기업이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</a:p>
          <a:p>
            <a:pPr marL="1270">
              <a:lnSpc>
                <a:spcPts val="2000"/>
              </a:lnSpc>
              <a:spcBef>
                <a:spcPts val="100"/>
              </a:spcBef>
            </a:pP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온프레미스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*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 클라우드를 통합한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하이브리드</a:t>
            </a:r>
            <a:r>
              <a:rPr lang="ko-KR" altLang="en-US" sz="10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클라우드</a:t>
            </a:r>
            <a:r>
              <a:rPr lang="en-US" altLang="ko-KR" sz="10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Hybrid Cloud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사용 중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**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20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이런 추세에 따라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 솔루션 도입 역시 꾸준히 증가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중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2BFA9352-299D-43A5-73C3-ED0FB9AFD481}"/>
              </a:ext>
            </a:extLst>
          </p:cNvPr>
          <p:cNvSpPr txBox="1"/>
          <p:nvPr/>
        </p:nvSpPr>
        <p:spPr>
          <a:xfrm>
            <a:off x="421676" y="4433747"/>
            <a:ext cx="6588724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*</a:t>
            </a:r>
            <a:r>
              <a:rPr lang="ko-KR" alt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온프레미스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(On-Premise)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는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소프트웨어 등의 솔루션을 클라우드 같은 원격 환경이 아닌 자체적으로 보유한 서버에 직접 설치해 운영하는 방식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**IT Would (2024.04), </a:t>
            </a:r>
            <a:r>
              <a:rPr lang="en-US" altLang="ko-KR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Spacelift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(2025.01)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5429275-71F6-B1DE-87B5-861E72F1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461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31F7E-6843-98FC-EFFC-CF12C8777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F579656E-8F19-F580-99A8-A3EEADDFCE93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9DFC6-AFC7-4113-6C59-85F8C4CCB88D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Solution·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가상화 </a:t>
            </a:r>
            <a:r>
              <a:rPr lang="en-US" altLang="ko-KR" sz="20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Virtualization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16B2EE4B-555E-3E75-1865-167142AD61F3}"/>
              </a:ext>
            </a:extLst>
          </p:cNvPr>
          <p:cNvSpPr txBox="1"/>
          <p:nvPr/>
        </p:nvSpPr>
        <p:spPr>
          <a:xfrm>
            <a:off x="421675" y="1177227"/>
            <a:ext cx="8434459" cy="2155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기술인력의 </a:t>
            </a: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60%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 구축 기술 보유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3AD7D7D0-4687-E6C4-CE71-E4ED79A2ED00}"/>
              </a:ext>
            </a:extLst>
          </p:cNvPr>
          <p:cNvGraphicFramePr>
            <a:graphicFrameLocks noGrp="1"/>
          </p:cNvGraphicFramePr>
          <p:nvPr/>
        </p:nvGraphicFramePr>
        <p:xfrm>
          <a:off x="421675" y="1819509"/>
          <a:ext cx="5662400" cy="66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48">
                  <a:extLst>
                    <a:ext uri="{9D8B030D-6E8A-4147-A177-3AD203B41FA5}">
                      <a16:colId xmlns:a16="http://schemas.microsoft.com/office/drawing/2014/main" val="364339781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2181462406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3225989098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4278068391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4170947719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600212333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3127235127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2829645406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408358951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2920741779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452239577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4212657542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1945168207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3329745575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939411557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4107554626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1494633533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625134006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1923307177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4115263820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1697959070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1795105241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486313693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1402950090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1803531542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699257230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3229320838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4244732439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1207959638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3581276984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3767236141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777213149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1598862801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3493617890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4290068020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3843591577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1267741972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264878295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2980566219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704967733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3633950272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280664348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2647565419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2355336975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2887387392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3664246055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807720123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1397220942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3497803038"/>
                    </a:ext>
                  </a:extLst>
                </a:gridCol>
                <a:gridCol w="113248">
                  <a:extLst>
                    <a:ext uri="{9D8B030D-6E8A-4147-A177-3AD203B41FA5}">
                      <a16:colId xmlns:a16="http://schemas.microsoft.com/office/drawing/2014/main" val="3726708745"/>
                    </a:ext>
                  </a:extLst>
                </a:gridCol>
              </a:tblGrid>
              <a:tr h="140225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01728840"/>
                  </a:ext>
                </a:extLst>
              </a:tr>
              <a:tr h="140225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64217863"/>
                  </a:ext>
                </a:extLst>
              </a:tr>
              <a:tr h="140225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70100362"/>
                  </a:ext>
                </a:extLst>
              </a:tr>
              <a:tr h="140225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70C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B3DF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B3DF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B3DF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B3DF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B3DF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B3DF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B3DF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B3DF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B3DF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B3DF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B3DF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B3DF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rgbClr val="B3DF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 marL="43924" marR="43924" marT="21962" marB="2196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narHorz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2640458"/>
                  </a:ext>
                </a:extLst>
              </a:tr>
            </a:tbl>
          </a:graphicData>
        </a:graphic>
      </p:graphicFrame>
      <p:sp>
        <p:nvSpPr>
          <p:cNvPr id="15" name="object 12">
            <a:extLst>
              <a:ext uri="{FF2B5EF4-FFF2-40B4-BE49-F238E27FC236}">
                <a16:creationId xmlns:a16="http://schemas.microsoft.com/office/drawing/2014/main" id="{2B801FFC-AF93-F102-5F59-EC18C57E2879}"/>
              </a:ext>
            </a:extLst>
          </p:cNvPr>
          <p:cNvSpPr txBox="1"/>
          <p:nvPr/>
        </p:nvSpPr>
        <p:spPr>
          <a:xfrm>
            <a:off x="421675" y="2516100"/>
            <a:ext cx="711800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ko-KR" altLang="en-US" sz="105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특급</a:t>
            </a:r>
            <a:endParaRPr lang="en-US" altLang="ko-KR" sz="105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en-US" altLang="ko-KR" sz="105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</a:t>
            </a:r>
            <a:r>
              <a:rPr lang="ko-KR" altLang="en-US" sz="105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명</a:t>
            </a:r>
            <a:endParaRPr lang="en-US" altLang="ko-KR" sz="900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7B8822B8-3636-1945-D650-60173ABB7643}"/>
              </a:ext>
            </a:extLst>
          </p:cNvPr>
          <p:cNvSpPr txBox="1"/>
          <p:nvPr/>
        </p:nvSpPr>
        <p:spPr>
          <a:xfrm>
            <a:off x="1102973" y="2516100"/>
            <a:ext cx="711800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ko-KR" altLang="en-US" sz="1050" b="1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고급</a:t>
            </a:r>
            <a:endParaRPr lang="en-US" altLang="ko-KR" sz="1050" b="1" dirty="0">
              <a:solidFill>
                <a:srgbClr val="0070C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en-US" altLang="ko-KR" sz="105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5</a:t>
            </a:r>
            <a:r>
              <a:rPr lang="ko-KR" altLang="en-US" sz="105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명</a:t>
            </a:r>
            <a:endParaRPr lang="en-US" altLang="ko-KR" sz="900" dirty="0">
              <a:solidFill>
                <a:srgbClr val="0070C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B5449ED6-5241-F276-B972-2FF750E2DE26}"/>
              </a:ext>
            </a:extLst>
          </p:cNvPr>
          <p:cNvSpPr txBox="1"/>
          <p:nvPr/>
        </p:nvSpPr>
        <p:spPr>
          <a:xfrm>
            <a:off x="3235284" y="2516100"/>
            <a:ext cx="711800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ko-KR" altLang="en-US" sz="1050" b="1" dirty="0">
                <a:solidFill>
                  <a:schemeClr val="tx2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중급</a:t>
            </a:r>
            <a:endParaRPr lang="en-US" altLang="ko-KR" sz="1050" b="1" dirty="0">
              <a:solidFill>
                <a:schemeClr val="tx2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en-US" altLang="ko-KR" sz="1050" dirty="0">
                <a:solidFill>
                  <a:schemeClr val="tx2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3</a:t>
            </a:r>
            <a:r>
              <a:rPr lang="ko-KR" altLang="en-US" sz="1050" dirty="0">
                <a:solidFill>
                  <a:schemeClr val="tx2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명</a:t>
            </a:r>
            <a:endParaRPr lang="en-US" altLang="ko-KR" sz="1050" dirty="0">
              <a:solidFill>
                <a:schemeClr val="tx2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1E1B956B-2E93-ADC4-DBE3-4904FDA120EF}"/>
              </a:ext>
            </a:extLst>
          </p:cNvPr>
          <p:cNvSpPr txBox="1"/>
          <p:nvPr/>
        </p:nvSpPr>
        <p:spPr>
          <a:xfrm>
            <a:off x="421675" y="1619433"/>
            <a:ext cx="263585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기술인력 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17</a:t>
            </a: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명 중 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10</a:t>
            </a: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명이 가상화 기술 보유</a:t>
            </a:r>
            <a:endParaRPr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BB6B459A-D247-B7B5-EB1D-2396441EEF81}"/>
              </a:ext>
            </a:extLst>
          </p:cNvPr>
          <p:cNvSpPr txBox="1"/>
          <p:nvPr/>
        </p:nvSpPr>
        <p:spPr>
          <a:xfrm>
            <a:off x="1444662" y="4222527"/>
            <a:ext cx="4886324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HPE Morpheus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하이브리드 클라우드 관리의 표준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멀티벤더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멀티클라우드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애플리케이션 </a:t>
            </a:r>
            <a:r>
              <a:rPr lang="ko-KR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프로비저닝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오케스트레이션 지원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클라우드 비용을 최적화하고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표준화된 중앙관리체계로 효율적 운영을 지원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5428F150-9EDF-D5FD-204B-878A6AF77E27}"/>
              </a:ext>
            </a:extLst>
          </p:cNvPr>
          <p:cNvSpPr/>
          <p:nvPr/>
        </p:nvSpPr>
        <p:spPr>
          <a:xfrm>
            <a:off x="396959" y="4191750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D1AFE2F-CAB1-AACF-0622-503F0A3387C2}"/>
              </a:ext>
            </a:extLst>
          </p:cNvPr>
          <p:cNvSpPr txBox="1"/>
          <p:nvPr/>
        </p:nvSpPr>
        <p:spPr>
          <a:xfrm>
            <a:off x="1444662" y="4820200"/>
            <a:ext cx="4391024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Hyper-V </a:t>
            </a: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Microsoft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 가상화 기술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윈도우 운영체제에서 가장 최적화된 가상머신을 관리할 수 있도록 지원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A53DD2B5-1267-7E1C-C94B-BF1DFCB62623}"/>
              </a:ext>
            </a:extLst>
          </p:cNvPr>
          <p:cNvSpPr txBox="1"/>
          <p:nvPr/>
        </p:nvSpPr>
        <p:spPr>
          <a:xfrm>
            <a:off x="1444662" y="5462326"/>
            <a:ext cx="5089488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HPE</a:t>
            </a:r>
            <a:r>
              <a:rPr lang="ko-KR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VME (VM Essentials) </a:t>
            </a: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VMware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대체 서비스로 제안되는 가상화 솔루션으로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VMware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대비 최대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70%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 비용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절감 가능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Morpheus Data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연동으로 하이브리드 클라우드 관리 지원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0" name="object 12">
            <a:extLst>
              <a:ext uri="{FF2B5EF4-FFF2-40B4-BE49-F238E27FC236}">
                <a16:creationId xmlns:a16="http://schemas.microsoft.com/office/drawing/2014/main" id="{BF66C478-8C18-8848-C3EC-287F1EEB9FF0}"/>
              </a:ext>
            </a:extLst>
          </p:cNvPr>
          <p:cNvSpPr txBox="1"/>
          <p:nvPr/>
        </p:nvSpPr>
        <p:spPr>
          <a:xfrm>
            <a:off x="7535132" y="3659010"/>
            <a:ext cx="4391024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Red Hat 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기존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Red Hat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 솔루션을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OpenShift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 솔루션으로 전환시켜 지원중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Kubernetes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네이티브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VM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관리 기능 지원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F6444DD4-0864-65C7-2FAC-41591D18C395}"/>
              </a:ext>
            </a:extLst>
          </p:cNvPr>
          <p:cNvSpPr txBox="1"/>
          <p:nvPr/>
        </p:nvSpPr>
        <p:spPr>
          <a:xfrm>
            <a:off x="7535132" y="4220347"/>
            <a:ext cx="4391024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Proxmox</a:t>
            </a: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VE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오픈소스 기반의 가상화 솔루션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가상머신과 컨테이너 방식 모두 지원하며 간편한 사용성과 낮은 비용으로 높은 효율성 지원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78D9C266-E9C5-4E3A-23B7-F4745E49BB5D}"/>
              </a:ext>
            </a:extLst>
          </p:cNvPr>
          <p:cNvSpPr/>
          <p:nvPr/>
        </p:nvSpPr>
        <p:spPr>
          <a:xfrm>
            <a:off x="396959" y="4799485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0ACE3B12-2364-AAD8-8030-E6C856FA3A05}"/>
              </a:ext>
            </a:extLst>
          </p:cNvPr>
          <p:cNvSpPr/>
          <p:nvPr/>
        </p:nvSpPr>
        <p:spPr>
          <a:xfrm>
            <a:off x="396959" y="5393933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74DD8622-8F80-E551-8B8A-80436E8C4F89}"/>
              </a:ext>
            </a:extLst>
          </p:cNvPr>
          <p:cNvSpPr/>
          <p:nvPr/>
        </p:nvSpPr>
        <p:spPr>
          <a:xfrm>
            <a:off x="6487429" y="3602203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061C2AE9-8191-3E1B-762D-1D15193B5513}"/>
              </a:ext>
            </a:extLst>
          </p:cNvPr>
          <p:cNvSpPr/>
          <p:nvPr/>
        </p:nvSpPr>
        <p:spPr>
          <a:xfrm>
            <a:off x="6487429" y="4215842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3CF6AE6D-AD19-B403-C127-18045621DC74}"/>
              </a:ext>
            </a:extLst>
          </p:cNvPr>
          <p:cNvSpPr txBox="1"/>
          <p:nvPr/>
        </p:nvSpPr>
        <p:spPr>
          <a:xfrm>
            <a:off x="7535132" y="4829481"/>
            <a:ext cx="4391024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Smart-X HCI</a:t>
            </a: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Cloud Tower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라는 멀티 클라우드 통합 관리 체계 지원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복잡한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인프라를 단순하고 효율적으로 관리할 수 있도록 </a:t>
            </a:r>
            <a:r>
              <a:rPr lang="ko-KR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올인원된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솔루션 지원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24A7C556-3145-2AC2-09B2-F0D7E9D211F6}"/>
              </a:ext>
            </a:extLst>
          </p:cNvPr>
          <p:cNvSpPr/>
          <p:nvPr/>
        </p:nvSpPr>
        <p:spPr>
          <a:xfrm>
            <a:off x="6487429" y="4824976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bject 12">
            <a:extLst>
              <a:ext uri="{FF2B5EF4-FFF2-40B4-BE49-F238E27FC236}">
                <a16:creationId xmlns:a16="http://schemas.microsoft.com/office/drawing/2014/main" id="{3BB77D48-2B67-B714-23EC-F0AFF49FA323}"/>
              </a:ext>
            </a:extLst>
          </p:cNvPr>
          <p:cNvSpPr txBox="1"/>
          <p:nvPr/>
        </p:nvSpPr>
        <p:spPr>
          <a:xfrm>
            <a:off x="1444662" y="3632980"/>
            <a:ext cx="5013288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VMware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 솔루션 글로벌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 기업으로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vSphere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솔루션 지원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복잡한 데이터센터 구조를 간소화 하여 유연하고 안정적인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환경 조성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높은 효율성과 비용 절감 가능 </a:t>
            </a: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D947DBDF-BD0D-B523-DA69-7882CAF600DC}"/>
              </a:ext>
            </a:extLst>
          </p:cNvPr>
          <p:cNvSpPr/>
          <p:nvPr/>
        </p:nvSpPr>
        <p:spPr>
          <a:xfrm>
            <a:off x="396959" y="3602203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CI 분야 글로벌 기업 스마트엑스(SmartX), 한국 시장 본격 진출 &lt; 미분류 &lt; 기사본문 - 테크M">
            <a:extLst>
              <a:ext uri="{FF2B5EF4-FFF2-40B4-BE49-F238E27FC236}">
                <a16:creationId xmlns:a16="http://schemas.microsoft.com/office/drawing/2014/main" id="{0256F521-88A1-7241-4491-74F267C22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49" y="4988499"/>
            <a:ext cx="744021" cy="19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oxmox - Sentra IT">
            <a:extLst>
              <a:ext uri="{FF2B5EF4-FFF2-40B4-BE49-F238E27FC236}">
                <a16:creationId xmlns:a16="http://schemas.microsoft.com/office/drawing/2014/main" id="{4F2C6C0F-2DFB-7F63-25BE-3DE817F0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80" y="4360514"/>
            <a:ext cx="861564" cy="1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d Hat Virtualization - Retail Technology Show 2025">
            <a:extLst>
              <a:ext uri="{FF2B5EF4-FFF2-40B4-BE49-F238E27FC236}">
                <a16:creationId xmlns:a16="http://schemas.microsoft.com/office/drawing/2014/main" id="{72CD1111-267E-878D-8CD5-9BBDC4C55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64" y="3737124"/>
            <a:ext cx="791761" cy="2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HPE 기업 전망, 연혁, CEO">
            <a:extLst>
              <a:ext uri="{FF2B5EF4-FFF2-40B4-BE49-F238E27FC236}">
                <a16:creationId xmlns:a16="http://schemas.microsoft.com/office/drawing/2014/main" id="{400866D5-330C-1FB9-989C-9871CCCA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6" y="5504969"/>
            <a:ext cx="725960" cy="3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yper-V | Microsoft Wiki | Fandom">
            <a:extLst>
              <a:ext uri="{FF2B5EF4-FFF2-40B4-BE49-F238E27FC236}">
                <a16:creationId xmlns:a16="http://schemas.microsoft.com/office/drawing/2014/main" id="{6F1E24C6-F41B-02B2-9F49-B598CF2B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4" y="4947414"/>
            <a:ext cx="758144" cy="2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orpheus Data - Plataforma de Gerenciamento Multicloud - Loonar">
            <a:extLst>
              <a:ext uri="{FF2B5EF4-FFF2-40B4-BE49-F238E27FC236}">
                <a16:creationId xmlns:a16="http://schemas.microsoft.com/office/drawing/2014/main" id="{4073BF56-2E68-4D99-33A6-E464B40D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69" y="4354513"/>
            <a:ext cx="791761" cy="1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VMware: What's new in vSphere 7.0 | Winslow Technology Group %">
            <a:extLst>
              <a:ext uri="{FF2B5EF4-FFF2-40B4-BE49-F238E27FC236}">
                <a16:creationId xmlns:a16="http://schemas.microsoft.com/office/drawing/2014/main" id="{14A38BC9-B044-D4DD-0841-3009153B3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9" y="3736353"/>
            <a:ext cx="909160" cy="23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60E9E4B4-A895-277D-402E-8579B367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052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E4844-AAED-66B8-DEFE-4B0594A5F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7679F394-9774-DC05-74F5-A36D2924B596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96D5B18A-5B12-7F97-2245-5FD81307E434}"/>
              </a:ext>
            </a:extLst>
          </p:cNvPr>
          <p:cNvSpPr txBox="1"/>
          <p:nvPr/>
        </p:nvSpPr>
        <p:spPr>
          <a:xfrm>
            <a:off x="421675" y="1177227"/>
            <a:ext cx="7131649" cy="44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고객사례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전자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•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 플랫폼 구축 프로젝트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9B4E0B4B-6633-8ED4-0371-8B4E08E8A284}"/>
              </a:ext>
            </a:extLst>
          </p:cNvPr>
          <p:cNvSpPr txBox="1"/>
          <p:nvPr/>
        </p:nvSpPr>
        <p:spPr>
          <a:xfrm>
            <a:off x="421675" y="1817910"/>
            <a:ext cx="6884560" cy="106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 플랫폼을 통한 효율적인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인프라 환경 구축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기존 인프라 시스템을 대체할 차세대 시스템 도입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복잡하고 분산된 인프라 환경을 심플하게 정리하면서 비용 절감 및 공간 활용성 극대화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중앙 관리형 구성으로 표준화되고 일괄적인 운영 가능</a:t>
            </a:r>
          </a:p>
        </p:txBody>
      </p:sp>
      <p:pic>
        <p:nvPicPr>
          <p:cNvPr id="13" name="그림 12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A87AB627-D130-B6FE-53C5-390FAA5CBD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222" y="2050769"/>
            <a:ext cx="355120" cy="355120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1CCF5A44-CD70-DA78-AAD0-B8E41CB49077}"/>
              </a:ext>
            </a:extLst>
          </p:cNvPr>
          <p:cNvSpPr/>
          <p:nvPr/>
        </p:nvSpPr>
        <p:spPr>
          <a:xfrm>
            <a:off x="8713781" y="1797314"/>
            <a:ext cx="986433" cy="791798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5" name="object 29">
            <a:extLst>
              <a:ext uri="{FF2B5EF4-FFF2-40B4-BE49-F238E27FC236}">
                <a16:creationId xmlns:a16="http://schemas.microsoft.com/office/drawing/2014/main" id="{2927EE4A-F43D-9D73-C3FB-E332D1026FBD}"/>
              </a:ext>
            </a:extLst>
          </p:cNvPr>
          <p:cNvSpPr txBox="1"/>
          <p:nvPr/>
        </p:nvSpPr>
        <p:spPr>
          <a:xfrm>
            <a:off x="8713781" y="1583190"/>
            <a:ext cx="1132429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중앙 관리 서버</a:t>
            </a:r>
            <a:endParaRPr lang="en-US" altLang="ko-KR" sz="1000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pic>
        <p:nvPicPr>
          <p:cNvPr id="16" name="그림 15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E9C80783-1AFC-53B1-BC1A-95946380C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90" y="2050769"/>
            <a:ext cx="355120" cy="355120"/>
          </a:xfrm>
          <a:prstGeom prst="rect">
            <a:avLst/>
          </a:prstGeom>
        </p:spPr>
      </p:pic>
      <p:sp>
        <p:nvSpPr>
          <p:cNvPr id="26" name="object 7">
            <a:extLst>
              <a:ext uri="{FF2B5EF4-FFF2-40B4-BE49-F238E27FC236}">
                <a16:creationId xmlns:a16="http://schemas.microsoft.com/office/drawing/2014/main" id="{C2ABA850-978C-5773-7D73-946991DA9F24}"/>
              </a:ext>
            </a:extLst>
          </p:cNvPr>
          <p:cNvSpPr/>
          <p:nvPr/>
        </p:nvSpPr>
        <p:spPr>
          <a:xfrm>
            <a:off x="7447123" y="3821845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7" name="object 29">
            <a:extLst>
              <a:ext uri="{FF2B5EF4-FFF2-40B4-BE49-F238E27FC236}">
                <a16:creationId xmlns:a16="http://schemas.microsoft.com/office/drawing/2014/main" id="{8CCF916A-0DC0-4940-948D-2CAC94225735}"/>
              </a:ext>
            </a:extLst>
          </p:cNvPr>
          <p:cNvSpPr txBox="1"/>
          <p:nvPr/>
        </p:nvSpPr>
        <p:spPr>
          <a:xfrm>
            <a:off x="7447123" y="3445658"/>
            <a:ext cx="1263160" cy="3334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데이터센터 </a:t>
            </a:r>
            <a:endParaRPr lang="en-US" altLang="ko-KR" sz="1000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클러스터 </a:t>
            </a:r>
            <a:r>
              <a:rPr lang="en-US" altLang="ko-KR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#1</a:t>
            </a:r>
            <a:endParaRPr lang="en-US" sz="1000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6E48930-AD6A-8F1C-5653-677B85274998}"/>
              </a:ext>
            </a:extLst>
          </p:cNvPr>
          <p:cNvGrpSpPr/>
          <p:nvPr/>
        </p:nvGrpSpPr>
        <p:grpSpPr>
          <a:xfrm>
            <a:off x="7650197" y="4060364"/>
            <a:ext cx="580283" cy="312394"/>
            <a:chOff x="10742140" y="4441954"/>
            <a:chExt cx="1020200" cy="549222"/>
          </a:xfrm>
        </p:grpSpPr>
        <p:pic>
          <p:nvPicPr>
            <p:cNvPr id="29" name="object 28">
              <a:extLst>
                <a:ext uri="{FF2B5EF4-FFF2-40B4-BE49-F238E27FC236}">
                  <a16:creationId xmlns:a16="http://schemas.microsoft.com/office/drawing/2014/main" id="{5FB596A6-CD2A-543C-929A-3E6C7E9FA7C6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8838"/>
            <a:stretch/>
          </p:blipFill>
          <p:spPr>
            <a:xfrm>
              <a:off x="10742140" y="4441954"/>
              <a:ext cx="1020200" cy="339596"/>
            </a:xfrm>
            <a:prstGeom prst="rect">
              <a:avLst/>
            </a:prstGeom>
          </p:spPr>
        </p:pic>
        <p:pic>
          <p:nvPicPr>
            <p:cNvPr id="30" name="object 28">
              <a:extLst>
                <a:ext uri="{FF2B5EF4-FFF2-40B4-BE49-F238E27FC236}">
                  <a16:creationId xmlns:a16="http://schemas.microsoft.com/office/drawing/2014/main" id="{EA55AC55-80E8-2A7F-DDA1-E511B32006E5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5822"/>
            <a:stretch/>
          </p:blipFill>
          <p:spPr>
            <a:xfrm>
              <a:off x="10742140" y="4764313"/>
              <a:ext cx="1020200" cy="226863"/>
            </a:xfrm>
            <a:prstGeom prst="rect">
              <a:avLst/>
            </a:prstGeom>
          </p:spPr>
        </p:pic>
      </p:grpSp>
      <p:sp>
        <p:nvSpPr>
          <p:cNvPr id="31" name="object 7">
            <a:extLst>
              <a:ext uri="{FF2B5EF4-FFF2-40B4-BE49-F238E27FC236}">
                <a16:creationId xmlns:a16="http://schemas.microsoft.com/office/drawing/2014/main" id="{4764185C-4549-86DF-9E8A-36BE52FF0443}"/>
              </a:ext>
            </a:extLst>
          </p:cNvPr>
          <p:cNvSpPr/>
          <p:nvPr/>
        </p:nvSpPr>
        <p:spPr>
          <a:xfrm>
            <a:off x="7447123" y="3821846"/>
            <a:ext cx="986433" cy="18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VMware</a:t>
            </a:r>
            <a:endParaRPr sz="1000" b="1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3" name="object 29">
            <a:extLst>
              <a:ext uri="{FF2B5EF4-FFF2-40B4-BE49-F238E27FC236}">
                <a16:creationId xmlns:a16="http://schemas.microsoft.com/office/drawing/2014/main" id="{659C8715-EFA9-0674-2136-81CE8435D497}"/>
              </a:ext>
            </a:extLst>
          </p:cNvPr>
          <p:cNvSpPr txBox="1"/>
          <p:nvPr/>
        </p:nvSpPr>
        <p:spPr>
          <a:xfrm>
            <a:off x="7702721" y="4402227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HCI</a:t>
            </a:r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F3268CAA-FB0D-CDF1-2727-36C34A5C51E4}"/>
              </a:ext>
            </a:extLst>
          </p:cNvPr>
          <p:cNvSpPr/>
          <p:nvPr/>
        </p:nvSpPr>
        <p:spPr>
          <a:xfrm>
            <a:off x="8719248" y="3821845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5" name="object 29">
            <a:extLst>
              <a:ext uri="{FF2B5EF4-FFF2-40B4-BE49-F238E27FC236}">
                <a16:creationId xmlns:a16="http://schemas.microsoft.com/office/drawing/2014/main" id="{23F251D5-0ACD-5BAF-E69E-5881C9D6A061}"/>
              </a:ext>
            </a:extLst>
          </p:cNvPr>
          <p:cNvSpPr txBox="1"/>
          <p:nvPr/>
        </p:nvSpPr>
        <p:spPr>
          <a:xfrm>
            <a:off x="8719248" y="3445658"/>
            <a:ext cx="1297130" cy="3334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데이터센터 </a:t>
            </a:r>
            <a:endParaRPr lang="en-US" altLang="ko-KR" sz="1000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클러스터 </a:t>
            </a:r>
            <a:r>
              <a:rPr lang="en-US" altLang="ko-KR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#2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D8767A4-5652-35AD-AEA3-DA1D093773F1}"/>
              </a:ext>
            </a:extLst>
          </p:cNvPr>
          <p:cNvGrpSpPr/>
          <p:nvPr/>
        </p:nvGrpSpPr>
        <p:grpSpPr>
          <a:xfrm>
            <a:off x="8922322" y="4060364"/>
            <a:ext cx="580283" cy="312394"/>
            <a:chOff x="10742140" y="4441954"/>
            <a:chExt cx="1020200" cy="549222"/>
          </a:xfrm>
        </p:grpSpPr>
        <p:pic>
          <p:nvPicPr>
            <p:cNvPr id="37" name="object 28">
              <a:extLst>
                <a:ext uri="{FF2B5EF4-FFF2-40B4-BE49-F238E27FC236}">
                  <a16:creationId xmlns:a16="http://schemas.microsoft.com/office/drawing/2014/main" id="{ECA37316-5F1F-BEF6-0710-17EF36B0AC83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8838"/>
            <a:stretch/>
          </p:blipFill>
          <p:spPr>
            <a:xfrm>
              <a:off x="10742140" y="4441954"/>
              <a:ext cx="1020200" cy="339596"/>
            </a:xfrm>
            <a:prstGeom prst="rect">
              <a:avLst/>
            </a:prstGeom>
          </p:spPr>
        </p:pic>
        <p:pic>
          <p:nvPicPr>
            <p:cNvPr id="38" name="object 28">
              <a:extLst>
                <a:ext uri="{FF2B5EF4-FFF2-40B4-BE49-F238E27FC236}">
                  <a16:creationId xmlns:a16="http://schemas.microsoft.com/office/drawing/2014/main" id="{1AF5FFF5-EEE5-346A-DED8-F7F959FC714E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5822"/>
            <a:stretch/>
          </p:blipFill>
          <p:spPr>
            <a:xfrm>
              <a:off x="10742140" y="4764313"/>
              <a:ext cx="1020200" cy="226863"/>
            </a:xfrm>
            <a:prstGeom prst="rect">
              <a:avLst/>
            </a:prstGeom>
          </p:spPr>
        </p:pic>
      </p:grpSp>
      <p:sp>
        <p:nvSpPr>
          <p:cNvPr id="39" name="object 7">
            <a:extLst>
              <a:ext uri="{FF2B5EF4-FFF2-40B4-BE49-F238E27FC236}">
                <a16:creationId xmlns:a16="http://schemas.microsoft.com/office/drawing/2014/main" id="{C899EF12-A96E-5276-FD2F-3DC2B92E691B}"/>
              </a:ext>
            </a:extLst>
          </p:cNvPr>
          <p:cNvSpPr/>
          <p:nvPr/>
        </p:nvSpPr>
        <p:spPr>
          <a:xfrm>
            <a:off x="8719248" y="3821846"/>
            <a:ext cx="986433" cy="18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VMware</a:t>
            </a:r>
            <a:endParaRPr sz="1000" b="1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0" name="object 29">
            <a:extLst>
              <a:ext uri="{FF2B5EF4-FFF2-40B4-BE49-F238E27FC236}">
                <a16:creationId xmlns:a16="http://schemas.microsoft.com/office/drawing/2014/main" id="{8CDD254A-265F-6C86-94C4-0B0EC6D6FE9A}"/>
              </a:ext>
            </a:extLst>
          </p:cNvPr>
          <p:cNvSpPr txBox="1"/>
          <p:nvPr/>
        </p:nvSpPr>
        <p:spPr>
          <a:xfrm>
            <a:off x="8974846" y="4402227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HCI</a:t>
            </a:r>
          </a:p>
        </p:txBody>
      </p:sp>
      <p:sp>
        <p:nvSpPr>
          <p:cNvPr id="41" name="object 7">
            <a:extLst>
              <a:ext uri="{FF2B5EF4-FFF2-40B4-BE49-F238E27FC236}">
                <a16:creationId xmlns:a16="http://schemas.microsoft.com/office/drawing/2014/main" id="{B023FF2A-A217-D694-9577-C58AE3F7A56F}"/>
              </a:ext>
            </a:extLst>
          </p:cNvPr>
          <p:cNvSpPr/>
          <p:nvPr/>
        </p:nvSpPr>
        <p:spPr>
          <a:xfrm>
            <a:off x="9991373" y="3821845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2" name="object 29">
            <a:extLst>
              <a:ext uri="{FF2B5EF4-FFF2-40B4-BE49-F238E27FC236}">
                <a16:creationId xmlns:a16="http://schemas.microsoft.com/office/drawing/2014/main" id="{EC316138-E953-47C0-B382-D914AD36B187}"/>
              </a:ext>
            </a:extLst>
          </p:cNvPr>
          <p:cNvSpPr txBox="1"/>
          <p:nvPr/>
        </p:nvSpPr>
        <p:spPr>
          <a:xfrm>
            <a:off x="9991373" y="3445658"/>
            <a:ext cx="1297130" cy="3334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데이터센터 </a:t>
            </a:r>
            <a:endParaRPr lang="en-US" altLang="ko-KR" sz="1000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클러스터 </a:t>
            </a:r>
            <a:r>
              <a:rPr lang="en-US" altLang="ko-KR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#3</a:t>
            </a: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D553B2C-2960-5C03-5898-3C27482E8E49}"/>
              </a:ext>
            </a:extLst>
          </p:cNvPr>
          <p:cNvGrpSpPr/>
          <p:nvPr/>
        </p:nvGrpSpPr>
        <p:grpSpPr>
          <a:xfrm>
            <a:off x="10194447" y="4060364"/>
            <a:ext cx="580283" cy="312394"/>
            <a:chOff x="10742140" y="4441954"/>
            <a:chExt cx="1020200" cy="549222"/>
          </a:xfrm>
        </p:grpSpPr>
        <p:pic>
          <p:nvPicPr>
            <p:cNvPr id="44" name="object 28">
              <a:extLst>
                <a:ext uri="{FF2B5EF4-FFF2-40B4-BE49-F238E27FC236}">
                  <a16:creationId xmlns:a16="http://schemas.microsoft.com/office/drawing/2014/main" id="{875B6B1F-E9E9-6D55-10D1-7940FD5694B1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48838"/>
            <a:stretch/>
          </p:blipFill>
          <p:spPr>
            <a:xfrm>
              <a:off x="10742140" y="4441954"/>
              <a:ext cx="1020200" cy="339596"/>
            </a:xfrm>
            <a:prstGeom prst="rect">
              <a:avLst/>
            </a:prstGeom>
          </p:spPr>
        </p:pic>
        <p:pic>
          <p:nvPicPr>
            <p:cNvPr id="45" name="object 28">
              <a:extLst>
                <a:ext uri="{FF2B5EF4-FFF2-40B4-BE49-F238E27FC236}">
                  <a16:creationId xmlns:a16="http://schemas.microsoft.com/office/drawing/2014/main" id="{97CC9028-681A-AC67-5E0E-5A501C29B5BA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5822"/>
            <a:stretch/>
          </p:blipFill>
          <p:spPr>
            <a:xfrm>
              <a:off x="10742140" y="4764313"/>
              <a:ext cx="1020200" cy="226863"/>
            </a:xfrm>
            <a:prstGeom prst="rect">
              <a:avLst/>
            </a:prstGeom>
          </p:spPr>
        </p:pic>
      </p:grpSp>
      <p:sp>
        <p:nvSpPr>
          <p:cNvPr id="46" name="object 7">
            <a:extLst>
              <a:ext uri="{FF2B5EF4-FFF2-40B4-BE49-F238E27FC236}">
                <a16:creationId xmlns:a16="http://schemas.microsoft.com/office/drawing/2014/main" id="{9DC05F17-52D9-C508-9F50-2972A1711022}"/>
              </a:ext>
            </a:extLst>
          </p:cNvPr>
          <p:cNvSpPr/>
          <p:nvPr/>
        </p:nvSpPr>
        <p:spPr>
          <a:xfrm>
            <a:off x="9991373" y="3821846"/>
            <a:ext cx="986433" cy="18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VMware</a:t>
            </a:r>
            <a:endParaRPr sz="1000" b="1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7" name="object 29">
            <a:extLst>
              <a:ext uri="{FF2B5EF4-FFF2-40B4-BE49-F238E27FC236}">
                <a16:creationId xmlns:a16="http://schemas.microsoft.com/office/drawing/2014/main" id="{7DC8B6DA-395B-A08F-08D8-2453F61FB5E3}"/>
              </a:ext>
            </a:extLst>
          </p:cNvPr>
          <p:cNvSpPr txBox="1"/>
          <p:nvPr/>
        </p:nvSpPr>
        <p:spPr>
          <a:xfrm>
            <a:off x="10246971" y="4402227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HCI</a:t>
            </a:r>
          </a:p>
        </p:txBody>
      </p:sp>
      <p:sp>
        <p:nvSpPr>
          <p:cNvPr id="48" name="object 7">
            <a:extLst>
              <a:ext uri="{FF2B5EF4-FFF2-40B4-BE49-F238E27FC236}">
                <a16:creationId xmlns:a16="http://schemas.microsoft.com/office/drawing/2014/main" id="{9A83EC5E-C759-EE8A-1EB2-7E82B440A88E}"/>
              </a:ext>
            </a:extLst>
          </p:cNvPr>
          <p:cNvSpPr/>
          <p:nvPr/>
        </p:nvSpPr>
        <p:spPr>
          <a:xfrm>
            <a:off x="8719248" y="5607643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9BBB3328-FF89-2BCA-0D33-9D1A9841C805}"/>
              </a:ext>
            </a:extLst>
          </p:cNvPr>
          <p:cNvSpPr txBox="1"/>
          <p:nvPr/>
        </p:nvSpPr>
        <p:spPr>
          <a:xfrm>
            <a:off x="8719248" y="5401787"/>
            <a:ext cx="1297130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통합 스토리지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sp>
        <p:nvSpPr>
          <p:cNvPr id="50" name="object 29">
            <a:extLst>
              <a:ext uri="{FF2B5EF4-FFF2-40B4-BE49-F238E27FC236}">
                <a16:creationId xmlns:a16="http://schemas.microsoft.com/office/drawing/2014/main" id="{46422D75-C068-6CB1-897B-D9982C9007FE}"/>
              </a:ext>
            </a:extLst>
          </p:cNvPr>
          <p:cNvSpPr txBox="1"/>
          <p:nvPr/>
        </p:nvSpPr>
        <p:spPr>
          <a:xfrm>
            <a:off x="8974846" y="6168975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Storage</a:t>
            </a: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39F2FE01-9530-19B6-7AF5-BFACF18AB276}"/>
              </a:ext>
            </a:extLst>
          </p:cNvPr>
          <p:cNvGrpSpPr/>
          <p:nvPr/>
        </p:nvGrpSpPr>
        <p:grpSpPr>
          <a:xfrm>
            <a:off x="7968503" y="2430045"/>
            <a:ext cx="2389983" cy="975590"/>
            <a:chOff x="8362950" y="2591412"/>
            <a:chExt cx="2389983" cy="975590"/>
          </a:xfrm>
        </p:grpSpPr>
        <p:sp>
          <p:nvSpPr>
            <p:cNvPr id="17" name="object 29">
              <a:extLst>
                <a:ext uri="{FF2B5EF4-FFF2-40B4-BE49-F238E27FC236}">
                  <a16:creationId xmlns:a16="http://schemas.microsoft.com/office/drawing/2014/main" id="{D20CBDFA-8BCC-D9FC-9663-77E4257BC065}"/>
                </a:ext>
              </a:extLst>
            </p:cNvPr>
            <p:cNvSpPr txBox="1"/>
            <p:nvPr/>
          </p:nvSpPr>
          <p:spPr>
            <a:xfrm>
              <a:off x="9155293" y="2591412"/>
              <a:ext cx="472137" cy="117725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ts val="800"/>
                </a:lnSpc>
                <a:spcBef>
                  <a:spcPts val="100"/>
                </a:spcBef>
              </a:pP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Adobe Gothic Std L"/>
                </a:rPr>
                <a:t>Server</a:t>
              </a:r>
            </a:p>
          </p:txBody>
        </p:sp>
        <p:sp>
          <p:nvSpPr>
            <p:cNvPr id="18" name="object 29">
              <a:extLst>
                <a:ext uri="{FF2B5EF4-FFF2-40B4-BE49-F238E27FC236}">
                  <a16:creationId xmlns:a16="http://schemas.microsoft.com/office/drawing/2014/main" id="{E20936DF-C646-38E9-3554-1C94CB7BDF2E}"/>
                </a:ext>
              </a:extLst>
            </p:cNvPr>
            <p:cNvSpPr txBox="1"/>
            <p:nvPr/>
          </p:nvSpPr>
          <p:spPr>
            <a:xfrm>
              <a:off x="9575528" y="2591412"/>
              <a:ext cx="472137" cy="117725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ts val="800"/>
                </a:lnSpc>
                <a:spcBef>
                  <a:spcPts val="100"/>
                </a:spcBef>
              </a:pP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Adobe Gothic Std L"/>
                </a:rPr>
                <a:t>Server</a:t>
              </a:r>
            </a:p>
          </p:txBody>
        </p: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BAAB1EFF-CC98-B4B9-D7E9-D7D0B44C3C61}"/>
                </a:ext>
              </a:extLst>
            </p:cNvPr>
            <p:cNvGrpSpPr/>
            <p:nvPr/>
          </p:nvGrpSpPr>
          <p:grpSpPr>
            <a:xfrm>
              <a:off x="9694857" y="2756639"/>
              <a:ext cx="1058076" cy="810363"/>
              <a:chOff x="3605940" y="1789365"/>
              <a:chExt cx="3814302" cy="3814303"/>
            </a:xfrm>
          </p:grpSpPr>
          <p:sp>
            <p:nvSpPr>
              <p:cNvPr id="53" name="사각형: 둥근 모서리 4">
                <a:extLst>
                  <a:ext uri="{FF2B5EF4-FFF2-40B4-BE49-F238E27FC236}">
                    <a16:creationId xmlns:a16="http://schemas.microsoft.com/office/drawing/2014/main" id="{1D328750-2480-C717-8CA1-71B5D52F1E44}"/>
                  </a:ext>
                </a:extLst>
              </p:cNvPr>
              <p:cNvSpPr/>
              <p:nvPr/>
            </p:nvSpPr>
            <p:spPr>
              <a:xfrm>
                <a:off x="3605940" y="1789365"/>
                <a:ext cx="1967579" cy="883332"/>
              </a:xfrm>
              <a:custGeom>
                <a:avLst/>
                <a:gdLst>
                  <a:gd name="connsiteX0" fmla="*/ 0 w 4797911"/>
                  <a:gd name="connsiteY0" fmla="*/ 369353 h 2216076"/>
                  <a:gd name="connsiteX1" fmla="*/ 369353 w 4797911"/>
                  <a:gd name="connsiteY1" fmla="*/ 0 h 2216076"/>
                  <a:gd name="connsiteX2" fmla="*/ 4428558 w 4797911"/>
                  <a:gd name="connsiteY2" fmla="*/ 0 h 2216076"/>
                  <a:gd name="connsiteX3" fmla="*/ 4797911 w 4797911"/>
                  <a:gd name="connsiteY3" fmla="*/ 369353 h 2216076"/>
                  <a:gd name="connsiteX4" fmla="*/ 4797911 w 4797911"/>
                  <a:gd name="connsiteY4" fmla="*/ 1846723 h 2216076"/>
                  <a:gd name="connsiteX5" fmla="*/ 4428558 w 4797911"/>
                  <a:gd name="connsiteY5" fmla="*/ 2216076 h 2216076"/>
                  <a:gd name="connsiteX6" fmla="*/ 369353 w 4797911"/>
                  <a:gd name="connsiteY6" fmla="*/ 2216076 h 2216076"/>
                  <a:gd name="connsiteX7" fmla="*/ 0 w 4797911"/>
                  <a:gd name="connsiteY7" fmla="*/ 1846723 h 2216076"/>
                  <a:gd name="connsiteX8" fmla="*/ 0 w 4797911"/>
                  <a:gd name="connsiteY8" fmla="*/ 369353 h 2216076"/>
                  <a:gd name="connsiteX0" fmla="*/ 4428558 w 4797911"/>
                  <a:gd name="connsiteY0" fmla="*/ 0 h 2216076"/>
                  <a:gd name="connsiteX1" fmla="*/ 4797911 w 4797911"/>
                  <a:gd name="connsiteY1" fmla="*/ 369353 h 2216076"/>
                  <a:gd name="connsiteX2" fmla="*/ 4797911 w 4797911"/>
                  <a:gd name="connsiteY2" fmla="*/ 1846723 h 2216076"/>
                  <a:gd name="connsiteX3" fmla="*/ 4428558 w 4797911"/>
                  <a:gd name="connsiteY3" fmla="*/ 2216076 h 2216076"/>
                  <a:gd name="connsiteX4" fmla="*/ 369353 w 4797911"/>
                  <a:gd name="connsiteY4" fmla="*/ 2216076 h 2216076"/>
                  <a:gd name="connsiteX5" fmla="*/ 0 w 4797911"/>
                  <a:gd name="connsiteY5" fmla="*/ 1846723 h 2216076"/>
                  <a:gd name="connsiteX6" fmla="*/ 0 w 4797911"/>
                  <a:gd name="connsiteY6" fmla="*/ 369353 h 2216076"/>
                  <a:gd name="connsiteX7" fmla="*/ 369353 w 4797911"/>
                  <a:gd name="connsiteY7" fmla="*/ 0 h 2216076"/>
                  <a:gd name="connsiteX8" fmla="*/ 4519998 w 4797911"/>
                  <a:gd name="connsiteY8" fmla="*/ 91440 h 2216076"/>
                  <a:gd name="connsiteX0" fmla="*/ 4428558 w 4797911"/>
                  <a:gd name="connsiteY0" fmla="*/ 0 h 2216076"/>
                  <a:gd name="connsiteX1" fmla="*/ 4797911 w 4797911"/>
                  <a:gd name="connsiteY1" fmla="*/ 369353 h 2216076"/>
                  <a:gd name="connsiteX2" fmla="*/ 4797911 w 4797911"/>
                  <a:gd name="connsiteY2" fmla="*/ 1846723 h 2216076"/>
                  <a:gd name="connsiteX3" fmla="*/ 4428558 w 4797911"/>
                  <a:gd name="connsiteY3" fmla="*/ 2216076 h 2216076"/>
                  <a:gd name="connsiteX4" fmla="*/ 369353 w 4797911"/>
                  <a:gd name="connsiteY4" fmla="*/ 2216076 h 2216076"/>
                  <a:gd name="connsiteX5" fmla="*/ 0 w 4797911"/>
                  <a:gd name="connsiteY5" fmla="*/ 1846723 h 2216076"/>
                  <a:gd name="connsiteX6" fmla="*/ 0 w 4797911"/>
                  <a:gd name="connsiteY6" fmla="*/ 369353 h 2216076"/>
                  <a:gd name="connsiteX7" fmla="*/ 369353 w 4797911"/>
                  <a:gd name="connsiteY7" fmla="*/ 0 h 2216076"/>
                  <a:gd name="connsiteX0" fmla="*/ 4428558 w 4797911"/>
                  <a:gd name="connsiteY0" fmla="*/ 0 h 2216076"/>
                  <a:gd name="connsiteX1" fmla="*/ 4797911 w 4797911"/>
                  <a:gd name="connsiteY1" fmla="*/ 369353 h 2216076"/>
                  <a:gd name="connsiteX2" fmla="*/ 4797911 w 4797911"/>
                  <a:gd name="connsiteY2" fmla="*/ 1846723 h 2216076"/>
                  <a:gd name="connsiteX3" fmla="*/ 4428558 w 4797911"/>
                  <a:gd name="connsiteY3" fmla="*/ 2216076 h 2216076"/>
                  <a:gd name="connsiteX4" fmla="*/ 369353 w 4797911"/>
                  <a:gd name="connsiteY4" fmla="*/ 2216076 h 2216076"/>
                  <a:gd name="connsiteX5" fmla="*/ 0 w 4797911"/>
                  <a:gd name="connsiteY5" fmla="*/ 1846723 h 2216076"/>
                  <a:gd name="connsiteX6" fmla="*/ 0 w 4797911"/>
                  <a:gd name="connsiteY6" fmla="*/ 369353 h 2216076"/>
                  <a:gd name="connsiteX0" fmla="*/ 4797911 w 4797911"/>
                  <a:gd name="connsiteY0" fmla="*/ 0 h 1846723"/>
                  <a:gd name="connsiteX1" fmla="*/ 4797911 w 4797911"/>
                  <a:gd name="connsiteY1" fmla="*/ 1477370 h 1846723"/>
                  <a:gd name="connsiteX2" fmla="*/ 4428558 w 4797911"/>
                  <a:gd name="connsiteY2" fmla="*/ 1846723 h 1846723"/>
                  <a:gd name="connsiteX3" fmla="*/ 369353 w 4797911"/>
                  <a:gd name="connsiteY3" fmla="*/ 1846723 h 1846723"/>
                  <a:gd name="connsiteX4" fmla="*/ 0 w 4797911"/>
                  <a:gd name="connsiteY4" fmla="*/ 1477370 h 1846723"/>
                  <a:gd name="connsiteX5" fmla="*/ 0 w 4797911"/>
                  <a:gd name="connsiteY5" fmla="*/ 0 h 1846723"/>
                  <a:gd name="connsiteX0" fmla="*/ 4797911 w 4797911"/>
                  <a:gd name="connsiteY0" fmla="*/ 1477370 h 1846723"/>
                  <a:gd name="connsiteX1" fmla="*/ 4428558 w 4797911"/>
                  <a:gd name="connsiteY1" fmla="*/ 1846723 h 1846723"/>
                  <a:gd name="connsiteX2" fmla="*/ 369353 w 4797911"/>
                  <a:gd name="connsiteY2" fmla="*/ 1846723 h 1846723"/>
                  <a:gd name="connsiteX3" fmla="*/ 0 w 4797911"/>
                  <a:gd name="connsiteY3" fmla="*/ 1477370 h 1846723"/>
                  <a:gd name="connsiteX4" fmla="*/ 0 w 4797911"/>
                  <a:gd name="connsiteY4" fmla="*/ 0 h 1846723"/>
                  <a:gd name="connsiteX0" fmla="*/ 4428558 w 4428558"/>
                  <a:gd name="connsiteY0" fmla="*/ 1846723 h 1846723"/>
                  <a:gd name="connsiteX1" fmla="*/ 369353 w 4428558"/>
                  <a:gd name="connsiteY1" fmla="*/ 1846723 h 1846723"/>
                  <a:gd name="connsiteX2" fmla="*/ 0 w 4428558"/>
                  <a:gd name="connsiteY2" fmla="*/ 1477370 h 1846723"/>
                  <a:gd name="connsiteX3" fmla="*/ 0 w 4428558"/>
                  <a:gd name="connsiteY3" fmla="*/ 0 h 1846723"/>
                  <a:gd name="connsiteX0" fmla="*/ 1967580 w 1967580"/>
                  <a:gd name="connsiteY0" fmla="*/ 1846723 h 1846723"/>
                  <a:gd name="connsiteX1" fmla="*/ 369353 w 1967580"/>
                  <a:gd name="connsiteY1" fmla="*/ 1846723 h 1846723"/>
                  <a:gd name="connsiteX2" fmla="*/ 0 w 1967580"/>
                  <a:gd name="connsiteY2" fmla="*/ 1477370 h 1846723"/>
                  <a:gd name="connsiteX3" fmla="*/ 0 w 1967580"/>
                  <a:gd name="connsiteY3" fmla="*/ 0 h 184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7580" h="1846723">
                    <a:moveTo>
                      <a:pt x="1967580" y="1846723"/>
                    </a:moveTo>
                    <a:lnTo>
                      <a:pt x="369353" y="1846723"/>
                    </a:lnTo>
                    <a:cubicBezTo>
                      <a:pt x="165365" y="1846723"/>
                      <a:pt x="0" y="1681358"/>
                      <a:pt x="0" y="1477370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oval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4" name="사각형: 둥근 모서리 4">
                <a:extLst>
                  <a:ext uri="{FF2B5EF4-FFF2-40B4-BE49-F238E27FC236}">
                    <a16:creationId xmlns:a16="http://schemas.microsoft.com/office/drawing/2014/main" id="{838B23E6-D6B3-670C-87C5-ED5C2F0D9F09}"/>
                  </a:ext>
                </a:extLst>
              </p:cNvPr>
              <p:cNvSpPr/>
              <p:nvPr/>
            </p:nvSpPr>
            <p:spPr>
              <a:xfrm rot="16200000" flipH="1">
                <a:off x="5031396" y="3214822"/>
                <a:ext cx="2930968" cy="1846724"/>
              </a:xfrm>
              <a:custGeom>
                <a:avLst/>
                <a:gdLst>
                  <a:gd name="connsiteX0" fmla="*/ 0 w 4797911"/>
                  <a:gd name="connsiteY0" fmla="*/ 369353 h 2216076"/>
                  <a:gd name="connsiteX1" fmla="*/ 369353 w 4797911"/>
                  <a:gd name="connsiteY1" fmla="*/ 0 h 2216076"/>
                  <a:gd name="connsiteX2" fmla="*/ 4428558 w 4797911"/>
                  <a:gd name="connsiteY2" fmla="*/ 0 h 2216076"/>
                  <a:gd name="connsiteX3" fmla="*/ 4797911 w 4797911"/>
                  <a:gd name="connsiteY3" fmla="*/ 369353 h 2216076"/>
                  <a:gd name="connsiteX4" fmla="*/ 4797911 w 4797911"/>
                  <a:gd name="connsiteY4" fmla="*/ 1846723 h 2216076"/>
                  <a:gd name="connsiteX5" fmla="*/ 4428558 w 4797911"/>
                  <a:gd name="connsiteY5" fmla="*/ 2216076 h 2216076"/>
                  <a:gd name="connsiteX6" fmla="*/ 369353 w 4797911"/>
                  <a:gd name="connsiteY6" fmla="*/ 2216076 h 2216076"/>
                  <a:gd name="connsiteX7" fmla="*/ 0 w 4797911"/>
                  <a:gd name="connsiteY7" fmla="*/ 1846723 h 2216076"/>
                  <a:gd name="connsiteX8" fmla="*/ 0 w 4797911"/>
                  <a:gd name="connsiteY8" fmla="*/ 369353 h 2216076"/>
                  <a:gd name="connsiteX0" fmla="*/ 4428558 w 4797911"/>
                  <a:gd name="connsiteY0" fmla="*/ 0 h 2216076"/>
                  <a:gd name="connsiteX1" fmla="*/ 4797911 w 4797911"/>
                  <a:gd name="connsiteY1" fmla="*/ 369353 h 2216076"/>
                  <a:gd name="connsiteX2" fmla="*/ 4797911 w 4797911"/>
                  <a:gd name="connsiteY2" fmla="*/ 1846723 h 2216076"/>
                  <a:gd name="connsiteX3" fmla="*/ 4428558 w 4797911"/>
                  <a:gd name="connsiteY3" fmla="*/ 2216076 h 2216076"/>
                  <a:gd name="connsiteX4" fmla="*/ 369353 w 4797911"/>
                  <a:gd name="connsiteY4" fmla="*/ 2216076 h 2216076"/>
                  <a:gd name="connsiteX5" fmla="*/ 0 w 4797911"/>
                  <a:gd name="connsiteY5" fmla="*/ 1846723 h 2216076"/>
                  <a:gd name="connsiteX6" fmla="*/ 0 w 4797911"/>
                  <a:gd name="connsiteY6" fmla="*/ 369353 h 2216076"/>
                  <a:gd name="connsiteX7" fmla="*/ 369353 w 4797911"/>
                  <a:gd name="connsiteY7" fmla="*/ 0 h 2216076"/>
                  <a:gd name="connsiteX8" fmla="*/ 4519998 w 4797911"/>
                  <a:gd name="connsiteY8" fmla="*/ 91440 h 2216076"/>
                  <a:gd name="connsiteX0" fmla="*/ 4428558 w 4797911"/>
                  <a:gd name="connsiteY0" fmla="*/ 0 h 2216076"/>
                  <a:gd name="connsiteX1" fmla="*/ 4797911 w 4797911"/>
                  <a:gd name="connsiteY1" fmla="*/ 369353 h 2216076"/>
                  <a:gd name="connsiteX2" fmla="*/ 4797911 w 4797911"/>
                  <a:gd name="connsiteY2" fmla="*/ 1846723 h 2216076"/>
                  <a:gd name="connsiteX3" fmla="*/ 4428558 w 4797911"/>
                  <a:gd name="connsiteY3" fmla="*/ 2216076 h 2216076"/>
                  <a:gd name="connsiteX4" fmla="*/ 369353 w 4797911"/>
                  <a:gd name="connsiteY4" fmla="*/ 2216076 h 2216076"/>
                  <a:gd name="connsiteX5" fmla="*/ 0 w 4797911"/>
                  <a:gd name="connsiteY5" fmla="*/ 1846723 h 2216076"/>
                  <a:gd name="connsiteX6" fmla="*/ 0 w 4797911"/>
                  <a:gd name="connsiteY6" fmla="*/ 369353 h 2216076"/>
                  <a:gd name="connsiteX7" fmla="*/ 369353 w 4797911"/>
                  <a:gd name="connsiteY7" fmla="*/ 0 h 2216076"/>
                  <a:gd name="connsiteX0" fmla="*/ 4428558 w 4797911"/>
                  <a:gd name="connsiteY0" fmla="*/ 0 h 2216076"/>
                  <a:gd name="connsiteX1" fmla="*/ 4797911 w 4797911"/>
                  <a:gd name="connsiteY1" fmla="*/ 369353 h 2216076"/>
                  <a:gd name="connsiteX2" fmla="*/ 4797911 w 4797911"/>
                  <a:gd name="connsiteY2" fmla="*/ 1846723 h 2216076"/>
                  <a:gd name="connsiteX3" fmla="*/ 4428558 w 4797911"/>
                  <a:gd name="connsiteY3" fmla="*/ 2216076 h 2216076"/>
                  <a:gd name="connsiteX4" fmla="*/ 369353 w 4797911"/>
                  <a:gd name="connsiteY4" fmla="*/ 2216076 h 2216076"/>
                  <a:gd name="connsiteX5" fmla="*/ 0 w 4797911"/>
                  <a:gd name="connsiteY5" fmla="*/ 1846723 h 2216076"/>
                  <a:gd name="connsiteX6" fmla="*/ 0 w 4797911"/>
                  <a:gd name="connsiteY6" fmla="*/ 369353 h 2216076"/>
                  <a:gd name="connsiteX0" fmla="*/ 4797911 w 4797911"/>
                  <a:gd name="connsiteY0" fmla="*/ 0 h 1846723"/>
                  <a:gd name="connsiteX1" fmla="*/ 4797911 w 4797911"/>
                  <a:gd name="connsiteY1" fmla="*/ 1477370 h 1846723"/>
                  <a:gd name="connsiteX2" fmla="*/ 4428558 w 4797911"/>
                  <a:gd name="connsiteY2" fmla="*/ 1846723 h 1846723"/>
                  <a:gd name="connsiteX3" fmla="*/ 369353 w 4797911"/>
                  <a:gd name="connsiteY3" fmla="*/ 1846723 h 1846723"/>
                  <a:gd name="connsiteX4" fmla="*/ 0 w 4797911"/>
                  <a:gd name="connsiteY4" fmla="*/ 1477370 h 1846723"/>
                  <a:gd name="connsiteX5" fmla="*/ 0 w 4797911"/>
                  <a:gd name="connsiteY5" fmla="*/ 0 h 1846723"/>
                  <a:gd name="connsiteX0" fmla="*/ 4797911 w 4797911"/>
                  <a:gd name="connsiteY0" fmla="*/ 1477370 h 1846723"/>
                  <a:gd name="connsiteX1" fmla="*/ 4428558 w 4797911"/>
                  <a:gd name="connsiteY1" fmla="*/ 1846723 h 1846723"/>
                  <a:gd name="connsiteX2" fmla="*/ 369353 w 4797911"/>
                  <a:gd name="connsiteY2" fmla="*/ 1846723 h 1846723"/>
                  <a:gd name="connsiteX3" fmla="*/ 0 w 4797911"/>
                  <a:gd name="connsiteY3" fmla="*/ 1477370 h 1846723"/>
                  <a:gd name="connsiteX4" fmla="*/ 0 w 4797911"/>
                  <a:gd name="connsiteY4" fmla="*/ 0 h 1846723"/>
                  <a:gd name="connsiteX0" fmla="*/ 4428558 w 4428558"/>
                  <a:gd name="connsiteY0" fmla="*/ 1846723 h 1846723"/>
                  <a:gd name="connsiteX1" fmla="*/ 369353 w 4428558"/>
                  <a:gd name="connsiteY1" fmla="*/ 1846723 h 1846723"/>
                  <a:gd name="connsiteX2" fmla="*/ 0 w 4428558"/>
                  <a:gd name="connsiteY2" fmla="*/ 1477370 h 1846723"/>
                  <a:gd name="connsiteX3" fmla="*/ 0 w 4428558"/>
                  <a:gd name="connsiteY3" fmla="*/ 0 h 1846723"/>
                  <a:gd name="connsiteX0" fmla="*/ 1967580 w 1967580"/>
                  <a:gd name="connsiteY0" fmla="*/ 1846723 h 1846723"/>
                  <a:gd name="connsiteX1" fmla="*/ 369353 w 1967580"/>
                  <a:gd name="connsiteY1" fmla="*/ 1846723 h 1846723"/>
                  <a:gd name="connsiteX2" fmla="*/ 0 w 1967580"/>
                  <a:gd name="connsiteY2" fmla="*/ 1477370 h 1846723"/>
                  <a:gd name="connsiteX3" fmla="*/ 0 w 1967580"/>
                  <a:gd name="connsiteY3" fmla="*/ 0 h 184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7580" h="1846723">
                    <a:moveTo>
                      <a:pt x="1967580" y="1846723"/>
                    </a:moveTo>
                    <a:lnTo>
                      <a:pt x="369353" y="1846723"/>
                    </a:lnTo>
                    <a:cubicBezTo>
                      <a:pt x="165365" y="1846723"/>
                      <a:pt x="0" y="1681358"/>
                      <a:pt x="0" y="1477370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  <a:prstDash val="sysDot"/>
                <a:headEnd type="oval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cxnSp>
          <p:nvCxnSpPr>
            <p:cNvPr id="57" name="직선 화살표 연결선 56">
              <a:extLst>
                <a:ext uri="{FF2B5EF4-FFF2-40B4-BE49-F238E27FC236}">
                  <a16:creationId xmlns:a16="http://schemas.microsoft.com/office/drawing/2014/main" id="{9E565512-DD99-9051-B001-15410E0295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9068" y="2750478"/>
              <a:ext cx="0" cy="811068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 w="med" len="med"/>
              <a:tailEnd type="oval" w="med" len="med"/>
            </a:ln>
          </p:spPr>
        </p:cxn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09AD5A43-D475-6090-FC28-E8EA83EE01ED}"/>
                </a:ext>
              </a:extLst>
            </p:cNvPr>
            <p:cNvGrpSpPr/>
            <p:nvPr/>
          </p:nvGrpSpPr>
          <p:grpSpPr>
            <a:xfrm flipH="1">
              <a:off x="8362950" y="2756639"/>
              <a:ext cx="1112832" cy="810363"/>
              <a:chOff x="3605940" y="1789365"/>
              <a:chExt cx="3814302" cy="3814303"/>
            </a:xfrm>
          </p:grpSpPr>
          <p:sp>
            <p:nvSpPr>
              <p:cNvPr id="59" name="사각형: 둥근 모서리 4">
                <a:extLst>
                  <a:ext uri="{FF2B5EF4-FFF2-40B4-BE49-F238E27FC236}">
                    <a16:creationId xmlns:a16="http://schemas.microsoft.com/office/drawing/2014/main" id="{9B5162BA-CD7A-7DC7-636A-4611013F5D15}"/>
                  </a:ext>
                </a:extLst>
              </p:cNvPr>
              <p:cNvSpPr/>
              <p:nvPr/>
            </p:nvSpPr>
            <p:spPr>
              <a:xfrm>
                <a:off x="3605940" y="1789365"/>
                <a:ext cx="1967579" cy="883332"/>
              </a:xfrm>
              <a:custGeom>
                <a:avLst/>
                <a:gdLst>
                  <a:gd name="connsiteX0" fmla="*/ 0 w 4797911"/>
                  <a:gd name="connsiteY0" fmla="*/ 369353 h 2216076"/>
                  <a:gd name="connsiteX1" fmla="*/ 369353 w 4797911"/>
                  <a:gd name="connsiteY1" fmla="*/ 0 h 2216076"/>
                  <a:gd name="connsiteX2" fmla="*/ 4428558 w 4797911"/>
                  <a:gd name="connsiteY2" fmla="*/ 0 h 2216076"/>
                  <a:gd name="connsiteX3" fmla="*/ 4797911 w 4797911"/>
                  <a:gd name="connsiteY3" fmla="*/ 369353 h 2216076"/>
                  <a:gd name="connsiteX4" fmla="*/ 4797911 w 4797911"/>
                  <a:gd name="connsiteY4" fmla="*/ 1846723 h 2216076"/>
                  <a:gd name="connsiteX5" fmla="*/ 4428558 w 4797911"/>
                  <a:gd name="connsiteY5" fmla="*/ 2216076 h 2216076"/>
                  <a:gd name="connsiteX6" fmla="*/ 369353 w 4797911"/>
                  <a:gd name="connsiteY6" fmla="*/ 2216076 h 2216076"/>
                  <a:gd name="connsiteX7" fmla="*/ 0 w 4797911"/>
                  <a:gd name="connsiteY7" fmla="*/ 1846723 h 2216076"/>
                  <a:gd name="connsiteX8" fmla="*/ 0 w 4797911"/>
                  <a:gd name="connsiteY8" fmla="*/ 369353 h 2216076"/>
                  <a:gd name="connsiteX0" fmla="*/ 4428558 w 4797911"/>
                  <a:gd name="connsiteY0" fmla="*/ 0 h 2216076"/>
                  <a:gd name="connsiteX1" fmla="*/ 4797911 w 4797911"/>
                  <a:gd name="connsiteY1" fmla="*/ 369353 h 2216076"/>
                  <a:gd name="connsiteX2" fmla="*/ 4797911 w 4797911"/>
                  <a:gd name="connsiteY2" fmla="*/ 1846723 h 2216076"/>
                  <a:gd name="connsiteX3" fmla="*/ 4428558 w 4797911"/>
                  <a:gd name="connsiteY3" fmla="*/ 2216076 h 2216076"/>
                  <a:gd name="connsiteX4" fmla="*/ 369353 w 4797911"/>
                  <a:gd name="connsiteY4" fmla="*/ 2216076 h 2216076"/>
                  <a:gd name="connsiteX5" fmla="*/ 0 w 4797911"/>
                  <a:gd name="connsiteY5" fmla="*/ 1846723 h 2216076"/>
                  <a:gd name="connsiteX6" fmla="*/ 0 w 4797911"/>
                  <a:gd name="connsiteY6" fmla="*/ 369353 h 2216076"/>
                  <a:gd name="connsiteX7" fmla="*/ 369353 w 4797911"/>
                  <a:gd name="connsiteY7" fmla="*/ 0 h 2216076"/>
                  <a:gd name="connsiteX8" fmla="*/ 4519998 w 4797911"/>
                  <a:gd name="connsiteY8" fmla="*/ 91440 h 2216076"/>
                  <a:gd name="connsiteX0" fmla="*/ 4428558 w 4797911"/>
                  <a:gd name="connsiteY0" fmla="*/ 0 h 2216076"/>
                  <a:gd name="connsiteX1" fmla="*/ 4797911 w 4797911"/>
                  <a:gd name="connsiteY1" fmla="*/ 369353 h 2216076"/>
                  <a:gd name="connsiteX2" fmla="*/ 4797911 w 4797911"/>
                  <a:gd name="connsiteY2" fmla="*/ 1846723 h 2216076"/>
                  <a:gd name="connsiteX3" fmla="*/ 4428558 w 4797911"/>
                  <a:gd name="connsiteY3" fmla="*/ 2216076 h 2216076"/>
                  <a:gd name="connsiteX4" fmla="*/ 369353 w 4797911"/>
                  <a:gd name="connsiteY4" fmla="*/ 2216076 h 2216076"/>
                  <a:gd name="connsiteX5" fmla="*/ 0 w 4797911"/>
                  <a:gd name="connsiteY5" fmla="*/ 1846723 h 2216076"/>
                  <a:gd name="connsiteX6" fmla="*/ 0 w 4797911"/>
                  <a:gd name="connsiteY6" fmla="*/ 369353 h 2216076"/>
                  <a:gd name="connsiteX7" fmla="*/ 369353 w 4797911"/>
                  <a:gd name="connsiteY7" fmla="*/ 0 h 2216076"/>
                  <a:gd name="connsiteX0" fmla="*/ 4428558 w 4797911"/>
                  <a:gd name="connsiteY0" fmla="*/ 0 h 2216076"/>
                  <a:gd name="connsiteX1" fmla="*/ 4797911 w 4797911"/>
                  <a:gd name="connsiteY1" fmla="*/ 369353 h 2216076"/>
                  <a:gd name="connsiteX2" fmla="*/ 4797911 w 4797911"/>
                  <a:gd name="connsiteY2" fmla="*/ 1846723 h 2216076"/>
                  <a:gd name="connsiteX3" fmla="*/ 4428558 w 4797911"/>
                  <a:gd name="connsiteY3" fmla="*/ 2216076 h 2216076"/>
                  <a:gd name="connsiteX4" fmla="*/ 369353 w 4797911"/>
                  <a:gd name="connsiteY4" fmla="*/ 2216076 h 2216076"/>
                  <a:gd name="connsiteX5" fmla="*/ 0 w 4797911"/>
                  <a:gd name="connsiteY5" fmla="*/ 1846723 h 2216076"/>
                  <a:gd name="connsiteX6" fmla="*/ 0 w 4797911"/>
                  <a:gd name="connsiteY6" fmla="*/ 369353 h 2216076"/>
                  <a:gd name="connsiteX0" fmla="*/ 4797911 w 4797911"/>
                  <a:gd name="connsiteY0" fmla="*/ 0 h 1846723"/>
                  <a:gd name="connsiteX1" fmla="*/ 4797911 w 4797911"/>
                  <a:gd name="connsiteY1" fmla="*/ 1477370 h 1846723"/>
                  <a:gd name="connsiteX2" fmla="*/ 4428558 w 4797911"/>
                  <a:gd name="connsiteY2" fmla="*/ 1846723 h 1846723"/>
                  <a:gd name="connsiteX3" fmla="*/ 369353 w 4797911"/>
                  <a:gd name="connsiteY3" fmla="*/ 1846723 h 1846723"/>
                  <a:gd name="connsiteX4" fmla="*/ 0 w 4797911"/>
                  <a:gd name="connsiteY4" fmla="*/ 1477370 h 1846723"/>
                  <a:gd name="connsiteX5" fmla="*/ 0 w 4797911"/>
                  <a:gd name="connsiteY5" fmla="*/ 0 h 1846723"/>
                  <a:gd name="connsiteX0" fmla="*/ 4797911 w 4797911"/>
                  <a:gd name="connsiteY0" fmla="*/ 1477370 h 1846723"/>
                  <a:gd name="connsiteX1" fmla="*/ 4428558 w 4797911"/>
                  <a:gd name="connsiteY1" fmla="*/ 1846723 h 1846723"/>
                  <a:gd name="connsiteX2" fmla="*/ 369353 w 4797911"/>
                  <a:gd name="connsiteY2" fmla="*/ 1846723 h 1846723"/>
                  <a:gd name="connsiteX3" fmla="*/ 0 w 4797911"/>
                  <a:gd name="connsiteY3" fmla="*/ 1477370 h 1846723"/>
                  <a:gd name="connsiteX4" fmla="*/ 0 w 4797911"/>
                  <a:gd name="connsiteY4" fmla="*/ 0 h 1846723"/>
                  <a:gd name="connsiteX0" fmla="*/ 4428558 w 4428558"/>
                  <a:gd name="connsiteY0" fmla="*/ 1846723 h 1846723"/>
                  <a:gd name="connsiteX1" fmla="*/ 369353 w 4428558"/>
                  <a:gd name="connsiteY1" fmla="*/ 1846723 h 1846723"/>
                  <a:gd name="connsiteX2" fmla="*/ 0 w 4428558"/>
                  <a:gd name="connsiteY2" fmla="*/ 1477370 h 1846723"/>
                  <a:gd name="connsiteX3" fmla="*/ 0 w 4428558"/>
                  <a:gd name="connsiteY3" fmla="*/ 0 h 1846723"/>
                  <a:gd name="connsiteX0" fmla="*/ 1967580 w 1967580"/>
                  <a:gd name="connsiteY0" fmla="*/ 1846723 h 1846723"/>
                  <a:gd name="connsiteX1" fmla="*/ 369353 w 1967580"/>
                  <a:gd name="connsiteY1" fmla="*/ 1846723 h 1846723"/>
                  <a:gd name="connsiteX2" fmla="*/ 0 w 1967580"/>
                  <a:gd name="connsiteY2" fmla="*/ 1477370 h 1846723"/>
                  <a:gd name="connsiteX3" fmla="*/ 0 w 1967580"/>
                  <a:gd name="connsiteY3" fmla="*/ 0 h 184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7580" h="1846723">
                    <a:moveTo>
                      <a:pt x="1967580" y="1846723"/>
                    </a:moveTo>
                    <a:lnTo>
                      <a:pt x="369353" y="1846723"/>
                    </a:lnTo>
                    <a:cubicBezTo>
                      <a:pt x="165365" y="1846723"/>
                      <a:pt x="0" y="1681358"/>
                      <a:pt x="0" y="1477370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oval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60" name="사각형: 둥근 모서리 4">
                <a:extLst>
                  <a:ext uri="{FF2B5EF4-FFF2-40B4-BE49-F238E27FC236}">
                    <a16:creationId xmlns:a16="http://schemas.microsoft.com/office/drawing/2014/main" id="{CA7FC1FC-A6D4-82EF-C581-A938099EF57A}"/>
                  </a:ext>
                </a:extLst>
              </p:cNvPr>
              <p:cNvSpPr/>
              <p:nvPr/>
            </p:nvSpPr>
            <p:spPr>
              <a:xfrm rot="16200000" flipH="1">
                <a:off x="5031396" y="3214822"/>
                <a:ext cx="2930968" cy="1846724"/>
              </a:xfrm>
              <a:custGeom>
                <a:avLst/>
                <a:gdLst>
                  <a:gd name="connsiteX0" fmla="*/ 0 w 4797911"/>
                  <a:gd name="connsiteY0" fmla="*/ 369353 h 2216076"/>
                  <a:gd name="connsiteX1" fmla="*/ 369353 w 4797911"/>
                  <a:gd name="connsiteY1" fmla="*/ 0 h 2216076"/>
                  <a:gd name="connsiteX2" fmla="*/ 4428558 w 4797911"/>
                  <a:gd name="connsiteY2" fmla="*/ 0 h 2216076"/>
                  <a:gd name="connsiteX3" fmla="*/ 4797911 w 4797911"/>
                  <a:gd name="connsiteY3" fmla="*/ 369353 h 2216076"/>
                  <a:gd name="connsiteX4" fmla="*/ 4797911 w 4797911"/>
                  <a:gd name="connsiteY4" fmla="*/ 1846723 h 2216076"/>
                  <a:gd name="connsiteX5" fmla="*/ 4428558 w 4797911"/>
                  <a:gd name="connsiteY5" fmla="*/ 2216076 h 2216076"/>
                  <a:gd name="connsiteX6" fmla="*/ 369353 w 4797911"/>
                  <a:gd name="connsiteY6" fmla="*/ 2216076 h 2216076"/>
                  <a:gd name="connsiteX7" fmla="*/ 0 w 4797911"/>
                  <a:gd name="connsiteY7" fmla="*/ 1846723 h 2216076"/>
                  <a:gd name="connsiteX8" fmla="*/ 0 w 4797911"/>
                  <a:gd name="connsiteY8" fmla="*/ 369353 h 2216076"/>
                  <a:gd name="connsiteX0" fmla="*/ 4428558 w 4797911"/>
                  <a:gd name="connsiteY0" fmla="*/ 0 h 2216076"/>
                  <a:gd name="connsiteX1" fmla="*/ 4797911 w 4797911"/>
                  <a:gd name="connsiteY1" fmla="*/ 369353 h 2216076"/>
                  <a:gd name="connsiteX2" fmla="*/ 4797911 w 4797911"/>
                  <a:gd name="connsiteY2" fmla="*/ 1846723 h 2216076"/>
                  <a:gd name="connsiteX3" fmla="*/ 4428558 w 4797911"/>
                  <a:gd name="connsiteY3" fmla="*/ 2216076 h 2216076"/>
                  <a:gd name="connsiteX4" fmla="*/ 369353 w 4797911"/>
                  <a:gd name="connsiteY4" fmla="*/ 2216076 h 2216076"/>
                  <a:gd name="connsiteX5" fmla="*/ 0 w 4797911"/>
                  <a:gd name="connsiteY5" fmla="*/ 1846723 h 2216076"/>
                  <a:gd name="connsiteX6" fmla="*/ 0 w 4797911"/>
                  <a:gd name="connsiteY6" fmla="*/ 369353 h 2216076"/>
                  <a:gd name="connsiteX7" fmla="*/ 369353 w 4797911"/>
                  <a:gd name="connsiteY7" fmla="*/ 0 h 2216076"/>
                  <a:gd name="connsiteX8" fmla="*/ 4519998 w 4797911"/>
                  <a:gd name="connsiteY8" fmla="*/ 91440 h 2216076"/>
                  <a:gd name="connsiteX0" fmla="*/ 4428558 w 4797911"/>
                  <a:gd name="connsiteY0" fmla="*/ 0 h 2216076"/>
                  <a:gd name="connsiteX1" fmla="*/ 4797911 w 4797911"/>
                  <a:gd name="connsiteY1" fmla="*/ 369353 h 2216076"/>
                  <a:gd name="connsiteX2" fmla="*/ 4797911 w 4797911"/>
                  <a:gd name="connsiteY2" fmla="*/ 1846723 h 2216076"/>
                  <a:gd name="connsiteX3" fmla="*/ 4428558 w 4797911"/>
                  <a:gd name="connsiteY3" fmla="*/ 2216076 h 2216076"/>
                  <a:gd name="connsiteX4" fmla="*/ 369353 w 4797911"/>
                  <a:gd name="connsiteY4" fmla="*/ 2216076 h 2216076"/>
                  <a:gd name="connsiteX5" fmla="*/ 0 w 4797911"/>
                  <a:gd name="connsiteY5" fmla="*/ 1846723 h 2216076"/>
                  <a:gd name="connsiteX6" fmla="*/ 0 w 4797911"/>
                  <a:gd name="connsiteY6" fmla="*/ 369353 h 2216076"/>
                  <a:gd name="connsiteX7" fmla="*/ 369353 w 4797911"/>
                  <a:gd name="connsiteY7" fmla="*/ 0 h 2216076"/>
                  <a:gd name="connsiteX0" fmla="*/ 4428558 w 4797911"/>
                  <a:gd name="connsiteY0" fmla="*/ 0 h 2216076"/>
                  <a:gd name="connsiteX1" fmla="*/ 4797911 w 4797911"/>
                  <a:gd name="connsiteY1" fmla="*/ 369353 h 2216076"/>
                  <a:gd name="connsiteX2" fmla="*/ 4797911 w 4797911"/>
                  <a:gd name="connsiteY2" fmla="*/ 1846723 h 2216076"/>
                  <a:gd name="connsiteX3" fmla="*/ 4428558 w 4797911"/>
                  <a:gd name="connsiteY3" fmla="*/ 2216076 h 2216076"/>
                  <a:gd name="connsiteX4" fmla="*/ 369353 w 4797911"/>
                  <a:gd name="connsiteY4" fmla="*/ 2216076 h 2216076"/>
                  <a:gd name="connsiteX5" fmla="*/ 0 w 4797911"/>
                  <a:gd name="connsiteY5" fmla="*/ 1846723 h 2216076"/>
                  <a:gd name="connsiteX6" fmla="*/ 0 w 4797911"/>
                  <a:gd name="connsiteY6" fmla="*/ 369353 h 2216076"/>
                  <a:gd name="connsiteX0" fmla="*/ 4797911 w 4797911"/>
                  <a:gd name="connsiteY0" fmla="*/ 0 h 1846723"/>
                  <a:gd name="connsiteX1" fmla="*/ 4797911 w 4797911"/>
                  <a:gd name="connsiteY1" fmla="*/ 1477370 h 1846723"/>
                  <a:gd name="connsiteX2" fmla="*/ 4428558 w 4797911"/>
                  <a:gd name="connsiteY2" fmla="*/ 1846723 h 1846723"/>
                  <a:gd name="connsiteX3" fmla="*/ 369353 w 4797911"/>
                  <a:gd name="connsiteY3" fmla="*/ 1846723 h 1846723"/>
                  <a:gd name="connsiteX4" fmla="*/ 0 w 4797911"/>
                  <a:gd name="connsiteY4" fmla="*/ 1477370 h 1846723"/>
                  <a:gd name="connsiteX5" fmla="*/ 0 w 4797911"/>
                  <a:gd name="connsiteY5" fmla="*/ 0 h 1846723"/>
                  <a:gd name="connsiteX0" fmla="*/ 4797911 w 4797911"/>
                  <a:gd name="connsiteY0" fmla="*/ 1477370 h 1846723"/>
                  <a:gd name="connsiteX1" fmla="*/ 4428558 w 4797911"/>
                  <a:gd name="connsiteY1" fmla="*/ 1846723 h 1846723"/>
                  <a:gd name="connsiteX2" fmla="*/ 369353 w 4797911"/>
                  <a:gd name="connsiteY2" fmla="*/ 1846723 h 1846723"/>
                  <a:gd name="connsiteX3" fmla="*/ 0 w 4797911"/>
                  <a:gd name="connsiteY3" fmla="*/ 1477370 h 1846723"/>
                  <a:gd name="connsiteX4" fmla="*/ 0 w 4797911"/>
                  <a:gd name="connsiteY4" fmla="*/ 0 h 1846723"/>
                  <a:gd name="connsiteX0" fmla="*/ 4428558 w 4428558"/>
                  <a:gd name="connsiteY0" fmla="*/ 1846723 h 1846723"/>
                  <a:gd name="connsiteX1" fmla="*/ 369353 w 4428558"/>
                  <a:gd name="connsiteY1" fmla="*/ 1846723 h 1846723"/>
                  <a:gd name="connsiteX2" fmla="*/ 0 w 4428558"/>
                  <a:gd name="connsiteY2" fmla="*/ 1477370 h 1846723"/>
                  <a:gd name="connsiteX3" fmla="*/ 0 w 4428558"/>
                  <a:gd name="connsiteY3" fmla="*/ 0 h 1846723"/>
                  <a:gd name="connsiteX0" fmla="*/ 1967580 w 1967580"/>
                  <a:gd name="connsiteY0" fmla="*/ 1846723 h 1846723"/>
                  <a:gd name="connsiteX1" fmla="*/ 369353 w 1967580"/>
                  <a:gd name="connsiteY1" fmla="*/ 1846723 h 1846723"/>
                  <a:gd name="connsiteX2" fmla="*/ 0 w 1967580"/>
                  <a:gd name="connsiteY2" fmla="*/ 1477370 h 1846723"/>
                  <a:gd name="connsiteX3" fmla="*/ 0 w 1967580"/>
                  <a:gd name="connsiteY3" fmla="*/ 0 h 184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7580" h="1846723">
                    <a:moveTo>
                      <a:pt x="1967580" y="1846723"/>
                    </a:moveTo>
                    <a:lnTo>
                      <a:pt x="369353" y="1846723"/>
                    </a:lnTo>
                    <a:cubicBezTo>
                      <a:pt x="165365" y="1846723"/>
                      <a:pt x="0" y="1681358"/>
                      <a:pt x="0" y="1477370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  <a:prstDash val="sysDot"/>
                <a:headEnd type="oval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B9B32A1-0FE7-E013-DDFC-E52B153D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B10893-4616-F4BD-251B-8DDD60A4A2E7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Solution·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가상화 </a:t>
            </a:r>
            <a:r>
              <a:rPr lang="en-US" altLang="ko-KR" sz="20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Virtualization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2" name="object 7">
            <a:extLst>
              <a:ext uri="{FF2B5EF4-FFF2-40B4-BE49-F238E27FC236}">
                <a16:creationId xmlns:a16="http://schemas.microsoft.com/office/drawing/2014/main" id="{840AE4AB-AA97-6823-BAAD-94273FA32176}"/>
              </a:ext>
            </a:extLst>
          </p:cNvPr>
          <p:cNvSpPr/>
          <p:nvPr/>
        </p:nvSpPr>
        <p:spPr>
          <a:xfrm>
            <a:off x="8710283" y="1797314"/>
            <a:ext cx="986433" cy="18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19050">
            <a:solidFill>
              <a:srgbClr val="00B0F0"/>
            </a:solidFill>
            <a:prstDash val="solid"/>
          </a:ln>
        </p:spPr>
        <p:txBody>
          <a:bodyPr wrap="square" lIns="0" tIns="0" rIns="0" bIns="0" rtlCol="0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VMware</a:t>
            </a:r>
            <a:endParaRPr sz="1000" b="1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4CF63D40-27D4-D25E-1631-C86BCA5C4B60}"/>
              </a:ext>
            </a:extLst>
          </p:cNvPr>
          <p:cNvGrpSpPr/>
          <p:nvPr/>
        </p:nvGrpSpPr>
        <p:grpSpPr>
          <a:xfrm flipV="1">
            <a:off x="9300410" y="4543760"/>
            <a:ext cx="1058076" cy="805641"/>
            <a:chOff x="3605940" y="1789365"/>
            <a:chExt cx="3814302" cy="3814303"/>
          </a:xfrm>
        </p:grpSpPr>
        <p:sp>
          <p:nvSpPr>
            <p:cNvPr id="72" name="사각형: 둥근 모서리 4">
              <a:extLst>
                <a:ext uri="{FF2B5EF4-FFF2-40B4-BE49-F238E27FC236}">
                  <a16:creationId xmlns:a16="http://schemas.microsoft.com/office/drawing/2014/main" id="{29998414-2B14-2EF9-99CD-015CE1AF108B}"/>
                </a:ext>
              </a:extLst>
            </p:cNvPr>
            <p:cNvSpPr/>
            <p:nvPr/>
          </p:nvSpPr>
          <p:spPr>
            <a:xfrm>
              <a:off x="3605940" y="1789365"/>
              <a:ext cx="1967579" cy="883332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tail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73" name="사각형: 둥근 모서리 4">
              <a:extLst>
                <a:ext uri="{FF2B5EF4-FFF2-40B4-BE49-F238E27FC236}">
                  <a16:creationId xmlns:a16="http://schemas.microsoft.com/office/drawing/2014/main" id="{D5276CF3-5F06-7DA6-189B-FA84591C0DDC}"/>
                </a:ext>
              </a:extLst>
            </p:cNvPr>
            <p:cNvSpPr/>
            <p:nvPr/>
          </p:nvSpPr>
          <p:spPr>
            <a:xfrm rot="16200000" flipH="1">
              <a:off x="5031396" y="3214822"/>
              <a:ext cx="2930968" cy="1846724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7F4E87EF-B063-4487-9932-8D83392B3502}"/>
              </a:ext>
            </a:extLst>
          </p:cNvPr>
          <p:cNvCxnSpPr>
            <a:cxnSpLocks/>
          </p:cNvCxnSpPr>
          <p:nvPr/>
        </p:nvCxnSpPr>
        <p:spPr>
          <a:xfrm>
            <a:off x="9194621" y="4549184"/>
            <a:ext cx="0" cy="80634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</p:cxn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FC9D507A-FBEE-8C8B-2B68-5020955FD06C}"/>
              </a:ext>
            </a:extLst>
          </p:cNvPr>
          <p:cNvGrpSpPr/>
          <p:nvPr/>
        </p:nvGrpSpPr>
        <p:grpSpPr>
          <a:xfrm flipH="1" flipV="1">
            <a:off x="7968503" y="4543760"/>
            <a:ext cx="1112832" cy="805641"/>
            <a:chOff x="3605940" y="1789365"/>
            <a:chExt cx="3814302" cy="3814303"/>
          </a:xfrm>
        </p:grpSpPr>
        <p:sp>
          <p:nvSpPr>
            <p:cNvPr id="70" name="사각형: 둥근 모서리 4">
              <a:extLst>
                <a:ext uri="{FF2B5EF4-FFF2-40B4-BE49-F238E27FC236}">
                  <a16:creationId xmlns:a16="http://schemas.microsoft.com/office/drawing/2014/main" id="{03341F53-F7FE-EF3D-A3E9-C1A365E0048C}"/>
                </a:ext>
              </a:extLst>
            </p:cNvPr>
            <p:cNvSpPr/>
            <p:nvPr/>
          </p:nvSpPr>
          <p:spPr>
            <a:xfrm>
              <a:off x="3605940" y="1789365"/>
              <a:ext cx="1967579" cy="883332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tail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71" name="사각형: 둥근 모서리 4">
              <a:extLst>
                <a:ext uri="{FF2B5EF4-FFF2-40B4-BE49-F238E27FC236}">
                  <a16:creationId xmlns:a16="http://schemas.microsoft.com/office/drawing/2014/main" id="{45E4F5B0-BC8C-E2FA-4951-7C57CDFA6F5A}"/>
                </a:ext>
              </a:extLst>
            </p:cNvPr>
            <p:cNvSpPr/>
            <p:nvPr/>
          </p:nvSpPr>
          <p:spPr>
            <a:xfrm rot="16200000" flipH="1">
              <a:off x="5031396" y="3214822"/>
              <a:ext cx="2930968" cy="1846724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pic>
        <p:nvPicPr>
          <p:cNvPr id="74" name="그림 73" descr="봄, 코일 스프링, 흑백, 자연이(가) 표시된 사진&#10;&#10;자동 생성된 설명">
            <a:extLst>
              <a:ext uri="{FF2B5EF4-FFF2-40B4-BE49-F238E27FC236}">
                <a16:creationId xmlns:a16="http://schemas.microsoft.com/office/drawing/2014/main" id="{221C36FA-0E58-AD3C-7F41-3A5C94F211B8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858" y="5646975"/>
            <a:ext cx="539766" cy="5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1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C86050-48C3-7D00-B301-8558DD8D2072}"/>
              </a:ext>
            </a:extLst>
          </p:cNvPr>
          <p:cNvSpPr txBox="1"/>
          <p:nvPr/>
        </p:nvSpPr>
        <p:spPr>
          <a:xfrm>
            <a:off x="619124" y="2768465"/>
            <a:ext cx="54768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Company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6DAB84-C6EE-17A5-DB54-2CACBC4B084C}"/>
              </a:ext>
            </a:extLst>
          </p:cNvPr>
          <p:cNvSpPr txBox="1"/>
          <p:nvPr/>
        </p:nvSpPr>
        <p:spPr>
          <a:xfrm>
            <a:off x="676275" y="3734300"/>
            <a:ext cx="54197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소개</a:t>
            </a:r>
            <a:endParaRPr kumimoji="0" lang="en-US" altLang="ko-KR" sz="2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917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BB886-6C47-8749-E601-2EEEA397C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F465CB78-7C49-C417-3B5C-348AFBA07748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EF19A-4815-432E-3749-0455F2BE6786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Solution·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보안</a:t>
            </a:r>
            <a:r>
              <a:rPr lang="ko-KR" altLang="en-US" sz="3200" spc="-30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200" spc="-30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네트워크</a:t>
            </a:r>
            <a:r>
              <a:rPr lang="ko-KR" altLang="en-US" sz="24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en-US" altLang="ko-KR" sz="20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Security / Network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CB4B0C31-0762-EED2-CFCB-CB6BF0F8E79A}"/>
              </a:ext>
            </a:extLst>
          </p:cNvPr>
          <p:cNvSpPr txBox="1"/>
          <p:nvPr/>
        </p:nvSpPr>
        <p:spPr>
          <a:xfrm>
            <a:off x="421675" y="1177227"/>
            <a:ext cx="7722199" cy="447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2024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분기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전세계 </a:t>
            </a: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랜섬웨어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피해 사례는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1,321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건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9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</a:t>
            </a:r>
            <a:r>
              <a:rPr lang="ko-KR" altLang="en-US" sz="9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분기 대비 </a:t>
            </a:r>
            <a:r>
              <a:rPr lang="en-US" altLang="ko-KR" sz="9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18% </a:t>
            </a:r>
            <a:r>
              <a:rPr lang="ko-KR" altLang="en-US" sz="9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증가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국내 피해 사례는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10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건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9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</a:t>
            </a:r>
            <a:r>
              <a:rPr lang="ko-KR" altLang="en-US" sz="9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분기 </a:t>
            </a:r>
            <a:r>
              <a:rPr lang="en-US" altLang="ko-KR" sz="9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9</a:t>
            </a:r>
            <a:r>
              <a:rPr lang="ko-KR" altLang="en-US" sz="9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건</a:t>
            </a:r>
            <a:endParaRPr lang="en-US" altLang="ko-KR" sz="9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데이터 도용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위조</a:t>
            </a:r>
            <a:r>
              <a:rPr lang="ko-KR" altLang="en-US" sz="1200" b="1" dirty="0" err="1">
                <a:solidFill>
                  <a:srgbClr val="002B82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∙</a:t>
            </a: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변조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해킹 등을 예방하고 대응하기 위해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강력한 보안 솔루션과 네트워크 시스템은 필수적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BEB1848E-CC02-48CD-2E7D-0644FD1CA21E}"/>
              </a:ext>
            </a:extLst>
          </p:cNvPr>
          <p:cNvSpPr txBox="1"/>
          <p:nvPr/>
        </p:nvSpPr>
        <p:spPr>
          <a:xfrm>
            <a:off x="421676" y="1991526"/>
            <a:ext cx="5532133" cy="225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indent="-8572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4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보안 솔루션</a:t>
            </a:r>
            <a:endParaRPr lang="en-US" altLang="ko-KR" sz="14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BAB31AA6-8D09-DBDA-975D-3A56A4A4C8DF}"/>
              </a:ext>
            </a:extLst>
          </p:cNvPr>
          <p:cNvSpPr txBox="1"/>
          <p:nvPr/>
        </p:nvSpPr>
        <p:spPr>
          <a:xfrm>
            <a:off x="421676" y="2329094"/>
            <a:ext cx="5532133" cy="679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와이젠의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보안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전문 인력이 직접 지원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신뢰도 높고 안전한 솔루션만을 제공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APT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*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en-US" altLang="ko-KR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ePP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*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Anti-Virus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등 다양한 솔루션을 고객사의 필요 환경에 따라 맞춤 제공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4" name="object 12">
            <a:extLst>
              <a:ext uri="{FF2B5EF4-FFF2-40B4-BE49-F238E27FC236}">
                <a16:creationId xmlns:a16="http://schemas.microsoft.com/office/drawing/2014/main" id="{176D368F-060D-832B-F5CF-18A6ABEC1C38}"/>
              </a:ext>
            </a:extLst>
          </p:cNvPr>
          <p:cNvSpPr txBox="1"/>
          <p:nvPr/>
        </p:nvSpPr>
        <p:spPr>
          <a:xfrm>
            <a:off x="421676" y="3233331"/>
            <a:ext cx="5532133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*APT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는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지능형 지속 공격 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(Advanced Persistent Threat) </a:t>
            </a:r>
          </a:p>
          <a:p>
            <a:pPr marL="1270"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*</a:t>
            </a:r>
            <a:r>
              <a:rPr lang="en-US" altLang="ko-KR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ePP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는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엔드 포인트 보안 플랫폼 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(end-point Protection Platform)</a:t>
            </a:r>
          </a:p>
        </p:txBody>
      </p:sp>
      <p:sp>
        <p:nvSpPr>
          <p:cNvPr id="35" name="object 12">
            <a:extLst>
              <a:ext uri="{FF2B5EF4-FFF2-40B4-BE49-F238E27FC236}">
                <a16:creationId xmlns:a16="http://schemas.microsoft.com/office/drawing/2014/main" id="{7A768412-AFC6-68F0-EEAD-7EB66071546A}"/>
              </a:ext>
            </a:extLst>
          </p:cNvPr>
          <p:cNvSpPr txBox="1"/>
          <p:nvPr/>
        </p:nvSpPr>
        <p:spPr>
          <a:xfrm>
            <a:off x="6496271" y="1991526"/>
            <a:ext cx="5532133" cy="225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indent="-8572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4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네트워크 시스템</a:t>
            </a:r>
            <a:endParaRPr lang="en-US" altLang="ko-KR" sz="14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26EBF295-EF3E-289C-3E84-B174723154D2}"/>
              </a:ext>
            </a:extLst>
          </p:cNvPr>
          <p:cNvSpPr txBox="1"/>
          <p:nvPr/>
        </p:nvSpPr>
        <p:spPr>
          <a:xfrm>
            <a:off x="6496271" y="2329094"/>
            <a:ext cx="5532133" cy="679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벤더사와의 파트너십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 기반한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전문 기술 지원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유무선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L2-L7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등 다양한 네트워크 제품 제공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최신형 모델 하드웨어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소프트웨어 제공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BE28FF49-246E-F50C-2545-B0EC1BBE322B}"/>
              </a:ext>
            </a:extLst>
          </p:cNvPr>
          <p:cNvCxnSpPr>
            <a:cxnSpLocks/>
          </p:cNvCxnSpPr>
          <p:nvPr/>
        </p:nvCxnSpPr>
        <p:spPr>
          <a:xfrm>
            <a:off x="6096000" y="2076450"/>
            <a:ext cx="0" cy="4302934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object 30">
            <a:extLst>
              <a:ext uri="{FF2B5EF4-FFF2-40B4-BE49-F238E27FC236}">
                <a16:creationId xmlns:a16="http://schemas.microsoft.com/office/drawing/2014/main" id="{F1D494A8-9F5A-FCB7-E881-3CC378EAD289}"/>
              </a:ext>
            </a:extLst>
          </p:cNvPr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</a:extLst>
          </a:blip>
          <a:srcRect r="73665"/>
          <a:stretch/>
        </p:blipFill>
        <p:spPr>
          <a:xfrm>
            <a:off x="6667835" y="3665535"/>
            <a:ext cx="622936" cy="360477"/>
          </a:xfrm>
          <a:prstGeom prst="rect">
            <a:avLst/>
          </a:prstGeom>
        </p:spPr>
      </p:pic>
      <p:pic>
        <p:nvPicPr>
          <p:cNvPr id="12" name="object 30">
            <a:extLst>
              <a:ext uri="{FF2B5EF4-FFF2-40B4-BE49-F238E27FC236}">
                <a16:creationId xmlns:a16="http://schemas.microsoft.com/office/drawing/2014/main" id="{4BE0B287-BCB9-EC4F-2FBF-22A40708EBFA}"/>
              </a:ext>
            </a:extLst>
          </p:cNvPr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/>
                    </a14:imgEffect>
                  </a14:imgLayer>
                </a14:imgProps>
              </a:ext>
            </a:extLst>
          </a:blip>
          <a:srcRect l="33427" r="38597"/>
          <a:stretch/>
        </p:blipFill>
        <p:spPr>
          <a:xfrm>
            <a:off x="6681573" y="4301819"/>
            <a:ext cx="520914" cy="288536"/>
          </a:xfrm>
          <a:prstGeom prst="rect">
            <a:avLst/>
          </a:prstGeom>
        </p:spPr>
      </p:pic>
      <p:pic>
        <p:nvPicPr>
          <p:cNvPr id="13" name="object 30">
            <a:extLst>
              <a:ext uri="{FF2B5EF4-FFF2-40B4-BE49-F238E27FC236}">
                <a16:creationId xmlns:a16="http://schemas.microsoft.com/office/drawing/2014/main" id="{688200F7-6E57-7DBE-2174-EFDFDDBF8819}"/>
              </a:ext>
            </a:extLst>
          </p:cNvPr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8934"/>
          <a:stretch/>
        </p:blipFill>
        <p:spPr>
          <a:xfrm>
            <a:off x="6551897" y="4854032"/>
            <a:ext cx="780266" cy="389210"/>
          </a:xfrm>
          <a:prstGeom prst="rect">
            <a:avLst/>
          </a:prstGeom>
        </p:spPr>
      </p:pic>
      <p:pic>
        <p:nvPicPr>
          <p:cNvPr id="6" name="object 31">
            <a:extLst>
              <a:ext uri="{FF2B5EF4-FFF2-40B4-BE49-F238E27FC236}">
                <a16:creationId xmlns:a16="http://schemas.microsoft.com/office/drawing/2014/main" id="{3E2FC305-8088-0C76-F0E1-7D5AEFAA36AD}"/>
              </a:ext>
            </a:extLst>
          </p:cNvPr>
          <p:cNvPicPr/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r="74336" b="42144"/>
          <a:stretch/>
        </p:blipFill>
        <p:spPr>
          <a:xfrm>
            <a:off x="526210" y="3675060"/>
            <a:ext cx="632759" cy="296101"/>
          </a:xfrm>
          <a:prstGeom prst="rect">
            <a:avLst/>
          </a:prstGeom>
        </p:spPr>
      </p:pic>
      <p:sp>
        <p:nvSpPr>
          <p:cNvPr id="14" name="object 12">
            <a:extLst>
              <a:ext uri="{FF2B5EF4-FFF2-40B4-BE49-F238E27FC236}">
                <a16:creationId xmlns:a16="http://schemas.microsoft.com/office/drawing/2014/main" id="{4FC24A97-F69F-A726-D107-19B4E3C467E2}"/>
              </a:ext>
            </a:extLst>
          </p:cNvPr>
          <p:cNvSpPr txBox="1"/>
          <p:nvPr/>
        </p:nvSpPr>
        <p:spPr>
          <a:xfrm>
            <a:off x="1444662" y="3614233"/>
            <a:ext cx="4391023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ESET</a:t>
            </a: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30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이상의 역사를 가진 글로벌 보안 소프트웨어 기업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ESET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전세계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200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 이상 국가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1</a:t>
            </a:r>
            <a:r>
              <a:rPr lang="ko-KR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억명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이상의 사용자들이 사용하는 백신으로 가볍고 뛰어난 성능 제공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FA0CF1D-B7F0-D88B-2701-8F20BE7D4FD5}"/>
              </a:ext>
            </a:extLst>
          </p:cNvPr>
          <p:cNvSpPr/>
          <p:nvPr/>
        </p:nvSpPr>
        <p:spPr>
          <a:xfrm>
            <a:off x="396959" y="3583456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51E8A562-A8E3-2115-9AA4-F7FAFE74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5" y="6135914"/>
            <a:ext cx="843588" cy="23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ject 31">
            <a:extLst>
              <a:ext uri="{FF2B5EF4-FFF2-40B4-BE49-F238E27FC236}">
                <a16:creationId xmlns:a16="http://schemas.microsoft.com/office/drawing/2014/main" id="{684CB3B4-8BD0-7104-3AB8-862D02430758}"/>
              </a:ext>
            </a:extLst>
          </p:cNvPr>
          <p:cNvPicPr/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7334" t="4563" b="42697"/>
          <a:stretch/>
        </p:blipFill>
        <p:spPr>
          <a:xfrm>
            <a:off x="465195" y="4315833"/>
            <a:ext cx="780268" cy="261492"/>
          </a:xfrm>
          <a:prstGeom prst="rect">
            <a:avLst/>
          </a:prstGeom>
        </p:spPr>
      </p:pic>
      <p:pic>
        <p:nvPicPr>
          <p:cNvPr id="26" name="object 31">
            <a:extLst>
              <a:ext uri="{FF2B5EF4-FFF2-40B4-BE49-F238E27FC236}">
                <a16:creationId xmlns:a16="http://schemas.microsoft.com/office/drawing/2014/main" id="{02CDAB70-8CDB-3276-05E7-A59AA67C91FC}"/>
              </a:ext>
            </a:extLst>
          </p:cNvPr>
          <p:cNvPicPr/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bright="-37000"/>
                    </a14:imgEffect>
                  </a14:imgLayer>
                </a14:imgProps>
              </a:ext>
            </a:extLst>
          </a:blip>
          <a:srcRect l="53770" t="66593" r="13565" b="158"/>
          <a:stretch/>
        </p:blipFill>
        <p:spPr>
          <a:xfrm>
            <a:off x="425487" y="5536578"/>
            <a:ext cx="885824" cy="187154"/>
          </a:xfrm>
          <a:prstGeom prst="rect">
            <a:avLst/>
          </a:prstGeom>
        </p:spPr>
      </p:pic>
      <p:pic>
        <p:nvPicPr>
          <p:cNvPr id="27" name="object 45">
            <a:extLst>
              <a:ext uri="{FF2B5EF4-FFF2-40B4-BE49-F238E27FC236}">
                <a16:creationId xmlns:a16="http://schemas.microsoft.com/office/drawing/2014/main" id="{C1E4C1C5-2E7B-57B7-84F4-531193E170BA}"/>
              </a:ext>
            </a:extLst>
          </p:cNvPr>
          <p:cNvPicPr/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210" y="4953190"/>
            <a:ext cx="658238" cy="165033"/>
          </a:xfrm>
          <a:prstGeom prst="rect">
            <a:avLst/>
          </a:prstGeom>
        </p:spPr>
      </p:pic>
      <p:sp>
        <p:nvSpPr>
          <p:cNvPr id="28" name="object 12">
            <a:extLst>
              <a:ext uri="{FF2B5EF4-FFF2-40B4-BE49-F238E27FC236}">
                <a16:creationId xmlns:a16="http://schemas.microsoft.com/office/drawing/2014/main" id="{1771457A-645C-5CCE-BCB2-F99A73C6C216}"/>
              </a:ext>
            </a:extLst>
          </p:cNvPr>
          <p:cNvSpPr txBox="1"/>
          <p:nvPr/>
        </p:nvSpPr>
        <p:spPr>
          <a:xfrm>
            <a:off x="1444662" y="4211906"/>
            <a:ext cx="4391024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Trend Micro Deep Discovery 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기존의 보안 솔루션을 우회하는 지능형 공격과 표적 공격을 탐지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분석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대응하기 위한 솔루션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105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 이상의 프로토콜을 모니터링 하여 네트워크 내부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외부 위협 탐지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0584CAC2-4A19-ABAB-6259-319337D77EF9}"/>
              </a:ext>
            </a:extLst>
          </p:cNvPr>
          <p:cNvSpPr txBox="1"/>
          <p:nvPr/>
        </p:nvSpPr>
        <p:spPr>
          <a:xfrm>
            <a:off x="1444662" y="4854032"/>
            <a:ext cx="4391024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AnhLab</a:t>
            </a: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TrusGuard</a:t>
            </a: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이상 국내 보안업계의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위를 유지중인 대표기업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AnhLab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고성능 멀티코어 기술을 사용해 동급 최강의 성능 보유한 차세대 방화벽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0" name="object 12">
            <a:extLst>
              <a:ext uri="{FF2B5EF4-FFF2-40B4-BE49-F238E27FC236}">
                <a16:creationId xmlns:a16="http://schemas.microsoft.com/office/drawing/2014/main" id="{75F4E1C5-40DC-6325-9274-BFD0D212A80E}"/>
              </a:ext>
            </a:extLst>
          </p:cNvPr>
          <p:cNvSpPr txBox="1"/>
          <p:nvPr/>
        </p:nvSpPr>
        <p:spPr>
          <a:xfrm>
            <a:off x="1444662" y="5436894"/>
            <a:ext cx="4391024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Penta Security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암호화 기술을 기반으로 한 국내 정보 보안 소프트웨어 전문 기업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기업 정보 보안 시장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점유율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 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C7DAAC34-FC0D-2C5F-0024-0E8089A82B1B}"/>
              </a:ext>
            </a:extLst>
          </p:cNvPr>
          <p:cNvSpPr txBox="1"/>
          <p:nvPr/>
        </p:nvSpPr>
        <p:spPr>
          <a:xfrm>
            <a:off x="1444662" y="5998231"/>
            <a:ext cx="4391024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dsn</a:t>
            </a: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tech </a:t>
            </a:r>
            <a:r>
              <a:rPr lang="en-US" altLang="ko-KR" sz="1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Logsaver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국내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솔루션 전문기업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dsn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tech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 통합 로그 관리 솔루션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실시간 로그 데이터 수집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저장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분석을 통해 로그의 위조 변조 방지 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A49AAC4B-FEC2-EDC7-F876-B76D30B7C26F}"/>
              </a:ext>
            </a:extLst>
          </p:cNvPr>
          <p:cNvSpPr/>
          <p:nvPr/>
        </p:nvSpPr>
        <p:spPr>
          <a:xfrm>
            <a:off x="396959" y="4191191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44FAE2C7-518A-873B-6923-3AFF1AF96F07}"/>
              </a:ext>
            </a:extLst>
          </p:cNvPr>
          <p:cNvSpPr/>
          <p:nvPr/>
        </p:nvSpPr>
        <p:spPr>
          <a:xfrm>
            <a:off x="396959" y="4785639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88C55329-3B29-5A45-6BF0-1F802745CD50}"/>
              </a:ext>
            </a:extLst>
          </p:cNvPr>
          <p:cNvSpPr/>
          <p:nvPr/>
        </p:nvSpPr>
        <p:spPr>
          <a:xfrm>
            <a:off x="396959" y="5380087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33B378BA-24E6-EA5F-A737-5778DC04320C}"/>
              </a:ext>
            </a:extLst>
          </p:cNvPr>
          <p:cNvSpPr/>
          <p:nvPr/>
        </p:nvSpPr>
        <p:spPr>
          <a:xfrm>
            <a:off x="396959" y="5993726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456F4EEF-6BCF-CB53-5FE5-11980C49E53F}"/>
              </a:ext>
            </a:extLst>
          </p:cNvPr>
          <p:cNvSpPr/>
          <p:nvPr/>
        </p:nvSpPr>
        <p:spPr>
          <a:xfrm>
            <a:off x="6487429" y="3583456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3B715384-2694-DD33-9806-3E7CF12E4AA6}"/>
              </a:ext>
            </a:extLst>
          </p:cNvPr>
          <p:cNvSpPr/>
          <p:nvPr/>
        </p:nvSpPr>
        <p:spPr>
          <a:xfrm>
            <a:off x="6487429" y="4191191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C90726B8-4E25-F002-E3E2-497F6A98F136}"/>
              </a:ext>
            </a:extLst>
          </p:cNvPr>
          <p:cNvSpPr/>
          <p:nvPr/>
        </p:nvSpPr>
        <p:spPr>
          <a:xfrm>
            <a:off x="6487429" y="4785639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object 12">
            <a:extLst>
              <a:ext uri="{FF2B5EF4-FFF2-40B4-BE49-F238E27FC236}">
                <a16:creationId xmlns:a16="http://schemas.microsoft.com/office/drawing/2014/main" id="{AAB52D9E-C9F9-C985-93AD-F2A1DFE40281}"/>
              </a:ext>
            </a:extLst>
          </p:cNvPr>
          <p:cNvSpPr txBox="1"/>
          <p:nvPr/>
        </p:nvSpPr>
        <p:spPr>
          <a:xfrm>
            <a:off x="7539933" y="3614233"/>
            <a:ext cx="3433772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HPE </a:t>
            </a:r>
            <a:r>
              <a:rPr lang="en-US" altLang="ko-KR" sz="1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aruba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HPE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 네트워킹 자회사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aruba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최신 무선 액세스 포인트로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6GHz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대역을 지원하는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Wi-Fi 6E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제공</a:t>
            </a: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77B8A2B9-F261-7FD5-05AB-3862284419F2}"/>
              </a:ext>
            </a:extLst>
          </p:cNvPr>
          <p:cNvSpPr txBox="1"/>
          <p:nvPr/>
        </p:nvSpPr>
        <p:spPr>
          <a:xfrm>
            <a:off x="7539933" y="4211906"/>
            <a:ext cx="3433772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CISCO 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네트워크 장비 시장의 글로벌 선두 기업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이더넷 스위치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라우터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기업용 무선랜 등 제공</a:t>
            </a:r>
          </a:p>
        </p:txBody>
      </p:sp>
      <p:sp>
        <p:nvSpPr>
          <p:cNvPr id="49" name="object 12">
            <a:extLst>
              <a:ext uri="{FF2B5EF4-FFF2-40B4-BE49-F238E27FC236}">
                <a16:creationId xmlns:a16="http://schemas.microsoft.com/office/drawing/2014/main" id="{FC999FD0-0ED1-31A5-10C0-43CB5ADE3B89}"/>
              </a:ext>
            </a:extLst>
          </p:cNvPr>
          <p:cNvSpPr txBox="1"/>
          <p:nvPr/>
        </p:nvSpPr>
        <p:spPr>
          <a:xfrm>
            <a:off x="7539933" y="4854032"/>
            <a:ext cx="3494963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PIOLINK PAS-K, WEBFRONT-K, </a:t>
            </a:r>
            <a:r>
              <a:rPr lang="en-US" altLang="ko-KR" sz="1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TiFRONT</a:t>
            </a: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국내 네트워크 보안 전문 기업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웹 어플리케이션 방화벽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어플리케이션 전송 컨트롤러 분야 최고 성능 제공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AFFC3-FD21-8135-B2AD-DD55F206306F}"/>
              </a:ext>
            </a:extLst>
          </p:cNvPr>
          <p:cNvSpPr txBox="1"/>
          <p:nvPr/>
        </p:nvSpPr>
        <p:spPr>
          <a:xfrm>
            <a:off x="7543800" y="1242805"/>
            <a:ext cx="276225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ko-KR"/>
            </a:defPPr>
            <a:lvl1pPr marL="1270">
              <a:spcBef>
                <a:spcPts val="100"/>
              </a:spcBef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defRPr>
            </a:lvl1pPr>
          </a:lstStyle>
          <a:p>
            <a:r>
              <a:rPr lang="en-US" altLang="ko-KR" dirty="0"/>
              <a:t>*KARA (</a:t>
            </a:r>
            <a:r>
              <a:rPr lang="en-US" altLang="ko-KR" dirty="0" err="1"/>
              <a:t>KoreanAnti</a:t>
            </a:r>
            <a:r>
              <a:rPr lang="en-US" altLang="ko-KR" dirty="0"/>
              <a:t> Ransomware Alliance) 2024.2Q</a:t>
            </a:r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A54574F-2722-83F8-2FBB-3151D04B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725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ACE74-B971-A7DD-E8B3-F98306856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07DCCF2B-8689-204F-EDED-0B8A07EA81C7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C2B47235-80BC-314E-E1B3-07A9AFB06787}"/>
              </a:ext>
            </a:extLst>
          </p:cNvPr>
          <p:cNvSpPr txBox="1"/>
          <p:nvPr/>
        </p:nvSpPr>
        <p:spPr>
          <a:xfrm>
            <a:off x="421675" y="1177227"/>
            <a:ext cx="7131649" cy="44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고객사례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N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은행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•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노후 방화벽 교체 프로젝트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F6AE4CB7-9A30-0036-60A3-2A67FEA47A2D}"/>
              </a:ext>
            </a:extLst>
          </p:cNvPr>
          <p:cNvSpPr txBox="1"/>
          <p:nvPr/>
        </p:nvSpPr>
        <p:spPr>
          <a:xfrm>
            <a:off x="421675" y="1817910"/>
            <a:ext cx="5674325" cy="106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기존의 </a:t>
            </a: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노후된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방화벽 시스템을 신규 시스템으로 전면 교체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 사용중인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30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여식의 방화벽 장비 노후화로 인해 효율성 저하 발생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금융권에 최적화된 </a:t>
            </a:r>
            <a:r>
              <a:rPr lang="en-US" altLang="ko-KR" sz="1200" dirty="0" err="1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AhnLab</a:t>
            </a:r>
            <a:r>
              <a:rPr lang="en-US" altLang="ko-KR" sz="12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신규 시스템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도입 제안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본사와 지사의 통합 방화벽 시스템 교체</a:t>
            </a:r>
          </a:p>
        </p:txBody>
      </p:sp>
      <p:pic>
        <p:nvPicPr>
          <p:cNvPr id="55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3253" y="5072222"/>
            <a:ext cx="764531" cy="17961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0602A2D4-9BA1-1D76-131E-AC18F9322CED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Solution·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보안</a:t>
            </a:r>
            <a:r>
              <a:rPr lang="ko-KR" altLang="en-US" sz="3200" spc="-30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200" spc="-30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네트워크</a:t>
            </a:r>
            <a:r>
              <a:rPr lang="ko-KR" altLang="en-US" sz="24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en-US" altLang="ko-KR" sz="20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Security / Network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8" name="object 12">
            <a:extLst>
              <a:ext uri="{FF2B5EF4-FFF2-40B4-BE49-F238E27FC236}">
                <a16:creationId xmlns:a16="http://schemas.microsoft.com/office/drawing/2014/main" id="{3C8719D4-FEC5-35D5-0E0D-C28E6B79A794}"/>
              </a:ext>
            </a:extLst>
          </p:cNvPr>
          <p:cNvSpPr txBox="1"/>
          <p:nvPr/>
        </p:nvSpPr>
        <p:spPr>
          <a:xfrm>
            <a:off x="6384941" y="1177227"/>
            <a:ext cx="5473486" cy="44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고객사례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 </a:t>
            </a:r>
            <a:r>
              <a:rPr lang="ko-KR" altLang="en-US" sz="1200" b="1" dirty="0" err="1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유통사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•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Smart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물류센터 유무선 네트워크 구축 프로젝트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9" name="object 12">
            <a:extLst>
              <a:ext uri="{FF2B5EF4-FFF2-40B4-BE49-F238E27FC236}">
                <a16:creationId xmlns:a16="http://schemas.microsoft.com/office/drawing/2014/main" id="{3EFF96AB-12B5-2DBD-DB59-9BD2A596D62E}"/>
              </a:ext>
            </a:extLst>
          </p:cNvPr>
          <p:cNvSpPr txBox="1"/>
          <p:nvPr/>
        </p:nvSpPr>
        <p:spPr>
          <a:xfrm>
            <a:off x="6384941" y="1817910"/>
            <a:ext cx="5473486" cy="600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물류센터 </a:t>
            </a: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창고동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신설에 따른 네트워크 구축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물류센터 창고동과 사무동을 연결하는 유무선 네트워크 구축 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61" name="그림 60" descr="상징, 라인, 그래픽, 직사각형이(가) 표시된 사진&#10;&#10;자동 생성된 설명">
            <a:extLst>
              <a:ext uri="{FF2B5EF4-FFF2-40B4-BE49-F238E27FC236}">
                <a16:creationId xmlns:a16="http://schemas.microsoft.com/office/drawing/2014/main" id="{EF09E6CB-3AED-05E7-45DE-2EBD10191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160" y="3316865"/>
            <a:ext cx="560522" cy="560522"/>
          </a:xfrm>
          <a:prstGeom prst="rect">
            <a:avLst/>
          </a:prstGeom>
        </p:spPr>
      </p:pic>
      <p:pic>
        <p:nvPicPr>
          <p:cNvPr id="62" name="그림 61" descr="그래픽, 폰트, 디자인이(가) 표시된 사진&#10;&#10;자동 생성된 설명">
            <a:extLst>
              <a:ext uri="{FF2B5EF4-FFF2-40B4-BE49-F238E27FC236}">
                <a16:creationId xmlns:a16="http://schemas.microsoft.com/office/drawing/2014/main" id="{F5FDFA83-0951-4F51-F5EC-672A49DDB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966" y="3337546"/>
            <a:ext cx="560522" cy="560522"/>
          </a:xfrm>
          <a:prstGeom prst="rect">
            <a:avLst/>
          </a:prstGeom>
        </p:spPr>
      </p:pic>
      <p:pic>
        <p:nvPicPr>
          <p:cNvPr id="63" name="그림 62" descr="그래픽, 클립아트, 디자인이(가) 표시된 사진&#10;&#10;자동 생성된 설명">
            <a:extLst>
              <a:ext uri="{FF2B5EF4-FFF2-40B4-BE49-F238E27FC236}">
                <a16:creationId xmlns:a16="http://schemas.microsoft.com/office/drawing/2014/main" id="{374E3838-86D1-FA8A-862E-A9AF56A794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964" y="2881044"/>
            <a:ext cx="455657" cy="455657"/>
          </a:xfrm>
          <a:prstGeom prst="rect">
            <a:avLst/>
          </a:prstGeom>
        </p:spPr>
      </p:pic>
      <p:sp>
        <p:nvSpPr>
          <p:cNvPr id="3072" name="object 29">
            <a:extLst>
              <a:ext uri="{FF2B5EF4-FFF2-40B4-BE49-F238E27FC236}">
                <a16:creationId xmlns:a16="http://schemas.microsoft.com/office/drawing/2014/main" id="{4A4D8002-095F-C271-49CF-C1BA0EF34135}"/>
              </a:ext>
            </a:extLst>
          </p:cNvPr>
          <p:cNvSpPr txBox="1"/>
          <p:nvPr/>
        </p:nvSpPr>
        <p:spPr>
          <a:xfrm>
            <a:off x="10243513" y="2927943"/>
            <a:ext cx="9263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Internet</a:t>
            </a:r>
          </a:p>
        </p:txBody>
      </p:sp>
      <p:pic>
        <p:nvPicPr>
          <p:cNvPr id="3073" name="그림 3072" descr="상징, 그래픽, 폰트, 로고이(가) 표시된 사진&#10;&#10;자동 생성된 설명">
            <a:extLst>
              <a:ext uri="{FF2B5EF4-FFF2-40B4-BE49-F238E27FC236}">
                <a16:creationId xmlns:a16="http://schemas.microsoft.com/office/drawing/2014/main" id="{E91D6121-432F-FE0F-3765-2AF9B81E05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609" y="4239556"/>
            <a:ext cx="388850" cy="388850"/>
          </a:xfrm>
          <a:prstGeom prst="rect">
            <a:avLst/>
          </a:prstGeom>
        </p:spPr>
      </p:pic>
      <p:sp>
        <p:nvSpPr>
          <p:cNvPr id="3075" name="object 29">
            <a:extLst>
              <a:ext uri="{FF2B5EF4-FFF2-40B4-BE49-F238E27FC236}">
                <a16:creationId xmlns:a16="http://schemas.microsoft.com/office/drawing/2014/main" id="{07797BB0-22F8-38B3-B9A9-4535D59A24C5}"/>
              </a:ext>
            </a:extLst>
          </p:cNvPr>
          <p:cNvSpPr txBox="1"/>
          <p:nvPr/>
        </p:nvSpPr>
        <p:spPr>
          <a:xfrm>
            <a:off x="10536487" y="4257307"/>
            <a:ext cx="9263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Firewall</a:t>
            </a:r>
          </a:p>
        </p:txBody>
      </p:sp>
      <p:pic>
        <p:nvPicPr>
          <p:cNvPr id="3077" name="그림 3076" descr="상징, 그래픽, 폰트, 로고이(가) 표시된 사진&#10;&#10;자동 생성된 설명">
            <a:extLst>
              <a:ext uri="{FF2B5EF4-FFF2-40B4-BE49-F238E27FC236}">
                <a16:creationId xmlns:a16="http://schemas.microsoft.com/office/drawing/2014/main" id="{A4920416-FD28-D014-3C7F-31605D1BDC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951" y="4239556"/>
            <a:ext cx="388850" cy="388850"/>
          </a:xfrm>
          <a:prstGeom prst="rect">
            <a:avLst/>
          </a:prstGeom>
        </p:spPr>
      </p:pic>
      <p:sp>
        <p:nvSpPr>
          <p:cNvPr id="3078" name="object 29">
            <a:extLst>
              <a:ext uri="{FF2B5EF4-FFF2-40B4-BE49-F238E27FC236}">
                <a16:creationId xmlns:a16="http://schemas.microsoft.com/office/drawing/2014/main" id="{6DEBF143-BBD0-105C-5E64-4AC0E989DE3F}"/>
              </a:ext>
            </a:extLst>
          </p:cNvPr>
          <p:cNvSpPr txBox="1"/>
          <p:nvPr/>
        </p:nvSpPr>
        <p:spPr>
          <a:xfrm>
            <a:off x="8550020" y="4257307"/>
            <a:ext cx="9263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Firewall</a:t>
            </a:r>
          </a:p>
        </p:txBody>
      </p:sp>
      <p:pic>
        <p:nvPicPr>
          <p:cNvPr id="3079" name="그림 3078" descr="폰트, 그래픽, 라인, 상징이(가) 표시된 사진&#10;&#10;자동 생성된 설명">
            <a:extLst>
              <a:ext uri="{FF2B5EF4-FFF2-40B4-BE49-F238E27FC236}">
                <a16:creationId xmlns:a16="http://schemas.microsoft.com/office/drawing/2014/main" id="{B359EE66-27C6-6BA2-9138-BF80D4F49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54" y="5663979"/>
            <a:ext cx="347160" cy="347160"/>
          </a:xfrm>
          <a:prstGeom prst="rect">
            <a:avLst/>
          </a:prstGeom>
        </p:spPr>
      </p:pic>
      <p:pic>
        <p:nvPicPr>
          <p:cNvPr id="3080" name="그림 3079" descr="폰트, 그래픽, 라인, 상징이(가) 표시된 사진&#10;&#10;자동 생성된 설명">
            <a:extLst>
              <a:ext uri="{FF2B5EF4-FFF2-40B4-BE49-F238E27FC236}">
                <a16:creationId xmlns:a16="http://schemas.microsoft.com/office/drawing/2014/main" id="{C8E089B0-B900-A63C-1526-32BE100847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676" y="5653843"/>
            <a:ext cx="347160" cy="347160"/>
          </a:xfrm>
          <a:prstGeom prst="rect">
            <a:avLst/>
          </a:prstGeom>
        </p:spPr>
      </p:pic>
      <p:pic>
        <p:nvPicPr>
          <p:cNvPr id="3081" name="그림 3080" descr="상징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E030A4F6-F497-391E-7304-F0F90D0B23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35" y="4833589"/>
            <a:ext cx="406279" cy="406279"/>
          </a:xfrm>
          <a:prstGeom prst="rect">
            <a:avLst/>
          </a:prstGeom>
        </p:spPr>
      </p:pic>
      <p:pic>
        <p:nvPicPr>
          <p:cNvPr id="3082" name="그림 3081" descr="상징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D64C46A8-9900-EFFC-B986-CB92345A8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051" y="4833589"/>
            <a:ext cx="406279" cy="406279"/>
          </a:xfrm>
          <a:prstGeom prst="rect">
            <a:avLst/>
          </a:prstGeom>
        </p:spPr>
      </p:pic>
      <p:pic>
        <p:nvPicPr>
          <p:cNvPr id="3083" name="그림 3082" descr="폰트, 그래픽, 라인, 상징이(가) 표시된 사진&#10;&#10;자동 생성된 설명">
            <a:extLst>
              <a:ext uri="{FF2B5EF4-FFF2-40B4-BE49-F238E27FC236}">
                <a16:creationId xmlns:a16="http://schemas.microsoft.com/office/drawing/2014/main" id="{76C1F03A-BB18-9270-DAB0-C3B81042AC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68" y="5647457"/>
            <a:ext cx="347160" cy="347160"/>
          </a:xfrm>
          <a:prstGeom prst="rect">
            <a:avLst/>
          </a:prstGeom>
        </p:spPr>
      </p:pic>
      <p:pic>
        <p:nvPicPr>
          <p:cNvPr id="3084" name="그림 3083" descr="폰트, 그래픽, 라인, 상징이(가) 표시된 사진&#10;&#10;자동 생성된 설명">
            <a:extLst>
              <a:ext uri="{FF2B5EF4-FFF2-40B4-BE49-F238E27FC236}">
                <a16:creationId xmlns:a16="http://schemas.microsoft.com/office/drawing/2014/main" id="{11693F14-4B0D-7B7E-E3B5-F425D62985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045" y="5652986"/>
            <a:ext cx="347160" cy="347160"/>
          </a:xfrm>
          <a:prstGeom prst="rect">
            <a:avLst/>
          </a:prstGeom>
        </p:spPr>
      </p:pic>
      <p:pic>
        <p:nvPicPr>
          <p:cNvPr id="3085" name="그림 3084" descr="폰트, 그래픽, 라인, 상징이(가) 표시된 사진&#10;&#10;자동 생성된 설명">
            <a:extLst>
              <a:ext uri="{FF2B5EF4-FFF2-40B4-BE49-F238E27FC236}">
                <a16:creationId xmlns:a16="http://schemas.microsoft.com/office/drawing/2014/main" id="{037E9CE0-18C5-6E6D-176A-B6C04BF53C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77" y="5231979"/>
            <a:ext cx="347160" cy="347160"/>
          </a:xfrm>
          <a:prstGeom prst="rect">
            <a:avLst/>
          </a:prstGeom>
        </p:spPr>
      </p:pic>
      <p:pic>
        <p:nvPicPr>
          <p:cNvPr id="3086" name="그림 3085" descr="라인, 그래픽, 도표, 스크린샷이(가) 표시된 사진&#10;&#10;자동 생성된 설명">
            <a:extLst>
              <a:ext uri="{FF2B5EF4-FFF2-40B4-BE49-F238E27FC236}">
                <a16:creationId xmlns:a16="http://schemas.microsoft.com/office/drawing/2014/main" id="{F47803E5-735F-BF9B-443E-42FEDA9F7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408" y="6100340"/>
            <a:ext cx="367355" cy="367355"/>
          </a:xfrm>
          <a:prstGeom prst="rect">
            <a:avLst/>
          </a:prstGeom>
        </p:spPr>
      </p:pic>
      <p:pic>
        <p:nvPicPr>
          <p:cNvPr id="3087" name="그림 3086" descr="라인, 그래픽, 도표, 스크린샷이(가) 표시된 사진&#10;&#10;자동 생성된 설명">
            <a:extLst>
              <a:ext uri="{FF2B5EF4-FFF2-40B4-BE49-F238E27FC236}">
                <a16:creationId xmlns:a16="http://schemas.microsoft.com/office/drawing/2014/main" id="{9C6294FF-7DC4-F524-51C0-7C8DDA5793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136" y="6100340"/>
            <a:ext cx="367355" cy="367355"/>
          </a:xfrm>
          <a:prstGeom prst="rect">
            <a:avLst/>
          </a:prstGeom>
        </p:spPr>
      </p:pic>
      <p:pic>
        <p:nvPicPr>
          <p:cNvPr id="3088" name="그림 3087" descr="라인, 그래픽, 도표, 스크린샷이(가) 표시된 사진&#10;&#10;자동 생성된 설명">
            <a:extLst>
              <a:ext uri="{FF2B5EF4-FFF2-40B4-BE49-F238E27FC236}">
                <a16:creationId xmlns:a16="http://schemas.microsoft.com/office/drawing/2014/main" id="{6129B75D-1DAA-78D7-6708-BD9F351077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272" y="6100340"/>
            <a:ext cx="367355" cy="367355"/>
          </a:xfrm>
          <a:prstGeom prst="rect">
            <a:avLst/>
          </a:prstGeom>
        </p:spPr>
      </p:pic>
      <p:sp>
        <p:nvSpPr>
          <p:cNvPr id="3089" name="object 29">
            <a:extLst>
              <a:ext uri="{FF2B5EF4-FFF2-40B4-BE49-F238E27FC236}">
                <a16:creationId xmlns:a16="http://schemas.microsoft.com/office/drawing/2014/main" id="{E81E1E0C-C718-8DC1-FB97-6B3519E56F19}"/>
              </a:ext>
            </a:extLst>
          </p:cNvPr>
          <p:cNvSpPr txBox="1"/>
          <p:nvPr/>
        </p:nvSpPr>
        <p:spPr>
          <a:xfrm>
            <a:off x="8399929" y="3930119"/>
            <a:ext cx="9263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900" dirty="0" err="1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창고동</a:t>
            </a:r>
            <a:endParaRPr lang="en-US" sz="900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3090" name="object 29">
            <a:extLst>
              <a:ext uri="{FF2B5EF4-FFF2-40B4-BE49-F238E27FC236}">
                <a16:creationId xmlns:a16="http://schemas.microsoft.com/office/drawing/2014/main" id="{BE673147-5410-83AE-3E14-A4327CDBBB59}"/>
              </a:ext>
            </a:extLst>
          </p:cNvPr>
          <p:cNvSpPr txBox="1"/>
          <p:nvPr/>
        </p:nvSpPr>
        <p:spPr>
          <a:xfrm>
            <a:off x="10672054" y="3930119"/>
            <a:ext cx="9263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900" dirty="0" err="1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사무동</a:t>
            </a:r>
            <a:endParaRPr lang="en-US" sz="900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pic>
        <p:nvPicPr>
          <p:cNvPr id="75" name="그림 74" descr="폰트, 그래픽, 라인, 상징이(가) 표시된 사진&#10;&#10;자동 생성된 설명">
            <a:extLst>
              <a:ext uri="{FF2B5EF4-FFF2-40B4-BE49-F238E27FC236}">
                <a16:creationId xmlns:a16="http://schemas.microsoft.com/office/drawing/2014/main" id="{C64D6C6D-ED95-9C06-BDE5-81C013B392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69" y="3437170"/>
            <a:ext cx="347160" cy="347160"/>
          </a:xfrm>
          <a:prstGeom prst="rect">
            <a:avLst/>
          </a:prstGeom>
        </p:spPr>
      </p:pic>
      <p:sp>
        <p:nvSpPr>
          <p:cNvPr id="76" name="object 29">
            <a:extLst>
              <a:ext uri="{FF2B5EF4-FFF2-40B4-BE49-F238E27FC236}">
                <a16:creationId xmlns:a16="http://schemas.microsoft.com/office/drawing/2014/main" id="{E921EDEF-8A52-3A5F-8632-F0DEE37E08AB}"/>
              </a:ext>
            </a:extLst>
          </p:cNvPr>
          <p:cNvSpPr txBox="1"/>
          <p:nvPr/>
        </p:nvSpPr>
        <p:spPr>
          <a:xfrm>
            <a:off x="10203651" y="3658269"/>
            <a:ext cx="92634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Metro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Switch</a:t>
            </a:r>
          </a:p>
        </p:txBody>
      </p:sp>
      <p:sp>
        <p:nvSpPr>
          <p:cNvPr id="86" name="object 29">
            <a:extLst>
              <a:ext uri="{FF2B5EF4-FFF2-40B4-BE49-F238E27FC236}">
                <a16:creationId xmlns:a16="http://schemas.microsoft.com/office/drawing/2014/main" id="{C7B6B891-A1B5-5266-0540-98DD56C08740}"/>
              </a:ext>
            </a:extLst>
          </p:cNvPr>
          <p:cNvSpPr txBox="1"/>
          <p:nvPr/>
        </p:nvSpPr>
        <p:spPr>
          <a:xfrm>
            <a:off x="10604136" y="4894798"/>
            <a:ext cx="92634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Backbone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Switch</a:t>
            </a:r>
          </a:p>
        </p:txBody>
      </p:sp>
      <p:sp>
        <p:nvSpPr>
          <p:cNvPr id="87" name="object 29">
            <a:extLst>
              <a:ext uri="{FF2B5EF4-FFF2-40B4-BE49-F238E27FC236}">
                <a16:creationId xmlns:a16="http://schemas.microsoft.com/office/drawing/2014/main" id="{4272F4AB-F9E7-9A21-3972-A0480B935DF1}"/>
              </a:ext>
            </a:extLst>
          </p:cNvPr>
          <p:cNvSpPr txBox="1"/>
          <p:nvPr/>
        </p:nvSpPr>
        <p:spPr>
          <a:xfrm>
            <a:off x="8534280" y="4894798"/>
            <a:ext cx="92634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Backbone</a:t>
            </a:r>
          </a:p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Switch</a:t>
            </a:r>
          </a:p>
        </p:txBody>
      </p:sp>
      <p:pic>
        <p:nvPicPr>
          <p:cNvPr id="123" name="그림 122" descr="라인, 그래픽, 도표, 스크린샷이(가) 표시된 사진&#10;&#10;자동 생성된 설명">
            <a:extLst>
              <a:ext uri="{FF2B5EF4-FFF2-40B4-BE49-F238E27FC236}">
                <a16:creationId xmlns:a16="http://schemas.microsoft.com/office/drawing/2014/main" id="{2DAA9390-D930-0823-24D0-A1F7613257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45" y="6100340"/>
            <a:ext cx="367355" cy="367355"/>
          </a:xfrm>
          <a:prstGeom prst="rect">
            <a:avLst/>
          </a:prstGeom>
        </p:spPr>
      </p:pic>
      <p:sp>
        <p:nvSpPr>
          <p:cNvPr id="129" name="object 29">
            <a:extLst>
              <a:ext uri="{FF2B5EF4-FFF2-40B4-BE49-F238E27FC236}">
                <a16:creationId xmlns:a16="http://schemas.microsoft.com/office/drawing/2014/main" id="{AF8AB314-EBED-1438-9820-702482682D6F}"/>
              </a:ext>
            </a:extLst>
          </p:cNvPr>
          <p:cNvSpPr txBox="1"/>
          <p:nvPr/>
        </p:nvSpPr>
        <p:spPr>
          <a:xfrm>
            <a:off x="10932082" y="5737384"/>
            <a:ext cx="9263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Switch</a:t>
            </a:r>
          </a:p>
        </p:txBody>
      </p:sp>
      <p:sp>
        <p:nvSpPr>
          <p:cNvPr id="130" name="object 29">
            <a:extLst>
              <a:ext uri="{FF2B5EF4-FFF2-40B4-BE49-F238E27FC236}">
                <a16:creationId xmlns:a16="http://schemas.microsoft.com/office/drawing/2014/main" id="{6BC18078-637A-83F1-7D0C-BF805FF3F549}"/>
              </a:ext>
            </a:extLst>
          </p:cNvPr>
          <p:cNvSpPr txBox="1"/>
          <p:nvPr/>
        </p:nvSpPr>
        <p:spPr>
          <a:xfrm>
            <a:off x="10932082" y="6218062"/>
            <a:ext cx="9263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Router</a:t>
            </a:r>
          </a:p>
        </p:txBody>
      </p:sp>
      <p:cxnSp>
        <p:nvCxnSpPr>
          <p:cNvPr id="77" name="직선 화살표 연결선 76">
            <a:extLst>
              <a:ext uri="{FF2B5EF4-FFF2-40B4-BE49-F238E27FC236}">
                <a16:creationId xmlns:a16="http://schemas.microsoft.com/office/drawing/2014/main" id="{160A8458-B6A3-9A42-60FD-CDE5DBA87637}"/>
              </a:ext>
            </a:extLst>
          </p:cNvPr>
          <p:cNvCxnSpPr>
            <a:cxnSpLocks/>
          </p:cNvCxnSpPr>
          <p:nvPr/>
        </p:nvCxnSpPr>
        <p:spPr>
          <a:xfrm>
            <a:off x="10031701" y="3305175"/>
            <a:ext cx="0" cy="17090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360C90EE-EB23-0EFF-4AA2-88A1802839F1}"/>
              </a:ext>
            </a:extLst>
          </p:cNvPr>
          <p:cNvCxnSpPr>
            <a:cxnSpLocks/>
            <a:endCxn id="3077" idx="0"/>
          </p:cNvCxnSpPr>
          <p:nvPr/>
        </p:nvCxnSpPr>
        <p:spPr>
          <a:xfrm flipH="1">
            <a:off x="9732377" y="3742011"/>
            <a:ext cx="299324" cy="497546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>
            <a:extLst>
              <a:ext uri="{FF2B5EF4-FFF2-40B4-BE49-F238E27FC236}">
                <a16:creationId xmlns:a16="http://schemas.microsoft.com/office/drawing/2014/main" id="{B4C8B2AE-8782-CBFE-413D-22811002E0C3}"/>
              </a:ext>
            </a:extLst>
          </p:cNvPr>
          <p:cNvCxnSpPr>
            <a:cxnSpLocks/>
          </p:cNvCxnSpPr>
          <p:nvPr/>
        </p:nvCxnSpPr>
        <p:spPr>
          <a:xfrm>
            <a:off x="10030319" y="3736300"/>
            <a:ext cx="320506" cy="47687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>
            <a:extLst>
              <a:ext uri="{FF2B5EF4-FFF2-40B4-BE49-F238E27FC236}">
                <a16:creationId xmlns:a16="http://schemas.microsoft.com/office/drawing/2014/main" id="{AE0A91B1-C065-97DF-F897-2EFA75E54493}"/>
              </a:ext>
            </a:extLst>
          </p:cNvPr>
          <p:cNvCxnSpPr>
            <a:cxnSpLocks/>
          </p:cNvCxnSpPr>
          <p:nvPr/>
        </p:nvCxnSpPr>
        <p:spPr>
          <a:xfrm flipH="1">
            <a:off x="9311462" y="5535093"/>
            <a:ext cx="724007" cy="17087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FCA25285-CC7E-6388-C14C-C7E4E00D3C03}"/>
              </a:ext>
            </a:extLst>
          </p:cNvPr>
          <p:cNvCxnSpPr>
            <a:cxnSpLocks/>
          </p:cNvCxnSpPr>
          <p:nvPr/>
        </p:nvCxnSpPr>
        <p:spPr>
          <a:xfrm flipH="1">
            <a:off x="9779488" y="5535093"/>
            <a:ext cx="255981" cy="16355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01327F07-EC34-1AC0-711F-9258A506CC39}"/>
              </a:ext>
            </a:extLst>
          </p:cNvPr>
          <p:cNvCxnSpPr>
            <a:cxnSpLocks/>
          </p:cNvCxnSpPr>
          <p:nvPr/>
        </p:nvCxnSpPr>
        <p:spPr>
          <a:xfrm flipH="1" flipV="1">
            <a:off x="10035469" y="5535093"/>
            <a:ext cx="212810" cy="157166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>
            <a:extLst>
              <a:ext uri="{FF2B5EF4-FFF2-40B4-BE49-F238E27FC236}">
                <a16:creationId xmlns:a16="http://schemas.microsoft.com/office/drawing/2014/main" id="{F5B14AA0-E5A0-9674-5DB0-C341608FFFD7}"/>
              </a:ext>
            </a:extLst>
          </p:cNvPr>
          <p:cNvCxnSpPr>
            <a:cxnSpLocks/>
          </p:cNvCxnSpPr>
          <p:nvPr/>
        </p:nvCxnSpPr>
        <p:spPr>
          <a:xfrm flipH="1" flipV="1">
            <a:off x="10034975" y="5534382"/>
            <a:ext cx="691483" cy="165933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직선 화살표 연결선 123">
            <a:extLst>
              <a:ext uri="{FF2B5EF4-FFF2-40B4-BE49-F238E27FC236}">
                <a16:creationId xmlns:a16="http://schemas.microsoft.com/office/drawing/2014/main" id="{0EA4DF6C-ED96-F537-31B4-944D6B791093}"/>
              </a:ext>
            </a:extLst>
          </p:cNvPr>
          <p:cNvCxnSpPr>
            <a:cxnSpLocks/>
          </p:cNvCxnSpPr>
          <p:nvPr/>
        </p:nvCxnSpPr>
        <p:spPr>
          <a:xfrm>
            <a:off x="9298728" y="5952042"/>
            <a:ext cx="0" cy="17090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직선 화살표 연결선 125">
            <a:extLst>
              <a:ext uri="{FF2B5EF4-FFF2-40B4-BE49-F238E27FC236}">
                <a16:creationId xmlns:a16="http://schemas.microsoft.com/office/drawing/2014/main" id="{E93191DD-1C18-B92A-A4B3-62A3EFE615B9}"/>
              </a:ext>
            </a:extLst>
          </p:cNvPr>
          <p:cNvCxnSpPr>
            <a:cxnSpLocks/>
          </p:cNvCxnSpPr>
          <p:nvPr/>
        </p:nvCxnSpPr>
        <p:spPr>
          <a:xfrm>
            <a:off x="9763949" y="5952042"/>
            <a:ext cx="0" cy="17090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>
            <a:extLst>
              <a:ext uri="{FF2B5EF4-FFF2-40B4-BE49-F238E27FC236}">
                <a16:creationId xmlns:a16="http://schemas.microsoft.com/office/drawing/2014/main" id="{426171E0-D7A4-075C-423C-B1D0F118BCA0}"/>
              </a:ext>
            </a:extLst>
          </p:cNvPr>
          <p:cNvCxnSpPr>
            <a:cxnSpLocks/>
          </p:cNvCxnSpPr>
          <p:nvPr/>
        </p:nvCxnSpPr>
        <p:spPr>
          <a:xfrm>
            <a:off x="10242516" y="5952042"/>
            <a:ext cx="0" cy="17090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직선 화살표 연결선 127">
            <a:extLst>
              <a:ext uri="{FF2B5EF4-FFF2-40B4-BE49-F238E27FC236}">
                <a16:creationId xmlns:a16="http://schemas.microsoft.com/office/drawing/2014/main" id="{8017204E-A7B2-A0BF-B415-620EAC2C3179}"/>
              </a:ext>
            </a:extLst>
          </p:cNvPr>
          <p:cNvCxnSpPr>
            <a:cxnSpLocks/>
          </p:cNvCxnSpPr>
          <p:nvPr/>
        </p:nvCxnSpPr>
        <p:spPr>
          <a:xfrm>
            <a:off x="10714223" y="5952042"/>
            <a:ext cx="0" cy="17090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>
            <a:extLst>
              <a:ext uri="{FF2B5EF4-FFF2-40B4-BE49-F238E27FC236}">
                <a16:creationId xmlns:a16="http://schemas.microsoft.com/office/drawing/2014/main" id="{176FFD83-5E2A-7CB0-C2EB-78591CB2C036}"/>
              </a:ext>
            </a:extLst>
          </p:cNvPr>
          <p:cNvCxnSpPr>
            <a:cxnSpLocks/>
          </p:cNvCxnSpPr>
          <p:nvPr/>
        </p:nvCxnSpPr>
        <p:spPr>
          <a:xfrm>
            <a:off x="9717561" y="4614632"/>
            <a:ext cx="0" cy="18725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>
            <a:extLst>
              <a:ext uri="{FF2B5EF4-FFF2-40B4-BE49-F238E27FC236}">
                <a16:creationId xmlns:a16="http://schemas.microsoft.com/office/drawing/2014/main" id="{3B69B4AF-B982-0AAC-F627-CCBA3AC6B1E4}"/>
              </a:ext>
            </a:extLst>
          </p:cNvPr>
          <p:cNvCxnSpPr>
            <a:cxnSpLocks/>
          </p:cNvCxnSpPr>
          <p:nvPr/>
        </p:nvCxnSpPr>
        <p:spPr>
          <a:xfrm>
            <a:off x="10358171" y="4614632"/>
            <a:ext cx="0" cy="18725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직선 화살표 연결선 133">
            <a:extLst>
              <a:ext uri="{FF2B5EF4-FFF2-40B4-BE49-F238E27FC236}">
                <a16:creationId xmlns:a16="http://schemas.microsoft.com/office/drawing/2014/main" id="{177092DC-8855-8650-8FF7-6DD8E0DD0033}"/>
              </a:ext>
            </a:extLst>
          </p:cNvPr>
          <p:cNvCxnSpPr>
            <a:cxnSpLocks/>
          </p:cNvCxnSpPr>
          <p:nvPr/>
        </p:nvCxnSpPr>
        <p:spPr>
          <a:xfrm flipH="1">
            <a:off x="9262711" y="3617806"/>
            <a:ext cx="533370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직선 화살표 연결선 139">
            <a:extLst>
              <a:ext uri="{FF2B5EF4-FFF2-40B4-BE49-F238E27FC236}">
                <a16:creationId xmlns:a16="http://schemas.microsoft.com/office/drawing/2014/main" id="{995458CE-2003-CE65-0EED-62FDA16A22DE}"/>
              </a:ext>
            </a:extLst>
          </p:cNvPr>
          <p:cNvCxnSpPr>
            <a:cxnSpLocks/>
          </p:cNvCxnSpPr>
          <p:nvPr/>
        </p:nvCxnSpPr>
        <p:spPr>
          <a:xfrm flipH="1">
            <a:off x="10263859" y="3617806"/>
            <a:ext cx="533370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한국정보시스템">
            <a:extLst>
              <a:ext uri="{FF2B5EF4-FFF2-40B4-BE49-F238E27FC236}">
                <a16:creationId xmlns:a16="http://schemas.microsoft.com/office/drawing/2014/main" id="{7E4A8FE3-63DC-796C-66CB-630CCB25F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25" y="5310127"/>
            <a:ext cx="3226400" cy="99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B399D3-0237-74E7-6692-4F68285E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31</a:t>
            </a:fld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3EBE216-A46C-EFA7-851B-34D5B80158AA}"/>
              </a:ext>
            </a:extLst>
          </p:cNvPr>
          <p:cNvCxnSpPr>
            <a:cxnSpLocks/>
          </p:cNvCxnSpPr>
          <p:nvPr/>
        </p:nvCxnSpPr>
        <p:spPr>
          <a:xfrm>
            <a:off x="6096000" y="1255059"/>
            <a:ext cx="0" cy="5124325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47788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3379E-F846-15F5-3AE9-81E96914C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04AF5EB9-E252-3F66-5983-FF7B0E29CC18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6EA77943-B520-0D5B-66EA-CD6915D9461C}"/>
              </a:ext>
            </a:extLst>
          </p:cNvPr>
          <p:cNvSpPr txBox="1"/>
          <p:nvPr/>
        </p:nvSpPr>
        <p:spPr>
          <a:xfrm>
            <a:off x="421675" y="1177227"/>
            <a:ext cx="7131649" cy="44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고객사례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병원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•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Deep Discovery </a:t>
            </a:r>
            <a:r>
              <a:rPr lang="en-US" altLang="ko-KR" sz="9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(APT)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구축 프로젝트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4D307895-A3AF-36AD-8820-71D92B1DB3EF}"/>
              </a:ext>
            </a:extLst>
          </p:cNvPr>
          <p:cNvSpPr txBox="1"/>
          <p:nvPr/>
        </p:nvSpPr>
        <p:spPr>
          <a:xfrm>
            <a:off x="421675" y="1817910"/>
            <a:ext cx="5674325" cy="106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Trend Micro APT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대응 시스템 도입으로 보안 취약점 다각적 예방 및 대응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Trend Micro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Cloud Center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를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통한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신규 취약점 보완</a:t>
            </a: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TMCM </a:t>
            </a:r>
            <a:r>
              <a:rPr lang="en-US" altLang="ko-KR" sz="9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Trend Micro Control Manager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을 통해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전체 시스템 상태 통합 모니터링</a:t>
            </a: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SPS</a:t>
            </a:r>
            <a:r>
              <a:rPr lang="en-US" altLang="ko-KR" sz="9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Smart Protection Server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평판 서버를 통해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비정상 트래픽 자동 감지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신속 대응</a:t>
            </a:r>
          </a:p>
        </p:txBody>
      </p:sp>
      <p:pic>
        <p:nvPicPr>
          <p:cNvPr id="3076" name="Picture 4" descr="Trend Micro Cloud One – Giải pháp bảo mật toàn diện cho môi trường Cloud">
            <a:extLst>
              <a:ext uri="{FF2B5EF4-FFF2-40B4-BE49-F238E27FC236}">
                <a16:creationId xmlns:a16="http://schemas.microsoft.com/office/drawing/2014/main" id="{9A52D15B-FCC0-9246-19BD-ED9B956C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189" y="1849219"/>
            <a:ext cx="951800" cy="6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 descr="상징, 그래픽, 폰트, 로고이(가) 표시된 사진&#10;&#10;자동 생성된 설명">
            <a:extLst>
              <a:ext uri="{FF2B5EF4-FFF2-40B4-BE49-F238E27FC236}">
                <a16:creationId xmlns:a16="http://schemas.microsoft.com/office/drawing/2014/main" id="{5A02D40F-76B9-AEF7-E2AC-0197B56D4FD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92" y="3457549"/>
            <a:ext cx="558132" cy="558132"/>
          </a:xfrm>
          <a:prstGeom prst="rect">
            <a:avLst/>
          </a:prstGeom>
        </p:spPr>
      </p:pic>
      <p:pic>
        <p:nvPicPr>
          <p:cNvPr id="16" name="그림 15" descr="그래픽, 클립아트, 디자인이(가) 표시된 사진&#10;&#10;자동 생성된 설명">
            <a:extLst>
              <a:ext uri="{FF2B5EF4-FFF2-40B4-BE49-F238E27FC236}">
                <a16:creationId xmlns:a16="http://schemas.microsoft.com/office/drawing/2014/main" id="{0102B758-4EF0-642F-5F02-A98BA7AD6E0B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78" y="2701081"/>
            <a:ext cx="575874" cy="575874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11316590-7073-ADB4-F05B-CC16656D4592}"/>
              </a:ext>
            </a:extLst>
          </p:cNvPr>
          <p:cNvGrpSpPr/>
          <p:nvPr/>
        </p:nvGrpSpPr>
        <p:grpSpPr>
          <a:xfrm>
            <a:off x="8499676" y="5658819"/>
            <a:ext cx="703949" cy="703949"/>
            <a:chOff x="8117499" y="5323499"/>
            <a:chExt cx="1219370" cy="1219370"/>
          </a:xfrm>
        </p:grpSpPr>
        <p:pic>
          <p:nvPicPr>
            <p:cNvPr id="33" name="그림 32" descr="스크린샷, 도표, 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4699BC62-9D3F-8555-BA8F-758910ED1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7499" y="5323499"/>
              <a:ext cx="1219370" cy="1219370"/>
            </a:xfrm>
            <a:prstGeom prst="rect">
              <a:avLst/>
            </a:prstGeom>
          </p:spPr>
        </p:pic>
        <p:pic>
          <p:nvPicPr>
            <p:cNvPr id="12" name="그림 11" descr="상징, 폰트, 디자인이(가) 표시된 사진&#10;&#10;자동 생성된 설명">
              <a:extLst>
                <a:ext uri="{FF2B5EF4-FFF2-40B4-BE49-F238E27FC236}">
                  <a16:creationId xmlns:a16="http://schemas.microsoft.com/office/drawing/2014/main" id="{1CF3C75A-DDD9-9738-F4F9-F7264CE52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grayscl/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2" t="13539" r="22415" b="31879"/>
            <a:stretch/>
          </p:blipFill>
          <p:spPr>
            <a:xfrm>
              <a:off x="8373115" y="6105086"/>
              <a:ext cx="206296" cy="206297"/>
            </a:xfrm>
            <a:prstGeom prst="rect">
              <a:avLst/>
            </a:prstGeom>
          </p:spPr>
        </p:pic>
        <p:pic>
          <p:nvPicPr>
            <p:cNvPr id="27" name="Picture 2" descr="Trend Micro Deep Discovery Analyzer">
              <a:extLst>
                <a:ext uri="{FF2B5EF4-FFF2-40B4-BE49-F238E27FC236}">
                  <a16:creationId xmlns:a16="http://schemas.microsoft.com/office/drawing/2014/main" id="{AE0D8036-1EA1-9CB7-79F6-616FB1A766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21"/>
            <a:stretch/>
          </p:blipFill>
          <p:spPr bwMode="auto">
            <a:xfrm>
              <a:off x="8176451" y="5967005"/>
              <a:ext cx="206295" cy="20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object 29">
            <a:extLst>
              <a:ext uri="{FF2B5EF4-FFF2-40B4-BE49-F238E27FC236}">
                <a16:creationId xmlns:a16="http://schemas.microsoft.com/office/drawing/2014/main" id="{D8A56F16-9835-9B73-C32A-BB61EDDA8133}"/>
              </a:ext>
            </a:extLst>
          </p:cNvPr>
          <p:cNvSpPr txBox="1"/>
          <p:nvPr/>
        </p:nvSpPr>
        <p:spPr>
          <a:xfrm>
            <a:off x="7533234" y="4884785"/>
            <a:ext cx="472137" cy="34855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Email </a:t>
            </a:r>
          </a:p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APT</a:t>
            </a:r>
          </a:p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DDEI</a:t>
            </a: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7CE41E31-D240-443F-B5AC-F21FE324FA97}"/>
              </a:ext>
            </a:extLst>
          </p:cNvPr>
          <p:cNvSpPr txBox="1"/>
          <p:nvPr/>
        </p:nvSpPr>
        <p:spPr>
          <a:xfrm>
            <a:off x="9194847" y="3990648"/>
            <a:ext cx="117074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DMZ</a:t>
            </a: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4FCDEE0D-E66E-660D-D9EE-9D4E8D28DCAA}"/>
              </a:ext>
            </a:extLst>
          </p:cNvPr>
          <p:cNvSpPr/>
          <p:nvPr/>
        </p:nvSpPr>
        <p:spPr>
          <a:xfrm>
            <a:off x="7315200" y="4190218"/>
            <a:ext cx="3119718" cy="1256199"/>
          </a:xfrm>
          <a:prstGeom prst="roundRect">
            <a:avLst>
              <a:gd name="adj" fmla="val 5924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bject 29">
            <a:extLst>
              <a:ext uri="{FF2B5EF4-FFF2-40B4-BE49-F238E27FC236}">
                <a16:creationId xmlns:a16="http://schemas.microsoft.com/office/drawing/2014/main" id="{B455A44F-BBBF-4DF7-7999-903B959564B7}"/>
              </a:ext>
            </a:extLst>
          </p:cNvPr>
          <p:cNvSpPr txBox="1"/>
          <p:nvPr/>
        </p:nvSpPr>
        <p:spPr>
          <a:xfrm>
            <a:off x="8420102" y="5705812"/>
            <a:ext cx="117074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Intranet</a:t>
            </a:r>
          </a:p>
        </p:txBody>
      </p:sp>
      <p:sp>
        <p:nvSpPr>
          <p:cNvPr id="35" name="object 29">
            <a:extLst>
              <a:ext uri="{FF2B5EF4-FFF2-40B4-BE49-F238E27FC236}">
                <a16:creationId xmlns:a16="http://schemas.microsoft.com/office/drawing/2014/main" id="{542A8830-2AD9-E24E-2F0A-7DC493DF3C07}"/>
              </a:ext>
            </a:extLst>
          </p:cNvPr>
          <p:cNvSpPr txBox="1"/>
          <p:nvPr/>
        </p:nvSpPr>
        <p:spPr>
          <a:xfrm>
            <a:off x="9119987" y="2750829"/>
            <a:ext cx="117074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Internet</a:t>
            </a:r>
          </a:p>
        </p:txBody>
      </p:sp>
      <p:sp>
        <p:nvSpPr>
          <p:cNvPr id="36" name="object 29">
            <a:extLst>
              <a:ext uri="{FF2B5EF4-FFF2-40B4-BE49-F238E27FC236}">
                <a16:creationId xmlns:a16="http://schemas.microsoft.com/office/drawing/2014/main" id="{138809C3-4F39-5C2E-2E85-8870E64C49A9}"/>
              </a:ext>
            </a:extLst>
          </p:cNvPr>
          <p:cNvSpPr txBox="1"/>
          <p:nvPr/>
        </p:nvSpPr>
        <p:spPr>
          <a:xfrm>
            <a:off x="9121520" y="3513328"/>
            <a:ext cx="117074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Firewall</a:t>
            </a:r>
          </a:p>
        </p:txBody>
      </p:sp>
      <p:sp>
        <p:nvSpPr>
          <p:cNvPr id="37" name="object 29">
            <a:extLst>
              <a:ext uri="{FF2B5EF4-FFF2-40B4-BE49-F238E27FC236}">
                <a16:creationId xmlns:a16="http://schemas.microsoft.com/office/drawing/2014/main" id="{1A0A909A-321E-A9D2-6D6E-454EA49B9D9F}"/>
              </a:ext>
            </a:extLst>
          </p:cNvPr>
          <p:cNvSpPr txBox="1"/>
          <p:nvPr/>
        </p:nvSpPr>
        <p:spPr>
          <a:xfrm>
            <a:off x="8009407" y="4884785"/>
            <a:ext cx="472137" cy="46397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APT</a:t>
            </a:r>
          </a:p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탐지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장비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DDI</a:t>
            </a:r>
          </a:p>
        </p:txBody>
      </p:sp>
      <p:sp>
        <p:nvSpPr>
          <p:cNvPr id="38" name="object 29">
            <a:extLst>
              <a:ext uri="{FF2B5EF4-FFF2-40B4-BE49-F238E27FC236}">
                <a16:creationId xmlns:a16="http://schemas.microsoft.com/office/drawing/2014/main" id="{1E88D89A-DF44-8EEB-4475-C6D6A2F74C73}"/>
              </a:ext>
            </a:extLst>
          </p:cNvPr>
          <p:cNvSpPr txBox="1"/>
          <p:nvPr/>
        </p:nvSpPr>
        <p:spPr>
          <a:xfrm>
            <a:off x="8477521" y="4884785"/>
            <a:ext cx="472137" cy="46397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APT</a:t>
            </a:r>
          </a:p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분석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장비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DDAN</a:t>
            </a:r>
          </a:p>
        </p:txBody>
      </p:sp>
      <p:sp>
        <p:nvSpPr>
          <p:cNvPr id="39" name="object 29">
            <a:extLst>
              <a:ext uri="{FF2B5EF4-FFF2-40B4-BE49-F238E27FC236}">
                <a16:creationId xmlns:a16="http://schemas.microsoft.com/office/drawing/2014/main" id="{3D14403F-153D-6F57-29DF-B8B2895F00C2}"/>
              </a:ext>
            </a:extLst>
          </p:cNvPr>
          <p:cNvSpPr txBox="1"/>
          <p:nvPr/>
        </p:nvSpPr>
        <p:spPr>
          <a:xfrm>
            <a:off x="8932333" y="4884785"/>
            <a:ext cx="472137" cy="46397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통합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관리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서버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TMCM</a:t>
            </a:r>
          </a:p>
        </p:txBody>
      </p:sp>
      <p:sp>
        <p:nvSpPr>
          <p:cNvPr id="40" name="object 29">
            <a:extLst>
              <a:ext uri="{FF2B5EF4-FFF2-40B4-BE49-F238E27FC236}">
                <a16:creationId xmlns:a16="http://schemas.microsoft.com/office/drawing/2014/main" id="{FAEC5560-F2B5-FB0F-A72C-00D34B5386E5}"/>
              </a:ext>
            </a:extLst>
          </p:cNvPr>
          <p:cNvSpPr txBox="1"/>
          <p:nvPr/>
        </p:nvSpPr>
        <p:spPr>
          <a:xfrm>
            <a:off x="9389636" y="4884785"/>
            <a:ext cx="472137" cy="34855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백신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관리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서버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41" name="object 29">
            <a:extLst>
              <a:ext uri="{FF2B5EF4-FFF2-40B4-BE49-F238E27FC236}">
                <a16:creationId xmlns:a16="http://schemas.microsoft.com/office/drawing/2014/main" id="{FCEB8917-4E01-9DD9-6F34-86803452FF2F}"/>
              </a:ext>
            </a:extLst>
          </p:cNvPr>
          <p:cNvSpPr txBox="1"/>
          <p:nvPr/>
        </p:nvSpPr>
        <p:spPr>
          <a:xfrm>
            <a:off x="9851803" y="4884785"/>
            <a:ext cx="472137" cy="34855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SPS</a:t>
            </a:r>
          </a:p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평판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서버</a:t>
            </a:r>
            <a:endParaRPr lang="en-US" altLang="ko-KR" sz="8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BBA180BA-F58C-3709-6E47-8929A9BE1A55}"/>
              </a:ext>
            </a:extLst>
          </p:cNvPr>
          <p:cNvCxnSpPr>
            <a:cxnSpLocks/>
          </p:cNvCxnSpPr>
          <p:nvPr/>
        </p:nvCxnSpPr>
        <p:spPr>
          <a:xfrm>
            <a:off x="8852292" y="3240545"/>
            <a:ext cx="0" cy="21600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07948E33-4604-21DA-5F04-3271B0F47031}"/>
              </a:ext>
            </a:extLst>
          </p:cNvPr>
          <p:cNvCxnSpPr>
            <a:cxnSpLocks/>
          </p:cNvCxnSpPr>
          <p:nvPr/>
        </p:nvCxnSpPr>
        <p:spPr>
          <a:xfrm>
            <a:off x="8852292" y="2534829"/>
            <a:ext cx="0" cy="21600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59462558-2CFF-8DD2-944E-E5DFD8692603}"/>
              </a:ext>
            </a:extLst>
          </p:cNvPr>
          <p:cNvCxnSpPr>
            <a:cxnSpLocks/>
          </p:cNvCxnSpPr>
          <p:nvPr/>
        </p:nvCxnSpPr>
        <p:spPr>
          <a:xfrm>
            <a:off x="8852292" y="3975651"/>
            <a:ext cx="0" cy="21600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CD06B8D1-A0F0-2486-37EE-622A410FCA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23" y="4504242"/>
            <a:ext cx="355120" cy="355120"/>
          </a:xfrm>
          <a:prstGeom prst="rect">
            <a:avLst/>
          </a:prstGeom>
        </p:spPr>
      </p:pic>
      <p:pic>
        <p:nvPicPr>
          <p:cNvPr id="3074" name="Picture 2" descr="Trend Micro Deep Discovery Analyzer">
            <a:extLst>
              <a:ext uri="{FF2B5EF4-FFF2-40B4-BE49-F238E27FC236}">
                <a16:creationId xmlns:a16="http://schemas.microsoft.com/office/drawing/2014/main" id="{A2A7B3E1-A9A2-65B5-2271-D91BE68CA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21"/>
          <a:stretch/>
        </p:blipFill>
        <p:spPr bwMode="auto">
          <a:xfrm>
            <a:off x="7463792" y="4333286"/>
            <a:ext cx="287552" cy="2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AD4C2793-5CAD-A268-341A-614FA1C342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60" y="4504242"/>
            <a:ext cx="355120" cy="355120"/>
          </a:xfrm>
          <a:prstGeom prst="rect">
            <a:avLst/>
          </a:prstGeom>
        </p:spPr>
      </p:pic>
      <p:pic>
        <p:nvPicPr>
          <p:cNvPr id="19" name="Picture 2" descr="Trend Micro Deep Discovery Analyzer">
            <a:extLst>
              <a:ext uri="{FF2B5EF4-FFF2-40B4-BE49-F238E27FC236}">
                <a16:creationId xmlns:a16="http://schemas.microsoft.com/office/drawing/2014/main" id="{F53F0A65-2DAE-81FA-CB73-84923291E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21"/>
          <a:stretch/>
        </p:blipFill>
        <p:spPr bwMode="auto">
          <a:xfrm>
            <a:off x="7935929" y="4333286"/>
            <a:ext cx="287552" cy="2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그림 19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318A6C25-63D9-DE97-FF4F-12DE3F2B07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332" y="4504242"/>
            <a:ext cx="355120" cy="355120"/>
          </a:xfrm>
          <a:prstGeom prst="rect">
            <a:avLst/>
          </a:prstGeom>
        </p:spPr>
      </p:pic>
      <p:pic>
        <p:nvPicPr>
          <p:cNvPr id="21" name="Picture 2" descr="Trend Micro Deep Discovery Analyzer">
            <a:extLst>
              <a:ext uri="{FF2B5EF4-FFF2-40B4-BE49-F238E27FC236}">
                <a16:creationId xmlns:a16="http://schemas.microsoft.com/office/drawing/2014/main" id="{4BBCBA00-8F1F-FE42-D50A-AEC02CC56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21"/>
          <a:stretch/>
        </p:blipFill>
        <p:spPr bwMode="auto">
          <a:xfrm>
            <a:off x="8399101" y="4333286"/>
            <a:ext cx="287552" cy="2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21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EB98CF8F-FC96-9332-ED47-15DB5F34F1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52" y="4504242"/>
            <a:ext cx="355120" cy="355120"/>
          </a:xfrm>
          <a:prstGeom prst="rect">
            <a:avLst/>
          </a:prstGeom>
        </p:spPr>
      </p:pic>
      <p:pic>
        <p:nvPicPr>
          <p:cNvPr id="23" name="Picture 2" descr="Trend Micro Deep Discovery Analyzer">
            <a:extLst>
              <a:ext uri="{FF2B5EF4-FFF2-40B4-BE49-F238E27FC236}">
                <a16:creationId xmlns:a16="http://schemas.microsoft.com/office/drawing/2014/main" id="{AE876AB9-DC2C-B07F-95E6-3AE1FC611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21"/>
          <a:stretch/>
        </p:blipFill>
        <p:spPr bwMode="auto">
          <a:xfrm>
            <a:off x="8853321" y="4333286"/>
            <a:ext cx="287552" cy="2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그림 23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3684A114-2581-FCF7-3708-484C520F11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724" y="4504242"/>
            <a:ext cx="355120" cy="355120"/>
          </a:xfrm>
          <a:prstGeom prst="rect">
            <a:avLst/>
          </a:prstGeom>
        </p:spPr>
      </p:pic>
      <p:pic>
        <p:nvPicPr>
          <p:cNvPr id="25" name="Picture 2" descr="Trend Micro Deep Discovery Analyzer">
            <a:extLst>
              <a:ext uri="{FF2B5EF4-FFF2-40B4-BE49-F238E27FC236}">
                <a16:creationId xmlns:a16="http://schemas.microsoft.com/office/drawing/2014/main" id="{DE9D44C8-6BC0-218A-1E68-181C1012C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21"/>
          <a:stretch/>
        </p:blipFill>
        <p:spPr bwMode="auto">
          <a:xfrm>
            <a:off x="9316493" y="4333286"/>
            <a:ext cx="287552" cy="2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그림 25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B2A5B522-2137-FCA5-961C-423385D679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96" y="4504242"/>
            <a:ext cx="355120" cy="355120"/>
          </a:xfrm>
          <a:prstGeom prst="rect">
            <a:avLst/>
          </a:prstGeom>
        </p:spPr>
      </p:pic>
      <p:pic>
        <p:nvPicPr>
          <p:cNvPr id="49" name="Picture 2" descr="Trend Micro Deep Discovery Analyzer">
            <a:extLst>
              <a:ext uri="{FF2B5EF4-FFF2-40B4-BE49-F238E27FC236}">
                <a16:creationId xmlns:a16="http://schemas.microsoft.com/office/drawing/2014/main" id="{CBB03DED-E804-DF12-1F5A-5B48117EF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21"/>
          <a:stretch/>
        </p:blipFill>
        <p:spPr bwMode="auto">
          <a:xfrm>
            <a:off x="9779665" y="4333286"/>
            <a:ext cx="287552" cy="2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CD125675-7151-7A00-98AD-6BBC327999C8}"/>
              </a:ext>
            </a:extLst>
          </p:cNvPr>
          <p:cNvCxnSpPr>
            <a:cxnSpLocks/>
          </p:cNvCxnSpPr>
          <p:nvPr/>
        </p:nvCxnSpPr>
        <p:spPr>
          <a:xfrm>
            <a:off x="8852292" y="5446417"/>
            <a:ext cx="0" cy="21600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DC4154D-C337-0E1F-80B4-2DD559347CD6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Solution·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보안</a:t>
            </a:r>
            <a:r>
              <a:rPr lang="ko-KR" altLang="en-US" sz="3200" spc="-30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200" spc="-30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네트워크</a:t>
            </a:r>
            <a:r>
              <a:rPr lang="ko-KR" altLang="en-US" sz="24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en-US" altLang="ko-KR" sz="20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Security / Network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01625E-3C65-3778-1904-D2913F51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022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868AF-B861-CCFF-C177-0397DC778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0A4302D6-1D83-9E3B-DDC0-69CB101C1A77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15B53-C120-FADC-EF6C-A2A5027BCA31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Solution·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백업</a:t>
            </a:r>
            <a:r>
              <a:rPr lang="ko-KR" altLang="en-US" sz="3200" spc="-30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200" spc="-30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복구</a:t>
            </a:r>
            <a:r>
              <a:rPr lang="ko-KR" altLang="en-US" sz="24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en-US" altLang="ko-KR" sz="20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Backup / Recovery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3F80C856-F3D5-04C5-E261-1A82A38809C7}"/>
              </a:ext>
            </a:extLst>
          </p:cNvPr>
          <p:cNvSpPr txBox="1"/>
          <p:nvPr/>
        </p:nvSpPr>
        <p:spPr>
          <a:xfrm>
            <a:off x="421675" y="1177227"/>
            <a:ext cx="10293949" cy="106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기업의 중요 자산인 데이터를 보호하기 위해 데이터 백업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복구 솔루션은 반드시 필요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특히 최근 빈번하게 발생되고 있는 </a:t>
            </a: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랜섬웨어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같은 불법 프로그램 감염에 빠른 대처가 요구되는 상황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와이젠은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고객사의 인프라 환경에 따라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클라우드 백업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NAS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백업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시점 백업 등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맞춤형 컨설팅 제공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다양한 솔루션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완벽한 호환성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신속한 대응력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안정적 운영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보장 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18" name="object 16">
            <a:extLst>
              <a:ext uri="{FF2B5EF4-FFF2-40B4-BE49-F238E27FC236}">
                <a16:creationId xmlns:a16="http://schemas.microsoft.com/office/drawing/2014/main" id="{BE0223F4-168B-2C81-3C6F-369E69B949FD}"/>
              </a:ext>
            </a:extLst>
          </p:cNvPr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75801"/>
          <a:stretch/>
        </p:blipFill>
        <p:spPr>
          <a:xfrm>
            <a:off x="539367" y="2950290"/>
            <a:ext cx="651434" cy="176565"/>
          </a:xfrm>
          <a:prstGeom prst="rect">
            <a:avLst/>
          </a:prstGeom>
        </p:spPr>
      </p:pic>
      <p:pic>
        <p:nvPicPr>
          <p:cNvPr id="68" name="object 16">
            <a:extLst>
              <a:ext uri="{FF2B5EF4-FFF2-40B4-BE49-F238E27FC236}">
                <a16:creationId xmlns:a16="http://schemas.microsoft.com/office/drawing/2014/main" id="{AAB657D6-3585-748A-98E3-F83004053778}"/>
              </a:ext>
            </a:extLst>
          </p:cNvPr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1025" b="43193"/>
          <a:stretch/>
        </p:blipFill>
        <p:spPr>
          <a:xfrm>
            <a:off x="536788" y="3566311"/>
            <a:ext cx="624019" cy="180192"/>
          </a:xfrm>
          <a:prstGeom prst="rect">
            <a:avLst/>
          </a:prstGeom>
        </p:spPr>
      </p:pic>
      <p:pic>
        <p:nvPicPr>
          <p:cNvPr id="69" name="object 16">
            <a:extLst>
              <a:ext uri="{FF2B5EF4-FFF2-40B4-BE49-F238E27FC236}">
                <a16:creationId xmlns:a16="http://schemas.microsoft.com/office/drawing/2014/main" id="{BEE7F1C1-97E3-96D1-3859-7B86DADC7A1B}"/>
              </a:ext>
            </a:extLst>
          </p:cNvPr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64748"/>
          <a:stretch/>
        </p:blipFill>
        <p:spPr>
          <a:xfrm>
            <a:off x="530547" y="4139463"/>
            <a:ext cx="651434" cy="257208"/>
          </a:xfrm>
          <a:prstGeom prst="rect">
            <a:avLst/>
          </a:prstGeom>
        </p:spPr>
      </p:pic>
      <p:sp>
        <p:nvSpPr>
          <p:cNvPr id="73" name="타원 72">
            <a:extLst>
              <a:ext uri="{FF2B5EF4-FFF2-40B4-BE49-F238E27FC236}">
                <a16:creationId xmlns:a16="http://schemas.microsoft.com/office/drawing/2014/main" id="{4C7AF017-6F7B-A9E2-F9AA-697FC7AE3B37}"/>
              </a:ext>
            </a:extLst>
          </p:cNvPr>
          <p:cNvSpPr/>
          <p:nvPr/>
        </p:nvSpPr>
        <p:spPr>
          <a:xfrm>
            <a:off x="9786708" y="3399903"/>
            <a:ext cx="869566" cy="86956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9" name="그림 58" descr="스케치, 상징, 폰트, 화이트이(가) 표시된 사진&#10;&#10;자동 생성된 설명">
            <a:extLst>
              <a:ext uri="{FF2B5EF4-FFF2-40B4-BE49-F238E27FC236}">
                <a16:creationId xmlns:a16="http://schemas.microsoft.com/office/drawing/2014/main" id="{F456B268-8550-1942-1384-4DFB36BA8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859" y="3491268"/>
            <a:ext cx="579643" cy="579643"/>
          </a:xfrm>
          <a:prstGeom prst="rect">
            <a:avLst/>
          </a:prstGeom>
        </p:spPr>
      </p:pic>
      <p:pic>
        <p:nvPicPr>
          <p:cNvPr id="61" name="그림 60" descr="흑백, 폰트, 디자인, 상징이(가) 표시된 사진&#10;&#10;자동 생성된 설명">
            <a:extLst>
              <a:ext uri="{FF2B5EF4-FFF2-40B4-BE49-F238E27FC236}">
                <a16:creationId xmlns:a16="http://schemas.microsoft.com/office/drawing/2014/main" id="{EAD4381E-6E69-1A19-742F-11FFDF5CD8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362" y="4556687"/>
            <a:ext cx="461322" cy="461322"/>
          </a:xfrm>
          <a:prstGeom prst="rect">
            <a:avLst/>
          </a:prstGeom>
        </p:spPr>
      </p:pic>
      <p:pic>
        <p:nvPicPr>
          <p:cNvPr id="63" name="그림 62" descr="상징, 스케치, 폰트, 흑백이(가) 표시된 사진&#10;&#10;자동 생성된 설명">
            <a:extLst>
              <a:ext uri="{FF2B5EF4-FFF2-40B4-BE49-F238E27FC236}">
                <a16:creationId xmlns:a16="http://schemas.microsoft.com/office/drawing/2014/main" id="{A15BDDE6-088F-CB5F-EC02-F4ABDAF341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013" y="5518711"/>
            <a:ext cx="540134" cy="540134"/>
          </a:xfrm>
          <a:prstGeom prst="rect">
            <a:avLst/>
          </a:prstGeom>
        </p:spPr>
      </p:pic>
      <p:sp>
        <p:nvSpPr>
          <p:cNvPr id="74" name="object 29">
            <a:extLst>
              <a:ext uri="{FF2B5EF4-FFF2-40B4-BE49-F238E27FC236}">
                <a16:creationId xmlns:a16="http://schemas.microsoft.com/office/drawing/2014/main" id="{17B0C11D-AF72-4A20-4098-046AEE839679}"/>
              </a:ext>
            </a:extLst>
          </p:cNvPr>
          <p:cNvSpPr txBox="1"/>
          <p:nvPr/>
        </p:nvSpPr>
        <p:spPr>
          <a:xfrm>
            <a:off x="10432020" y="4077594"/>
            <a:ext cx="1032612" cy="16671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Storage Drive</a:t>
            </a:r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4CE34C0C-89E8-BF40-1B49-F892C57A61CD}"/>
              </a:ext>
            </a:extLst>
          </p:cNvPr>
          <p:cNvSpPr/>
          <p:nvPr/>
        </p:nvSpPr>
        <p:spPr>
          <a:xfrm>
            <a:off x="9781570" y="4358074"/>
            <a:ext cx="869566" cy="86956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77">
            <a:extLst>
              <a:ext uri="{FF2B5EF4-FFF2-40B4-BE49-F238E27FC236}">
                <a16:creationId xmlns:a16="http://schemas.microsoft.com/office/drawing/2014/main" id="{C3C4FCE9-4398-F10A-1D54-F26FD299B7D1}"/>
              </a:ext>
            </a:extLst>
          </p:cNvPr>
          <p:cNvSpPr/>
          <p:nvPr/>
        </p:nvSpPr>
        <p:spPr>
          <a:xfrm>
            <a:off x="9786708" y="5319546"/>
            <a:ext cx="869566" cy="86956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object 29">
            <a:extLst>
              <a:ext uri="{FF2B5EF4-FFF2-40B4-BE49-F238E27FC236}">
                <a16:creationId xmlns:a16="http://schemas.microsoft.com/office/drawing/2014/main" id="{D21DDD66-E25A-2D26-D164-88BE8DE25006}"/>
              </a:ext>
            </a:extLst>
          </p:cNvPr>
          <p:cNvSpPr txBox="1"/>
          <p:nvPr/>
        </p:nvSpPr>
        <p:spPr>
          <a:xfrm>
            <a:off x="10432020" y="5009811"/>
            <a:ext cx="1444784" cy="16671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Network Share Folder</a:t>
            </a:r>
          </a:p>
        </p:txBody>
      </p:sp>
      <p:sp>
        <p:nvSpPr>
          <p:cNvPr id="76" name="object 29">
            <a:extLst>
              <a:ext uri="{FF2B5EF4-FFF2-40B4-BE49-F238E27FC236}">
                <a16:creationId xmlns:a16="http://schemas.microsoft.com/office/drawing/2014/main" id="{E49E7BFF-65E8-8E43-AE10-E8764FEA3646}"/>
              </a:ext>
            </a:extLst>
          </p:cNvPr>
          <p:cNvSpPr txBox="1"/>
          <p:nvPr/>
        </p:nvSpPr>
        <p:spPr>
          <a:xfrm>
            <a:off x="10432020" y="5990265"/>
            <a:ext cx="1032612" cy="16671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Backup Server</a:t>
            </a: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6B98234C-2776-2AF5-4E48-B1A096819F18}"/>
              </a:ext>
            </a:extLst>
          </p:cNvPr>
          <p:cNvSpPr txBox="1"/>
          <p:nvPr/>
        </p:nvSpPr>
        <p:spPr>
          <a:xfrm>
            <a:off x="1444662" y="3437116"/>
            <a:ext cx="4391023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Acronis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전세계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개국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50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만개 이상의 기업 고객을 보유한 글로벌 사이버 보안 기업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안티 </a:t>
            </a:r>
            <a:r>
              <a:rPr lang="ko-KR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랜섬웨어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블록체인 기반 데이터 인증 기술 보유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8B0AE52-46A6-B3B2-59AB-17D533A4A8FA}"/>
              </a:ext>
            </a:extLst>
          </p:cNvPr>
          <p:cNvSpPr/>
          <p:nvPr/>
        </p:nvSpPr>
        <p:spPr>
          <a:xfrm>
            <a:off x="396959" y="3406339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DB3D0E3C-5C08-F6FD-290C-1F8F41BE5FE9}"/>
              </a:ext>
            </a:extLst>
          </p:cNvPr>
          <p:cNvSpPr txBox="1"/>
          <p:nvPr/>
        </p:nvSpPr>
        <p:spPr>
          <a:xfrm>
            <a:off x="1444662" y="4034789"/>
            <a:ext cx="4391024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VERITAS NetBackup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엔터프라이즈급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백업 및 복구 솔루션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현재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500 </a:t>
            </a:r>
            <a:r>
              <a:rPr lang="ko-KR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엑사바이트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이상의 정보를 관리하는 검증된 솔루션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6DE07698-FF88-6730-15F0-56C01C0F60AA}"/>
              </a:ext>
            </a:extLst>
          </p:cNvPr>
          <p:cNvSpPr/>
          <p:nvPr/>
        </p:nvSpPr>
        <p:spPr>
          <a:xfrm>
            <a:off x="396959" y="4014074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19C13D48-7D15-94D6-060C-EAF54EEAC76D}"/>
              </a:ext>
            </a:extLst>
          </p:cNvPr>
          <p:cNvSpPr txBox="1"/>
          <p:nvPr/>
        </p:nvSpPr>
        <p:spPr>
          <a:xfrm>
            <a:off x="1444662" y="2807454"/>
            <a:ext cx="4391023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VEEAM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전세계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25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만개 이상의 기업에서 사용중인 데이터 보호 관리 솔루션 제공 기업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클라우드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On-Premise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환경 지원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FE6E9E3E-1AD9-785B-739B-9BA90B26FA53}"/>
              </a:ext>
            </a:extLst>
          </p:cNvPr>
          <p:cNvSpPr/>
          <p:nvPr/>
        </p:nvSpPr>
        <p:spPr>
          <a:xfrm>
            <a:off x="396959" y="2776677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사각형: 둥근 모서리 63">
            <a:extLst>
              <a:ext uri="{FF2B5EF4-FFF2-40B4-BE49-F238E27FC236}">
                <a16:creationId xmlns:a16="http://schemas.microsoft.com/office/drawing/2014/main" id="{454E24D3-A6C3-15C3-8548-88B79D301AC8}"/>
              </a:ext>
            </a:extLst>
          </p:cNvPr>
          <p:cNvSpPr/>
          <p:nvPr/>
        </p:nvSpPr>
        <p:spPr>
          <a:xfrm>
            <a:off x="5992128" y="4244306"/>
            <a:ext cx="2640636" cy="1093738"/>
          </a:xfrm>
          <a:prstGeom prst="roundRect">
            <a:avLst>
              <a:gd name="adj" fmla="val 5924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F8AE0904-93F6-F500-45E8-2D6F98E63921}"/>
              </a:ext>
            </a:extLst>
          </p:cNvPr>
          <p:cNvSpPr txBox="1"/>
          <p:nvPr/>
        </p:nvSpPr>
        <p:spPr>
          <a:xfrm>
            <a:off x="6286532" y="5128387"/>
            <a:ext cx="10603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PC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28" name="object 29">
            <a:extLst>
              <a:ext uri="{FF2B5EF4-FFF2-40B4-BE49-F238E27FC236}">
                <a16:creationId xmlns:a16="http://schemas.microsoft.com/office/drawing/2014/main" id="{DC3D4CFF-E231-95F2-8CD7-897D533C5D5F}"/>
              </a:ext>
            </a:extLst>
          </p:cNvPr>
          <p:cNvSpPr txBox="1"/>
          <p:nvPr/>
        </p:nvSpPr>
        <p:spPr>
          <a:xfrm>
            <a:off x="7490561" y="5125939"/>
            <a:ext cx="100383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Servers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pic>
        <p:nvPicPr>
          <p:cNvPr id="57" name="그림 56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801E6CBD-0A1C-B678-AB66-A3DF324DF2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4" y="4618481"/>
            <a:ext cx="462369" cy="462369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718F2846-7478-D606-38D6-F9F47D0569E6}"/>
              </a:ext>
            </a:extLst>
          </p:cNvPr>
          <p:cNvGrpSpPr/>
          <p:nvPr/>
        </p:nvGrpSpPr>
        <p:grpSpPr>
          <a:xfrm>
            <a:off x="6332665" y="4608956"/>
            <a:ext cx="1017127" cy="485073"/>
            <a:chOff x="1885661" y="3139593"/>
            <a:chExt cx="1415568" cy="675093"/>
          </a:xfrm>
        </p:grpSpPr>
        <p:pic>
          <p:nvPicPr>
            <p:cNvPr id="55" name="그림 54" descr="스케치, 디자인, 스크린샷, 일러스트레이션이(가) 표시된 사진&#10;&#10;자동 생성된 설명">
              <a:extLst>
                <a:ext uri="{FF2B5EF4-FFF2-40B4-BE49-F238E27FC236}">
                  <a16:creationId xmlns:a16="http://schemas.microsoft.com/office/drawing/2014/main" id="{D08D17F9-0F13-3324-2815-CBA90E103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 amt="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661" y="3139593"/>
              <a:ext cx="675093" cy="675093"/>
            </a:xfrm>
            <a:prstGeom prst="rect">
              <a:avLst/>
            </a:prstGeom>
          </p:spPr>
        </p:pic>
        <p:pic>
          <p:nvPicPr>
            <p:cNvPr id="65" name="그림 64" descr="스케치, 디자인, 스크린샷, 일러스트레이션이(가) 표시된 사진&#10;&#10;자동 생성된 설명">
              <a:extLst>
                <a:ext uri="{FF2B5EF4-FFF2-40B4-BE49-F238E27FC236}">
                  <a16:creationId xmlns:a16="http://schemas.microsoft.com/office/drawing/2014/main" id="{B1ED32EF-5E23-8D79-24F8-42D8485A8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 amt="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136" y="3139593"/>
              <a:ext cx="675093" cy="675093"/>
            </a:xfrm>
            <a:prstGeom prst="rect">
              <a:avLst/>
            </a:prstGeom>
          </p:spPr>
        </p:pic>
      </p:grpSp>
      <p:pic>
        <p:nvPicPr>
          <p:cNvPr id="66" name="그림 65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2ACF2AC0-BFF8-3D74-4AF5-30B5D4B9AF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98" y="4618481"/>
            <a:ext cx="462369" cy="462369"/>
          </a:xfrm>
          <a:prstGeom prst="rect">
            <a:avLst/>
          </a:prstGeom>
        </p:spPr>
      </p:pic>
      <p:sp>
        <p:nvSpPr>
          <p:cNvPr id="67" name="object 29">
            <a:extLst>
              <a:ext uri="{FF2B5EF4-FFF2-40B4-BE49-F238E27FC236}">
                <a16:creationId xmlns:a16="http://schemas.microsoft.com/office/drawing/2014/main" id="{2BEE48E9-BDEE-8AFE-6849-B2813DADE090}"/>
              </a:ext>
            </a:extLst>
          </p:cNvPr>
          <p:cNvSpPr txBox="1"/>
          <p:nvPr/>
        </p:nvSpPr>
        <p:spPr>
          <a:xfrm>
            <a:off x="7402080" y="4017116"/>
            <a:ext cx="117074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BACKUP</a:t>
            </a:r>
            <a:r>
              <a:rPr lang="ko-KR" altLang="en-US" sz="11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 </a:t>
            </a:r>
            <a:r>
              <a:rPr lang="en-US" altLang="ko-KR" sz="11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SOLUTION</a:t>
            </a:r>
            <a:endParaRPr lang="en-US" sz="1100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27C70177-9CB5-BC4B-356D-D3F0F8B21636}"/>
              </a:ext>
            </a:extLst>
          </p:cNvPr>
          <p:cNvSpPr/>
          <p:nvPr/>
        </p:nvSpPr>
        <p:spPr>
          <a:xfrm>
            <a:off x="5520283" y="3721012"/>
            <a:ext cx="993665" cy="9936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 descr="그래픽, 상징, 원, 폰트이(가) 표시된 사진&#10;&#10;자동 생성된 설명">
            <a:extLst>
              <a:ext uri="{FF2B5EF4-FFF2-40B4-BE49-F238E27FC236}">
                <a16:creationId xmlns:a16="http://schemas.microsoft.com/office/drawing/2014/main" id="{8D578628-F894-AAED-A6DC-67A62C477B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34" y="3838323"/>
            <a:ext cx="807224" cy="807224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8BB1F205-70EB-1EBC-22B2-A0F862EC78C6}"/>
              </a:ext>
            </a:extLst>
          </p:cNvPr>
          <p:cNvGrpSpPr/>
          <p:nvPr/>
        </p:nvGrpSpPr>
        <p:grpSpPr>
          <a:xfrm rot="5400000" flipH="1">
            <a:off x="8786778" y="4765663"/>
            <a:ext cx="860869" cy="1128714"/>
            <a:chOff x="3605940" y="1789363"/>
            <a:chExt cx="3814298" cy="3814304"/>
          </a:xfrm>
        </p:grpSpPr>
        <p:sp>
          <p:nvSpPr>
            <p:cNvPr id="9" name="사각형: 둥근 모서리 4">
              <a:extLst>
                <a:ext uri="{FF2B5EF4-FFF2-40B4-BE49-F238E27FC236}">
                  <a16:creationId xmlns:a16="http://schemas.microsoft.com/office/drawing/2014/main" id="{FD5EC7C7-F1BC-9714-7F39-1DF31658D548}"/>
                </a:ext>
              </a:extLst>
            </p:cNvPr>
            <p:cNvSpPr/>
            <p:nvPr/>
          </p:nvSpPr>
          <p:spPr>
            <a:xfrm>
              <a:off x="3605940" y="1789363"/>
              <a:ext cx="1967580" cy="1846723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0" name="사각형: 둥근 모서리 4">
              <a:extLst>
                <a:ext uri="{FF2B5EF4-FFF2-40B4-BE49-F238E27FC236}">
                  <a16:creationId xmlns:a16="http://schemas.microsoft.com/office/drawing/2014/main" id="{11B7D5C1-89B2-0E55-386C-FB0A01D7E5A5}"/>
                </a:ext>
              </a:extLst>
            </p:cNvPr>
            <p:cNvSpPr/>
            <p:nvPr/>
          </p:nvSpPr>
          <p:spPr>
            <a:xfrm rot="16200000" flipH="1">
              <a:off x="5513087" y="3696515"/>
              <a:ext cx="1967580" cy="1846723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132137D-FBF3-5047-24F8-C0BD10E30855}"/>
              </a:ext>
            </a:extLst>
          </p:cNvPr>
          <p:cNvGrpSpPr/>
          <p:nvPr/>
        </p:nvGrpSpPr>
        <p:grpSpPr>
          <a:xfrm rot="5400000">
            <a:off x="8815522" y="3704936"/>
            <a:ext cx="803381" cy="1128714"/>
            <a:chOff x="3605940" y="1789363"/>
            <a:chExt cx="3814298" cy="3814304"/>
          </a:xfrm>
        </p:grpSpPr>
        <p:sp>
          <p:nvSpPr>
            <p:cNvPr id="12" name="사각형: 둥근 모서리 4">
              <a:extLst>
                <a:ext uri="{FF2B5EF4-FFF2-40B4-BE49-F238E27FC236}">
                  <a16:creationId xmlns:a16="http://schemas.microsoft.com/office/drawing/2014/main" id="{D839237C-9E08-8430-A74B-5C9C3519A693}"/>
                </a:ext>
              </a:extLst>
            </p:cNvPr>
            <p:cNvSpPr/>
            <p:nvPr/>
          </p:nvSpPr>
          <p:spPr>
            <a:xfrm>
              <a:off x="3605940" y="1789363"/>
              <a:ext cx="1967580" cy="1846723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사각형: 둥근 모서리 4">
              <a:extLst>
                <a:ext uri="{FF2B5EF4-FFF2-40B4-BE49-F238E27FC236}">
                  <a16:creationId xmlns:a16="http://schemas.microsoft.com/office/drawing/2014/main" id="{6EC1CE74-E719-91F8-CFEB-4F186347A4A6}"/>
                </a:ext>
              </a:extLst>
            </p:cNvPr>
            <p:cNvSpPr/>
            <p:nvPr/>
          </p:nvSpPr>
          <p:spPr>
            <a:xfrm rot="16200000" flipH="1">
              <a:off x="5513087" y="3696515"/>
              <a:ext cx="1967580" cy="1846723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E56C0B82-0561-031E-82F3-99A352C7FE0D}"/>
              </a:ext>
            </a:extLst>
          </p:cNvPr>
          <p:cNvCxnSpPr>
            <a:cxnSpLocks/>
            <a:endCxn id="77" idx="2"/>
          </p:cNvCxnSpPr>
          <p:nvPr/>
        </p:nvCxnSpPr>
        <p:spPr>
          <a:xfrm>
            <a:off x="8652856" y="4785420"/>
            <a:ext cx="1128714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triangle" w="med" len="med"/>
          </a:ln>
        </p:spPr>
      </p:cxn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03E898C-4DD2-95DC-1C5A-2AEB815A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29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0AD8E-ADC5-614E-B91D-E441F9122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E932FA85-9B31-777C-B315-162A3AD23390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83169295-AB38-9FD8-773E-1F275140BA57}"/>
              </a:ext>
            </a:extLst>
          </p:cNvPr>
          <p:cNvSpPr txBox="1"/>
          <p:nvPr/>
        </p:nvSpPr>
        <p:spPr>
          <a:xfrm>
            <a:off x="421675" y="1177227"/>
            <a:ext cx="7131649" cy="44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고객사례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K </a:t>
            </a:r>
            <a:r>
              <a:rPr lang="ko-KR" altLang="en-US" sz="1200" b="1" dirty="0" err="1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공단회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•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 백업 시스템 교체 프로젝트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0BA6E6AD-CE85-EAFF-1807-2A65BED0B93A}"/>
              </a:ext>
            </a:extLst>
          </p:cNvPr>
          <p:cNvSpPr txBox="1"/>
          <p:nvPr/>
        </p:nvSpPr>
        <p:spPr>
          <a:xfrm>
            <a:off x="421675" y="1817910"/>
            <a:ext cx="5674325" cy="831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신규 백업 시스템 도입 및 데이터 이관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노후된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파일공유 시스템 백업 시스템을 신규 가상화 백업 시스템으로 교체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 서버 이미지의 백업을 위한 전용 백업 시스템 구축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921AA6-37AC-217D-58CC-F00F59010B4A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Solution·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백업</a:t>
            </a:r>
            <a:r>
              <a:rPr lang="ko-KR" altLang="en-US" sz="3200" spc="-30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3200" spc="-30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복구</a:t>
            </a:r>
            <a:r>
              <a:rPr lang="ko-KR" altLang="en-US" sz="24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en-US" altLang="ko-KR" sz="20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Backup / Recovery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9020D547-273D-2743-8BB9-EBC42AE4D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04" y="3311431"/>
            <a:ext cx="355120" cy="355120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D08419B0-025B-71C0-7E14-A0CDF42A7187}"/>
              </a:ext>
            </a:extLst>
          </p:cNvPr>
          <p:cNvSpPr/>
          <p:nvPr/>
        </p:nvSpPr>
        <p:spPr>
          <a:xfrm>
            <a:off x="7355628" y="3194477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6" name="object 29">
            <a:extLst>
              <a:ext uri="{FF2B5EF4-FFF2-40B4-BE49-F238E27FC236}">
                <a16:creationId xmlns:a16="http://schemas.microsoft.com/office/drawing/2014/main" id="{B3A3B6F8-FC4A-A214-0F30-CC5D6F488C64}"/>
              </a:ext>
            </a:extLst>
          </p:cNvPr>
          <p:cNvSpPr txBox="1"/>
          <p:nvPr/>
        </p:nvSpPr>
        <p:spPr>
          <a:xfrm>
            <a:off x="7355628" y="2988621"/>
            <a:ext cx="1132429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 err="1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주센터</a:t>
            </a: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 서버</a:t>
            </a:r>
            <a:endParaRPr lang="en-US" altLang="ko-KR" sz="1000" dirty="0">
              <a:solidFill>
                <a:schemeClr val="bg1">
                  <a:lumMod val="6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pic>
        <p:nvPicPr>
          <p:cNvPr id="7" name="그림 6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73355F39-C92A-4C40-0DB4-C6141C674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72" y="3311431"/>
            <a:ext cx="355120" cy="355120"/>
          </a:xfrm>
          <a:prstGeom prst="rect">
            <a:avLst/>
          </a:prstGeom>
        </p:spPr>
      </p:pic>
      <p:sp>
        <p:nvSpPr>
          <p:cNvPr id="8" name="object 29">
            <a:extLst>
              <a:ext uri="{FF2B5EF4-FFF2-40B4-BE49-F238E27FC236}">
                <a16:creationId xmlns:a16="http://schemas.microsoft.com/office/drawing/2014/main" id="{BB3248C0-2A89-97B8-401D-C1168FAA9C70}"/>
              </a:ext>
            </a:extLst>
          </p:cNvPr>
          <p:cNvSpPr txBox="1"/>
          <p:nvPr/>
        </p:nvSpPr>
        <p:spPr>
          <a:xfrm>
            <a:off x="7393728" y="3717602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Server</a:t>
            </a:r>
          </a:p>
        </p:txBody>
      </p:sp>
      <p:sp>
        <p:nvSpPr>
          <p:cNvPr id="9" name="object 29">
            <a:extLst>
              <a:ext uri="{FF2B5EF4-FFF2-40B4-BE49-F238E27FC236}">
                <a16:creationId xmlns:a16="http://schemas.microsoft.com/office/drawing/2014/main" id="{1E9A3296-B309-0172-6B67-EEE36F4CE4F2}"/>
              </a:ext>
            </a:extLst>
          </p:cNvPr>
          <p:cNvSpPr txBox="1"/>
          <p:nvPr/>
        </p:nvSpPr>
        <p:spPr>
          <a:xfrm>
            <a:off x="7813963" y="3717602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Server</a:t>
            </a:r>
          </a:p>
        </p:txBody>
      </p:sp>
      <p:pic>
        <p:nvPicPr>
          <p:cNvPr id="10" name="그림 9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38153E02-B827-907C-C0C6-9A72B9E38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79" y="3311431"/>
            <a:ext cx="355120" cy="355120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59347255-8E3D-F1E3-BF6E-1FCAE8C17B75}"/>
              </a:ext>
            </a:extLst>
          </p:cNvPr>
          <p:cNvSpPr/>
          <p:nvPr/>
        </p:nvSpPr>
        <p:spPr>
          <a:xfrm>
            <a:off x="9632103" y="3194477"/>
            <a:ext cx="986433" cy="718051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2" name="object 29">
            <a:extLst>
              <a:ext uri="{FF2B5EF4-FFF2-40B4-BE49-F238E27FC236}">
                <a16:creationId xmlns:a16="http://schemas.microsoft.com/office/drawing/2014/main" id="{B1E33740-AB5D-0E20-1D47-AEFC6EB578CA}"/>
              </a:ext>
            </a:extLst>
          </p:cNvPr>
          <p:cNvSpPr txBox="1"/>
          <p:nvPr/>
        </p:nvSpPr>
        <p:spPr>
          <a:xfrm>
            <a:off x="9632103" y="2988621"/>
            <a:ext cx="1132429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재해복구 센터 서버</a:t>
            </a:r>
            <a:endParaRPr lang="en-US" altLang="ko-KR" sz="1000" dirty="0">
              <a:solidFill>
                <a:schemeClr val="bg1">
                  <a:lumMod val="6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dobe Gothic Std L"/>
            </a:endParaRPr>
          </a:p>
        </p:txBody>
      </p:sp>
      <p:pic>
        <p:nvPicPr>
          <p:cNvPr id="13" name="그림 12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EE74B9EB-ECF4-BD21-007D-78C2A5B92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947" y="3311431"/>
            <a:ext cx="355120" cy="355120"/>
          </a:xfrm>
          <a:prstGeom prst="rect">
            <a:avLst/>
          </a:prstGeom>
        </p:spPr>
      </p:pic>
      <p:sp>
        <p:nvSpPr>
          <p:cNvPr id="14" name="object 29">
            <a:extLst>
              <a:ext uri="{FF2B5EF4-FFF2-40B4-BE49-F238E27FC236}">
                <a16:creationId xmlns:a16="http://schemas.microsoft.com/office/drawing/2014/main" id="{AAD00B12-DCDB-4CBE-7DB7-16ADBF867AA5}"/>
              </a:ext>
            </a:extLst>
          </p:cNvPr>
          <p:cNvSpPr txBox="1"/>
          <p:nvPr/>
        </p:nvSpPr>
        <p:spPr>
          <a:xfrm>
            <a:off x="9670203" y="3717602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Server</a:t>
            </a:r>
          </a:p>
        </p:txBody>
      </p:sp>
      <p:sp>
        <p:nvSpPr>
          <p:cNvPr id="15" name="object 29">
            <a:extLst>
              <a:ext uri="{FF2B5EF4-FFF2-40B4-BE49-F238E27FC236}">
                <a16:creationId xmlns:a16="http://schemas.microsoft.com/office/drawing/2014/main" id="{89376923-81FD-A8D7-B3F3-B0CE1BED7638}"/>
              </a:ext>
            </a:extLst>
          </p:cNvPr>
          <p:cNvSpPr txBox="1"/>
          <p:nvPr/>
        </p:nvSpPr>
        <p:spPr>
          <a:xfrm>
            <a:off x="10090438" y="3717602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Server</a:t>
            </a:r>
          </a:p>
        </p:txBody>
      </p:sp>
      <p:pic>
        <p:nvPicPr>
          <p:cNvPr id="16" name="그림 15" descr="메탈웨어, 코일 스프링, 흑백, 봄이(가) 표시된 사진&#10;&#10;자동 생성된 설명">
            <a:extLst>
              <a:ext uri="{FF2B5EF4-FFF2-40B4-BE49-F238E27FC236}">
                <a16:creationId xmlns:a16="http://schemas.microsoft.com/office/drawing/2014/main" id="{8BC49DAF-F0EC-53C2-A8D1-6078E5037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94" y="4937185"/>
            <a:ext cx="453000" cy="453000"/>
          </a:xfrm>
          <a:prstGeom prst="rect">
            <a:avLst/>
          </a:prstGeom>
        </p:spPr>
      </p:pic>
      <p:sp>
        <p:nvSpPr>
          <p:cNvPr id="17" name="object 7">
            <a:extLst>
              <a:ext uri="{FF2B5EF4-FFF2-40B4-BE49-F238E27FC236}">
                <a16:creationId xmlns:a16="http://schemas.microsoft.com/office/drawing/2014/main" id="{197DB4FF-339D-BB26-3A77-5C2CAE464D25}"/>
              </a:ext>
            </a:extLst>
          </p:cNvPr>
          <p:cNvSpPr/>
          <p:nvPr/>
        </p:nvSpPr>
        <p:spPr>
          <a:xfrm>
            <a:off x="7355628" y="4691279"/>
            <a:ext cx="986433" cy="881785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8" name="object 29">
            <a:extLst>
              <a:ext uri="{FF2B5EF4-FFF2-40B4-BE49-F238E27FC236}">
                <a16:creationId xmlns:a16="http://schemas.microsoft.com/office/drawing/2014/main" id="{6C2F716E-6190-6CB5-7C04-285D5313868E}"/>
              </a:ext>
            </a:extLst>
          </p:cNvPr>
          <p:cNvSpPr txBox="1"/>
          <p:nvPr/>
        </p:nvSpPr>
        <p:spPr>
          <a:xfrm>
            <a:off x="7355628" y="4484484"/>
            <a:ext cx="1297130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Backup Data</a:t>
            </a:r>
          </a:p>
        </p:txBody>
      </p:sp>
      <p:sp>
        <p:nvSpPr>
          <p:cNvPr id="20" name="object 29">
            <a:extLst>
              <a:ext uri="{FF2B5EF4-FFF2-40B4-BE49-F238E27FC236}">
                <a16:creationId xmlns:a16="http://schemas.microsoft.com/office/drawing/2014/main" id="{89D35F0B-DE54-7011-40A0-A834AABA01CF}"/>
              </a:ext>
            </a:extLst>
          </p:cNvPr>
          <p:cNvSpPr txBox="1"/>
          <p:nvPr/>
        </p:nvSpPr>
        <p:spPr>
          <a:xfrm>
            <a:off x="7611226" y="5403400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Storage</a:t>
            </a:r>
          </a:p>
        </p:txBody>
      </p:sp>
      <p:pic>
        <p:nvPicPr>
          <p:cNvPr id="21" name="그림 20" descr="메탈웨어, 코일 스프링, 흑백, 봄이(가) 표시된 사진&#10;&#10;자동 생성된 설명">
            <a:extLst>
              <a:ext uri="{FF2B5EF4-FFF2-40B4-BE49-F238E27FC236}">
                <a16:creationId xmlns:a16="http://schemas.microsoft.com/office/drawing/2014/main" id="{65F9D9B7-D460-48DC-2B71-162DD436C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69" y="4937185"/>
            <a:ext cx="453000" cy="453000"/>
          </a:xfrm>
          <a:prstGeom prst="rect">
            <a:avLst/>
          </a:prstGeom>
        </p:spPr>
      </p:pic>
      <p:sp>
        <p:nvSpPr>
          <p:cNvPr id="22" name="object 7">
            <a:extLst>
              <a:ext uri="{FF2B5EF4-FFF2-40B4-BE49-F238E27FC236}">
                <a16:creationId xmlns:a16="http://schemas.microsoft.com/office/drawing/2014/main" id="{CE7FFC6E-1A54-D6BA-1E8B-4B28CE5DA4A8}"/>
              </a:ext>
            </a:extLst>
          </p:cNvPr>
          <p:cNvSpPr/>
          <p:nvPr/>
        </p:nvSpPr>
        <p:spPr>
          <a:xfrm>
            <a:off x="9632103" y="4691279"/>
            <a:ext cx="986433" cy="881785"/>
          </a:xfrm>
          <a:prstGeom prst="roundRect">
            <a:avLst>
              <a:gd name="adj" fmla="val 991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4" name="object 29">
            <a:extLst>
              <a:ext uri="{FF2B5EF4-FFF2-40B4-BE49-F238E27FC236}">
                <a16:creationId xmlns:a16="http://schemas.microsoft.com/office/drawing/2014/main" id="{77B58F3A-3001-CDCA-5DDC-CB0F76B05D9F}"/>
              </a:ext>
            </a:extLst>
          </p:cNvPr>
          <p:cNvSpPr txBox="1"/>
          <p:nvPr/>
        </p:nvSpPr>
        <p:spPr>
          <a:xfrm>
            <a:off x="9632103" y="4484484"/>
            <a:ext cx="1297130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Backup Data</a:t>
            </a:r>
          </a:p>
        </p:txBody>
      </p:sp>
      <p:sp>
        <p:nvSpPr>
          <p:cNvPr id="25" name="object 29">
            <a:extLst>
              <a:ext uri="{FF2B5EF4-FFF2-40B4-BE49-F238E27FC236}">
                <a16:creationId xmlns:a16="http://schemas.microsoft.com/office/drawing/2014/main" id="{5D73BD91-00B9-317F-7EDE-98631352B95C}"/>
              </a:ext>
            </a:extLst>
          </p:cNvPr>
          <p:cNvSpPr txBox="1"/>
          <p:nvPr/>
        </p:nvSpPr>
        <p:spPr>
          <a:xfrm>
            <a:off x="9887701" y="5403400"/>
            <a:ext cx="472137" cy="11772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Storage</a:t>
            </a:r>
          </a:p>
        </p:txBody>
      </p: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7DB3BB99-F70D-73A0-BBD4-1034BCA23070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7848845" y="3912528"/>
            <a:ext cx="0" cy="53564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</p:cxnSp>
      <p:sp>
        <p:nvSpPr>
          <p:cNvPr id="64" name="object 29">
            <a:extLst>
              <a:ext uri="{FF2B5EF4-FFF2-40B4-BE49-F238E27FC236}">
                <a16:creationId xmlns:a16="http://schemas.microsoft.com/office/drawing/2014/main" id="{7A389982-EBFB-2CAB-B0E3-E8098BC6AE0F}"/>
              </a:ext>
            </a:extLst>
          </p:cNvPr>
          <p:cNvSpPr txBox="1"/>
          <p:nvPr/>
        </p:nvSpPr>
        <p:spPr>
          <a:xfrm>
            <a:off x="8751013" y="5197225"/>
            <a:ext cx="472137" cy="12125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100"/>
              </a:spcBef>
            </a:pPr>
            <a:r>
              <a:rPr lang="ko-KR" altLang="en-US" sz="9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동기화</a:t>
            </a:r>
            <a:endParaRPr lang="en-US" altLang="ko-KR" sz="900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67" name="object 7">
            <a:extLst>
              <a:ext uri="{FF2B5EF4-FFF2-40B4-BE49-F238E27FC236}">
                <a16:creationId xmlns:a16="http://schemas.microsoft.com/office/drawing/2014/main" id="{36078D1C-12F3-9C63-22C5-56AFD6423361}"/>
              </a:ext>
            </a:extLst>
          </p:cNvPr>
          <p:cNvSpPr/>
          <p:nvPr/>
        </p:nvSpPr>
        <p:spPr>
          <a:xfrm>
            <a:off x="7354077" y="4693754"/>
            <a:ext cx="986433" cy="18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</a:schemeClr>
          </a:solidFill>
          <a:ln w="19050">
            <a:noFill/>
            <a:prstDash val="solid"/>
          </a:ln>
        </p:spPr>
        <p:txBody>
          <a:bodyPr wrap="square" lIns="0" tIns="0" rIns="0" bIns="0" rtlCol="0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Veeam</a:t>
            </a:r>
            <a:endParaRPr sz="1000" b="1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73" name="object 7">
            <a:extLst>
              <a:ext uri="{FF2B5EF4-FFF2-40B4-BE49-F238E27FC236}">
                <a16:creationId xmlns:a16="http://schemas.microsoft.com/office/drawing/2014/main" id="{CC54E3A9-EDD7-B33C-DF9A-6231615A03A4}"/>
              </a:ext>
            </a:extLst>
          </p:cNvPr>
          <p:cNvSpPr/>
          <p:nvPr/>
        </p:nvSpPr>
        <p:spPr>
          <a:xfrm>
            <a:off x="9632933" y="4693754"/>
            <a:ext cx="986433" cy="18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</a:schemeClr>
          </a:solidFill>
          <a:ln w="19050">
            <a:noFill/>
            <a:prstDash val="solid"/>
          </a:ln>
        </p:spPr>
        <p:txBody>
          <a:bodyPr wrap="square" lIns="0" tIns="0" rIns="0" bIns="0" rtlCol="0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Veeam</a:t>
            </a:r>
            <a:endParaRPr sz="1000" b="1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id="{5F67AE3F-C230-FE45-975F-9609CAC17C15}"/>
              </a:ext>
            </a:extLst>
          </p:cNvPr>
          <p:cNvCxnSpPr>
            <a:cxnSpLocks/>
          </p:cNvCxnSpPr>
          <p:nvPr/>
        </p:nvCxnSpPr>
        <p:spPr>
          <a:xfrm flipV="1">
            <a:off x="10148947" y="3912528"/>
            <a:ext cx="0" cy="53564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</p:cxnSp>
      <p:cxnSp>
        <p:nvCxnSpPr>
          <p:cNvPr id="80" name="직선 화살표 연결선 79">
            <a:extLst>
              <a:ext uri="{FF2B5EF4-FFF2-40B4-BE49-F238E27FC236}">
                <a16:creationId xmlns:a16="http://schemas.microsoft.com/office/drawing/2014/main" id="{C2FC7E2C-AA6A-79C9-499C-1C3C6355F9EE}"/>
              </a:ext>
            </a:extLst>
          </p:cNvPr>
          <p:cNvCxnSpPr>
            <a:cxnSpLocks/>
            <a:stCxn id="22" idx="1"/>
            <a:endCxn id="17" idx="3"/>
          </p:cNvCxnSpPr>
          <p:nvPr/>
        </p:nvCxnSpPr>
        <p:spPr>
          <a:xfrm flipH="1">
            <a:off x="8342061" y="5132172"/>
            <a:ext cx="1290042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headEnd type="oval" w="med" len="med"/>
            <a:tailEnd type="oval" w="med" len="med"/>
          </a:ln>
        </p:spPr>
      </p:cxn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D43842EF-6150-4CD0-9808-EF7F9A31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753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4F058-D028-3976-9F37-BB3E476C9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12E0C845-5246-14B3-3000-C21274751E40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86850-AD71-7E59-219A-265BDD59B945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Solution·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</a:t>
            </a:r>
            <a:r>
              <a:rPr lang="en-US" altLang="ko-KR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 유지보수</a:t>
            </a:r>
            <a:r>
              <a:rPr lang="ko-KR" altLang="en-US" sz="24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Third-Party Software Support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DEB86795-8201-DA31-3FAA-D5A36A6A467C}"/>
              </a:ext>
            </a:extLst>
          </p:cNvPr>
          <p:cNvSpPr txBox="1"/>
          <p:nvPr/>
        </p:nvSpPr>
        <p:spPr>
          <a:xfrm>
            <a:off x="421675" y="1177227"/>
            <a:ext cx="8465149" cy="1603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3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자 유지보수란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소프트웨어 제조사가 아닌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독립적인 타기업이 제공하는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기업 소프트웨어 유지보수 지원 서비스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로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제조사가 제공하는 유지보수 서비스에 비해 다양한 장점을 제공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제조사의 유지보수 서비스 대비 상당 비용을 절감 가능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제조사가 중단한 제품의 유지보수 서비스도 지속적으로 지원 가능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제조사가 지원하지 못하는 고객사에 특수한 요구사항에 최적화된 맞춤 서비스 지원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고급 인력의 빠른 대응과 이슈 해결 지원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FC81C909-C737-CD3D-8172-B7AB9AEA0859}"/>
              </a:ext>
            </a:extLst>
          </p:cNvPr>
          <p:cNvSpPr txBox="1"/>
          <p:nvPr/>
        </p:nvSpPr>
        <p:spPr>
          <a:xfrm>
            <a:off x="1444662" y="3337282"/>
            <a:ext cx="4391023" cy="1315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Rimini Street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3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자 유지보수 시장에서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86%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 점유율을 가진 업계 선두기업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Oracle, SAP, Microsoft, IBM, Salesforce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등 다양한 서비스를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160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개국에 지원중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3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" indent="-85725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이상 경력의 한국 엔지니어가 직접 지원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" indent="-85725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중대 장애에 대해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10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분 이내의 대응 보장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" indent="-85725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고객사의 환경에 최적화된 맞춤형 서비스 지원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" indent="-85725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현재 사용중인 어플리케이션에 대해 최소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년의 서비스 지원 보장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" indent="-85725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글로벌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17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 기술지원센터를 통해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24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시간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365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일 기술지원 제공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531EB7F-0EFC-CCC1-4C60-38288CDB4A44}"/>
              </a:ext>
            </a:extLst>
          </p:cNvPr>
          <p:cNvSpPr/>
          <p:nvPr/>
        </p:nvSpPr>
        <p:spPr>
          <a:xfrm>
            <a:off x="396959" y="3306505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Rimini Street – HMG Strategy – CIO &amp; CISO Summits">
            <a:extLst>
              <a:ext uri="{FF2B5EF4-FFF2-40B4-BE49-F238E27FC236}">
                <a16:creationId xmlns:a16="http://schemas.microsoft.com/office/drawing/2014/main" id="{265699EC-4FA3-5402-3C13-0A13CA4EC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5" r="26445"/>
          <a:stretch/>
        </p:blipFill>
        <p:spPr bwMode="auto">
          <a:xfrm>
            <a:off x="538583" y="3333871"/>
            <a:ext cx="608012" cy="4727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1AB01EA-8DDF-6574-48E4-CEE1619F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466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451E3-1E45-95B2-CBC5-C3CA59D87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14DACC9A-2423-BDE1-D24E-4A9C1B601D96}"/>
              </a:ext>
            </a:extLst>
          </p:cNvPr>
          <p:cNvSpPr/>
          <p:nvPr/>
        </p:nvSpPr>
        <p:spPr>
          <a:xfrm>
            <a:off x="8020932" y="4619625"/>
            <a:ext cx="3123317" cy="1373770"/>
          </a:xfrm>
          <a:prstGeom prst="roundRect">
            <a:avLst>
              <a:gd name="adj" fmla="val 5924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CFE74F2E-F52D-2A8F-0A52-58CEFE18FA26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5D586-5003-B3C9-E679-2B6429C7262D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Solution·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미들웨어</a:t>
            </a:r>
            <a:r>
              <a:rPr lang="ko-KR" altLang="en-US" sz="24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Middleware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3ABF1BD2-3F78-A917-E29D-A725072EE18C}"/>
              </a:ext>
            </a:extLst>
          </p:cNvPr>
          <p:cNvSpPr txBox="1"/>
          <p:nvPr/>
        </p:nvSpPr>
        <p:spPr>
          <a:xfrm>
            <a:off x="421675" y="1177227"/>
            <a:ext cx="8465149" cy="1603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미들웨어는 사용자의 운영체제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어플리케이션을 연결하는 소프트웨어 솔루션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복잡한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인프라 환경을 단순 명료한 인터페이스로 동작하게 지원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서로 다른 어플리케이션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데이터베이스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네트워크 프로토콜 간의 연결 통합 지원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기업의 디지털 전환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시스템 통합의 용이성 증대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와이젠은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WEB Server / Web Application Server</a:t>
            </a:r>
            <a:r>
              <a:rPr lang="en-US" altLang="ko-KR" sz="9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WAS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전문 솔루션 벤더사와의 파트너십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으로 신속하고 전문적인 기술 제공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43" name="그림 42" descr="디자인, 로고, 상징, 스케치이(가) 표시된 사진&#10;&#10;자동 생성된 설명">
            <a:extLst>
              <a:ext uri="{FF2B5EF4-FFF2-40B4-BE49-F238E27FC236}">
                <a16:creationId xmlns:a16="http://schemas.microsoft.com/office/drawing/2014/main" id="{C727166A-F87D-9FC9-518D-16B23C7E7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18" y="4934695"/>
            <a:ext cx="551010" cy="605670"/>
          </a:xfrm>
          <a:prstGeom prst="rect">
            <a:avLst/>
          </a:prstGeom>
        </p:spPr>
      </p:pic>
      <p:sp>
        <p:nvSpPr>
          <p:cNvPr id="50" name="object 29">
            <a:extLst>
              <a:ext uri="{FF2B5EF4-FFF2-40B4-BE49-F238E27FC236}">
                <a16:creationId xmlns:a16="http://schemas.microsoft.com/office/drawing/2014/main" id="{35CD4C03-AFC5-9F97-FB59-5445F5EA7129}"/>
              </a:ext>
            </a:extLst>
          </p:cNvPr>
          <p:cNvSpPr txBox="1"/>
          <p:nvPr/>
        </p:nvSpPr>
        <p:spPr>
          <a:xfrm>
            <a:off x="6807871" y="5687756"/>
            <a:ext cx="906668" cy="16671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User</a:t>
            </a: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86FB20D2-AD50-AB43-11CD-053A611F8945}"/>
              </a:ext>
            </a:extLst>
          </p:cNvPr>
          <p:cNvSpPr/>
          <p:nvPr/>
        </p:nvSpPr>
        <p:spPr>
          <a:xfrm>
            <a:off x="6785090" y="4774471"/>
            <a:ext cx="911956" cy="911954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object 29">
            <a:extLst>
              <a:ext uri="{FF2B5EF4-FFF2-40B4-BE49-F238E27FC236}">
                <a16:creationId xmlns:a16="http://schemas.microsoft.com/office/drawing/2014/main" id="{DBA29C9A-B2E4-9F95-180E-63F112DA1A52}"/>
              </a:ext>
            </a:extLst>
          </p:cNvPr>
          <p:cNvSpPr txBox="1"/>
          <p:nvPr/>
        </p:nvSpPr>
        <p:spPr>
          <a:xfrm>
            <a:off x="8068262" y="4377220"/>
            <a:ext cx="870513" cy="1575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Middleware</a:t>
            </a:r>
          </a:p>
        </p:txBody>
      </p:sp>
      <p:pic>
        <p:nvPicPr>
          <p:cNvPr id="7" name="object 34">
            <a:extLst>
              <a:ext uri="{FF2B5EF4-FFF2-40B4-BE49-F238E27FC236}">
                <a16:creationId xmlns:a16="http://schemas.microsoft.com/office/drawing/2014/main" id="{12332C48-2F4C-476D-E4E4-F02C0EC6EB74}"/>
              </a:ext>
            </a:extLst>
          </p:cNvPr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7275" y="3426495"/>
            <a:ext cx="810025" cy="159071"/>
          </a:xfrm>
          <a:prstGeom prst="rect">
            <a:avLst/>
          </a:prstGeom>
        </p:spPr>
      </p:pic>
      <p:pic>
        <p:nvPicPr>
          <p:cNvPr id="8" name="Picture 6" descr="JBoss (company) - Wikipedia">
            <a:extLst>
              <a:ext uri="{FF2B5EF4-FFF2-40B4-BE49-F238E27FC236}">
                <a16:creationId xmlns:a16="http://schemas.microsoft.com/office/drawing/2014/main" id="{894C569B-515C-F670-BE01-C556D1676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0" y="3929497"/>
            <a:ext cx="733438" cy="428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F34FDB34-84C9-9B32-773D-61ED3C9174F9}"/>
              </a:ext>
            </a:extLst>
          </p:cNvPr>
          <p:cNvSpPr txBox="1"/>
          <p:nvPr/>
        </p:nvSpPr>
        <p:spPr>
          <a:xfrm>
            <a:off x="1444662" y="3907861"/>
            <a:ext cx="4391023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Red Hat JBoss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오픈소스 소프트웨어 전문 기업인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Red Hat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 인수한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JBoss 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자바 기반 어플리케이션 서버로 가볍고 빠른 성능 보유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E3B4592-8842-A08B-F177-9CA8A4DBEF8A}"/>
              </a:ext>
            </a:extLst>
          </p:cNvPr>
          <p:cNvSpPr/>
          <p:nvPr/>
        </p:nvSpPr>
        <p:spPr>
          <a:xfrm>
            <a:off x="396959" y="3877084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F10F7297-0205-CCAF-5083-4651ED986E8C}"/>
              </a:ext>
            </a:extLst>
          </p:cNvPr>
          <p:cNvSpPr txBox="1"/>
          <p:nvPr/>
        </p:nvSpPr>
        <p:spPr>
          <a:xfrm>
            <a:off x="1444662" y="3278199"/>
            <a:ext cx="4391023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TmaxSoft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국내 미들웨어 시장 점유율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 기업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WEB Server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 </a:t>
            </a:r>
            <a:r>
              <a:rPr lang="ko-KR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웹투비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WebToB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), WAS Server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 제우스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(JEUS)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지원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EA59A15F-ABB8-19D7-C200-B4019078F0A7}"/>
              </a:ext>
            </a:extLst>
          </p:cNvPr>
          <p:cNvSpPr/>
          <p:nvPr/>
        </p:nvSpPr>
        <p:spPr>
          <a:xfrm>
            <a:off x="396959" y="3247422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 descr="폰트, 그래픽, 상징, 원이(가) 표시된 사진&#10;&#10;자동 생성된 설명">
            <a:extLst>
              <a:ext uri="{FF2B5EF4-FFF2-40B4-BE49-F238E27FC236}">
                <a16:creationId xmlns:a16="http://schemas.microsoft.com/office/drawing/2014/main" id="{E2FFCB49-83E1-8C8F-C066-E2E9BAC728A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03" y="4917223"/>
            <a:ext cx="564068" cy="564068"/>
          </a:xfrm>
          <a:prstGeom prst="rect">
            <a:avLst/>
          </a:prstGeom>
        </p:spPr>
      </p:pic>
      <p:pic>
        <p:nvPicPr>
          <p:cNvPr id="49" name="그림 48" descr="디자인, 스크린샷, 원, 직사각형이(가) 표시된 사진&#10;&#10;자동 생성된 설명">
            <a:extLst>
              <a:ext uri="{FF2B5EF4-FFF2-40B4-BE49-F238E27FC236}">
                <a16:creationId xmlns:a16="http://schemas.microsoft.com/office/drawing/2014/main" id="{E78C0A8D-4CE5-8AC3-A054-51593773B8C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745" y="4944649"/>
            <a:ext cx="546562" cy="546562"/>
          </a:xfrm>
          <a:prstGeom prst="rect">
            <a:avLst/>
          </a:prstGeom>
        </p:spPr>
      </p:pic>
      <p:sp>
        <p:nvSpPr>
          <p:cNvPr id="51" name="object 29">
            <a:extLst>
              <a:ext uri="{FF2B5EF4-FFF2-40B4-BE49-F238E27FC236}">
                <a16:creationId xmlns:a16="http://schemas.microsoft.com/office/drawing/2014/main" id="{2B123B76-B65A-7D80-CCC3-FF1BCC7C1CA9}"/>
              </a:ext>
            </a:extLst>
          </p:cNvPr>
          <p:cNvSpPr txBox="1"/>
          <p:nvPr/>
        </p:nvSpPr>
        <p:spPr>
          <a:xfrm>
            <a:off x="8428126" y="5689144"/>
            <a:ext cx="906668" cy="144211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WEB Server</a:t>
            </a:r>
          </a:p>
        </p:txBody>
      </p:sp>
      <p:sp>
        <p:nvSpPr>
          <p:cNvPr id="52" name="object 29">
            <a:extLst>
              <a:ext uri="{FF2B5EF4-FFF2-40B4-BE49-F238E27FC236}">
                <a16:creationId xmlns:a16="http://schemas.microsoft.com/office/drawing/2014/main" id="{745AD5BC-3932-1D02-BA7C-01998C9ED16A}"/>
              </a:ext>
            </a:extLst>
          </p:cNvPr>
          <p:cNvSpPr txBox="1"/>
          <p:nvPr/>
        </p:nvSpPr>
        <p:spPr>
          <a:xfrm>
            <a:off x="9881022" y="5689144"/>
            <a:ext cx="906668" cy="144211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WAS Server</a:t>
            </a: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9CDA248D-9EA7-AE9A-F480-3D835BACC422}"/>
              </a:ext>
            </a:extLst>
          </p:cNvPr>
          <p:cNvSpPr/>
          <p:nvPr/>
        </p:nvSpPr>
        <p:spPr>
          <a:xfrm>
            <a:off x="8393233" y="4774471"/>
            <a:ext cx="911956" cy="911954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0DA05CE2-A966-8E17-05C0-72A0858C2BBC}"/>
              </a:ext>
            </a:extLst>
          </p:cNvPr>
          <p:cNvSpPr/>
          <p:nvPr/>
        </p:nvSpPr>
        <p:spPr>
          <a:xfrm>
            <a:off x="9864454" y="4774471"/>
            <a:ext cx="911956" cy="911954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C03C7959-3EF3-6BA6-7D44-AE40C6FEE8A1}"/>
              </a:ext>
            </a:extLst>
          </p:cNvPr>
          <p:cNvCxnSpPr>
            <a:cxnSpLocks/>
            <a:stCxn id="58" idx="6"/>
            <a:endCxn id="59" idx="2"/>
          </p:cNvCxnSpPr>
          <p:nvPr/>
        </p:nvCxnSpPr>
        <p:spPr>
          <a:xfrm>
            <a:off x="9305189" y="5230448"/>
            <a:ext cx="55926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F033EA15-59C7-632D-5D5C-14AD774A97A7}"/>
              </a:ext>
            </a:extLst>
          </p:cNvPr>
          <p:cNvCxnSpPr>
            <a:cxnSpLocks/>
            <a:stCxn id="56" idx="6"/>
            <a:endCxn id="58" idx="2"/>
          </p:cNvCxnSpPr>
          <p:nvPr/>
        </p:nvCxnSpPr>
        <p:spPr>
          <a:xfrm>
            <a:off x="7697046" y="5230448"/>
            <a:ext cx="696187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A7055EF-2256-86BB-DA73-32838291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209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2ABAB-1D39-199E-FB89-1B99DABEF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타원 17">
            <a:extLst>
              <a:ext uri="{FF2B5EF4-FFF2-40B4-BE49-F238E27FC236}">
                <a16:creationId xmlns:a16="http://schemas.microsoft.com/office/drawing/2014/main" id="{7324A794-F092-E7E1-7971-6FCE553067D0}"/>
              </a:ext>
            </a:extLst>
          </p:cNvPr>
          <p:cNvSpPr/>
          <p:nvPr/>
        </p:nvSpPr>
        <p:spPr>
          <a:xfrm>
            <a:off x="9816793" y="2490468"/>
            <a:ext cx="878390" cy="87839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DBBBE996-12D7-4740-AC2B-A91AAB034F5E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25F54-C3E2-5C5C-7E5D-9B219EE0C618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Solution·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미들웨어</a:t>
            </a:r>
            <a:r>
              <a:rPr lang="ko-KR" altLang="en-US" sz="24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Middleware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30C9CD63-A778-CE90-9E43-04AC5A936E47}"/>
              </a:ext>
            </a:extLst>
          </p:cNvPr>
          <p:cNvSpPr txBox="1"/>
          <p:nvPr/>
        </p:nvSpPr>
        <p:spPr>
          <a:xfrm>
            <a:off x="421675" y="1177227"/>
            <a:ext cx="7131649" cy="44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고객사례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사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•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프레임워크 및 미들웨어 업그레이드 프로젝트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FFC08E5B-01F2-377C-801B-070D9D973077}"/>
              </a:ext>
            </a:extLst>
          </p:cNvPr>
          <p:cNvSpPr txBox="1"/>
          <p:nvPr/>
        </p:nvSpPr>
        <p:spPr>
          <a:xfrm>
            <a:off x="421675" y="1817910"/>
            <a:ext cx="5674325" cy="831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노후 시스템 교체와 함께 기존 미들웨어 솔루션 업그레이드 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노후된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UNIX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서버를 신규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LINUX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서버로 교체 </a:t>
            </a:r>
            <a:r>
              <a:rPr lang="en-US" altLang="ko-KR" sz="10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(Unix to Linux)</a:t>
            </a: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신규 서버와 고객사 업무의 특성에 최적화된 미들웨어 환경 커스터마이징 제안</a:t>
            </a:r>
          </a:p>
        </p:txBody>
      </p:sp>
      <p:pic>
        <p:nvPicPr>
          <p:cNvPr id="11" name="그림 10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D32C6A29-D634-9568-4FA7-59123644BA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339" y="2704031"/>
            <a:ext cx="462369" cy="462369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567EC7D6-D878-08CF-AD1A-EF00BF9E75D6}"/>
              </a:ext>
            </a:extLst>
          </p:cNvPr>
          <p:cNvSpPr/>
          <p:nvPr/>
        </p:nvSpPr>
        <p:spPr>
          <a:xfrm>
            <a:off x="7394053" y="2490468"/>
            <a:ext cx="878390" cy="87839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522EC2F8-DC68-499A-C7E0-FCE437A31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586" y="2915402"/>
            <a:ext cx="455780" cy="4557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그림 9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D5136612-C642-604E-2877-165FBBCE7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806" y="2704031"/>
            <a:ext cx="462369" cy="462369"/>
          </a:xfrm>
          <a:prstGeom prst="rect">
            <a:avLst/>
          </a:prstGeom>
        </p:spPr>
      </p:pic>
      <p:sp>
        <p:nvSpPr>
          <p:cNvPr id="21" name="object 29">
            <a:extLst>
              <a:ext uri="{FF2B5EF4-FFF2-40B4-BE49-F238E27FC236}">
                <a16:creationId xmlns:a16="http://schemas.microsoft.com/office/drawing/2014/main" id="{3C1F23B8-D475-EA48-D381-1D43EB97AC53}"/>
              </a:ext>
            </a:extLst>
          </p:cNvPr>
          <p:cNvSpPr txBox="1"/>
          <p:nvPr/>
        </p:nvSpPr>
        <p:spPr>
          <a:xfrm>
            <a:off x="7248150" y="3396633"/>
            <a:ext cx="1170746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UNIX </a:t>
            </a:r>
          </a:p>
          <a:p>
            <a:pPr algn="ctr">
              <a:lnSpc>
                <a:spcPts val="1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Server</a:t>
            </a:r>
          </a:p>
        </p:txBody>
      </p:sp>
      <p:sp>
        <p:nvSpPr>
          <p:cNvPr id="22" name="object 29">
            <a:extLst>
              <a:ext uri="{FF2B5EF4-FFF2-40B4-BE49-F238E27FC236}">
                <a16:creationId xmlns:a16="http://schemas.microsoft.com/office/drawing/2014/main" id="{81D3E58A-50EE-C6C8-2A1F-9BC6F55EF1E5}"/>
              </a:ext>
            </a:extLst>
          </p:cNvPr>
          <p:cNvSpPr txBox="1"/>
          <p:nvPr/>
        </p:nvSpPr>
        <p:spPr>
          <a:xfrm>
            <a:off x="9670615" y="3396633"/>
            <a:ext cx="1170746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00"/>
              </a:lnSpc>
              <a:spcBef>
                <a:spcPts val="100"/>
              </a:spcBef>
            </a:pPr>
            <a:r>
              <a:rPr 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LINUX </a:t>
            </a:r>
          </a:p>
          <a:p>
            <a:pPr algn="ctr">
              <a:lnSpc>
                <a:spcPts val="1000"/>
              </a:lnSpc>
              <a:spcBef>
                <a:spcPts val="100"/>
              </a:spcBef>
            </a:pPr>
            <a:r>
              <a:rPr lang="en-US" sz="10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Server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8D16102-B0EE-D358-239E-30BA54558E11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8272443" y="2929663"/>
            <a:ext cx="1544350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6E5A3385-8AA6-9C10-E9BC-C3E8A082AEB5}"/>
              </a:ext>
            </a:extLst>
          </p:cNvPr>
          <p:cNvSpPr/>
          <p:nvPr/>
        </p:nvSpPr>
        <p:spPr>
          <a:xfrm>
            <a:off x="7235624" y="4095331"/>
            <a:ext cx="1159410" cy="2341656"/>
          </a:xfrm>
          <a:prstGeom prst="roundRect">
            <a:avLst>
              <a:gd name="adj" fmla="val 10429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A961136A-1D2B-806A-7AA2-438DCC973BD4}"/>
              </a:ext>
            </a:extLst>
          </p:cNvPr>
          <p:cNvSpPr txBox="1"/>
          <p:nvPr/>
        </p:nvSpPr>
        <p:spPr>
          <a:xfrm>
            <a:off x="8272443" y="2698145"/>
            <a:ext cx="15443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1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서버 교체</a:t>
            </a:r>
            <a:endParaRPr lang="en-US" altLang="ko-KR" sz="11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F0B644D3-522E-C847-C01D-AA62DA5896B7}"/>
              </a:ext>
            </a:extLst>
          </p:cNvPr>
          <p:cNvCxnSpPr>
            <a:cxnSpLocks/>
          </p:cNvCxnSpPr>
          <p:nvPr/>
        </p:nvCxnSpPr>
        <p:spPr>
          <a:xfrm flipV="1">
            <a:off x="7828644" y="3771331"/>
            <a:ext cx="0" cy="32400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bject 29">
            <a:extLst>
              <a:ext uri="{FF2B5EF4-FFF2-40B4-BE49-F238E27FC236}">
                <a16:creationId xmlns:a16="http://schemas.microsoft.com/office/drawing/2014/main" id="{CE99C257-3E98-BC52-C73A-4CDD3205FA95}"/>
              </a:ext>
            </a:extLst>
          </p:cNvPr>
          <p:cNvSpPr txBox="1"/>
          <p:nvPr/>
        </p:nvSpPr>
        <p:spPr>
          <a:xfrm>
            <a:off x="7341472" y="4588473"/>
            <a:ext cx="962411" cy="14395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JDK 1.4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84647828-4BB4-313E-84B7-65D8C7C6A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09" y="4205591"/>
            <a:ext cx="345839" cy="345839"/>
          </a:xfrm>
          <a:prstGeom prst="rect">
            <a:avLst/>
          </a:prstGeom>
        </p:spPr>
      </p:pic>
      <p:pic>
        <p:nvPicPr>
          <p:cNvPr id="25" name="Picture 2" descr="엔클라우드24 클라우드 &amp; 매니지드서비스">
            <a:extLst>
              <a:ext uri="{FF2B5EF4-FFF2-40B4-BE49-F238E27FC236}">
                <a16:creationId xmlns:a16="http://schemas.microsoft.com/office/drawing/2014/main" id="{02AEF6F8-4B52-0ED7-28E8-0DEC3D5D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367" y="5324732"/>
            <a:ext cx="519922" cy="35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티맥스소프트, 새로운 자바 프레임워크 '프로오브젝트' 출시 &lt; 솔루션 &lt; 뉴스 &lt; 기사본문 - 아이티데일리">
            <a:extLst>
              <a:ext uri="{FF2B5EF4-FFF2-40B4-BE49-F238E27FC236}">
                <a16:creationId xmlns:a16="http://schemas.microsoft.com/office/drawing/2014/main" id="{72635A4A-1D36-63BA-5B30-E06584B93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9937" r="9543" b="29937"/>
          <a:stretch/>
        </p:blipFill>
        <p:spPr bwMode="auto">
          <a:xfrm>
            <a:off x="7435748" y="5881003"/>
            <a:ext cx="756111" cy="3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object 33">
            <a:extLst>
              <a:ext uri="{FF2B5EF4-FFF2-40B4-BE49-F238E27FC236}">
                <a16:creationId xmlns:a16="http://schemas.microsoft.com/office/drawing/2014/main" id="{101619F9-711D-E754-8DB0-9EA4DFED7700}"/>
              </a:ext>
            </a:extLst>
          </p:cNvPr>
          <p:cNvPicPr/>
          <p:nvPr/>
        </p:nvPicPr>
        <p:blipFill>
          <a:blip r:embed="rId7" cstate="print">
            <a:grayscl/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0817" y="4802302"/>
            <a:ext cx="845022" cy="271882"/>
          </a:xfrm>
          <a:prstGeom prst="rect">
            <a:avLst/>
          </a:prstGeom>
        </p:spPr>
      </p:pic>
      <p:sp>
        <p:nvSpPr>
          <p:cNvPr id="31" name="object 29">
            <a:extLst>
              <a:ext uri="{FF2B5EF4-FFF2-40B4-BE49-F238E27FC236}">
                <a16:creationId xmlns:a16="http://schemas.microsoft.com/office/drawing/2014/main" id="{59711FAF-FD4C-8349-2D09-C6774A4106E1}"/>
              </a:ext>
            </a:extLst>
          </p:cNvPr>
          <p:cNvSpPr txBox="1"/>
          <p:nvPr/>
        </p:nvSpPr>
        <p:spPr>
          <a:xfrm>
            <a:off x="7341472" y="5073228"/>
            <a:ext cx="962411" cy="14395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00"/>
              </a:lnSpc>
              <a:spcBef>
                <a:spcPts val="100"/>
              </a:spcBef>
            </a:pP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Oracle 11g</a:t>
            </a: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6AED4376-8F02-4E5E-ADDF-8C28726A1910}"/>
              </a:ext>
            </a:extLst>
          </p:cNvPr>
          <p:cNvSpPr txBox="1"/>
          <p:nvPr/>
        </p:nvSpPr>
        <p:spPr>
          <a:xfrm>
            <a:off x="7301416" y="5657471"/>
            <a:ext cx="962411" cy="14395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00"/>
              </a:lnSpc>
              <a:spcBef>
                <a:spcPts val="100"/>
              </a:spcBef>
            </a:pP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JEUS 5.0</a:t>
            </a:r>
          </a:p>
        </p:txBody>
      </p:sp>
      <p:sp>
        <p:nvSpPr>
          <p:cNvPr id="33" name="object 29">
            <a:extLst>
              <a:ext uri="{FF2B5EF4-FFF2-40B4-BE49-F238E27FC236}">
                <a16:creationId xmlns:a16="http://schemas.microsoft.com/office/drawing/2014/main" id="{1397A5F4-485E-BE74-CE16-CCD369513C6D}"/>
              </a:ext>
            </a:extLst>
          </p:cNvPr>
          <p:cNvSpPr txBox="1"/>
          <p:nvPr/>
        </p:nvSpPr>
        <p:spPr>
          <a:xfrm>
            <a:off x="7353192" y="6181803"/>
            <a:ext cx="962411" cy="14395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00"/>
              </a:lnSpc>
              <a:spcBef>
                <a:spcPts val="100"/>
              </a:spcBef>
            </a:pPr>
            <a:r>
              <a:rPr lang="en-US" altLang="ko-KR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ProFrame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 4.0</a:t>
            </a:r>
          </a:p>
        </p:txBody>
      </p: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4CFE3713-2BA3-2E70-1DAF-DCC71D100C30}"/>
              </a:ext>
            </a:extLst>
          </p:cNvPr>
          <p:cNvCxnSpPr>
            <a:cxnSpLocks/>
          </p:cNvCxnSpPr>
          <p:nvPr/>
        </p:nvCxnSpPr>
        <p:spPr>
          <a:xfrm flipV="1">
            <a:off x="10261654" y="3771331"/>
            <a:ext cx="0" cy="324000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D96353C8-2795-D43B-9BEA-C84B8D52366D}"/>
              </a:ext>
            </a:extLst>
          </p:cNvPr>
          <p:cNvCxnSpPr>
            <a:cxnSpLocks/>
            <a:stCxn id="27" idx="3"/>
            <a:endCxn id="50" idx="1"/>
          </p:cNvCxnSpPr>
          <p:nvPr/>
        </p:nvCxnSpPr>
        <p:spPr>
          <a:xfrm>
            <a:off x="8395034" y="5266159"/>
            <a:ext cx="1286915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bject 29">
            <a:extLst>
              <a:ext uri="{FF2B5EF4-FFF2-40B4-BE49-F238E27FC236}">
                <a16:creationId xmlns:a16="http://schemas.microsoft.com/office/drawing/2014/main" id="{238B2072-2633-DBB6-7EB3-E44DB2280438}"/>
              </a:ext>
            </a:extLst>
          </p:cNvPr>
          <p:cNvSpPr txBox="1"/>
          <p:nvPr/>
        </p:nvSpPr>
        <p:spPr>
          <a:xfrm>
            <a:off x="8509311" y="4852539"/>
            <a:ext cx="105836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1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미들웨어</a:t>
            </a:r>
            <a:endParaRPr lang="en-US" altLang="ko-KR" sz="11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1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업그레이드</a:t>
            </a:r>
            <a:endParaRPr lang="en-US" altLang="ko-KR" sz="11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D9056790-2292-DEFB-9457-9DEE149E120D}"/>
              </a:ext>
            </a:extLst>
          </p:cNvPr>
          <p:cNvSpPr/>
          <p:nvPr/>
        </p:nvSpPr>
        <p:spPr>
          <a:xfrm>
            <a:off x="9681949" y="4095331"/>
            <a:ext cx="1159410" cy="2341656"/>
          </a:xfrm>
          <a:prstGeom prst="roundRect">
            <a:avLst>
              <a:gd name="adj" fmla="val 10429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object 29">
            <a:extLst>
              <a:ext uri="{FF2B5EF4-FFF2-40B4-BE49-F238E27FC236}">
                <a16:creationId xmlns:a16="http://schemas.microsoft.com/office/drawing/2014/main" id="{81B4ED57-220D-43EA-FB9A-291B8C8A89BB}"/>
              </a:ext>
            </a:extLst>
          </p:cNvPr>
          <p:cNvSpPr txBox="1"/>
          <p:nvPr/>
        </p:nvSpPr>
        <p:spPr>
          <a:xfrm>
            <a:off x="9787797" y="4588473"/>
            <a:ext cx="962411" cy="14395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00"/>
              </a:lnSpc>
              <a:spcBef>
                <a:spcPts val="100"/>
              </a:spcBef>
            </a:pPr>
            <a:r>
              <a:rPr lang="en-US" sz="10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JDK 1.8</a:t>
            </a: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23A80029-F633-7828-AB98-EF3F632BE5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634" y="4205591"/>
            <a:ext cx="345839" cy="345839"/>
          </a:xfrm>
          <a:prstGeom prst="rect">
            <a:avLst/>
          </a:prstGeom>
        </p:spPr>
      </p:pic>
      <p:pic>
        <p:nvPicPr>
          <p:cNvPr id="53" name="Picture 2" descr="엔클라우드24 클라우드 &amp; 매니지드서비스">
            <a:extLst>
              <a:ext uri="{FF2B5EF4-FFF2-40B4-BE49-F238E27FC236}">
                <a16:creationId xmlns:a16="http://schemas.microsoft.com/office/drawing/2014/main" id="{57B20897-FDFC-D4DC-3E33-9A055434E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692" y="5324732"/>
            <a:ext cx="519922" cy="35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티맥스소프트, 새로운 자바 프레임워크 '프로오브젝트' 출시 &lt; 솔루션 &lt; 뉴스 &lt; 기사본문 - 아이티데일리">
            <a:extLst>
              <a:ext uri="{FF2B5EF4-FFF2-40B4-BE49-F238E27FC236}">
                <a16:creationId xmlns:a16="http://schemas.microsoft.com/office/drawing/2014/main" id="{1C6CD490-A1E2-2BBD-4ACC-85B3C3E11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9937" r="9543" b="29937"/>
          <a:stretch/>
        </p:blipFill>
        <p:spPr bwMode="auto">
          <a:xfrm>
            <a:off x="9882073" y="5881003"/>
            <a:ext cx="756111" cy="3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object 33">
            <a:extLst>
              <a:ext uri="{FF2B5EF4-FFF2-40B4-BE49-F238E27FC236}">
                <a16:creationId xmlns:a16="http://schemas.microsoft.com/office/drawing/2014/main" id="{134A046D-02C4-55A3-473E-0F3020853FE0}"/>
              </a:ext>
            </a:extLst>
          </p:cNvPr>
          <p:cNvPicPr/>
          <p:nvPr/>
        </p:nvPicPr>
        <p:blipFill>
          <a:blip r:embed="rId7" cstate="print">
            <a:grayscl/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7142" y="4802302"/>
            <a:ext cx="845022" cy="271882"/>
          </a:xfrm>
          <a:prstGeom prst="rect">
            <a:avLst/>
          </a:prstGeom>
        </p:spPr>
      </p:pic>
      <p:sp>
        <p:nvSpPr>
          <p:cNvPr id="58" name="object 29">
            <a:extLst>
              <a:ext uri="{FF2B5EF4-FFF2-40B4-BE49-F238E27FC236}">
                <a16:creationId xmlns:a16="http://schemas.microsoft.com/office/drawing/2014/main" id="{E60F8AB2-2A99-01DC-FF09-6DCB2A66AD15}"/>
              </a:ext>
            </a:extLst>
          </p:cNvPr>
          <p:cNvSpPr txBox="1"/>
          <p:nvPr/>
        </p:nvSpPr>
        <p:spPr>
          <a:xfrm>
            <a:off x="9787797" y="5073228"/>
            <a:ext cx="962411" cy="14395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00"/>
              </a:lnSpc>
              <a:spcBef>
                <a:spcPts val="100"/>
              </a:spcBef>
            </a:pPr>
            <a:r>
              <a:rPr lang="en-US" altLang="ko-KR" sz="10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Oracle 12C R3</a:t>
            </a:r>
          </a:p>
        </p:txBody>
      </p:sp>
      <p:sp>
        <p:nvSpPr>
          <p:cNvPr id="59" name="object 29">
            <a:extLst>
              <a:ext uri="{FF2B5EF4-FFF2-40B4-BE49-F238E27FC236}">
                <a16:creationId xmlns:a16="http://schemas.microsoft.com/office/drawing/2014/main" id="{FF0CECA7-DECA-123B-496F-4C75166C68B5}"/>
              </a:ext>
            </a:extLst>
          </p:cNvPr>
          <p:cNvSpPr txBox="1"/>
          <p:nvPr/>
        </p:nvSpPr>
        <p:spPr>
          <a:xfrm>
            <a:off x="9747741" y="5657471"/>
            <a:ext cx="962411" cy="14395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00"/>
              </a:lnSpc>
              <a:spcBef>
                <a:spcPts val="100"/>
              </a:spcBef>
            </a:pPr>
            <a:r>
              <a:rPr lang="en-US" altLang="ko-KR" sz="10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JEUS 8.0</a:t>
            </a:r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D12F16F9-2DC2-D2F5-6B94-D0A3429CB6DE}"/>
              </a:ext>
            </a:extLst>
          </p:cNvPr>
          <p:cNvSpPr txBox="1"/>
          <p:nvPr/>
        </p:nvSpPr>
        <p:spPr>
          <a:xfrm>
            <a:off x="9799517" y="6181803"/>
            <a:ext cx="962411" cy="14395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00"/>
              </a:lnSpc>
              <a:spcBef>
                <a:spcPts val="100"/>
              </a:spcBef>
            </a:pPr>
            <a:r>
              <a:rPr lang="en-US" altLang="ko-KR" sz="1000" dirty="0" err="1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ProObject</a:t>
            </a:r>
            <a:r>
              <a:rPr lang="en-US" altLang="ko-KR" sz="10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 7.0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D2E6D0-9BE4-8214-B21A-A5B1A9D5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5444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BD89F-17CA-02A1-2466-874E71D00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1236B208-85F4-B574-AFE4-50F5EBD97D0E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C895DE70-CE36-97AF-0573-A781EB4FE8C1}"/>
              </a:ext>
            </a:extLst>
          </p:cNvPr>
          <p:cNvSpPr txBox="1"/>
          <p:nvPr/>
        </p:nvSpPr>
        <p:spPr>
          <a:xfrm>
            <a:off x="421676" y="1177227"/>
            <a:ext cx="11187618" cy="1539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DBMS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솔루션은 데이터를 효율적으로 저장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관리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검색할 수 있게 지원하는 소프트웨어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사용자의 필요에 따라 대량의 데이터를 체계적으로 </a:t>
            </a:r>
            <a:r>
              <a:rPr lang="ko-KR" altLang="en-US" sz="1200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관리</a:t>
            </a:r>
            <a:r>
              <a:rPr lang="ko-KR" altLang="en-US" sz="1200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∙</a:t>
            </a:r>
            <a:r>
              <a:rPr lang="ko-KR" altLang="en-US" sz="1200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운영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가능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다수 사용자의 데이터 동시 접근 및 사용 가능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와이젠은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고객의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인프라 환경에 적합한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DBMS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제공 뿐만 아니라 기 운영 중인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DBMS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 적합한 인프라 구축 기술력 보유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DBMS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주요 벤더사와의 파트너십으로 신뢰할 수 있는 서비스 지원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58" name="그림 57" descr="메탈웨어, 코일 스프링, 흑백, 봄이(가) 표시된 사진&#10;&#10;자동 생성된 설명">
            <a:extLst>
              <a:ext uri="{FF2B5EF4-FFF2-40B4-BE49-F238E27FC236}">
                <a16:creationId xmlns:a16="http://schemas.microsoft.com/office/drawing/2014/main" id="{F2680BAA-29F6-77C9-5D38-DDF255D98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23" y="5348007"/>
            <a:ext cx="453000" cy="453000"/>
          </a:xfrm>
          <a:prstGeom prst="rect">
            <a:avLst/>
          </a:prstGeom>
        </p:spPr>
      </p:pic>
      <p:pic>
        <p:nvPicPr>
          <p:cNvPr id="60" name="그림 59" descr="상징, 스크린샷, 폰트, 흑백이(가) 표시된 사진&#10;&#10;자동 생성된 설명">
            <a:extLst>
              <a:ext uri="{FF2B5EF4-FFF2-40B4-BE49-F238E27FC236}">
                <a16:creationId xmlns:a16="http://schemas.microsoft.com/office/drawing/2014/main" id="{7600832F-8801-E328-3057-D77AB8DEE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68" y="4475046"/>
            <a:ext cx="489236" cy="489236"/>
          </a:xfrm>
          <a:prstGeom prst="rect">
            <a:avLst/>
          </a:prstGeom>
        </p:spPr>
      </p:pic>
      <p:pic>
        <p:nvPicPr>
          <p:cNvPr id="66" name="그림 65" descr="디자인, 로고, 상징, 스케치이(가) 표시된 사진&#10;&#10;자동 생성된 설명">
            <a:extLst>
              <a:ext uri="{FF2B5EF4-FFF2-40B4-BE49-F238E27FC236}">
                <a16:creationId xmlns:a16="http://schemas.microsoft.com/office/drawing/2014/main" id="{B10028A2-C49A-0415-2164-7008CEABA5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37" y="3624933"/>
            <a:ext cx="471370" cy="518130"/>
          </a:xfrm>
          <a:prstGeom prst="rect">
            <a:avLst/>
          </a:prstGeom>
        </p:spPr>
      </p:pic>
      <p:sp>
        <p:nvSpPr>
          <p:cNvPr id="67" name="타원 66">
            <a:extLst>
              <a:ext uri="{FF2B5EF4-FFF2-40B4-BE49-F238E27FC236}">
                <a16:creationId xmlns:a16="http://schemas.microsoft.com/office/drawing/2014/main" id="{96F77A2A-796D-0BD5-B409-3F519CD91033}"/>
              </a:ext>
            </a:extLst>
          </p:cNvPr>
          <p:cNvSpPr/>
          <p:nvPr/>
        </p:nvSpPr>
        <p:spPr>
          <a:xfrm>
            <a:off x="6504596" y="3502800"/>
            <a:ext cx="751654" cy="751654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object 29">
            <a:extLst>
              <a:ext uri="{FF2B5EF4-FFF2-40B4-BE49-F238E27FC236}">
                <a16:creationId xmlns:a16="http://schemas.microsoft.com/office/drawing/2014/main" id="{40DBB4DF-2DBD-CE2F-0F90-2E92DA80DAC9}"/>
              </a:ext>
            </a:extLst>
          </p:cNvPr>
          <p:cNvSpPr txBox="1"/>
          <p:nvPr/>
        </p:nvSpPr>
        <p:spPr>
          <a:xfrm>
            <a:off x="5853652" y="4109077"/>
            <a:ext cx="890114" cy="16671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Users</a:t>
            </a:r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A376A734-60E6-84DD-67B8-8902F0F4D554}"/>
              </a:ext>
            </a:extLst>
          </p:cNvPr>
          <p:cNvSpPr/>
          <p:nvPr/>
        </p:nvSpPr>
        <p:spPr>
          <a:xfrm>
            <a:off x="6504596" y="4357964"/>
            <a:ext cx="751654" cy="751654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object 29">
            <a:extLst>
              <a:ext uri="{FF2B5EF4-FFF2-40B4-BE49-F238E27FC236}">
                <a16:creationId xmlns:a16="http://schemas.microsoft.com/office/drawing/2014/main" id="{11AA78E4-8F0C-6855-0263-F749A8759E48}"/>
              </a:ext>
            </a:extLst>
          </p:cNvPr>
          <p:cNvSpPr txBox="1"/>
          <p:nvPr/>
        </p:nvSpPr>
        <p:spPr>
          <a:xfrm>
            <a:off x="5853652" y="4964241"/>
            <a:ext cx="890114" cy="16671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Applications</a:t>
            </a:r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9DFF5E11-9167-1D35-A61E-FC22870BEB33}"/>
              </a:ext>
            </a:extLst>
          </p:cNvPr>
          <p:cNvSpPr/>
          <p:nvPr/>
        </p:nvSpPr>
        <p:spPr>
          <a:xfrm>
            <a:off x="6504596" y="5206181"/>
            <a:ext cx="751654" cy="751654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object 29">
            <a:extLst>
              <a:ext uri="{FF2B5EF4-FFF2-40B4-BE49-F238E27FC236}">
                <a16:creationId xmlns:a16="http://schemas.microsoft.com/office/drawing/2014/main" id="{398FDAE8-E3A0-72C8-C85A-20BF5067E795}"/>
              </a:ext>
            </a:extLst>
          </p:cNvPr>
          <p:cNvSpPr txBox="1"/>
          <p:nvPr/>
        </p:nvSpPr>
        <p:spPr>
          <a:xfrm>
            <a:off x="5853652" y="5812458"/>
            <a:ext cx="890114" cy="16671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Other DBs</a:t>
            </a:r>
          </a:p>
        </p:txBody>
      </p:sp>
      <p:pic>
        <p:nvPicPr>
          <p:cNvPr id="64" name="그림 63" descr="폰트, 그래픽, 타이포그래피, 디자인이(가) 표시된 사진&#10;&#10;자동 생성된 설명">
            <a:extLst>
              <a:ext uri="{FF2B5EF4-FFF2-40B4-BE49-F238E27FC236}">
                <a16:creationId xmlns:a16="http://schemas.microsoft.com/office/drawing/2014/main" id="{17C79F96-C895-C480-6BA0-5A466CBF66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61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78" y="3727222"/>
            <a:ext cx="287126" cy="287126"/>
          </a:xfrm>
          <a:prstGeom prst="rect">
            <a:avLst/>
          </a:prstGeom>
        </p:spPr>
      </p:pic>
      <p:pic>
        <p:nvPicPr>
          <p:cNvPr id="87" name="그림 86" descr="폰트, 그래픽, 타이포그래피, 디자인이(가) 표시된 사진&#10;&#10;자동 생성된 설명">
            <a:extLst>
              <a:ext uri="{FF2B5EF4-FFF2-40B4-BE49-F238E27FC236}">
                <a16:creationId xmlns:a16="http://schemas.microsoft.com/office/drawing/2014/main" id="{6166B56A-3CC6-027B-AB69-BC464B33BD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61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78" y="4625876"/>
            <a:ext cx="287126" cy="287126"/>
          </a:xfrm>
          <a:prstGeom prst="rect">
            <a:avLst/>
          </a:prstGeom>
        </p:spPr>
      </p:pic>
      <p:pic>
        <p:nvPicPr>
          <p:cNvPr id="88" name="그림 87" descr="폰트, 그래픽, 타이포그래피, 디자인이(가) 표시된 사진&#10;&#10;자동 생성된 설명">
            <a:extLst>
              <a:ext uri="{FF2B5EF4-FFF2-40B4-BE49-F238E27FC236}">
                <a16:creationId xmlns:a16="http://schemas.microsoft.com/office/drawing/2014/main" id="{3751CA0C-161C-E42E-743A-3D57FFDEE5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61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78" y="5430944"/>
            <a:ext cx="287126" cy="287126"/>
          </a:xfrm>
          <a:prstGeom prst="rect">
            <a:avLst/>
          </a:prstGeom>
        </p:spPr>
      </p:pic>
      <p:sp>
        <p:nvSpPr>
          <p:cNvPr id="90" name="object 29">
            <a:extLst>
              <a:ext uri="{FF2B5EF4-FFF2-40B4-BE49-F238E27FC236}">
                <a16:creationId xmlns:a16="http://schemas.microsoft.com/office/drawing/2014/main" id="{10F66732-BF03-35BA-CFBC-3096ADFF8E90}"/>
              </a:ext>
            </a:extLst>
          </p:cNvPr>
          <p:cNvSpPr txBox="1"/>
          <p:nvPr/>
        </p:nvSpPr>
        <p:spPr>
          <a:xfrm>
            <a:off x="9070271" y="4203191"/>
            <a:ext cx="8546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dobe Gothic Std L"/>
              </a:rPr>
              <a:t>DBMS</a:t>
            </a:r>
          </a:p>
        </p:txBody>
      </p:sp>
      <p:cxnSp>
        <p:nvCxnSpPr>
          <p:cNvPr id="91" name="직선 화살표 연결선 90">
            <a:extLst>
              <a:ext uri="{FF2B5EF4-FFF2-40B4-BE49-F238E27FC236}">
                <a16:creationId xmlns:a16="http://schemas.microsoft.com/office/drawing/2014/main" id="{97C033DA-21A9-74AF-F622-0675F6123D9D}"/>
              </a:ext>
            </a:extLst>
          </p:cNvPr>
          <p:cNvCxnSpPr>
            <a:cxnSpLocks/>
          </p:cNvCxnSpPr>
          <p:nvPr/>
        </p:nvCxnSpPr>
        <p:spPr>
          <a:xfrm>
            <a:off x="9255314" y="4719664"/>
            <a:ext cx="926002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4" name="그림 93" descr="메탈웨어, 코일 스프링, 흑백, 봄이(가) 표시된 사진&#10;&#10;자동 생성된 설명">
            <a:extLst>
              <a:ext uri="{FF2B5EF4-FFF2-40B4-BE49-F238E27FC236}">
                <a16:creationId xmlns:a16="http://schemas.microsoft.com/office/drawing/2014/main" id="{B6D9A962-15A2-F6A0-4600-595D0F4DE5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316" y="4255015"/>
            <a:ext cx="453000" cy="453000"/>
          </a:xfrm>
          <a:prstGeom prst="rect">
            <a:avLst/>
          </a:prstGeom>
        </p:spPr>
      </p:pic>
      <p:pic>
        <p:nvPicPr>
          <p:cNvPr id="95" name="그림 94" descr="메탈웨어, 코일 스프링, 흑백, 봄이(가) 표시된 사진&#10;&#10;자동 생성된 설명">
            <a:extLst>
              <a:ext uri="{FF2B5EF4-FFF2-40B4-BE49-F238E27FC236}">
                <a16:creationId xmlns:a16="http://schemas.microsoft.com/office/drawing/2014/main" id="{791A568D-D395-FC96-A084-8FDE8783D9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921" y="4254637"/>
            <a:ext cx="453000" cy="453000"/>
          </a:xfrm>
          <a:prstGeom prst="rect">
            <a:avLst/>
          </a:prstGeom>
        </p:spPr>
      </p:pic>
      <p:pic>
        <p:nvPicPr>
          <p:cNvPr id="96" name="그림 95" descr="메탈웨어, 코일 스프링, 흑백, 봄이(가) 표시된 사진&#10;&#10;자동 생성된 설명">
            <a:extLst>
              <a:ext uri="{FF2B5EF4-FFF2-40B4-BE49-F238E27FC236}">
                <a16:creationId xmlns:a16="http://schemas.microsoft.com/office/drawing/2014/main" id="{E5524A94-0F32-2B7F-1258-032E4DD56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316" y="4719297"/>
            <a:ext cx="453000" cy="453000"/>
          </a:xfrm>
          <a:prstGeom prst="rect">
            <a:avLst/>
          </a:prstGeom>
        </p:spPr>
      </p:pic>
      <p:pic>
        <p:nvPicPr>
          <p:cNvPr id="97" name="그림 96" descr="메탈웨어, 코일 스프링, 흑백, 봄이(가) 표시된 사진&#10;&#10;자동 생성된 설명">
            <a:extLst>
              <a:ext uri="{FF2B5EF4-FFF2-40B4-BE49-F238E27FC236}">
                <a16:creationId xmlns:a16="http://schemas.microsoft.com/office/drawing/2014/main" id="{FD3CAF4C-C34D-60ED-F480-DF1CE1C20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921" y="4711721"/>
            <a:ext cx="453000" cy="453000"/>
          </a:xfrm>
          <a:prstGeom prst="rect">
            <a:avLst/>
          </a:prstGeom>
        </p:spPr>
      </p:pic>
      <p:sp>
        <p:nvSpPr>
          <p:cNvPr id="98" name="object 29">
            <a:extLst>
              <a:ext uri="{FF2B5EF4-FFF2-40B4-BE49-F238E27FC236}">
                <a16:creationId xmlns:a16="http://schemas.microsoft.com/office/drawing/2014/main" id="{6B2221FC-886D-153C-B99A-2D5C0746DB21}"/>
              </a:ext>
            </a:extLst>
          </p:cNvPr>
          <p:cNvSpPr txBox="1"/>
          <p:nvPr/>
        </p:nvSpPr>
        <p:spPr>
          <a:xfrm>
            <a:off x="9895359" y="4185265"/>
            <a:ext cx="473026" cy="16671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관계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DB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99" name="object 29">
            <a:extLst>
              <a:ext uri="{FF2B5EF4-FFF2-40B4-BE49-F238E27FC236}">
                <a16:creationId xmlns:a16="http://schemas.microsoft.com/office/drawing/2014/main" id="{A61892D2-0E55-9AEF-20D1-FA130DADFC6F}"/>
              </a:ext>
            </a:extLst>
          </p:cNvPr>
          <p:cNvSpPr txBox="1"/>
          <p:nvPr/>
        </p:nvSpPr>
        <p:spPr>
          <a:xfrm>
            <a:off x="10768990" y="4184693"/>
            <a:ext cx="499306" cy="16671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계층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DB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100" name="object 29">
            <a:extLst>
              <a:ext uri="{FF2B5EF4-FFF2-40B4-BE49-F238E27FC236}">
                <a16:creationId xmlns:a16="http://schemas.microsoft.com/office/drawing/2014/main" id="{CCBE7A54-F05F-7A1C-B8ED-3268F2126534}"/>
              </a:ext>
            </a:extLst>
          </p:cNvPr>
          <p:cNvSpPr txBox="1"/>
          <p:nvPr/>
        </p:nvSpPr>
        <p:spPr>
          <a:xfrm>
            <a:off x="9628690" y="5094721"/>
            <a:ext cx="739696" cy="16671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플랫파일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DB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101" name="object 29">
            <a:extLst>
              <a:ext uri="{FF2B5EF4-FFF2-40B4-BE49-F238E27FC236}">
                <a16:creationId xmlns:a16="http://schemas.microsoft.com/office/drawing/2014/main" id="{0221040A-18AD-A79C-A590-6032D8A97131}"/>
              </a:ext>
            </a:extLst>
          </p:cNvPr>
          <p:cNvSpPr txBox="1"/>
          <p:nvPr/>
        </p:nvSpPr>
        <p:spPr>
          <a:xfrm>
            <a:off x="10768990" y="5094606"/>
            <a:ext cx="499306" cy="16671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개체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DB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pic>
        <p:nvPicPr>
          <p:cNvPr id="3" name="object 35">
            <a:extLst>
              <a:ext uri="{FF2B5EF4-FFF2-40B4-BE49-F238E27FC236}">
                <a16:creationId xmlns:a16="http://schemas.microsoft.com/office/drawing/2014/main" id="{BF220BF0-A280-C03F-9E78-087593908182}"/>
              </a:ext>
            </a:extLst>
          </p:cNvPr>
          <p:cNvPicPr/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31130" t="19332" r="31840" b="45930"/>
          <a:stretch/>
        </p:blipFill>
        <p:spPr>
          <a:xfrm>
            <a:off x="478306" y="5186916"/>
            <a:ext cx="778864" cy="20600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6BD5F34-AA44-FB86-7087-858DF6B2336A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alphaModFix amt="57000"/>
          </a:blip>
          <a:stretch>
            <a:fillRect/>
          </a:stretch>
        </p:blipFill>
        <p:spPr>
          <a:xfrm>
            <a:off x="511923" y="3102934"/>
            <a:ext cx="693700" cy="693700"/>
          </a:xfrm>
          <a:prstGeom prst="rect">
            <a:avLst/>
          </a:prstGeom>
        </p:spPr>
      </p:pic>
      <p:pic>
        <p:nvPicPr>
          <p:cNvPr id="8" name="Picture 8" descr="MySQL 강좌 : 제 1강 - 소개 및 설치 - YUN DAE HEE">
            <a:extLst>
              <a:ext uri="{FF2B5EF4-FFF2-40B4-BE49-F238E27FC236}">
                <a16:creationId xmlns:a16="http://schemas.microsoft.com/office/drawing/2014/main" id="{12C036A5-4B72-0876-0DA2-CD01CE6BC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alphaModFix amt="57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5" y="3889303"/>
            <a:ext cx="599017" cy="3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ject 35">
            <a:extLst>
              <a:ext uri="{FF2B5EF4-FFF2-40B4-BE49-F238E27FC236}">
                <a16:creationId xmlns:a16="http://schemas.microsoft.com/office/drawing/2014/main" id="{274500C7-67EB-3644-EDF2-D8D92ABB3A53}"/>
              </a:ext>
            </a:extLst>
          </p:cNvPr>
          <p:cNvPicPr/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1345" t="59282" r="54361"/>
          <a:stretch/>
        </p:blipFill>
        <p:spPr>
          <a:xfrm>
            <a:off x="529594" y="4589834"/>
            <a:ext cx="658359" cy="220395"/>
          </a:xfrm>
          <a:prstGeom prst="rect">
            <a:avLst/>
          </a:prstGeom>
        </p:spPr>
      </p:pic>
      <p:pic>
        <p:nvPicPr>
          <p:cNvPr id="10" name="object 35">
            <a:extLst>
              <a:ext uri="{FF2B5EF4-FFF2-40B4-BE49-F238E27FC236}">
                <a16:creationId xmlns:a16="http://schemas.microsoft.com/office/drawing/2014/main" id="{EBB0AF23-A080-D90D-78C1-56D9E2F73AA0}"/>
              </a:ext>
            </a:extLst>
          </p:cNvPr>
          <p:cNvPicPr/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45485" t="59282"/>
          <a:stretch/>
        </p:blipFill>
        <p:spPr>
          <a:xfrm>
            <a:off x="469341" y="5809321"/>
            <a:ext cx="957354" cy="201610"/>
          </a:xfrm>
          <a:prstGeom prst="rect">
            <a:avLst/>
          </a:prstGeom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9E582D71-9670-4646-DC0C-062BF5B4CAED}"/>
              </a:ext>
            </a:extLst>
          </p:cNvPr>
          <p:cNvSpPr txBox="1"/>
          <p:nvPr/>
        </p:nvSpPr>
        <p:spPr>
          <a:xfrm>
            <a:off x="1444662" y="3863307"/>
            <a:ext cx="4391023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MySQL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오픈소스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DBMS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솔루션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쉬운 설치와 사용법으로 웹 서비스에 많이 사용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135CB5B-9F6E-854E-AE41-2A1835BF6F2A}"/>
              </a:ext>
            </a:extLst>
          </p:cNvPr>
          <p:cNvSpPr/>
          <p:nvPr/>
        </p:nvSpPr>
        <p:spPr>
          <a:xfrm>
            <a:off x="396959" y="3832530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B0940367-C1D2-69E1-9DBC-0E6062337AEE}"/>
              </a:ext>
            </a:extLst>
          </p:cNvPr>
          <p:cNvSpPr txBox="1"/>
          <p:nvPr/>
        </p:nvSpPr>
        <p:spPr>
          <a:xfrm>
            <a:off x="1444662" y="4460980"/>
            <a:ext cx="4391024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TmaxSoft</a:t>
            </a: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TIBERO</a:t>
            </a: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Oracle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과 최대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97%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호환 가능 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대규모 데이터 처리에 주로 사용 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D6026EE-E6F9-DDA2-9B66-37EF172322AC}"/>
              </a:ext>
            </a:extLst>
          </p:cNvPr>
          <p:cNvSpPr/>
          <p:nvPr/>
        </p:nvSpPr>
        <p:spPr>
          <a:xfrm>
            <a:off x="396959" y="4440265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34161ACF-E599-D049-1445-D310A7DA6148}"/>
              </a:ext>
            </a:extLst>
          </p:cNvPr>
          <p:cNvSpPr txBox="1"/>
          <p:nvPr/>
        </p:nvSpPr>
        <p:spPr>
          <a:xfrm>
            <a:off x="1444662" y="3233645"/>
            <a:ext cx="4391023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ORACLE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대기업에서 주로 사용되는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DBMS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솔루션으로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검증된 안정성과 성능 보유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4799E2AB-7B2C-2541-C00B-161793238D72}"/>
              </a:ext>
            </a:extLst>
          </p:cNvPr>
          <p:cNvSpPr/>
          <p:nvPr/>
        </p:nvSpPr>
        <p:spPr>
          <a:xfrm>
            <a:off x="396959" y="3202868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2CD714C3-50FA-F90D-7263-206E1B40274C}"/>
              </a:ext>
            </a:extLst>
          </p:cNvPr>
          <p:cNvSpPr txBox="1"/>
          <p:nvPr/>
        </p:nvSpPr>
        <p:spPr>
          <a:xfrm>
            <a:off x="1444662" y="5083100"/>
            <a:ext cx="4391023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Microsoft SQL Server</a:t>
            </a: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Windows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환경에 최적화된 솔루션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사용자 친화적인 인터페이스 제공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DB69D8B-4D5A-2E7C-C72D-793CC23B5627}"/>
              </a:ext>
            </a:extLst>
          </p:cNvPr>
          <p:cNvSpPr/>
          <p:nvPr/>
        </p:nvSpPr>
        <p:spPr>
          <a:xfrm>
            <a:off x="396959" y="5052323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B831D897-2F36-7A8F-2338-9E3DFDD307F5}"/>
              </a:ext>
            </a:extLst>
          </p:cNvPr>
          <p:cNvSpPr txBox="1"/>
          <p:nvPr/>
        </p:nvSpPr>
        <p:spPr>
          <a:xfrm>
            <a:off x="1444662" y="5680773"/>
            <a:ext cx="4391024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MariaDB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오픈소스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DBMS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솔루션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MySQL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과 높은 호환성을 가지며 쉬운 확장과 커스터마이징이 특징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9FCEF242-CFC8-0F19-BCF8-939D55176113}"/>
              </a:ext>
            </a:extLst>
          </p:cNvPr>
          <p:cNvSpPr/>
          <p:nvPr/>
        </p:nvSpPr>
        <p:spPr>
          <a:xfrm>
            <a:off x="396959" y="5660058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29B640-8BA2-E142-3991-6A5A50E75699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Solution·</a:t>
            </a:r>
            <a:r>
              <a:rPr lang="en-US" altLang="ko-KR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DBMS </a:t>
            </a:r>
            <a:r>
              <a:rPr lang="en-US" altLang="ko-KR" sz="20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Database Management System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2" name="그림 21" descr="원, 그래픽, 예술이(가) 표시된 사진&#10;&#10;자동 생성된 설명">
            <a:extLst>
              <a:ext uri="{FF2B5EF4-FFF2-40B4-BE49-F238E27FC236}">
                <a16:creationId xmlns:a16="http://schemas.microsoft.com/office/drawing/2014/main" id="{501E32D5-3CA7-17D4-BCFB-2820F1855E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75" y="4298097"/>
            <a:ext cx="890114" cy="890114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48C1353F-A556-F85B-2596-F220C892A925}"/>
              </a:ext>
            </a:extLst>
          </p:cNvPr>
          <p:cNvGrpSpPr/>
          <p:nvPr/>
        </p:nvGrpSpPr>
        <p:grpSpPr>
          <a:xfrm rot="5400000">
            <a:off x="7467442" y="4650761"/>
            <a:ext cx="733785" cy="1128714"/>
            <a:chOff x="3605940" y="1789363"/>
            <a:chExt cx="3814298" cy="3814304"/>
          </a:xfrm>
        </p:grpSpPr>
        <p:sp>
          <p:nvSpPr>
            <p:cNvPr id="23" name="사각형: 둥근 모서리 4">
              <a:extLst>
                <a:ext uri="{FF2B5EF4-FFF2-40B4-BE49-F238E27FC236}">
                  <a16:creationId xmlns:a16="http://schemas.microsoft.com/office/drawing/2014/main" id="{FBDCDF4C-722B-A267-25CE-4BE9A1FBF539}"/>
                </a:ext>
              </a:extLst>
            </p:cNvPr>
            <p:cNvSpPr/>
            <p:nvPr/>
          </p:nvSpPr>
          <p:spPr>
            <a:xfrm>
              <a:off x="3605940" y="1789363"/>
              <a:ext cx="1967580" cy="1846723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4" name="사각형: 둥근 모서리 4">
              <a:extLst>
                <a:ext uri="{FF2B5EF4-FFF2-40B4-BE49-F238E27FC236}">
                  <a16:creationId xmlns:a16="http://schemas.microsoft.com/office/drawing/2014/main" id="{399FA309-833A-D915-D694-B15FBF569180}"/>
                </a:ext>
              </a:extLst>
            </p:cNvPr>
            <p:cNvSpPr/>
            <p:nvPr/>
          </p:nvSpPr>
          <p:spPr>
            <a:xfrm rot="16200000" flipH="1">
              <a:off x="5513087" y="3696515"/>
              <a:ext cx="1967580" cy="1846723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BF3CE198-D465-BCA3-23A3-368C024395E2}"/>
              </a:ext>
            </a:extLst>
          </p:cNvPr>
          <p:cNvGrpSpPr/>
          <p:nvPr/>
        </p:nvGrpSpPr>
        <p:grpSpPr>
          <a:xfrm rot="5400000" flipH="1">
            <a:off x="7427588" y="3705671"/>
            <a:ext cx="813494" cy="1128714"/>
            <a:chOff x="3605940" y="1789363"/>
            <a:chExt cx="3814298" cy="3814304"/>
          </a:xfrm>
        </p:grpSpPr>
        <p:sp>
          <p:nvSpPr>
            <p:cNvPr id="26" name="사각형: 둥근 모서리 4">
              <a:extLst>
                <a:ext uri="{FF2B5EF4-FFF2-40B4-BE49-F238E27FC236}">
                  <a16:creationId xmlns:a16="http://schemas.microsoft.com/office/drawing/2014/main" id="{28C2B767-3815-DA1F-A0EA-CBD037277BF4}"/>
                </a:ext>
              </a:extLst>
            </p:cNvPr>
            <p:cNvSpPr/>
            <p:nvPr/>
          </p:nvSpPr>
          <p:spPr>
            <a:xfrm>
              <a:off x="3605940" y="1789363"/>
              <a:ext cx="1967580" cy="1846723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사각형: 둥근 모서리 4">
              <a:extLst>
                <a:ext uri="{FF2B5EF4-FFF2-40B4-BE49-F238E27FC236}">
                  <a16:creationId xmlns:a16="http://schemas.microsoft.com/office/drawing/2014/main" id="{6754F596-6365-A5CE-A5E6-0FA91EFF9170}"/>
                </a:ext>
              </a:extLst>
            </p:cNvPr>
            <p:cNvSpPr/>
            <p:nvPr/>
          </p:nvSpPr>
          <p:spPr>
            <a:xfrm rot="16200000" flipH="1">
              <a:off x="5513087" y="3696515"/>
              <a:ext cx="1967580" cy="1846723"/>
            </a:xfrm>
            <a:custGeom>
              <a:avLst/>
              <a:gdLst>
                <a:gd name="connsiteX0" fmla="*/ 0 w 4797911"/>
                <a:gd name="connsiteY0" fmla="*/ 369353 h 2216076"/>
                <a:gd name="connsiteX1" fmla="*/ 369353 w 4797911"/>
                <a:gd name="connsiteY1" fmla="*/ 0 h 2216076"/>
                <a:gd name="connsiteX2" fmla="*/ 4428558 w 4797911"/>
                <a:gd name="connsiteY2" fmla="*/ 0 h 2216076"/>
                <a:gd name="connsiteX3" fmla="*/ 4797911 w 4797911"/>
                <a:gd name="connsiteY3" fmla="*/ 369353 h 2216076"/>
                <a:gd name="connsiteX4" fmla="*/ 4797911 w 4797911"/>
                <a:gd name="connsiteY4" fmla="*/ 1846723 h 2216076"/>
                <a:gd name="connsiteX5" fmla="*/ 4428558 w 4797911"/>
                <a:gd name="connsiteY5" fmla="*/ 2216076 h 2216076"/>
                <a:gd name="connsiteX6" fmla="*/ 369353 w 4797911"/>
                <a:gd name="connsiteY6" fmla="*/ 2216076 h 2216076"/>
                <a:gd name="connsiteX7" fmla="*/ 0 w 4797911"/>
                <a:gd name="connsiteY7" fmla="*/ 1846723 h 2216076"/>
                <a:gd name="connsiteX8" fmla="*/ 0 w 4797911"/>
                <a:gd name="connsiteY8" fmla="*/ 369353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8" fmla="*/ 4519998 w 4797911"/>
                <a:gd name="connsiteY8" fmla="*/ 9144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7" fmla="*/ 369353 w 4797911"/>
                <a:gd name="connsiteY7" fmla="*/ 0 h 2216076"/>
                <a:gd name="connsiteX0" fmla="*/ 4428558 w 4797911"/>
                <a:gd name="connsiteY0" fmla="*/ 0 h 2216076"/>
                <a:gd name="connsiteX1" fmla="*/ 4797911 w 4797911"/>
                <a:gd name="connsiteY1" fmla="*/ 369353 h 2216076"/>
                <a:gd name="connsiteX2" fmla="*/ 4797911 w 4797911"/>
                <a:gd name="connsiteY2" fmla="*/ 1846723 h 2216076"/>
                <a:gd name="connsiteX3" fmla="*/ 4428558 w 4797911"/>
                <a:gd name="connsiteY3" fmla="*/ 2216076 h 2216076"/>
                <a:gd name="connsiteX4" fmla="*/ 369353 w 4797911"/>
                <a:gd name="connsiteY4" fmla="*/ 2216076 h 2216076"/>
                <a:gd name="connsiteX5" fmla="*/ 0 w 4797911"/>
                <a:gd name="connsiteY5" fmla="*/ 1846723 h 2216076"/>
                <a:gd name="connsiteX6" fmla="*/ 0 w 4797911"/>
                <a:gd name="connsiteY6" fmla="*/ 369353 h 2216076"/>
                <a:gd name="connsiteX0" fmla="*/ 4797911 w 4797911"/>
                <a:gd name="connsiteY0" fmla="*/ 0 h 1846723"/>
                <a:gd name="connsiteX1" fmla="*/ 4797911 w 4797911"/>
                <a:gd name="connsiteY1" fmla="*/ 1477370 h 1846723"/>
                <a:gd name="connsiteX2" fmla="*/ 4428558 w 4797911"/>
                <a:gd name="connsiteY2" fmla="*/ 1846723 h 1846723"/>
                <a:gd name="connsiteX3" fmla="*/ 369353 w 4797911"/>
                <a:gd name="connsiteY3" fmla="*/ 1846723 h 1846723"/>
                <a:gd name="connsiteX4" fmla="*/ 0 w 4797911"/>
                <a:gd name="connsiteY4" fmla="*/ 1477370 h 1846723"/>
                <a:gd name="connsiteX5" fmla="*/ 0 w 4797911"/>
                <a:gd name="connsiteY5" fmla="*/ 0 h 1846723"/>
                <a:gd name="connsiteX0" fmla="*/ 4797911 w 4797911"/>
                <a:gd name="connsiteY0" fmla="*/ 1477370 h 1846723"/>
                <a:gd name="connsiteX1" fmla="*/ 4428558 w 4797911"/>
                <a:gd name="connsiteY1" fmla="*/ 1846723 h 1846723"/>
                <a:gd name="connsiteX2" fmla="*/ 369353 w 4797911"/>
                <a:gd name="connsiteY2" fmla="*/ 1846723 h 1846723"/>
                <a:gd name="connsiteX3" fmla="*/ 0 w 4797911"/>
                <a:gd name="connsiteY3" fmla="*/ 1477370 h 1846723"/>
                <a:gd name="connsiteX4" fmla="*/ 0 w 4797911"/>
                <a:gd name="connsiteY4" fmla="*/ 0 h 1846723"/>
                <a:gd name="connsiteX0" fmla="*/ 4428558 w 4428558"/>
                <a:gd name="connsiteY0" fmla="*/ 1846723 h 1846723"/>
                <a:gd name="connsiteX1" fmla="*/ 369353 w 4428558"/>
                <a:gd name="connsiteY1" fmla="*/ 1846723 h 1846723"/>
                <a:gd name="connsiteX2" fmla="*/ 0 w 4428558"/>
                <a:gd name="connsiteY2" fmla="*/ 1477370 h 1846723"/>
                <a:gd name="connsiteX3" fmla="*/ 0 w 4428558"/>
                <a:gd name="connsiteY3" fmla="*/ 0 h 1846723"/>
                <a:gd name="connsiteX0" fmla="*/ 1967580 w 1967580"/>
                <a:gd name="connsiteY0" fmla="*/ 1846723 h 1846723"/>
                <a:gd name="connsiteX1" fmla="*/ 369353 w 1967580"/>
                <a:gd name="connsiteY1" fmla="*/ 1846723 h 1846723"/>
                <a:gd name="connsiteX2" fmla="*/ 0 w 1967580"/>
                <a:gd name="connsiteY2" fmla="*/ 1477370 h 1846723"/>
                <a:gd name="connsiteX3" fmla="*/ 0 w 1967580"/>
                <a:gd name="connsiteY3" fmla="*/ 0 h 18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580" h="1846723">
                  <a:moveTo>
                    <a:pt x="1967580" y="1846723"/>
                  </a:moveTo>
                  <a:lnTo>
                    <a:pt x="369353" y="1846723"/>
                  </a:lnTo>
                  <a:cubicBezTo>
                    <a:pt x="165365" y="1846723"/>
                    <a:pt x="0" y="1681358"/>
                    <a:pt x="0" y="1477370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1BCE5CE6-9441-8DC4-86A9-E49591F788D8}"/>
              </a:ext>
            </a:extLst>
          </p:cNvPr>
          <p:cNvCxnSpPr>
            <a:cxnSpLocks/>
          </p:cNvCxnSpPr>
          <p:nvPr/>
        </p:nvCxnSpPr>
        <p:spPr>
          <a:xfrm>
            <a:off x="7269978" y="4759377"/>
            <a:ext cx="1128714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triangle" w="med" len="med"/>
          </a:ln>
        </p:spPr>
      </p:cxn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51174C9-ED15-481E-5CDE-B86AF3FF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970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30A02-9726-EE53-994E-2E130994B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E7746311-63E1-E701-D063-F7EC70A64942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4FE80-BFE0-7C33-1A66-16C4FB6EC5ED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Solution·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이중화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23A766DF-7492-DC3F-9039-ECF178E146EE}"/>
              </a:ext>
            </a:extLst>
          </p:cNvPr>
          <p:cNvSpPr txBox="1"/>
          <p:nvPr/>
        </p:nvSpPr>
        <p:spPr>
          <a:xfrm>
            <a:off x="421675" y="1177227"/>
            <a:ext cx="11223477" cy="17546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이중화란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인프라 환경 내 하드웨어나 서비스에 대한 장애 대응을 위해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중요한 구성 요소를 복제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하는 솔루션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DB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서버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파일 서버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메일 서버 등 중요한 기업 어플리케이션의 지속 운영 보장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금융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의료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전자상거래 등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24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시간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서비스 영역에서 필수적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장애 발생시 솔루션의 알고리즘을 통해 장애 탐지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하나의 시스템에 문제가 발생해도 복제된 다른 시스템이 서비스를 계속 제공해 서비스 단절 최소화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서비스 연속성 보장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중요 데이터의 손실을 방지하여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안정적 서비스 운용 지원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lnSpc>
                <a:spcPts val="1700"/>
              </a:lnSpc>
              <a:spcBef>
                <a:spcPts val="100"/>
              </a:spcBef>
            </a:pP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9A7F2FEF-5EAE-D90A-598E-3A9617DD93D1}"/>
              </a:ext>
            </a:extLst>
          </p:cNvPr>
          <p:cNvSpPr/>
          <p:nvPr/>
        </p:nvSpPr>
        <p:spPr>
          <a:xfrm>
            <a:off x="7634732" y="4685329"/>
            <a:ext cx="839073" cy="267070"/>
          </a:xfrm>
          <a:custGeom>
            <a:avLst/>
            <a:gdLst/>
            <a:ahLst/>
            <a:cxnLst/>
            <a:rect l="l" t="t" r="r" b="b"/>
            <a:pathLst>
              <a:path w="1431289" h="468629">
                <a:moveTo>
                  <a:pt x="0" y="279006"/>
                </a:moveTo>
                <a:lnTo>
                  <a:pt x="243001" y="279006"/>
                </a:lnTo>
                <a:lnTo>
                  <a:pt x="364502" y="0"/>
                </a:lnTo>
                <a:lnTo>
                  <a:pt x="588594" y="468007"/>
                </a:lnTo>
                <a:lnTo>
                  <a:pt x="639000" y="291604"/>
                </a:lnTo>
                <a:lnTo>
                  <a:pt x="1430997" y="291604"/>
                </a:lnTo>
              </a:path>
            </a:pathLst>
          </a:custGeom>
          <a:ln w="1905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7" name="그림 86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9B09D7D0-1C95-E523-A473-1542A4552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03" y="4616955"/>
            <a:ext cx="470807" cy="470807"/>
          </a:xfrm>
          <a:prstGeom prst="rect">
            <a:avLst/>
          </a:prstGeom>
        </p:spPr>
      </p:pic>
      <p:sp>
        <p:nvSpPr>
          <p:cNvPr id="88" name="object 29">
            <a:extLst>
              <a:ext uri="{FF2B5EF4-FFF2-40B4-BE49-F238E27FC236}">
                <a16:creationId xmlns:a16="http://schemas.microsoft.com/office/drawing/2014/main" id="{7A7475C3-E181-399A-5B36-E8F9FCB987E3}"/>
              </a:ext>
            </a:extLst>
          </p:cNvPr>
          <p:cNvSpPr txBox="1"/>
          <p:nvPr/>
        </p:nvSpPr>
        <p:spPr>
          <a:xfrm>
            <a:off x="6961539" y="5113509"/>
            <a:ext cx="909907" cy="1324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ACTIVE SERVER</a:t>
            </a:r>
          </a:p>
        </p:txBody>
      </p:sp>
      <p:sp>
        <p:nvSpPr>
          <p:cNvPr id="89" name="object 29">
            <a:extLst>
              <a:ext uri="{FF2B5EF4-FFF2-40B4-BE49-F238E27FC236}">
                <a16:creationId xmlns:a16="http://schemas.microsoft.com/office/drawing/2014/main" id="{8D7C704B-A423-A121-6303-DCD352F2500A}"/>
              </a:ext>
            </a:extLst>
          </p:cNvPr>
          <p:cNvSpPr txBox="1"/>
          <p:nvPr/>
        </p:nvSpPr>
        <p:spPr>
          <a:xfrm>
            <a:off x="8147661" y="5098428"/>
            <a:ext cx="1123090" cy="1513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STANDBY SERVER</a:t>
            </a:r>
          </a:p>
        </p:txBody>
      </p:sp>
      <p:pic>
        <p:nvPicPr>
          <p:cNvPr id="97" name="그림 96" descr="디자인, 로고, 상징, 스케치이(가) 표시된 사진&#10;&#10;자동 생성된 설명">
            <a:extLst>
              <a:ext uri="{FF2B5EF4-FFF2-40B4-BE49-F238E27FC236}">
                <a16:creationId xmlns:a16="http://schemas.microsoft.com/office/drawing/2014/main" id="{23D78519-CDF6-0226-0D91-EC2D67164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21" y="3623427"/>
            <a:ext cx="481851" cy="529651"/>
          </a:xfrm>
          <a:prstGeom prst="rect">
            <a:avLst/>
          </a:prstGeom>
        </p:spPr>
      </p:pic>
      <p:sp>
        <p:nvSpPr>
          <p:cNvPr id="98" name="object 29">
            <a:extLst>
              <a:ext uri="{FF2B5EF4-FFF2-40B4-BE49-F238E27FC236}">
                <a16:creationId xmlns:a16="http://schemas.microsoft.com/office/drawing/2014/main" id="{CE1835C0-6F07-E250-4A0F-3A544BFD300B}"/>
              </a:ext>
            </a:extLst>
          </p:cNvPr>
          <p:cNvSpPr txBox="1"/>
          <p:nvPr/>
        </p:nvSpPr>
        <p:spPr>
          <a:xfrm>
            <a:off x="6868585" y="3516458"/>
            <a:ext cx="909907" cy="1287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User</a:t>
            </a:r>
          </a:p>
        </p:txBody>
      </p:sp>
      <p:pic>
        <p:nvPicPr>
          <p:cNvPr id="99" name="그림 98" descr="디자인, 로고, 상징, 스케치이(가) 표시된 사진&#10;&#10;자동 생성된 설명">
            <a:extLst>
              <a:ext uri="{FF2B5EF4-FFF2-40B4-BE49-F238E27FC236}">
                <a16:creationId xmlns:a16="http://schemas.microsoft.com/office/drawing/2014/main" id="{14AE7AF9-89B1-F18A-0F68-4D69C9A7B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7" y="3623427"/>
            <a:ext cx="481851" cy="529651"/>
          </a:xfrm>
          <a:prstGeom prst="rect">
            <a:avLst/>
          </a:prstGeom>
        </p:spPr>
      </p:pic>
      <p:sp>
        <p:nvSpPr>
          <p:cNvPr id="100" name="object 29">
            <a:extLst>
              <a:ext uri="{FF2B5EF4-FFF2-40B4-BE49-F238E27FC236}">
                <a16:creationId xmlns:a16="http://schemas.microsoft.com/office/drawing/2014/main" id="{63E0778F-40CC-A9B0-55A0-C78080B0C0F7}"/>
              </a:ext>
            </a:extLst>
          </p:cNvPr>
          <p:cNvSpPr txBox="1"/>
          <p:nvPr/>
        </p:nvSpPr>
        <p:spPr>
          <a:xfrm>
            <a:off x="8172967" y="3516458"/>
            <a:ext cx="909907" cy="1287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User</a:t>
            </a:r>
          </a:p>
        </p:txBody>
      </p:sp>
      <p:sp>
        <p:nvSpPr>
          <p:cNvPr id="104" name="object 29">
            <a:extLst>
              <a:ext uri="{FF2B5EF4-FFF2-40B4-BE49-F238E27FC236}">
                <a16:creationId xmlns:a16="http://schemas.microsoft.com/office/drawing/2014/main" id="{CC81D54F-63D1-1B8F-1CF6-61E519AD9019}"/>
              </a:ext>
            </a:extLst>
          </p:cNvPr>
          <p:cNvSpPr txBox="1"/>
          <p:nvPr/>
        </p:nvSpPr>
        <p:spPr>
          <a:xfrm>
            <a:off x="7737054" y="4517174"/>
            <a:ext cx="909907" cy="264871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Heartbeat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Network</a:t>
            </a:r>
          </a:p>
        </p:txBody>
      </p:sp>
      <p:pic>
        <p:nvPicPr>
          <p:cNvPr id="108" name="그림 107" descr="봄, 코일 스프링, 흑백, 자연이(가) 표시된 사진&#10;&#10;자동 생성된 설명">
            <a:extLst>
              <a:ext uri="{FF2B5EF4-FFF2-40B4-BE49-F238E27FC236}">
                <a16:creationId xmlns:a16="http://schemas.microsoft.com/office/drawing/2014/main" id="{F7842E86-173D-33B5-F64D-0A450CD42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39" y="5399688"/>
            <a:ext cx="489770" cy="489770"/>
          </a:xfrm>
          <a:prstGeom prst="rect">
            <a:avLst/>
          </a:prstGeom>
        </p:spPr>
      </p:pic>
      <p:sp>
        <p:nvSpPr>
          <p:cNvPr id="109" name="object 29">
            <a:extLst>
              <a:ext uri="{FF2B5EF4-FFF2-40B4-BE49-F238E27FC236}">
                <a16:creationId xmlns:a16="http://schemas.microsoft.com/office/drawing/2014/main" id="{DA4E27B8-A009-29D2-0B62-7AFEE2DFE1B3}"/>
              </a:ext>
            </a:extLst>
          </p:cNvPr>
          <p:cNvSpPr txBox="1"/>
          <p:nvPr/>
        </p:nvSpPr>
        <p:spPr>
          <a:xfrm>
            <a:off x="7622280" y="5836344"/>
            <a:ext cx="909907" cy="1287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Storage</a:t>
            </a:r>
          </a:p>
        </p:txBody>
      </p: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F067B4BA-BFB3-92EF-FDED-A4DC9DAF32F2}"/>
              </a:ext>
            </a:extLst>
          </p:cNvPr>
          <p:cNvCxnSpPr>
            <a:cxnSpLocks/>
          </p:cNvCxnSpPr>
          <p:nvPr/>
        </p:nvCxnSpPr>
        <p:spPr>
          <a:xfrm>
            <a:off x="7506863" y="5289858"/>
            <a:ext cx="251018" cy="360753"/>
          </a:xfrm>
          <a:prstGeom prst="line">
            <a:avLst/>
          </a:prstGeom>
          <a:ln w="190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63742B02-806A-A905-0762-2CE0B6A23876}"/>
              </a:ext>
            </a:extLst>
          </p:cNvPr>
          <p:cNvCxnSpPr>
            <a:cxnSpLocks/>
          </p:cNvCxnSpPr>
          <p:nvPr/>
        </p:nvCxnSpPr>
        <p:spPr>
          <a:xfrm flipH="1">
            <a:off x="8368098" y="5293923"/>
            <a:ext cx="249831" cy="35997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bject 19">
            <a:extLst>
              <a:ext uri="{FF2B5EF4-FFF2-40B4-BE49-F238E27FC236}">
                <a16:creationId xmlns:a16="http://schemas.microsoft.com/office/drawing/2014/main" id="{ADED5169-6C5B-A83F-5487-581F0078FA12}"/>
              </a:ext>
            </a:extLst>
          </p:cNvPr>
          <p:cNvSpPr/>
          <p:nvPr/>
        </p:nvSpPr>
        <p:spPr>
          <a:xfrm>
            <a:off x="10229570" y="4685329"/>
            <a:ext cx="839073" cy="267070"/>
          </a:xfrm>
          <a:custGeom>
            <a:avLst/>
            <a:gdLst/>
            <a:ahLst/>
            <a:cxnLst/>
            <a:rect l="l" t="t" r="r" b="b"/>
            <a:pathLst>
              <a:path w="1431289" h="468629">
                <a:moveTo>
                  <a:pt x="0" y="279006"/>
                </a:moveTo>
                <a:lnTo>
                  <a:pt x="243001" y="279006"/>
                </a:lnTo>
                <a:lnTo>
                  <a:pt x="364502" y="0"/>
                </a:lnTo>
                <a:lnTo>
                  <a:pt x="588594" y="468007"/>
                </a:lnTo>
                <a:lnTo>
                  <a:pt x="639000" y="291604"/>
                </a:lnTo>
                <a:lnTo>
                  <a:pt x="1430997" y="291604"/>
                </a:lnTo>
              </a:path>
            </a:pathLst>
          </a:custGeom>
          <a:ln w="1905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8" name="그림 117" descr="직사각형, 원, 스크린샷, 라인이(가) 표시된 사진&#10;&#10;자동 생성된 설명">
            <a:extLst>
              <a:ext uri="{FF2B5EF4-FFF2-40B4-BE49-F238E27FC236}">
                <a16:creationId xmlns:a16="http://schemas.microsoft.com/office/drawing/2014/main" id="{FD72CF56-2CE8-A94E-C595-F5F9F36331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96" y="4616955"/>
            <a:ext cx="470807" cy="470807"/>
          </a:xfrm>
          <a:prstGeom prst="rect">
            <a:avLst/>
          </a:prstGeom>
        </p:spPr>
      </p:pic>
      <p:sp>
        <p:nvSpPr>
          <p:cNvPr id="120" name="object 29">
            <a:extLst>
              <a:ext uri="{FF2B5EF4-FFF2-40B4-BE49-F238E27FC236}">
                <a16:creationId xmlns:a16="http://schemas.microsoft.com/office/drawing/2014/main" id="{CA870177-1123-2461-D42F-2580D0DDD773}"/>
              </a:ext>
            </a:extLst>
          </p:cNvPr>
          <p:cNvSpPr txBox="1"/>
          <p:nvPr/>
        </p:nvSpPr>
        <p:spPr>
          <a:xfrm>
            <a:off x="9540646" y="5113509"/>
            <a:ext cx="909907" cy="1287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ACTIVE SERVER</a:t>
            </a:r>
          </a:p>
        </p:txBody>
      </p:sp>
      <p:sp>
        <p:nvSpPr>
          <p:cNvPr id="121" name="object 29">
            <a:extLst>
              <a:ext uri="{FF2B5EF4-FFF2-40B4-BE49-F238E27FC236}">
                <a16:creationId xmlns:a16="http://schemas.microsoft.com/office/drawing/2014/main" id="{8695182D-28D5-9FEC-9EAD-9CB4A79F3966}"/>
              </a:ext>
            </a:extLst>
          </p:cNvPr>
          <p:cNvSpPr txBox="1"/>
          <p:nvPr/>
        </p:nvSpPr>
        <p:spPr>
          <a:xfrm>
            <a:off x="10726768" y="5097995"/>
            <a:ext cx="1123090" cy="1513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STANDBY SERVER</a:t>
            </a:r>
          </a:p>
        </p:txBody>
      </p:sp>
      <p:pic>
        <p:nvPicPr>
          <p:cNvPr id="125" name="그림 124" descr="디자인, 로고, 상징, 스케치이(가) 표시된 사진&#10;&#10;자동 생성된 설명">
            <a:extLst>
              <a:ext uri="{FF2B5EF4-FFF2-40B4-BE49-F238E27FC236}">
                <a16:creationId xmlns:a16="http://schemas.microsoft.com/office/drawing/2014/main" id="{86BFF993-7940-4A4E-150D-5E8CD7518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227" y="3623427"/>
            <a:ext cx="481851" cy="529651"/>
          </a:xfrm>
          <a:prstGeom prst="rect">
            <a:avLst/>
          </a:prstGeom>
        </p:spPr>
      </p:pic>
      <p:sp>
        <p:nvSpPr>
          <p:cNvPr id="126" name="object 29">
            <a:extLst>
              <a:ext uri="{FF2B5EF4-FFF2-40B4-BE49-F238E27FC236}">
                <a16:creationId xmlns:a16="http://schemas.microsoft.com/office/drawing/2014/main" id="{4DCF7CC5-61A4-D722-C2B8-7D8AAD4E9095}"/>
              </a:ext>
            </a:extLst>
          </p:cNvPr>
          <p:cNvSpPr txBox="1"/>
          <p:nvPr/>
        </p:nvSpPr>
        <p:spPr>
          <a:xfrm>
            <a:off x="9447692" y="3516458"/>
            <a:ext cx="909907" cy="1287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User</a:t>
            </a:r>
          </a:p>
        </p:txBody>
      </p:sp>
      <p:pic>
        <p:nvPicPr>
          <p:cNvPr id="127" name="그림 126" descr="디자인, 로고, 상징, 스케치이(가) 표시된 사진&#10;&#10;자동 생성된 설명">
            <a:extLst>
              <a:ext uri="{FF2B5EF4-FFF2-40B4-BE49-F238E27FC236}">
                <a16:creationId xmlns:a16="http://schemas.microsoft.com/office/drawing/2014/main" id="{1DAFFFA3-16CE-C49D-0BE9-998E047FA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73" y="3623427"/>
            <a:ext cx="481851" cy="529651"/>
          </a:xfrm>
          <a:prstGeom prst="rect">
            <a:avLst/>
          </a:prstGeom>
        </p:spPr>
      </p:pic>
      <p:sp>
        <p:nvSpPr>
          <p:cNvPr id="128" name="object 29">
            <a:extLst>
              <a:ext uri="{FF2B5EF4-FFF2-40B4-BE49-F238E27FC236}">
                <a16:creationId xmlns:a16="http://schemas.microsoft.com/office/drawing/2014/main" id="{A9819E7D-4B91-3561-A142-210E9768186E}"/>
              </a:ext>
            </a:extLst>
          </p:cNvPr>
          <p:cNvSpPr txBox="1"/>
          <p:nvPr/>
        </p:nvSpPr>
        <p:spPr>
          <a:xfrm>
            <a:off x="10752073" y="3516458"/>
            <a:ext cx="909907" cy="1287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User</a:t>
            </a:r>
          </a:p>
        </p:txBody>
      </p:sp>
      <p:cxnSp>
        <p:nvCxnSpPr>
          <p:cNvPr id="91" name="직선 연결선 90">
            <a:extLst>
              <a:ext uri="{FF2B5EF4-FFF2-40B4-BE49-F238E27FC236}">
                <a16:creationId xmlns:a16="http://schemas.microsoft.com/office/drawing/2014/main" id="{98ED12A1-BD5D-C1CE-AAE8-A5935B55B1DA}"/>
              </a:ext>
            </a:extLst>
          </p:cNvPr>
          <p:cNvCxnSpPr>
            <a:cxnSpLocks/>
          </p:cNvCxnSpPr>
          <p:nvPr/>
        </p:nvCxnSpPr>
        <p:spPr>
          <a:xfrm>
            <a:off x="6961539" y="4366525"/>
            <a:ext cx="2229679" cy="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A3E75F72-2F08-60F8-7696-F873E916E1FC}"/>
              </a:ext>
            </a:extLst>
          </p:cNvPr>
          <p:cNvCxnSpPr>
            <a:cxnSpLocks/>
          </p:cNvCxnSpPr>
          <p:nvPr/>
        </p:nvCxnSpPr>
        <p:spPr>
          <a:xfrm>
            <a:off x="7416493" y="4366525"/>
            <a:ext cx="0" cy="191161"/>
          </a:xfrm>
          <a:prstGeom prst="line">
            <a:avLst/>
          </a:prstGeom>
          <a:ln w="190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>
            <a:extLst>
              <a:ext uri="{FF2B5EF4-FFF2-40B4-BE49-F238E27FC236}">
                <a16:creationId xmlns:a16="http://schemas.microsoft.com/office/drawing/2014/main" id="{F6E79E3F-7232-E176-C33F-CB6123318A79}"/>
              </a:ext>
            </a:extLst>
          </p:cNvPr>
          <p:cNvCxnSpPr>
            <a:cxnSpLocks/>
          </p:cNvCxnSpPr>
          <p:nvPr/>
        </p:nvCxnSpPr>
        <p:spPr>
          <a:xfrm>
            <a:off x="8714064" y="4366525"/>
            <a:ext cx="0" cy="19116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0BCF0A28-0898-0B90-6815-E93157CC6C8C}"/>
              </a:ext>
            </a:extLst>
          </p:cNvPr>
          <p:cNvCxnSpPr>
            <a:cxnSpLocks/>
          </p:cNvCxnSpPr>
          <p:nvPr/>
        </p:nvCxnSpPr>
        <p:spPr>
          <a:xfrm>
            <a:off x="7750554" y="4175364"/>
            <a:ext cx="0" cy="191161"/>
          </a:xfrm>
          <a:prstGeom prst="line">
            <a:avLst/>
          </a:prstGeom>
          <a:ln w="190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8CEDA199-06C7-6BCD-8361-9F45FBF6D502}"/>
              </a:ext>
            </a:extLst>
          </p:cNvPr>
          <p:cNvCxnSpPr>
            <a:cxnSpLocks/>
          </p:cNvCxnSpPr>
          <p:nvPr/>
        </p:nvCxnSpPr>
        <p:spPr>
          <a:xfrm>
            <a:off x="8376027" y="4175364"/>
            <a:ext cx="0" cy="191161"/>
          </a:xfrm>
          <a:prstGeom prst="line">
            <a:avLst/>
          </a:prstGeom>
          <a:ln w="190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>
            <a:extLst>
              <a:ext uri="{FF2B5EF4-FFF2-40B4-BE49-F238E27FC236}">
                <a16:creationId xmlns:a16="http://schemas.microsoft.com/office/drawing/2014/main" id="{668D1DF2-6441-5E60-2C1F-4C5433F6834E}"/>
              </a:ext>
            </a:extLst>
          </p:cNvPr>
          <p:cNvCxnSpPr>
            <a:cxnSpLocks/>
          </p:cNvCxnSpPr>
          <p:nvPr/>
        </p:nvCxnSpPr>
        <p:spPr>
          <a:xfrm>
            <a:off x="9540646" y="4366525"/>
            <a:ext cx="2229679" cy="0"/>
          </a:xfrm>
          <a:prstGeom prst="line">
            <a:avLst/>
          </a:prstGeom>
          <a:ln w="190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>
            <a:extLst>
              <a:ext uri="{FF2B5EF4-FFF2-40B4-BE49-F238E27FC236}">
                <a16:creationId xmlns:a16="http://schemas.microsoft.com/office/drawing/2014/main" id="{7FF37D52-3D41-52ED-12A5-A97696D1DB91}"/>
              </a:ext>
            </a:extLst>
          </p:cNvPr>
          <p:cNvCxnSpPr>
            <a:cxnSpLocks/>
          </p:cNvCxnSpPr>
          <p:nvPr/>
        </p:nvCxnSpPr>
        <p:spPr>
          <a:xfrm>
            <a:off x="9995600" y="4366525"/>
            <a:ext cx="0" cy="19116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>
            <a:extLst>
              <a:ext uri="{FF2B5EF4-FFF2-40B4-BE49-F238E27FC236}">
                <a16:creationId xmlns:a16="http://schemas.microsoft.com/office/drawing/2014/main" id="{3F509AF1-ECF2-80C6-2BDC-15AB4F17CEDE}"/>
              </a:ext>
            </a:extLst>
          </p:cNvPr>
          <p:cNvCxnSpPr>
            <a:cxnSpLocks/>
          </p:cNvCxnSpPr>
          <p:nvPr/>
        </p:nvCxnSpPr>
        <p:spPr>
          <a:xfrm>
            <a:off x="11293171" y="4366525"/>
            <a:ext cx="0" cy="191161"/>
          </a:xfrm>
          <a:prstGeom prst="line">
            <a:avLst/>
          </a:prstGeom>
          <a:ln w="190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D42B0D2A-110B-D680-2D80-8A467E576A07}"/>
              </a:ext>
            </a:extLst>
          </p:cNvPr>
          <p:cNvCxnSpPr>
            <a:cxnSpLocks/>
          </p:cNvCxnSpPr>
          <p:nvPr/>
        </p:nvCxnSpPr>
        <p:spPr>
          <a:xfrm>
            <a:off x="10329660" y="4175364"/>
            <a:ext cx="0" cy="191161"/>
          </a:xfrm>
          <a:prstGeom prst="line">
            <a:avLst/>
          </a:prstGeom>
          <a:ln w="190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7499CCF3-2A6D-7409-AF0C-CBB5419FD97A}"/>
              </a:ext>
            </a:extLst>
          </p:cNvPr>
          <p:cNvCxnSpPr>
            <a:cxnSpLocks/>
          </p:cNvCxnSpPr>
          <p:nvPr/>
        </p:nvCxnSpPr>
        <p:spPr>
          <a:xfrm>
            <a:off x="10955134" y="4175364"/>
            <a:ext cx="0" cy="191161"/>
          </a:xfrm>
          <a:prstGeom prst="line">
            <a:avLst/>
          </a:prstGeom>
          <a:ln w="190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object 29">
            <a:extLst>
              <a:ext uri="{FF2B5EF4-FFF2-40B4-BE49-F238E27FC236}">
                <a16:creationId xmlns:a16="http://schemas.microsoft.com/office/drawing/2014/main" id="{A836CE29-B082-7D10-0EB5-7DD0945E7DA3}"/>
              </a:ext>
            </a:extLst>
          </p:cNvPr>
          <p:cNvSpPr txBox="1"/>
          <p:nvPr/>
        </p:nvSpPr>
        <p:spPr>
          <a:xfrm>
            <a:off x="10331892" y="4517174"/>
            <a:ext cx="909907" cy="264871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Heartbeat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Network</a:t>
            </a:r>
          </a:p>
        </p:txBody>
      </p:sp>
      <p:pic>
        <p:nvPicPr>
          <p:cNvPr id="132" name="그림 131" descr="봄, 코일 스프링, 흑백, 자연이(가) 표시된 사진&#10;&#10;자동 생성된 설명">
            <a:extLst>
              <a:ext uri="{FF2B5EF4-FFF2-40B4-BE49-F238E27FC236}">
                <a16:creationId xmlns:a16="http://schemas.microsoft.com/office/drawing/2014/main" id="{7E51B65D-E8A9-2FFB-FA70-0F8349AE4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89" y="5399688"/>
            <a:ext cx="489770" cy="489770"/>
          </a:xfrm>
          <a:prstGeom prst="rect">
            <a:avLst/>
          </a:prstGeom>
        </p:spPr>
      </p:pic>
      <p:sp>
        <p:nvSpPr>
          <p:cNvPr id="133" name="object 29">
            <a:extLst>
              <a:ext uri="{FF2B5EF4-FFF2-40B4-BE49-F238E27FC236}">
                <a16:creationId xmlns:a16="http://schemas.microsoft.com/office/drawing/2014/main" id="{EED00787-78BC-BDF1-CBD6-4D5E0C62810A}"/>
              </a:ext>
            </a:extLst>
          </p:cNvPr>
          <p:cNvSpPr txBox="1"/>
          <p:nvPr/>
        </p:nvSpPr>
        <p:spPr>
          <a:xfrm>
            <a:off x="10215630" y="5836344"/>
            <a:ext cx="909907" cy="1287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Storage</a:t>
            </a:r>
          </a:p>
        </p:txBody>
      </p:sp>
      <p:cxnSp>
        <p:nvCxnSpPr>
          <p:cNvPr id="134" name="직선 연결선 133">
            <a:extLst>
              <a:ext uri="{FF2B5EF4-FFF2-40B4-BE49-F238E27FC236}">
                <a16:creationId xmlns:a16="http://schemas.microsoft.com/office/drawing/2014/main" id="{10DD6CEA-16E7-1C24-B6FA-4CBD8DDF0A3D}"/>
              </a:ext>
            </a:extLst>
          </p:cNvPr>
          <p:cNvCxnSpPr>
            <a:cxnSpLocks/>
          </p:cNvCxnSpPr>
          <p:nvPr/>
        </p:nvCxnSpPr>
        <p:spPr>
          <a:xfrm>
            <a:off x="10100214" y="5289858"/>
            <a:ext cx="251018" cy="36075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>
            <a:extLst>
              <a:ext uri="{FF2B5EF4-FFF2-40B4-BE49-F238E27FC236}">
                <a16:creationId xmlns:a16="http://schemas.microsoft.com/office/drawing/2014/main" id="{25A2A651-4700-5A36-0087-6473DAA4B1FA}"/>
              </a:ext>
            </a:extLst>
          </p:cNvPr>
          <p:cNvCxnSpPr>
            <a:cxnSpLocks/>
          </p:cNvCxnSpPr>
          <p:nvPr/>
        </p:nvCxnSpPr>
        <p:spPr>
          <a:xfrm flipH="1">
            <a:off x="10961448" y="5293923"/>
            <a:ext cx="249831" cy="359972"/>
          </a:xfrm>
          <a:prstGeom prst="line">
            <a:avLst/>
          </a:prstGeom>
          <a:ln w="190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object 29">
            <a:extLst>
              <a:ext uri="{FF2B5EF4-FFF2-40B4-BE49-F238E27FC236}">
                <a16:creationId xmlns:a16="http://schemas.microsoft.com/office/drawing/2014/main" id="{DD39A51E-BCB0-1799-2E6C-AA9D9B914543}"/>
              </a:ext>
            </a:extLst>
          </p:cNvPr>
          <p:cNvSpPr txBox="1"/>
          <p:nvPr/>
        </p:nvSpPr>
        <p:spPr>
          <a:xfrm>
            <a:off x="6961539" y="3172961"/>
            <a:ext cx="222967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정상운영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138" name="object 29">
            <a:extLst>
              <a:ext uri="{FF2B5EF4-FFF2-40B4-BE49-F238E27FC236}">
                <a16:creationId xmlns:a16="http://schemas.microsoft.com/office/drawing/2014/main" id="{0708A497-52D1-675B-D38D-4393AD006580}"/>
              </a:ext>
            </a:extLst>
          </p:cNvPr>
          <p:cNvSpPr txBox="1"/>
          <p:nvPr/>
        </p:nvSpPr>
        <p:spPr>
          <a:xfrm>
            <a:off x="9540647" y="3172962"/>
            <a:ext cx="2229678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장애발생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pic>
        <p:nvPicPr>
          <p:cNvPr id="140" name="그림 139">
            <a:extLst>
              <a:ext uri="{FF2B5EF4-FFF2-40B4-BE49-F238E27FC236}">
                <a16:creationId xmlns:a16="http://schemas.microsoft.com/office/drawing/2014/main" id="{D6271786-F315-C0DB-B9A5-0B859D03C7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26" y="4763766"/>
            <a:ext cx="384316" cy="384316"/>
          </a:xfrm>
          <a:prstGeom prst="rect">
            <a:avLst/>
          </a:prstGeom>
        </p:spPr>
      </p:pic>
      <p:cxnSp>
        <p:nvCxnSpPr>
          <p:cNvPr id="143" name="직선 연결선 142">
            <a:extLst>
              <a:ext uri="{FF2B5EF4-FFF2-40B4-BE49-F238E27FC236}">
                <a16:creationId xmlns:a16="http://schemas.microsoft.com/office/drawing/2014/main" id="{45412A50-9B51-7FFC-2F74-482D41E9CB44}"/>
              </a:ext>
            </a:extLst>
          </p:cNvPr>
          <p:cNvCxnSpPr>
            <a:cxnSpLocks/>
          </p:cNvCxnSpPr>
          <p:nvPr/>
        </p:nvCxnSpPr>
        <p:spPr>
          <a:xfrm>
            <a:off x="6961539" y="3386216"/>
            <a:ext cx="2229679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직선 연결선 144">
            <a:extLst>
              <a:ext uri="{FF2B5EF4-FFF2-40B4-BE49-F238E27FC236}">
                <a16:creationId xmlns:a16="http://schemas.microsoft.com/office/drawing/2014/main" id="{42776A13-B122-4C8A-0113-1B171A8412A4}"/>
              </a:ext>
            </a:extLst>
          </p:cNvPr>
          <p:cNvCxnSpPr>
            <a:cxnSpLocks/>
          </p:cNvCxnSpPr>
          <p:nvPr/>
        </p:nvCxnSpPr>
        <p:spPr>
          <a:xfrm>
            <a:off x="9540646" y="3385897"/>
            <a:ext cx="2229679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그림 7" descr="다채로움, 스크린샷, 원, 라인이(가) 표시된 사진&#10;&#10;자동 생성된 설명">
            <a:extLst>
              <a:ext uri="{FF2B5EF4-FFF2-40B4-BE49-F238E27FC236}">
                <a16:creationId xmlns:a16="http://schemas.microsoft.com/office/drawing/2014/main" id="{D9349690-89C2-4CA9-BCC9-4C150010A7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11" y="4616955"/>
            <a:ext cx="470807" cy="470807"/>
          </a:xfrm>
          <a:prstGeom prst="rect">
            <a:avLst/>
          </a:prstGeom>
        </p:spPr>
      </p:pic>
      <p:pic>
        <p:nvPicPr>
          <p:cNvPr id="9" name="그림 8" descr="다채로움, 스크린샷, 원, 라인이(가) 표시된 사진&#10;&#10;자동 생성된 설명">
            <a:extLst>
              <a:ext uri="{FF2B5EF4-FFF2-40B4-BE49-F238E27FC236}">
                <a16:creationId xmlns:a16="http://schemas.microsoft.com/office/drawing/2014/main" id="{34470DAC-48B7-847D-11EB-D9355DAC64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938" y="4616955"/>
            <a:ext cx="470807" cy="470807"/>
          </a:xfrm>
          <a:prstGeom prst="rect">
            <a:avLst/>
          </a:prstGeom>
        </p:spPr>
      </p:pic>
      <p:sp>
        <p:nvSpPr>
          <p:cNvPr id="2" name="object 12">
            <a:extLst>
              <a:ext uri="{FF2B5EF4-FFF2-40B4-BE49-F238E27FC236}">
                <a16:creationId xmlns:a16="http://schemas.microsoft.com/office/drawing/2014/main" id="{BE81AE6E-D3F0-1E80-67DE-37CC6E97D8E9}"/>
              </a:ext>
            </a:extLst>
          </p:cNvPr>
          <p:cNvSpPr txBox="1"/>
          <p:nvPr/>
        </p:nvSpPr>
        <p:spPr>
          <a:xfrm>
            <a:off x="421675" y="3114324"/>
            <a:ext cx="7131649" cy="449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와이젠은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10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이상 지속된 벤더사와의 파트너십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을 바탕으로 최고의 기술력 제공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3" name="Picture 6" descr="Software | SHI">
            <a:extLst>
              <a:ext uri="{FF2B5EF4-FFF2-40B4-BE49-F238E27FC236}">
                <a16:creationId xmlns:a16="http://schemas.microsoft.com/office/drawing/2014/main" id="{63431711-80E1-7567-63A5-01AEFDE81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4" y="4308645"/>
            <a:ext cx="929545" cy="69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CCS | SharedIT - IT 지식 공유 네트워크">
            <a:extLst>
              <a:ext uri="{FF2B5EF4-FFF2-40B4-BE49-F238E27FC236}">
                <a16:creationId xmlns:a16="http://schemas.microsoft.com/office/drawing/2014/main" id="{7C748C31-9240-43C5-3A78-5F1404BC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0" y="3775186"/>
            <a:ext cx="717171" cy="55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logo Microsoft Gris – News Centre">
            <a:extLst>
              <a:ext uri="{FF2B5EF4-FFF2-40B4-BE49-F238E27FC236}">
                <a16:creationId xmlns:a16="http://schemas.microsoft.com/office/drawing/2014/main" id="{91664DA9-3071-1116-1B74-9A3092C6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3" y="5651243"/>
            <a:ext cx="1016853" cy="4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5D7A4716-C0F9-8E17-2191-E90D987A9B8B}"/>
              </a:ext>
            </a:extLst>
          </p:cNvPr>
          <p:cNvGrpSpPr/>
          <p:nvPr/>
        </p:nvGrpSpPr>
        <p:grpSpPr>
          <a:xfrm>
            <a:off x="634342" y="5081187"/>
            <a:ext cx="405564" cy="416560"/>
            <a:chOff x="3847957" y="3786795"/>
            <a:chExt cx="603250" cy="619606"/>
          </a:xfrm>
        </p:grpSpPr>
        <p:pic>
          <p:nvPicPr>
            <p:cNvPr id="12" name="Picture 4" descr="Revolution Technology">
              <a:extLst>
                <a:ext uri="{FF2B5EF4-FFF2-40B4-BE49-F238E27FC236}">
                  <a16:creationId xmlns:a16="http://schemas.microsoft.com/office/drawing/2014/main" id="{BE69A4DF-E8C7-9DE3-66FE-9A393B23DF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0" t="6806" r="12760" b="19903"/>
            <a:stretch/>
          </p:blipFill>
          <p:spPr bwMode="auto">
            <a:xfrm>
              <a:off x="3917576" y="3786795"/>
              <a:ext cx="464012" cy="45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evolution Technology">
              <a:extLst>
                <a:ext uri="{FF2B5EF4-FFF2-40B4-BE49-F238E27FC236}">
                  <a16:creationId xmlns:a16="http://schemas.microsoft.com/office/drawing/2014/main" id="{59DFE5E5-AB3E-0D1A-5893-46018E8C15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79" t="81859" r="18450" b="7650"/>
            <a:stretch/>
          </p:blipFill>
          <p:spPr bwMode="auto">
            <a:xfrm>
              <a:off x="3847957" y="4240603"/>
              <a:ext cx="603250" cy="165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object 12">
            <a:extLst>
              <a:ext uri="{FF2B5EF4-FFF2-40B4-BE49-F238E27FC236}">
                <a16:creationId xmlns:a16="http://schemas.microsoft.com/office/drawing/2014/main" id="{61DAA541-F7D9-A46E-B116-A34CFCACD8C2}"/>
              </a:ext>
            </a:extLst>
          </p:cNvPr>
          <p:cNvSpPr txBox="1"/>
          <p:nvPr/>
        </p:nvSpPr>
        <p:spPr>
          <a:xfrm>
            <a:off x="1444662" y="4433298"/>
            <a:ext cx="4391023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CARBONITE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전세계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150</a:t>
            </a:r>
            <a:r>
              <a:rPr lang="ko-KR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만곳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이상의 사용자를 보유한 데이터 보호 솔루션 기업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실시간 백업을 통한 서버 이중화 솔루션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Carbonite Availability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제공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C292542-5A16-7287-4E67-9D2AFB465A34}"/>
              </a:ext>
            </a:extLst>
          </p:cNvPr>
          <p:cNvSpPr/>
          <p:nvPr/>
        </p:nvSpPr>
        <p:spPr>
          <a:xfrm>
            <a:off x="396959" y="4402521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2FBFE7BF-D258-EB91-0C25-49A6462FEAEA}"/>
              </a:ext>
            </a:extLst>
          </p:cNvPr>
          <p:cNvSpPr txBox="1"/>
          <p:nvPr/>
        </p:nvSpPr>
        <p:spPr>
          <a:xfrm>
            <a:off x="1444662" y="5030971"/>
            <a:ext cx="4391024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Arctera</a:t>
            </a: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InfoScale</a:t>
            </a: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글로벌 기업 시장에서 높은 점유율을 가진 이중화 솔루션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Unix, Linux, Windows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등 다양한 운영체제와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VMware, Hyper-V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등 가상화 환경 지원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A3E283EE-C093-0D6F-577B-28E72079F1C6}"/>
              </a:ext>
            </a:extLst>
          </p:cNvPr>
          <p:cNvSpPr/>
          <p:nvPr/>
        </p:nvSpPr>
        <p:spPr>
          <a:xfrm>
            <a:off x="396959" y="5019781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88FDF22D-D1EE-49B4-F07B-159E21A96125}"/>
              </a:ext>
            </a:extLst>
          </p:cNvPr>
          <p:cNvSpPr txBox="1"/>
          <p:nvPr/>
        </p:nvSpPr>
        <p:spPr>
          <a:xfrm>
            <a:off x="1444663" y="3803636"/>
            <a:ext cx="4391022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MCCS</a:t>
            </a:r>
          </a:p>
          <a:p>
            <a:pPr marL="1270"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국내 기업 </a:t>
            </a:r>
            <a:r>
              <a:rPr lang="ko-KR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맨텍에서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개발한 이중화 솔루션으로 한글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GUI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를 지원해 사용자 친화적인 환경 제공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Windows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Linux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모두 지원하며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SAN, NAS, DAS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등 다양한 종류의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Storage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지원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B9CA02E4-A94A-BC7C-7FB7-E5A0ADCE650D}"/>
              </a:ext>
            </a:extLst>
          </p:cNvPr>
          <p:cNvSpPr/>
          <p:nvPr/>
        </p:nvSpPr>
        <p:spPr>
          <a:xfrm>
            <a:off x="396959" y="3772859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E362F231-D05C-AA75-8A3C-E7F5075094B2}"/>
              </a:ext>
            </a:extLst>
          </p:cNvPr>
          <p:cNvSpPr txBox="1"/>
          <p:nvPr/>
        </p:nvSpPr>
        <p:spPr>
          <a:xfrm>
            <a:off x="1444662" y="5650611"/>
            <a:ext cx="4391024" cy="46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spcBef>
                <a:spcPts val="100"/>
              </a:spcBef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MSCS (Microsoft Cluster Service) </a:t>
            </a: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Microsoft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에서 제공하는 서버 이중화 솔루션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Windows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기반의 엔터프라이즈 애플리케이션에서 주로 활용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D8FBF90-12EB-FBFF-DFA5-3BA2D8DA0727}"/>
              </a:ext>
            </a:extLst>
          </p:cNvPr>
          <p:cNvSpPr/>
          <p:nvPr/>
        </p:nvSpPr>
        <p:spPr>
          <a:xfrm>
            <a:off x="396959" y="5629896"/>
            <a:ext cx="891260" cy="50013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27E424AD-C186-A5DE-6703-335B0C72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8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8C19D-D62B-643F-16E8-9955E4617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오른쪽 대괄호 33">
            <a:extLst>
              <a:ext uri="{FF2B5EF4-FFF2-40B4-BE49-F238E27FC236}">
                <a16:creationId xmlns:a16="http://schemas.microsoft.com/office/drawing/2014/main" id="{EF47EDFD-B6EE-E3B8-9CCD-9BD9750419A8}"/>
              </a:ext>
            </a:extLst>
          </p:cNvPr>
          <p:cNvSpPr/>
          <p:nvPr/>
        </p:nvSpPr>
        <p:spPr>
          <a:xfrm rot="16200000">
            <a:off x="8477944" y="3211509"/>
            <a:ext cx="279100" cy="3561261"/>
          </a:xfrm>
          <a:prstGeom prst="rightBracket">
            <a:avLst>
              <a:gd name="adj" fmla="val 82209"/>
            </a:avLst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2" name="표 131">
            <a:extLst>
              <a:ext uri="{FF2B5EF4-FFF2-40B4-BE49-F238E27FC236}">
                <a16:creationId xmlns:a16="http://schemas.microsoft.com/office/drawing/2014/main" id="{4E3E28DC-364C-C875-BE4C-8771056D01CE}"/>
              </a:ext>
            </a:extLst>
          </p:cNvPr>
          <p:cNvGraphicFramePr>
            <a:graphicFrameLocks noGrp="1"/>
          </p:cNvGraphicFramePr>
          <p:nvPr/>
        </p:nvGraphicFramePr>
        <p:xfrm>
          <a:off x="5965999" y="1521657"/>
          <a:ext cx="5288286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762">
                  <a:extLst>
                    <a:ext uri="{9D8B030D-6E8A-4147-A177-3AD203B41FA5}">
                      <a16:colId xmlns:a16="http://schemas.microsoft.com/office/drawing/2014/main" val="1556147670"/>
                    </a:ext>
                  </a:extLst>
                </a:gridCol>
                <a:gridCol w="1762762">
                  <a:extLst>
                    <a:ext uri="{9D8B030D-6E8A-4147-A177-3AD203B41FA5}">
                      <a16:colId xmlns:a16="http://schemas.microsoft.com/office/drawing/2014/main" val="2347367210"/>
                    </a:ext>
                  </a:extLst>
                </a:gridCol>
                <a:gridCol w="1762762">
                  <a:extLst>
                    <a:ext uri="{9D8B030D-6E8A-4147-A177-3AD203B41FA5}">
                      <a16:colId xmlns:a16="http://schemas.microsoft.com/office/drawing/2014/main" val="43354623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IT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인프라 구축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IT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솔루션 제공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IT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유지관리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7866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altLang="ko-KR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HCI</a:t>
                      </a:r>
                    </a:p>
                    <a:p>
                      <a:pPr marL="12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altLang="ko-KR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X86 Server</a:t>
                      </a:r>
                    </a:p>
                    <a:p>
                      <a:pPr marL="127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UNIX</a:t>
                      </a:r>
                    </a:p>
                    <a:p>
                      <a:pPr marL="12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altLang="ko-KR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Storage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ko-KR" altLang="en-US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가상화</a:t>
                      </a:r>
                      <a:endParaRPr lang="en-US" altLang="ko-KR" sz="1100" dirty="0"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12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ko-KR" altLang="en-US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보안 </a:t>
                      </a:r>
                      <a:r>
                        <a:rPr lang="en-US" altLang="ko-KR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&amp; </a:t>
                      </a:r>
                      <a:r>
                        <a:rPr lang="ko-KR" altLang="en-US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네트워크</a:t>
                      </a:r>
                      <a:endParaRPr lang="en-US" altLang="ko-KR" sz="1100" dirty="0"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1270">
                        <a:spcBef>
                          <a:spcPts val="100"/>
                        </a:spcBef>
                      </a:pPr>
                      <a:r>
                        <a:rPr lang="ko-KR" altLang="en-US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백업 </a:t>
                      </a:r>
                      <a:r>
                        <a:rPr lang="en-US" altLang="ko-KR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&amp; </a:t>
                      </a:r>
                      <a:r>
                        <a:rPr lang="ko-KR" altLang="en-US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복구</a:t>
                      </a:r>
                      <a:endParaRPr lang="en-US" altLang="ko-KR" sz="1100" dirty="0"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1270">
                        <a:spcBef>
                          <a:spcPts val="100"/>
                        </a:spcBef>
                      </a:pPr>
                      <a:r>
                        <a:rPr lang="ko-KR" altLang="en-US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제</a:t>
                      </a:r>
                      <a:r>
                        <a:rPr lang="en-US" altLang="ko-KR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3</a:t>
                      </a:r>
                      <a:r>
                        <a:rPr lang="ko-KR" altLang="en-US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자 유지보수</a:t>
                      </a:r>
                      <a:endParaRPr lang="en-US" altLang="ko-KR" sz="1100" dirty="0"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1270">
                        <a:spcBef>
                          <a:spcPts val="100"/>
                        </a:spcBef>
                      </a:pPr>
                      <a:r>
                        <a:rPr lang="ko-KR" altLang="en-US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미들웨어</a:t>
                      </a:r>
                      <a:endParaRPr lang="en-US" altLang="ko-KR" sz="1100" dirty="0"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  <a:p>
                      <a:pPr marL="12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altLang="ko-KR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DBMS</a:t>
                      </a:r>
                    </a:p>
                    <a:p>
                      <a:pPr marL="12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ko-KR" altLang="en-US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이중화</a:t>
                      </a:r>
                      <a:endParaRPr lang="en-US" altLang="ko-KR" sz="1100" dirty="0"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IT System Management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IT</a:t>
                      </a:r>
                      <a:r>
                        <a:rPr lang="ko-KR" altLang="en-US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</a:t>
                      </a:r>
                      <a:r>
                        <a:rPr lang="en-US" altLang="ko-KR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Outsourcing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IT Consulting</a:t>
                      </a:r>
                    </a:p>
                    <a:p>
                      <a:pPr latinLnBrk="1"/>
                      <a:endParaRPr lang="ko-KR" altLang="en-US" sz="1100" b="0" dirty="0">
                        <a:solidFill>
                          <a:schemeClr val="tx1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305806"/>
                  </a:ext>
                </a:extLst>
              </a:tr>
            </a:tbl>
          </a:graphicData>
        </a:graphic>
      </p:graphicFrame>
      <p:sp>
        <p:nvSpPr>
          <p:cNvPr id="7" name="object 12">
            <a:extLst>
              <a:ext uri="{FF2B5EF4-FFF2-40B4-BE49-F238E27FC236}">
                <a16:creationId xmlns:a16="http://schemas.microsoft.com/office/drawing/2014/main" id="{B7CE3E53-B46F-1D12-0B05-44B9F4227218}"/>
              </a:ext>
            </a:extLst>
          </p:cNvPr>
          <p:cNvSpPr txBox="1"/>
          <p:nvPr/>
        </p:nvSpPr>
        <p:spPr>
          <a:xfrm>
            <a:off x="662356" y="1143000"/>
            <a:ext cx="329353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1600" b="1" dirty="0" err="1">
                <a:solidFill>
                  <a:srgbClr val="00206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와이젠정보기술</a:t>
            </a:r>
            <a:r>
              <a:rPr sz="1200" b="1" dirty="0">
                <a:solidFill>
                  <a:srgbClr val="00206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8B56DC-123C-2530-DE4B-CB36C4A0C4BA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YGEN Information Technology 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F7645B3D-F054-DE3B-D5E2-E9F7F04CE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080848"/>
              </p:ext>
            </p:extLst>
          </p:nvPr>
        </p:nvGraphicFramePr>
        <p:xfrm>
          <a:off x="591664" y="1521657"/>
          <a:ext cx="4430566" cy="4355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934">
                  <a:extLst>
                    <a:ext uri="{9D8B030D-6E8A-4147-A177-3AD203B41FA5}">
                      <a16:colId xmlns:a16="http://schemas.microsoft.com/office/drawing/2014/main" val="1556147670"/>
                    </a:ext>
                  </a:extLst>
                </a:gridCol>
                <a:gridCol w="3528632">
                  <a:extLst>
                    <a:ext uri="{9D8B030D-6E8A-4147-A177-3AD203B41FA5}">
                      <a16:colId xmlns:a16="http://schemas.microsoft.com/office/drawing/2014/main" val="2347367210"/>
                    </a:ext>
                  </a:extLst>
                </a:gridCol>
              </a:tblGrid>
              <a:tr h="29003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설립일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2004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년 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06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월 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24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일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378668"/>
                  </a:ext>
                </a:extLst>
              </a:tr>
              <a:tr h="29003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대표이사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최세진 박정호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305806"/>
                  </a:ext>
                </a:extLst>
              </a:tr>
              <a:tr h="29003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임직원수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30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명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(2025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년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09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기준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)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440685"/>
                  </a:ext>
                </a:extLst>
              </a:tr>
              <a:tr h="29003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홈페이지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https://www.ygen.co.kr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996405"/>
                  </a:ext>
                </a:extLst>
              </a:tr>
              <a:tr h="29003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소재지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서울시 강남구 강남대로 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340, 9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층 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(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역삼동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, 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경원빌딩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720222"/>
                  </a:ext>
                </a:extLst>
              </a:tr>
              <a:tr h="290509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오시는 길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신분당선 강남역 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4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번 출구</a:t>
                      </a:r>
                      <a:endParaRPr lang="ko-KR" altLang="en-US" sz="11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927336"/>
                  </a:ext>
                </a:extLst>
              </a:tr>
            </a:tbl>
          </a:graphicData>
        </a:graphic>
      </p:graphicFrame>
      <p:sp>
        <p:nvSpPr>
          <p:cNvPr id="61" name="object 12">
            <a:extLst>
              <a:ext uri="{FF2B5EF4-FFF2-40B4-BE49-F238E27FC236}">
                <a16:creationId xmlns:a16="http://schemas.microsoft.com/office/drawing/2014/main" id="{B87F510C-FF2B-DE2D-5B15-CBAE63EAD04B}"/>
              </a:ext>
            </a:extLst>
          </p:cNvPr>
          <p:cNvSpPr txBox="1"/>
          <p:nvPr/>
        </p:nvSpPr>
        <p:spPr>
          <a:xfrm>
            <a:off x="6020151" y="1234019"/>
            <a:ext cx="329353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06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사업영역</a:t>
            </a:r>
            <a:endParaRPr sz="1200" b="1" dirty="0">
              <a:solidFill>
                <a:srgbClr val="00206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90" name="object 12">
            <a:extLst>
              <a:ext uri="{FF2B5EF4-FFF2-40B4-BE49-F238E27FC236}">
                <a16:creationId xmlns:a16="http://schemas.microsoft.com/office/drawing/2014/main" id="{8711756A-5687-7E5B-E7D2-1F0FD5080753}"/>
              </a:ext>
            </a:extLst>
          </p:cNvPr>
          <p:cNvSpPr txBox="1"/>
          <p:nvPr/>
        </p:nvSpPr>
        <p:spPr>
          <a:xfrm>
            <a:off x="6020151" y="3966262"/>
            <a:ext cx="329353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06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조직구성</a:t>
            </a:r>
            <a:endParaRPr sz="1200" b="1" dirty="0">
              <a:solidFill>
                <a:srgbClr val="00206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263" name="직선 연결선 262">
            <a:extLst>
              <a:ext uri="{FF2B5EF4-FFF2-40B4-BE49-F238E27FC236}">
                <a16:creationId xmlns:a16="http://schemas.microsoft.com/office/drawing/2014/main" id="{63A1E1EE-B359-1BC7-3505-2CE45BCD4372}"/>
              </a:ext>
            </a:extLst>
          </p:cNvPr>
          <p:cNvCxnSpPr>
            <a:cxnSpLocks/>
          </p:cNvCxnSpPr>
          <p:nvPr/>
        </p:nvCxnSpPr>
        <p:spPr>
          <a:xfrm>
            <a:off x="5803600" y="1285139"/>
            <a:ext cx="0" cy="4591786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4" name="직선 연결선 263">
            <a:extLst>
              <a:ext uri="{FF2B5EF4-FFF2-40B4-BE49-F238E27FC236}">
                <a16:creationId xmlns:a16="http://schemas.microsoft.com/office/drawing/2014/main" id="{3462C0A1-AF29-E448-BF8B-AEAE38080F26}"/>
              </a:ext>
            </a:extLst>
          </p:cNvPr>
          <p:cNvCxnSpPr>
            <a:cxnSpLocks/>
          </p:cNvCxnSpPr>
          <p:nvPr/>
        </p:nvCxnSpPr>
        <p:spPr>
          <a:xfrm>
            <a:off x="5803600" y="3738890"/>
            <a:ext cx="5448780" cy="0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  <a:headEnd type="none" w="sm" len="sm"/>
            <a:tailEnd type="oval" w="sm" len="sm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D03D60C-ED22-00D9-EBAC-67A31D0CCFD6}"/>
              </a:ext>
            </a:extLst>
          </p:cNvPr>
          <p:cNvSpPr/>
          <p:nvPr/>
        </p:nvSpPr>
        <p:spPr>
          <a:xfrm>
            <a:off x="7749530" y="4231168"/>
            <a:ext cx="1721223" cy="2791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경영진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EA725843-0080-A167-5FA1-1CFEB29FFBF0}"/>
              </a:ext>
            </a:extLst>
          </p:cNvPr>
          <p:cNvSpPr/>
          <p:nvPr/>
        </p:nvSpPr>
        <p:spPr>
          <a:xfrm>
            <a:off x="5991549" y="5131692"/>
            <a:ext cx="1721223" cy="2791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영업부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8E8B0993-A21F-3629-5E6D-7695BC6B9C27}"/>
              </a:ext>
            </a:extLst>
          </p:cNvPr>
          <p:cNvSpPr/>
          <p:nvPr/>
        </p:nvSpPr>
        <p:spPr>
          <a:xfrm>
            <a:off x="9531157" y="5131692"/>
            <a:ext cx="1721223" cy="2791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통합지원실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669A14AF-246D-6254-37BC-0C0F765C8178}"/>
              </a:ext>
            </a:extLst>
          </p:cNvPr>
          <p:cNvSpPr/>
          <p:nvPr/>
        </p:nvSpPr>
        <p:spPr>
          <a:xfrm>
            <a:off x="5991549" y="5447716"/>
            <a:ext cx="845311" cy="252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영업</a:t>
            </a:r>
            <a:r>
              <a:rPr lang="en-US" altLang="ko-KR" sz="11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</a:t>
            </a:r>
            <a:r>
              <a:rPr lang="ko-KR" altLang="en-US" sz="11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팀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1EB7306D-BB41-AD76-139A-5E08B6D0A0C4}"/>
              </a:ext>
            </a:extLst>
          </p:cNvPr>
          <p:cNvSpPr/>
          <p:nvPr/>
        </p:nvSpPr>
        <p:spPr>
          <a:xfrm>
            <a:off x="6867461" y="5447715"/>
            <a:ext cx="845311" cy="252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영업</a:t>
            </a:r>
            <a:r>
              <a:rPr lang="en-US" altLang="ko-KR" sz="11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</a:t>
            </a:r>
            <a:r>
              <a:rPr lang="ko-KR" altLang="en-US" sz="11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팀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8B7B5BCA-1BB1-9BD3-88D4-E6306E23A4C7}"/>
              </a:ext>
            </a:extLst>
          </p:cNvPr>
          <p:cNvSpPr/>
          <p:nvPr/>
        </p:nvSpPr>
        <p:spPr>
          <a:xfrm>
            <a:off x="7757149" y="5447716"/>
            <a:ext cx="847615" cy="252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기술</a:t>
            </a:r>
            <a:r>
              <a:rPr lang="en-US" altLang="ko-KR" sz="11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</a:t>
            </a:r>
            <a:r>
              <a:rPr lang="ko-KR" altLang="en-US" sz="11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팀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728DA466-114F-A69E-E95E-831B0230B7E3}"/>
              </a:ext>
            </a:extLst>
          </p:cNvPr>
          <p:cNvSpPr/>
          <p:nvPr/>
        </p:nvSpPr>
        <p:spPr>
          <a:xfrm>
            <a:off x="8630757" y="5447716"/>
            <a:ext cx="847615" cy="252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기술</a:t>
            </a:r>
            <a:r>
              <a:rPr lang="en-US" altLang="ko-KR" sz="11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</a:t>
            </a:r>
            <a:r>
              <a:rPr lang="ko-KR" altLang="en-US" sz="11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팀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34CB1D9-A2B6-00D2-004E-F7E705CFF60E}"/>
              </a:ext>
            </a:extLst>
          </p:cNvPr>
          <p:cNvSpPr/>
          <p:nvPr/>
        </p:nvSpPr>
        <p:spPr>
          <a:xfrm>
            <a:off x="10404765" y="5447716"/>
            <a:ext cx="847615" cy="252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영업지원실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09D8F1EA-F678-DB6B-08F6-A63AB42E3301}"/>
              </a:ext>
            </a:extLst>
          </p:cNvPr>
          <p:cNvSpPr/>
          <p:nvPr/>
        </p:nvSpPr>
        <p:spPr>
          <a:xfrm>
            <a:off x="9531157" y="5447715"/>
            <a:ext cx="873608" cy="252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경영지원실</a:t>
            </a:r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950B347B-5187-7355-9257-61159C5E5E86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8610142" y="4510268"/>
            <a:ext cx="0" cy="720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95091AA4-5F17-F7A6-EB99-0E005FE2F6A7}"/>
              </a:ext>
            </a:extLst>
          </p:cNvPr>
          <p:cNvSpPr/>
          <p:nvPr/>
        </p:nvSpPr>
        <p:spPr>
          <a:xfrm>
            <a:off x="7757150" y="5131690"/>
            <a:ext cx="1721223" cy="2791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기술부</a:t>
            </a:r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4F8BB289-9BFF-6A90-A987-1FBFDC2D0508}"/>
              </a:ext>
            </a:extLst>
          </p:cNvPr>
          <p:cNvSpPr/>
          <p:nvPr/>
        </p:nvSpPr>
        <p:spPr>
          <a:xfrm>
            <a:off x="1983639" y="3684176"/>
            <a:ext cx="25200" cy="2106000"/>
          </a:xfrm>
          <a:prstGeom prst="rect">
            <a:avLst/>
          </a:prstGeom>
          <a:solidFill>
            <a:srgbClr val="E4644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29">
            <a:extLst>
              <a:ext uri="{FF2B5EF4-FFF2-40B4-BE49-F238E27FC236}">
                <a16:creationId xmlns:a16="http://schemas.microsoft.com/office/drawing/2014/main" id="{04C9732B-ABC0-B8E9-9EEF-108E7870C4CB}"/>
              </a:ext>
            </a:extLst>
          </p:cNvPr>
          <p:cNvSpPr/>
          <p:nvPr/>
        </p:nvSpPr>
        <p:spPr>
          <a:xfrm>
            <a:off x="1613333" y="3981102"/>
            <a:ext cx="760493" cy="68400"/>
          </a:xfrm>
          <a:custGeom>
            <a:avLst/>
            <a:gdLst/>
            <a:ahLst/>
            <a:cxnLst/>
            <a:rect l="l" t="t" r="r" b="b"/>
            <a:pathLst>
              <a:path w="608329" h="100329">
                <a:moveTo>
                  <a:pt x="607910" y="0"/>
                </a:moveTo>
                <a:lnTo>
                  <a:pt x="0" y="0"/>
                </a:lnTo>
                <a:lnTo>
                  <a:pt x="0" y="99898"/>
                </a:lnTo>
                <a:lnTo>
                  <a:pt x="607910" y="99898"/>
                </a:lnTo>
                <a:lnTo>
                  <a:pt x="607910" y="0"/>
                </a:lnTo>
                <a:close/>
              </a:path>
            </a:pathLst>
          </a:custGeom>
          <a:solidFill>
            <a:srgbClr val="5DC364"/>
          </a:solidFill>
        </p:spPr>
        <p:txBody>
          <a:bodyPr vert="horz" wrap="square" lIns="0" tIns="0" rIns="0" bIns="0" rtlCol="0" anchor="ctr"/>
          <a:lstStyle/>
          <a:p>
            <a:pPr algn="ctr"/>
            <a:endParaRPr lang="ko-KR" altLang="en-US" sz="1000" dirty="0"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6" name="object 30">
            <a:extLst>
              <a:ext uri="{FF2B5EF4-FFF2-40B4-BE49-F238E27FC236}">
                <a16:creationId xmlns:a16="http://schemas.microsoft.com/office/drawing/2014/main" id="{CFDDF19B-1D5C-854F-496B-84DD9F3A1936}"/>
              </a:ext>
            </a:extLst>
          </p:cNvPr>
          <p:cNvSpPr/>
          <p:nvPr/>
        </p:nvSpPr>
        <p:spPr>
          <a:xfrm>
            <a:off x="1961530" y="4129037"/>
            <a:ext cx="72000" cy="537876"/>
          </a:xfrm>
          <a:custGeom>
            <a:avLst/>
            <a:gdLst/>
            <a:ahLst/>
            <a:cxnLst/>
            <a:rect l="l" t="t" r="r" b="b"/>
            <a:pathLst>
              <a:path w="100329" h="512445">
                <a:moveTo>
                  <a:pt x="99898" y="0"/>
                </a:moveTo>
                <a:lnTo>
                  <a:pt x="0" y="0"/>
                </a:lnTo>
                <a:lnTo>
                  <a:pt x="0" y="512000"/>
                </a:lnTo>
                <a:lnTo>
                  <a:pt x="99898" y="512000"/>
                </a:lnTo>
                <a:lnTo>
                  <a:pt x="99898" y="0"/>
                </a:lnTo>
                <a:close/>
              </a:path>
            </a:pathLst>
          </a:custGeom>
          <a:solidFill>
            <a:srgbClr val="E4644A"/>
          </a:solidFill>
        </p:spPr>
        <p:txBody>
          <a:bodyPr wrap="square" lIns="36000" tIns="0" rIns="0" bIns="0" rtlCol="0" anchor="ctr"/>
          <a:lstStyle/>
          <a:p>
            <a:endParaRPr sz="2400" spc="-15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1BBD60B5-6463-2B92-05C5-DB0EF5973E71}"/>
              </a:ext>
            </a:extLst>
          </p:cNvPr>
          <p:cNvSpPr/>
          <p:nvPr/>
        </p:nvSpPr>
        <p:spPr>
          <a:xfrm>
            <a:off x="2131042" y="4533712"/>
            <a:ext cx="140886" cy="140886"/>
          </a:xfrm>
          <a:prstGeom prst="ellipse">
            <a:avLst/>
          </a:prstGeom>
          <a:solidFill>
            <a:srgbClr val="E4644A"/>
          </a:solidFill>
        </p:spPr>
        <p:txBody>
          <a:bodyPr wrap="square" lIns="0" tIns="0" rIns="25200" bIns="0" rtlCol="0" anchor="ctr"/>
          <a:lstStyle/>
          <a:p>
            <a:pPr algn="ctr"/>
            <a:endParaRPr sz="2400" spc="-15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435361F0-0394-2460-A070-6B49E6790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529"/>
          <a:stretch/>
        </p:blipFill>
        <p:spPr>
          <a:xfrm>
            <a:off x="2296223" y="5182808"/>
            <a:ext cx="416974" cy="163167"/>
          </a:xfrm>
          <a:prstGeom prst="rect">
            <a:avLst/>
          </a:prstGeom>
        </p:spPr>
      </p:pic>
      <p:grpSp>
        <p:nvGrpSpPr>
          <p:cNvPr id="48" name="그룹 47">
            <a:extLst>
              <a:ext uri="{FF2B5EF4-FFF2-40B4-BE49-F238E27FC236}">
                <a16:creationId xmlns:a16="http://schemas.microsoft.com/office/drawing/2014/main" id="{68284CA3-5347-0701-4151-19237998FAAC}"/>
              </a:ext>
            </a:extLst>
          </p:cNvPr>
          <p:cNvGrpSpPr/>
          <p:nvPr/>
        </p:nvGrpSpPr>
        <p:grpSpPr>
          <a:xfrm>
            <a:off x="1610952" y="3684176"/>
            <a:ext cx="762170" cy="2090551"/>
            <a:chOff x="3944402" y="2913882"/>
            <a:chExt cx="1204397" cy="3303534"/>
          </a:xfrm>
        </p:grpSpPr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2795FA08-915A-9FE0-14C5-CA4152D15EC0}"/>
                </a:ext>
              </a:extLst>
            </p:cNvPr>
            <p:cNvSpPr/>
            <p:nvPr/>
          </p:nvSpPr>
          <p:spPr>
            <a:xfrm>
              <a:off x="3949176" y="2913882"/>
              <a:ext cx="466000" cy="409845"/>
            </a:xfrm>
            <a:custGeom>
              <a:avLst/>
              <a:gdLst/>
              <a:ahLst/>
              <a:cxnLst/>
              <a:rect l="l" t="t" r="r" b="b"/>
              <a:pathLst>
                <a:path w="250190" h="246379">
                  <a:moveTo>
                    <a:pt x="0" y="245998"/>
                  </a:moveTo>
                  <a:lnTo>
                    <a:pt x="190779" y="245998"/>
                  </a:lnTo>
                  <a:lnTo>
                    <a:pt x="249859" y="186918"/>
                  </a:lnTo>
                  <a:lnTo>
                    <a:pt x="249859" y="0"/>
                  </a:lnTo>
                </a:path>
              </a:pathLst>
            </a:custGeom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1C29D198-9194-5F4E-77DE-A68D8FD5AA66}"/>
                </a:ext>
              </a:extLst>
            </p:cNvPr>
            <p:cNvSpPr/>
            <p:nvPr/>
          </p:nvSpPr>
          <p:spPr>
            <a:xfrm>
              <a:off x="3949176" y="4686253"/>
              <a:ext cx="466000" cy="299821"/>
            </a:xfrm>
            <a:custGeom>
              <a:avLst/>
              <a:gdLst/>
              <a:ahLst/>
              <a:cxnLst/>
              <a:rect l="l" t="t" r="r" b="b"/>
              <a:pathLst>
                <a:path w="250190" h="367664">
                  <a:moveTo>
                    <a:pt x="0" y="367118"/>
                  </a:moveTo>
                  <a:lnTo>
                    <a:pt x="249859" y="367118"/>
                  </a:lnTo>
                  <a:lnTo>
                    <a:pt x="249859" y="0"/>
                  </a:lnTo>
                </a:path>
              </a:pathLst>
            </a:custGeom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3">
              <a:extLst>
                <a:ext uri="{FF2B5EF4-FFF2-40B4-BE49-F238E27FC236}">
                  <a16:creationId xmlns:a16="http://schemas.microsoft.com/office/drawing/2014/main" id="{86327463-5CC2-3CF1-8DA8-9B441B1FA5C6}"/>
                </a:ext>
              </a:extLst>
            </p:cNvPr>
            <p:cNvSpPr/>
            <p:nvPr/>
          </p:nvSpPr>
          <p:spPr>
            <a:xfrm>
              <a:off x="3949176" y="5105667"/>
              <a:ext cx="466000" cy="534792"/>
            </a:xfrm>
            <a:custGeom>
              <a:avLst/>
              <a:gdLst/>
              <a:ahLst/>
              <a:cxnLst/>
              <a:rect l="l" t="t" r="r" b="b"/>
              <a:pathLst>
                <a:path w="250190" h="204470">
                  <a:moveTo>
                    <a:pt x="0" y="0"/>
                  </a:moveTo>
                  <a:lnTo>
                    <a:pt x="249859" y="0"/>
                  </a:lnTo>
                  <a:lnTo>
                    <a:pt x="249859" y="204406"/>
                  </a:lnTo>
                </a:path>
              </a:pathLst>
            </a:custGeom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8CC94F9C-74E8-508A-92C1-161F7060E116}"/>
                </a:ext>
              </a:extLst>
            </p:cNvPr>
            <p:cNvSpPr/>
            <p:nvPr/>
          </p:nvSpPr>
          <p:spPr>
            <a:xfrm>
              <a:off x="3949176" y="3548173"/>
              <a:ext cx="466000" cy="1142924"/>
            </a:xfrm>
            <a:custGeom>
              <a:avLst/>
              <a:gdLst/>
              <a:ahLst/>
              <a:cxnLst/>
              <a:rect l="l" t="t" r="r" b="b"/>
              <a:pathLst>
                <a:path w="250190" h="687070">
                  <a:moveTo>
                    <a:pt x="0" y="0"/>
                  </a:moveTo>
                  <a:lnTo>
                    <a:pt x="191935" y="0"/>
                  </a:lnTo>
                  <a:lnTo>
                    <a:pt x="249859" y="37515"/>
                  </a:lnTo>
                  <a:lnTo>
                    <a:pt x="249859" y="686701"/>
                  </a:lnTo>
                </a:path>
              </a:pathLst>
            </a:custGeom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7">
              <a:extLst>
                <a:ext uri="{FF2B5EF4-FFF2-40B4-BE49-F238E27FC236}">
                  <a16:creationId xmlns:a16="http://schemas.microsoft.com/office/drawing/2014/main" id="{17384F57-C30A-014C-B815-AAD7F1C5E8D9}"/>
                </a:ext>
              </a:extLst>
            </p:cNvPr>
            <p:cNvSpPr/>
            <p:nvPr/>
          </p:nvSpPr>
          <p:spPr>
            <a:xfrm>
              <a:off x="4683615" y="5105667"/>
              <a:ext cx="464400" cy="534792"/>
            </a:xfrm>
            <a:custGeom>
              <a:avLst/>
              <a:gdLst/>
              <a:ahLst/>
              <a:cxnLst/>
              <a:rect l="l" t="t" r="r" b="b"/>
              <a:pathLst>
                <a:path w="313054" h="204470">
                  <a:moveTo>
                    <a:pt x="312458" y="0"/>
                  </a:moveTo>
                  <a:lnTo>
                    <a:pt x="0" y="0"/>
                  </a:lnTo>
                  <a:lnTo>
                    <a:pt x="0" y="204406"/>
                  </a:lnTo>
                </a:path>
              </a:pathLst>
            </a:custGeom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5">
              <a:extLst>
                <a:ext uri="{FF2B5EF4-FFF2-40B4-BE49-F238E27FC236}">
                  <a16:creationId xmlns:a16="http://schemas.microsoft.com/office/drawing/2014/main" id="{7DF53C13-58D4-3DCF-3E82-067DF9E77B95}"/>
                </a:ext>
              </a:extLst>
            </p:cNvPr>
            <p:cNvSpPr/>
            <p:nvPr/>
          </p:nvSpPr>
          <p:spPr>
            <a:xfrm>
              <a:off x="3944402" y="5640459"/>
              <a:ext cx="466000" cy="0"/>
            </a:xfrm>
            <a:custGeom>
              <a:avLst/>
              <a:gdLst/>
              <a:ahLst/>
              <a:cxnLst/>
              <a:rect l="l" t="t" r="r" b="b"/>
              <a:pathLst>
                <a:path w="251459">
                  <a:moveTo>
                    <a:pt x="25144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5">
              <a:extLst>
                <a:ext uri="{FF2B5EF4-FFF2-40B4-BE49-F238E27FC236}">
                  <a16:creationId xmlns:a16="http://schemas.microsoft.com/office/drawing/2014/main" id="{249F45EE-AF52-3775-6D68-1C9F64A9C074}"/>
                </a:ext>
              </a:extLst>
            </p:cNvPr>
            <p:cNvSpPr/>
            <p:nvPr/>
          </p:nvSpPr>
          <p:spPr>
            <a:xfrm>
              <a:off x="4681749" y="5640458"/>
              <a:ext cx="464400" cy="65038"/>
            </a:xfrm>
            <a:custGeom>
              <a:avLst/>
              <a:gdLst/>
              <a:ahLst/>
              <a:cxnLst/>
              <a:rect l="l" t="t" r="r" b="b"/>
              <a:pathLst>
                <a:path w="251459">
                  <a:moveTo>
                    <a:pt x="25144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8D366824-FBA5-C114-336A-4AB0CDAB0D06}"/>
                </a:ext>
              </a:extLst>
            </p:cNvPr>
            <p:cNvSpPr/>
            <p:nvPr/>
          </p:nvSpPr>
          <p:spPr>
            <a:xfrm>
              <a:off x="3949176" y="5876790"/>
              <a:ext cx="466000" cy="340626"/>
            </a:xfrm>
            <a:custGeom>
              <a:avLst/>
              <a:gdLst/>
              <a:ahLst/>
              <a:cxnLst/>
              <a:rect l="l" t="t" r="r" b="b"/>
              <a:pathLst>
                <a:path w="250190" h="204470">
                  <a:moveTo>
                    <a:pt x="0" y="0"/>
                  </a:moveTo>
                  <a:lnTo>
                    <a:pt x="249859" y="0"/>
                  </a:lnTo>
                  <a:lnTo>
                    <a:pt x="249859" y="204406"/>
                  </a:lnTo>
                </a:path>
              </a:pathLst>
            </a:custGeom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7">
              <a:extLst>
                <a:ext uri="{FF2B5EF4-FFF2-40B4-BE49-F238E27FC236}">
                  <a16:creationId xmlns:a16="http://schemas.microsoft.com/office/drawing/2014/main" id="{694D83EE-D512-63C4-A0DF-B7B201EABD25}"/>
                </a:ext>
              </a:extLst>
            </p:cNvPr>
            <p:cNvSpPr/>
            <p:nvPr/>
          </p:nvSpPr>
          <p:spPr>
            <a:xfrm>
              <a:off x="4681749" y="5876790"/>
              <a:ext cx="464400" cy="340626"/>
            </a:xfrm>
            <a:custGeom>
              <a:avLst/>
              <a:gdLst/>
              <a:ahLst/>
              <a:cxnLst/>
              <a:rect l="l" t="t" r="r" b="b"/>
              <a:pathLst>
                <a:path w="313054" h="204470">
                  <a:moveTo>
                    <a:pt x="312458" y="0"/>
                  </a:moveTo>
                  <a:lnTo>
                    <a:pt x="0" y="0"/>
                  </a:lnTo>
                  <a:lnTo>
                    <a:pt x="0" y="204406"/>
                  </a:lnTo>
                </a:path>
              </a:pathLst>
            </a:custGeom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1">
              <a:extLst>
                <a:ext uri="{FF2B5EF4-FFF2-40B4-BE49-F238E27FC236}">
                  <a16:creationId xmlns:a16="http://schemas.microsoft.com/office/drawing/2014/main" id="{A8264AF3-ED65-C124-E812-B3228F19468B}"/>
                </a:ext>
              </a:extLst>
            </p:cNvPr>
            <p:cNvSpPr/>
            <p:nvPr/>
          </p:nvSpPr>
          <p:spPr>
            <a:xfrm flipH="1">
              <a:off x="4683616" y="2913882"/>
              <a:ext cx="464400" cy="409845"/>
            </a:xfrm>
            <a:custGeom>
              <a:avLst/>
              <a:gdLst/>
              <a:ahLst/>
              <a:cxnLst/>
              <a:rect l="l" t="t" r="r" b="b"/>
              <a:pathLst>
                <a:path w="250190" h="246379">
                  <a:moveTo>
                    <a:pt x="0" y="245998"/>
                  </a:moveTo>
                  <a:lnTo>
                    <a:pt x="190779" y="245998"/>
                  </a:lnTo>
                  <a:lnTo>
                    <a:pt x="249859" y="186918"/>
                  </a:lnTo>
                  <a:lnTo>
                    <a:pt x="249859" y="0"/>
                  </a:lnTo>
                </a:path>
              </a:pathLst>
            </a:custGeom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4">
              <a:extLst>
                <a:ext uri="{FF2B5EF4-FFF2-40B4-BE49-F238E27FC236}">
                  <a16:creationId xmlns:a16="http://schemas.microsoft.com/office/drawing/2014/main" id="{0DCE60AD-A484-0B52-217D-D6666E7842B5}"/>
                </a:ext>
              </a:extLst>
            </p:cNvPr>
            <p:cNvSpPr/>
            <p:nvPr/>
          </p:nvSpPr>
          <p:spPr>
            <a:xfrm flipH="1">
              <a:off x="4684399" y="3548173"/>
              <a:ext cx="464400" cy="1142924"/>
            </a:xfrm>
            <a:custGeom>
              <a:avLst/>
              <a:gdLst/>
              <a:ahLst/>
              <a:cxnLst/>
              <a:rect l="l" t="t" r="r" b="b"/>
              <a:pathLst>
                <a:path w="250190" h="687070">
                  <a:moveTo>
                    <a:pt x="0" y="0"/>
                  </a:moveTo>
                  <a:lnTo>
                    <a:pt x="191935" y="0"/>
                  </a:lnTo>
                  <a:lnTo>
                    <a:pt x="249859" y="37515"/>
                  </a:lnTo>
                  <a:lnTo>
                    <a:pt x="249859" y="686701"/>
                  </a:lnTo>
                </a:path>
              </a:pathLst>
            </a:custGeom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2">
              <a:extLst>
                <a:ext uri="{FF2B5EF4-FFF2-40B4-BE49-F238E27FC236}">
                  <a16:creationId xmlns:a16="http://schemas.microsoft.com/office/drawing/2014/main" id="{CF2469FB-0761-FAC1-D868-E2C5BBA638B9}"/>
                </a:ext>
              </a:extLst>
            </p:cNvPr>
            <p:cNvSpPr/>
            <p:nvPr/>
          </p:nvSpPr>
          <p:spPr>
            <a:xfrm flipH="1">
              <a:off x="4684399" y="4686253"/>
              <a:ext cx="464400" cy="299821"/>
            </a:xfrm>
            <a:custGeom>
              <a:avLst/>
              <a:gdLst/>
              <a:ahLst/>
              <a:cxnLst/>
              <a:rect l="l" t="t" r="r" b="b"/>
              <a:pathLst>
                <a:path w="250190" h="367664">
                  <a:moveTo>
                    <a:pt x="0" y="367118"/>
                  </a:moveTo>
                  <a:lnTo>
                    <a:pt x="249859" y="367118"/>
                  </a:lnTo>
                  <a:lnTo>
                    <a:pt x="249859" y="0"/>
                  </a:lnTo>
                </a:path>
              </a:pathLst>
            </a:custGeom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32">
            <a:extLst>
              <a:ext uri="{FF2B5EF4-FFF2-40B4-BE49-F238E27FC236}">
                <a16:creationId xmlns:a16="http://schemas.microsoft.com/office/drawing/2014/main" id="{276F1397-D588-BCE1-7F3A-4A07849F9417}"/>
              </a:ext>
            </a:extLst>
          </p:cNvPr>
          <p:cNvSpPr txBox="1"/>
          <p:nvPr/>
        </p:nvSpPr>
        <p:spPr>
          <a:xfrm>
            <a:off x="2120387" y="5588663"/>
            <a:ext cx="1110551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WenQuanYi Micro Hei"/>
              </a:rPr>
              <a:t>우성아파트사거리</a:t>
            </a:r>
            <a:endParaRPr sz="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WenQuanYi Micro Hei"/>
            </a:endParaRPr>
          </a:p>
        </p:txBody>
      </p:sp>
      <p:sp>
        <p:nvSpPr>
          <p:cNvPr id="60" name="object 32">
            <a:extLst>
              <a:ext uri="{FF2B5EF4-FFF2-40B4-BE49-F238E27FC236}">
                <a16:creationId xmlns:a16="http://schemas.microsoft.com/office/drawing/2014/main" id="{FFE7DB0A-ECBB-2CB5-2F97-B490D8AB25CD}"/>
              </a:ext>
            </a:extLst>
          </p:cNvPr>
          <p:cNvSpPr txBox="1"/>
          <p:nvPr/>
        </p:nvSpPr>
        <p:spPr>
          <a:xfrm>
            <a:off x="2120387" y="4686446"/>
            <a:ext cx="1110551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800" dirty="0">
                <a:solidFill>
                  <a:srgbClr val="E4644A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WenQuanYi Micro Hei"/>
              </a:rPr>
              <a:t>강남역 </a:t>
            </a:r>
            <a:r>
              <a:rPr lang="en-US" altLang="ko-KR" sz="900" dirty="0">
                <a:solidFill>
                  <a:srgbClr val="E4644A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WenQuanYi Micro Hei"/>
              </a:rPr>
              <a:t>4</a:t>
            </a:r>
            <a:r>
              <a:rPr lang="ko-KR" altLang="en-US" sz="800" dirty="0">
                <a:solidFill>
                  <a:srgbClr val="E4644A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WenQuanYi Micro Hei"/>
              </a:rPr>
              <a:t>번 출구</a:t>
            </a:r>
            <a:endParaRPr sz="800" dirty="0">
              <a:solidFill>
                <a:srgbClr val="E4644A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WenQuanYi Micro Hei"/>
            </a:endParaRPr>
          </a:p>
        </p:txBody>
      </p:sp>
      <p:sp>
        <p:nvSpPr>
          <p:cNvPr id="62" name="object 30">
            <a:extLst>
              <a:ext uri="{FF2B5EF4-FFF2-40B4-BE49-F238E27FC236}">
                <a16:creationId xmlns:a16="http://schemas.microsoft.com/office/drawing/2014/main" id="{87C87B9A-D661-5BB2-83B6-8555825EB1B9}"/>
              </a:ext>
            </a:extLst>
          </p:cNvPr>
          <p:cNvSpPr/>
          <p:nvPr/>
        </p:nvSpPr>
        <p:spPr>
          <a:xfrm>
            <a:off x="2131042" y="5170656"/>
            <a:ext cx="140886" cy="140886"/>
          </a:xfrm>
          <a:prstGeom prst="ellipse">
            <a:avLst/>
          </a:prstGeom>
          <a:solidFill>
            <a:srgbClr val="002060"/>
          </a:solidFill>
        </p:spPr>
        <p:txBody>
          <a:bodyPr wrap="square" lIns="0" tIns="0" rIns="25200" bIns="0" rtlCol="0" anchor="ctr"/>
          <a:lstStyle/>
          <a:p>
            <a:pPr algn="ctr"/>
            <a:endParaRPr sz="2400" spc="-15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6" name="슬라이드 번호 개체 틀 35">
            <a:extLst>
              <a:ext uri="{FF2B5EF4-FFF2-40B4-BE49-F238E27FC236}">
                <a16:creationId xmlns:a16="http://schemas.microsoft.com/office/drawing/2014/main" id="{13046E72-3791-CBD9-E363-E45C9BE5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ABE5-38BC-49D9-B09C-602A99D29E1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394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B86BD-3D34-5B0A-6E77-2EC42CA08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CEF90A65-8A7B-07BB-2B81-AD2F06879AB0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F89883-73B7-F8C4-7B8B-087058AE517B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 IT Solution·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이중화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AD13EBF0-D380-32EB-46AD-0731F83BFAAD}"/>
              </a:ext>
            </a:extLst>
          </p:cNvPr>
          <p:cNvSpPr txBox="1"/>
          <p:nvPr/>
        </p:nvSpPr>
        <p:spPr>
          <a:xfrm>
            <a:off x="421675" y="1177227"/>
            <a:ext cx="7691043" cy="2216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고객사례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사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•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스토리지 이중화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프로젝트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스토리지 컨트롤러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H/W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도입 없이 </a:t>
            </a: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미러링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S/W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기술로 이중화 구현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서버 기반의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LVM</a:t>
            </a:r>
            <a:r>
              <a:rPr lang="en-US" altLang="ko-KR" sz="8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Logical Volume Manager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미러링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기술을 통한 스토리지 이중화로 데이터를 스토리지 두 곳에 동시 저장 관리 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특정 시점의 데이터 상태를 그대로 저장하는 스냅샷 기능인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RSM</a:t>
            </a:r>
            <a:r>
              <a:rPr lang="en-US" altLang="ko-KR" sz="8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Remote Storage Manager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으로 스토리지 내부에서 데이터 복제</a:t>
            </a: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이기종 스토리지로도 재해 복구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DR</a:t>
            </a:r>
            <a:r>
              <a:rPr lang="en-US" altLang="ko-KR" sz="8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Disaster Recovery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가능하도록 구축</a:t>
            </a: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장애 발생시에도 시스템 중단 없이 운영 가능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72720" indent="-171450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고가의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H/W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도입 없이도 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S/W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로 그에 준하는 안정성을 제공하여 비용 절약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3" name="object 29">
            <a:extLst>
              <a:ext uri="{FF2B5EF4-FFF2-40B4-BE49-F238E27FC236}">
                <a16:creationId xmlns:a16="http://schemas.microsoft.com/office/drawing/2014/main" id="{504CB42F-249E-BBEC-7344-70A3DD11CB16}"/>
              </a:ext>
            </a:extLst>
          </p:cNvPr>
          <p:cNvSpPr txBox="1"/>
          <p:nvPr/>
        </p:nvSpPr>
        <p:spPr>
          <a:xfrm>
            <a:off x="7182098" y="3851639"/>
            <a:ext cx="909907" cy="1513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Server #1</a:t>
            </a:r>
          </a:p>
        </p:txBody>
      </p:sp>
      <p:sp>
        <p:nvSpPr>
          <p:cNvPr id="14" name="object 29">
            <a:extLst>
              <a:ext uri="{FF2B5EF4-FFF2-40B4-BE49-F238E27FC236}">
                <a16:creationId xmlns:a16="http://schemas.microsoft.com/office/drawing/2014/main" id="{C8E6FCAE-8CC2-E9D9-D239-253853FE68B5}"/>
              </a:ext>
            </a:extLst>
          </p:cNvPr>
          <p:cNvSpPr txBox="1"/>
          <p:nvPr/>
        </p:nvSpPr>
        <p:spPr>
          <a:xfrm>
            <a:off x="10021341" y="3850351"/>
            <a:ext cx="1123090" cy="151323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Server #2</a:t>
            </a:r>
          </a:p>
        </p:txBody>
      </p:sp>
      <p:pic>
        <p:nvPicPr>
          <p:cNvPr id="31" name="그림 30" descr="봄, 코일 스프링, 흑백, 자연이(가) 표시된 사진&#10;&#10;자동 생성된 설명">
            <a:extLst>
              <a:ext uri="{FF2B5EF4-FFF2-40B4-BE49-F238E27FC236}">
                <a16:creationId xmlns:a16="http://schemas.microsoft.com/office/drawing/2014/main" id="{1B9BFB62-24D9-B3F6-C234-B14773E33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07" y="5402148"/>
            <a:ext cx="489770" cy="489770"/>
          </a:xfrm>
          <a:prstGeom prst="rect">
            <a:avLst/>
          </a:prstGeom>
        </p:spPr>
      </p:pic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F8A5904D-27FD-1B4F-BE0F-CE10F94670B9}"/>
              </a:ext>
            </a:extLst>
          </p:cNvPr>
          <p:cNvCxnSpPr>
            <a:cxnSpLocks/>
          </p:cNvCxnSpPr>
          <p:nvPr/>
        </p:nvCxnSpPr>
        <p:spPr>
          <a:xfrm>
            <a:off x="7667212" y="3281829"/>
            <a:ext cx="2900382" cy="984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3B650E60-5E93-CE5D-7797-BB258734C463}"/>
              </a:ext>
            </a:extLst>
          </p:cNvPr>
          <p:cNvCxnSpPr>
            <a:cxnSpLocks/>
          </p:cNvCxnSpPr>
          <p:nvPr/>
        </p:nvCxnSpPr>
        <p:spPr>
          <a:xfrm>
            <a:off x="8424462" y="3282095"/>
            <a:ext cx="0" cy="19116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32F59120-FA89-F8EC-71A2-E3B3A8D481DC}"/>
              </a:ext>
            </a:extLst>
          </p:cNvPr>
          <p:cNvCxnSpPr>
            <a:cxnSpLocks/>
          </p:cNvCxnSpPr>
          <p:nvPr/>
        </p:nvCxnSpPr>
        <p:spPr>
          <a:xfrm>
            <a:off x="9722033" y="3282095"/>
            <a:ext cx="0" cy="19116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그림 39" descr="다채로움, 스크린샷, 원, 라인이(가) 표시된 사진&#10;&#10;자동 생성된 설명">
            <a:extLst>
              <a:ext uri="{FF2B5EF4-FFF2-40B4-BE49-F238E27FC236}">
                <a16:creationId xmlns:a16="http://schemas.microsoft.com/office/drawing/2014/main" id="{7E56790E-8ECC-7E7B-FB52-C1C01C415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80" y="3532525"/>
            <a:ext cx="470807" cy="470807"/>
          </a:xfrm>
          <a:prstGeom prst="rect">
            <a:avLst/>
          </a:prstGeom>
        </p:spPr>
      </p:pic>
      <p:pic>
        <p:nvPicPr>
          <p:cNvPr id="41" name="그림 40" descr="폰트, 그래픽, 라인, 상징이(가) 표시된 사진&#10;&#10;자동 생성된 설명">
            <a:extLst>
              <a:ext uri="{FF2B5EF4-FFF2-40B4-BE49-F238E27FC236}">
                <a16:creationId xmlns:a16="http://schemas.microsoft.com/office/drawing/2014/main" id="{EC10DFC4-422D-0063-5028-6C14BB5465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956" y="4469868"/>
            <a:ext cx="438752" cy="438752"/>
          </a:xfrm>
          <a:prstGeom prst="rect">
            <a:avLst/>
          </a:prstGeom>
        </p:spPr>
      </p:pic>
      <p:pic>
        <p:nvPicPr>
          <p:cNvPr id="42" name="그림 41" descr="폰트, 그래픽, 라인, 상징이(가) 표시된 사진&#10;&#10;자동 생성된 설명">
            <a:extLst>
              <a:ext uri="{FF2B5EF4-FFF2-40B4-BE49-F238E27FC236}">
                <a16:creationId xmlns:a16="http://schemas.microsoft.com/office/drawing/2014/main" id="{0CF3FDBC-E32B-0915-1F24-9B2BF5F03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799" y="4469868"/>
            <a:ext cx="438752" cy="438752"/>
          </a:xfrm>
          <a:prstGeom prst="rect">
            <a:avLst/>
          </a:prstGeom>
        </p:spPr>
      </p:pic>
      <p:cxnSp>
        <p:nvCxnSpPr>
          <p:cNvPr id="1024" name="직선 연결선 1023">
            <a:extLst>
              <a:ext uri="{FF2B5EF4-FFF2-40B4-BE49-F238E27FC236}">
                <a16:creationId xmlns:a16="http://schemas.microsoft.com/office/drawing/2014/main" id="{5BC67815-9E83-713F-A699-1B667958815F}"/>
              </a:ext>
            </a:extLst>
          </p:cNvPr>
          <p:cNvCxnSpPr>
            <a:cxnSpLocks/>
          </p:cNvCxnSpPr>
          <p:nvPr/>
        </p:nvCxnSpPr>
        <p:spPr>
          <a:xfrm flipH="1">
            <a:off x="8419332" y="4883322"/>
            <a:ext cx="5130" cy="392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5" name="직선 연결선 1024">
            <a:extLst>
              <a:ext uri="{FF2B5EF4-FFF2-40B4-BE49-F238E27FC236}">
                <a16:creationId xmlns:a16="http://schemas.microsoft.com/office/drawing/2014/main" id="{E09E2989-0104-C86C-9174-E3CD46DBDA6C}"/>
              </a:ext>
            </a:extLst>
          </p:cNvPr>
          <p:cNvCxnSpPr>
            <a:cxnSpLocks/>
          </p:cNvCxnSpPr>
          <p:nvPr/>
        </p:nvCxnSpPr>
        <p:spPr>
          <a:xfrm>
            <a:off x="9717175" y="4854997"/>
            <a:ext cx="0" cy="42085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6" name="직선 연결선 1025">
            <a:extLst>
              <a:ext uri="{FF2B5EF4-FFF2-40B4-BE49-F238E27FC236}">
                <a16:creationId xmlns:a16="http://schemas.microsoft.com/office/drawing/2014/main" id="{47DDE500-5D9C-4BC0-A119-A13D3D5C9102}"/>
              </a:ext>
            </a:extLst>
          </p:cNvPr>
          <p:cNvCxnSpPr>
            <a:cxnSpLocks/>
          </p:cNvCxnSpPr>
          <p:nvPr/>
        </p:nvCxnSpPr>
        <p:spPr>
          <a:xfrm flipH="1">
            <a:off x="8419332" y="4854997"/>
            <a:ext cx="1297843" cy="42085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7" name="직선 연결선 1026">
            <a:extLst>
              <a:ext uri="{FF2B5EF4-FFF2-40B4-BE49-F238E27FC236}">
                <a16:creationId xmlns:a16="http://schemas.microsoft.com/office/drawing/2014/main" id="{8A089BB6-585D-40C3-8C8B-DA39A893865B}"/>
              </a:ext>
            </a:extLst>
          </p:cNvPr>
          <p:cNvCxnSpPr>
            <a:cxnSpLocks/>
          </p:cNvCxnSpPr>
          <p:nvPr/>
        </p:nvCxnSpPr>
        <p:spPr>
          <a:xfrm>
            <a:off x="8424462" y="4883322"/>
            <a:ext cx="1292713" cy="392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그림 1028" descr="메탈웨어, 코일 스프링, 흑백, 봄이(가) 표시된 사진&#10;&#10;자동 생성된 설명">
            <a:extLst>
              <a:ext uri="{FF2B5EF4-FFF2-40B4-BE49-F238E27FC236}">
                <a16:creationId xmlns:a16="http://schemas.microsoft.com/office/drawing/2014/main" id="{BCEA1C92-E10D-62D5-13D5-F939A37F3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62" y="5992759"/>
            <a:ext cx="362129" cy="362129"/>
          </a:xfrm>
          <a:prstGeom prst="rect">
            <a:avLst/>
          </a:prstGeom>
        </p:spPr>
      </p:pic>
      <p:sp>
        <p:nvSpPr>
          <p:cNvPr id="1032" name="사각형: 둥근 모서리 1031">
            <a:extLst>
              <a:ext uri="{FF2B5EF4-FFF2-40B4-BE49-F238E27FC236}">
                <a16:creationId xmlns:a16="http://schemas.microsoft.com/office/drawing/2014/main" id="{9C11CC39-042E-FBF3-0FD6-27675484B5EB}"/>
              </a:ext>
            </a:extLst>
          </p:cNvPr>
          <p:cNvSpPr/>
          <p:nvPr/>
        </p:nvSpPr>
        <p:spPr>
          <a:xfrm>
            <a:off x="7745505" y="5275852"/>
            <a:ext cx="1123649" cy="1199075"/>
          </a:xfrm>
          <a:prstGeom prst="roundRect">
            <a:avLst>
              <a:gd name="adj" fmla="val 10429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3" name="사각형: 둥근 모서리 1032">
            <a:extLst>
              <a:ext uri="{FF2B5EF4-FFF2-40B4-BE49-F238E27FC236}">
                <a16:creationId xmlns:a16="http://schemas.microsoft.com/office/drawing/2014/main" id="{E67D523A-F032-9E91-928B-181B63922D54}"/>
              </a:ext>
            </a:extLst>
          </p:cNvPr>
          <p:cNvSpPr/>
          <p:nvPr/>
        </p:nvSpPr>
        <p:spPr>
          <a:xfrm>
            <a:off x="9264737" y="5275852"/>
            <a:ext cx="1123088" cy="1199075"/>
          </a:xfrm>
          <a:prstGeom prst="roundRect">
            <a:avLst>
              <a:gd name="adj" fmla="val 10429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4" name="object 29">
            <a:extLst>
              <a:ext uri="{FF2B5EF4-FFF2-40B4-BE49-F238E27FC236}">
                <a16:creationId xmlns:a16="http://schemas.microsoft.com/office/drawing/2014/main" id="{56FEC01E-E66F-9CAA-E556-5C45F0E841E6}"/>
              </a:ext>
            </a:extLst>
          </p:cNvPr>
          <p:cNvSpPr txBox="1"/>
          <p:nvPr/>
        </p:nvSpPr>
        <p:spPr>
          <a:xfrm>
            <a:off x="7235886" y="4631362"/>
            <a:ext cx="909907" cy="1513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SAN #1</a:t>
            </a:r>
          </a:p>
        </p:txBody>
      </p:sp>
      <p:sp>
        <p:nvSpPr>
          <p:cNvPr id="1035" name="object 29">
            <a:extLst>
              <a:ext uri="{FF2B5EF4-FFF2-40B4-BE49-F238E27FC236}">
                <a16:creationId xmlns:a16="http://schemas.microsoft.com/office/drawing/2014/main" id="{62E4A9AA-8D58-B965-3C0B-BF3540921FFB}"/>
              </a:ext>
            </a:extLst>
          </p:cNvPr>
          <p:cNvSpPr txBox="1"/>
          <p:nvPr/>
        </p:nvSpPr>
        <p:spPr>
          <a:xfrm>
            <a:off x="9985482" y="4630074"/>
            <a:ext cx="1123090" cy="151323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SAN #2</a:t>
            </a:r>
          </a:p>
        </p:txBody>
      </p:sp>
      <p:sp>
        <p:nvSpPr>
          <p:cNvPr id="1040" name="object 29">
            <a:extLst>
              <a:ext uri="{FF2B5EF4-FFF2-40B4-BE49-F238E27FC236}">
                <a16:creationId xmlns:a16="http://schemas.microsoft.com/office/drawing/2014/main" id="{CE5E6D65-E98D-46B1-BEE7-3406E9C889C8}"/>
              </a:ext>
            </a:extLst>
          </p:cNvPr>
          <p:cNvSpPr txBox="1"/>
          <p:nvPr/>
        </p:nvSpPr>
        <p:spPr>
          <a:xfrm>
            <a:off x="6757305" y="5260771"/>
            <a:ext cx="909907" cy="1513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Storage #1</a:t>
            </a:r>
          </a:p>
        </p:txBody>
      </p:sp>
      <p:sp>
        <p:nvSpPr>
          <p:cNvPr id="1041" name="object 29">
            <a:extLst>
              <a:ext uri="{FF2B5EF4-FFF2-40B4-BE49-F238E27FC236}">
                <a16:creationId xmlns:a16="http://schemas.microsoft.com/office/drawing/2014/main" id="{7BD91802-2251-AB52-E732-D1287F2C2881}"/>
              </a:ext>
            </a:extLst>
          </p:cNvPr>
          <p:cNvSpPr txBox="1"/>
          <p:nvPr/>
        </p:nvSpPr>
        <p:spPr>
          <a:xfrm>
            <a:off x="10484188" y="5278567"/>
            <a:ext cx="1123090" cy="151323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Storage #2</a:t>
            </a:r>
          </a:p>
        </p:txBody>
      </p:sp>
      <p:sp>
        <p:nvSpPr>
          <p:cNvPr id="1042" name="object 29">
            <a:extLst>
              <a:ext uri="{FF2B5EF4-FFF2-40B4-BE49-F238E27FC236}">
                <a16:creationId xmlns:a16="http://schemas.microsoft.com/office/drawing/2014/main" id="{8EC8B5F4-F461-F709-D793-B103B927175D}"/>
              </a:ext>
            </a:extLst>
          </p:cNvPr>
          <p:cNvSpPr txBox="1"/>
          <p:nvPr/>
        </p:nvSpPr>
        <p:spPr>
          <a:xfrm>
            <a:off x="7506977" y="5816257"/>
            <a:ext cx="909907" cy="151323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원본 데이터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1043" name="object 29">
            <a:extLst>
              <a:ext uri="{FF2B5EF4-FFF2-40B4-BE49-F238E27FC236}">
                <a16:creationId xmlns:a16="http://schemas.microsoft.com/office/drawing/2014/main" id="{9AA21143-6BB8-6810-93E7-DF702DDC2357}"/>
              </a:ext>
            </a:extLst>
          </p:cNvPr>
          <p:cNvSpPr txBox="1"/>
          <p:nvPr/>
        </p:nvSpPr>
        <p:spPr>
          <a:xfrm>
            <a:off x="7506977" y="6089703"/>
            <a:ext cx="909907" cy="25911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ts val="900"/>
              </a:lnSpc>
              <a:spcBef>
                <a:spcPts val="100"/>
              </a:spcBef>
            </a:pPr>
            <a:r>
              <a:rPr lang="en-US" altLang="ko-KR" sz="9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RSM </a:t>
            </a:r>
          </a:p>
          <a:p>
            <a:pPr algn="r">
              <a:lnSpc>
                <a:spcPts val="900"/>
              </a:lnSpc>
              <a:spcBef>
                <a:spcPts val="100"/>
              </a:spcBef>
            </a:pPr>
            <a:r>
              <a:rPr lang="ko-KR" altLang="en-US" sz="9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복제 데이터</a:t>
            </a:r>
            <a:endParaRPr lang="en-US" sz="900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sp>
        <p:nvSpPr>
          <p:cNvPr id="1044" name="object 29">
            <a:extLst>
              <a:ext uri="{FF2B5EF4-FFF2-40B4-BE49-F238E27FC236}">
                <a16:creationId xmlns:a16="http://schemas.microsoft.com/office/drawing/2014/main" id="{65B3DE81-BF20-3CCE-8020-E10428860417}"/>
              </a:ext>
            </a:extLst>
          </p:cNvPr>
          <p:cNvSpPr txBox="1"/>
          <p:nvPr/>
        </p:nvSpPr>
        <p:spPr>
          <a:xfrm>
            <a:off x="9704424" y="5816257"/>
            <a:ext cx="1123090" cy="151323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900" dirty="0" err="1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미러링</a:t>
            </a:r>
            <a:r>
              <a:rPr lang="ko-KR" altLang="en-US" sz="9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rPr>
              <a:t> 데이터</a:t>
            </a:r>
            <a:endParaRPr lang="en-US" sz="900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dobe Gothic Std L"/>
            </a:endParaRPr>
          </a:p>
        </p:txBody>
      </p:sp>
      <p:pic>
        <p:nvPicPr>
          <p:cNvPr id="48" name="그림 47" descr="스크린샷, 클립아트, 디자인, 일러스트레이션이(가) 표시된 사진&#10;&#10;자동 생성된 설명">
            <a:extLst>
              <a:ext uri="{FF2B5EF4-FFF2-40B4-BE49-F238E27FC236}">
                <a16:creationId xmlns:a16="http://schemas.microsoft.com/office/drawing/2014/main" id="{B7F4E18F-37D9-A97D-32EC-AADEDC7BD5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69" y="5201907"/>
            <a:ext cx="451640" cy="4516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1" name="그림 1030" descr="스크린샷, 클립아트, 디자인, 일러스트레이션이(가) 표시된 사진&#10;&#10;자동 생성된 설명">
            <a:extLst>
              <a:ext uri="{FF2B5EF4-FFF2-40B4-BE49-F238E27FC236}">
                <a16:creationId xmlns:a16="http://schemas.microsoft.com/office/drawing/2014/main" id="{8EB24EDB-7AF4-C905-8A34-F1C8DAD0A4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96" y="5201907"/>
            <a:ext cx="451640" cy="45164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046" name="직선 연결선 1045">
            <a:extLst>
              <a:ext uri="{FF2B5EF4-FFF2-40B4-BE49-F238E27FC236}">
                <a16:creationId xmlns:a16="http://schemas.microsoft.com/office/drawing/2014/main" id="{F0327925-3BC4-E1B3-A822-064DB3D1F82F}"/>
              </a:ext>
            </a:extLst>
          </p:cNvPr>
          <p:cNvCxnSpPr>
            <a:cxnSpLocks/>
          </p:cNvCxnSpPr>
          <p:nvPr/>
        </p:nvCxnSpPr>
        <p:spPr>
          <a:xfrm flipH="1">
            <a:off x="8419332" y="4109356"/>
            <a:ext cx="5130" cy="392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7" name="직선 연결선 1046">
            <a:extLst>
              <a:ext uri="{FF2B5EF4-FFF2-40B4-BE49-F238E27FC236}">
                <a16:creationId xmlns:a16="http://schemas.microsoft.com/office/drawing/2014/main" id="{0250668D-4947-7D94-E280-C208D4A72587}"/>
              </a:ext>
            </a:extLst>
          </p:cNvPr>
          <p:cNvCxnSpPr>
            <a:cxnSpLocks/>
          </p:cNvCxnSpPr>
          <p:nvPr/>
        </p:nvCxnSpPr>
        <p:spPr>
          <a:xfrm>
            <a:off x="9717175" y="4081031"/>
            <a:ext cx="0" cy="42085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8" name="직선 연결선 1047">
            <a:extLst>
              <a:ext uri="{FF2B5EF4-FFF2-40B4-BE49-F238E27FC236}">
                <a16:creationId xmlns:a16="http://schemas.microsoft.com/office/drawing/2014/main" id="{8B543496-0E6F-DAA1-A890-C405641A5A85}"/>
              </a:ext>
            </a:extLst>
          </p:cNvPr>
          <p:cNvCxnSpPr>
            <a:cxnSpLocks/>
          </p:cNvCxnSpPr>
          <p:nvPr/>
        </p:nvCxnSpPr>
        <p:spPr>
          <a:xfrm flipH="1">
            <a:off x="8419332" y="4081031"/>
            <a:ext cx="1297843" cy="42085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9" name="직선 연결선 1048">
            <a:extLst>
              <a:ext uri="{FF2B5EF4-FFF2-40B4-BE49-F238E27FC236}">
                <a16:creationId xmlns:a16="http://schemas.microsoft.com/office/drawing/2014/main" id="{9FA3CB1A-C8B5-550A-CBD8-68D0C12FB89F}"/>
              </a:ext>
            </a:extLst>
          </p:cNvPr>
          <p:cNvCxnSpPr>
            <a:cxnSpLocks/>
          </p:cNvCxnSpPr>
          <p:nvPr/>
        </p:nvCxnSpPr>
        <p:spPr>
          <a:xfrm>
            <a:off x="8424462" y="4109356"/>
            <a:ext cx="1292713" cy="392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3" name="그림 1052" descr="봄, 코일 스프링, 흑백, 자연이(가) 표시된 사진&#10;&#10;자동 생성된 설명">
            <a:extLst>
              <a:ext uri="{FF2B5EF4-FFF2-40B4-BE49-F238E27FC236}">
                <a16:creationId xmlns:a16="http://schemas.microsoft.com/office/drawing/2014/main" id="{4EEA894A-92B9-0BAC-EF3B-1CD3A606E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2" y="5402148"/>
            <a:ext cx="489770" cy="489770"/>
          </a:xfrm>
          <a:prstGeom prst="rect">
            <a:avLst/>
          </a:prstGeom>
        </p:spPr>
      </p:pic>
      <p:pic>
        <p:nvPicPr>
          <p:cNvPr id="1055" name="그림 1054" descr="다채로움, 스크린샷, 원, 라인이(가) 표시된 사진&#10;&#10;자동 생성된 설명">
            <a:extLst>
              <a:ext uri="{FF2B5EF4-FFF2-40B4-BE49-F238E27FC236}">
                <a16:creationId xmlns:a16="http://schemas.microsoft.com/office/drawing/2014/main" id="{48ED5D81-4A38-97C3-F98B-15DDE62B2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71" y="3532525"/>
            <a:ext cx="470807" cy="470807"/>
          </a:xfrm>
          <a:prstGeom prst="rect">
            <a:avLst/>
          </a:prstGeom>
        </p:spPr>
      </p:pic>
      <p:cxnSp>
        <p:nvCxnSpPr>
          <p:cNvPr id="1056" name="직선 화살표 연결선 1055">
            <a:extLst>
              <a:ext uri="{FF2B5EF4-FFF2-40B4-BE49-F238E27FC236}">
                <a16:creationId xmlns:a16="http://schemas.microsoft.com/office/drawing/2014/main" id="{6D77333C-55F7-7832-85AF-86A96C8B416E}"/>
              </a:ext>
            </a:extLst>
          </p:cNvPr>
          <p:cNvCxnSpPr>
            <a:cxnSpLocks/>
            <a:stCxn id="31" idx="3"/>
            <a:endCxn id="1053" idx="1"/>
          </p:cNvCxnSpPr>
          <p:nvPr/>
        </p:nvCxnSpPr>
        <p:spPr>
          <a:xfrm>
            <a:off x="8779277" y="5647033"/>
            <a:ext cx="576445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3" name="object 90">
            <a:extLst>
              <a:ext uri="{FF2B5EF4-FFF2-40B4-BE49-F238E27FC236}">
                <a16:creationId xmlns:a16="http://schemas.microsoft.com/office/drawing/2014/main" id="{4185BBD0-FEE6-4AA6-9EA0-92D49B4C1D6B}"/>
              </a:ext>
            </a:extLst>
          </p:cNvPr>
          <p:cNvSpPr/>
          <p:nvPr/>
        </p:nvSpPr>
        <p:spPr>
          <a:xfrm rot="16200000" flipH="1" flipV="1">
            <a:off x="8510427" y="5736177"/>
            <a:ext cx="543258" cy="362127"/>
          </a:xfrm>
          <a:prstGeom prst="arc">
            <a:avLst>
              <a:gd name="adj1" fmla="val 10793763"/>
              <a:gd name="adj2" fmla="val 0"/>
            </a:avLst>
          </a:prstGeom>
          <a:ln w="19050">
            <a:solidFill>
              <a:srgbClr val="00B0F0"/>
            </a:solidFill>
            <a:prstDash val="sysDot"/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sz="100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92C14FC-4C49-A4AE-98DD-926E1B4B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815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25087-D1B7-A1FE-DE53-641BBD5BE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3D55178E-57C5-91D1-A8B8-88D985BD5B2C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5AC50-8781-4FD0-EAB3-DEFC43C69BCC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spc="-15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IT Maintenance</a:t>
            </a: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유지관리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ED6AAE23-5561-10DE-4A56-5A96E130184B}"/>
              </a:ext>
            </a:extLst>
          </p:cNvPr>
          <p:cNvSpPr txBox="1"/>
          <p:nvPr/>
        </p:nvSpPr>
        <p:spPr>
          <a:xfrm>
            <a:off x="421676" y="1177227"/>
            <a:ext cx="7445974" cy="21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고객사의 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인프라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솔루션을 최상의 상태로 유지관리 지원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7" name="그림 6" descr="그래픽, 폰트, 상징, 원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7BD7F8A-A8FA-54EF-851D-4898012CC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7" y="1743484"/>
            <a:ext cx="914602" cy="914602"/>
          </a:xfrm>
          <a:prstGeom prst="rect">
            <a:avLst/>
          </a:prstGeom>
        </p:spPr>
      </p:pic>
      <p:pic>
        <p:nvPicPr>
          <p:cNvPr id="9" name="그림 8" descr="그래픽, 폰트, 원, 다채로움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78AED10-5D2A-58B7-A5A8-42F10CA01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67" y="1843282"/>
            <a:ext cx="709983" cy="709983"/>
          </a:xfrm>
          <a:prstGeom prst="rect">
            <a:avLst/>
          </a:prstGeom>
        </p:spPr>
      </p:pic>
      <p:pic>
        <p:nvPicPr>
          <p:cNvPr id="11" name="그림 10" descr="그래픽, 폰트, 상징, 원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C66F82C-8E06-BD35-8716-F0F49C4D4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69" y="4143375"/>
            <a:ext cx="662240" cy="662240"/>
          </a:xfrm>
          <a:prstGeom prst="rect">
            <a:avLst/>
          </a:prstGeom>
        </p:spPr>
      </p:pic>
      <p:sp>
        <p:nvSpPr>
          <p:cNvPr id="2" name="object 12">
            <a:extLst>
              <a:ext uri="{FF2B5EF4-FFF2-40B4-BE49-F238E27FC236}">
                <a16:creationId xmlns:a16="http://schemas.microsoft.com/office/drawing/2014/main" id="{1F597C2C-2A40-9837-00F5-243F6754E5E9}"/>
              </a:ext>
            </a:extLst>
          </p:cNvPr>
          <p:cNvSpPr txBox="1"/>
          <p:nvPr/>
        </p:nvSpPr>
        <p:spPr>
          <a:xfrm>
            <a:off x="421675" y="2684930"/>
            <a:ext cx="5279877" cy="815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24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시간 </a:t>
            </a: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 365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일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기술지원 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8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장애 발생시 신속 정확한 대응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향후 재발 방지를 위한 가이드와 노하우 제공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914E7A0E-3E7F-67D3-19CD-50A82CC1CA9C}"/>
              </a:ext>
            </a:extLst>
          </p:cNvPr>
          <p:cNvSpPr txBox="1"/>
          <p:nvPr/>
        </p:nvSpPr>
        <p:spPr>
          <a:xfrm>
            <a:off x="421675" y="4931220"/>
            <a:ext cx="5279877" cy="815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이상 쌓아온 풍부한 경험으로 고객사의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다양한 </a:t>
            </a: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환경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지원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8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의료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제조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건설 등 각 분야마다 특화된 요구사항과 필수 서비스들 존재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분야별로 보유한 </a:t>
            </a:r>
            <a:r>
              <a:rPr lang="ko-KR" altLang="en-US" sz="1200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와이젠만의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체계적인 유지관리 프로세스로 최적화된 서비스 제공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6B1F0262-8B01-2675-0BBB-40A778125273}"/>
              </a:ext>
            </a:extLst>
          </p:cNvPr>
          <p:cNvSpPr txBox="1"/>
          <p:nvPr/>
        </p:nvSpPr>
        <p:spPr>
          <a:xfrm>
            <a:off x="6319468" y="4921695"/>
            <a:ext cx="5657380" cy="8415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9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보다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효율적이고 안정성 높은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IT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환경을 위한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컨설팅</a:t>
            </a:r>
            <a:endParaRPr lang="en-US" altLang="ko-KR" sz="1200" b="1" dirty="0">
              <a:solidFill>
                <a:srgbClr val="00B0F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8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획일적인 방식이 아닌 고객의 비즈니스 모델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규모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비용까지 고려한 맞춤형 서비스 제공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유지관리 데이터 수집 분석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결과와 고객 피드백을 종합적으로 검토해 최선의 방향성 제시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3098BC74-028A-0DA8-E49D-EA42529334BE}"/>
              </a:ext>
            </a:extLst>
          </p:cNvPr>
          <p:cNvSpPr txBox="1"/>
          <p:nvPr/>
        </p:nvSpPr>
        <p:spPr>
          <a:xfrm>
            <a:off x="6319468" y="2666101"/>
            <a:ext cx="5279877" cy="815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전문 기술을 보유한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특급</a:t>
            </a:r>
            <a:r>
              <a:rPr lang="en-US" altLang="ko-KR" sz="1400" b="1" dirty="0">
                <a:solidFill>
                  <a:srgbClr val="00B0F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∙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고급인력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 직접 관리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8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풍부한 경험과 전문 지식을 바탕으로 문제의 근본 원인을 정확하게 파악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예상치 못한 상황에도 즉각적인 의사결정으로 유연하게 대응 가능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20" name="그림 19" descr="원, 그래픽, 폰트, 상징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B8281CF-9C5E-7A35-8A65-7FD3FE3CB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5" y="4162425"/>
            <a:ext cx="674489" cy="674489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60A90EB-BF48-650D-F014-898AEFE0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245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C1BB2-2AFF-3510-A95C-54B9E69DB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차트 32">
            <a:extLst>
              <a:ext uri="{FF2B5EF4-FFF2-40B4-BE49-F238E27FC236}">
                <a16:creationId xmlns:a16="http://schemas.microsoft.com/office/drawing/2014/main" id="{027BCFE6-DA2D-CA2C-4FF6-45C0DAE0A2B3}"/>
              </a:ext>
            </a:extLst>
          </p:cNvPr>
          <p:cNvGraphicFramePr/>
          <p:nvPr/>
        </p:nvGraphicFramePr>
        <p:xfrm>
          <a:off x="473337" y="3514726"/>
          <a:ext cx="4400991" cy="2476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D631F266-6B10-ED44-B962-BE977B5D4392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ABD06-1287-CA71-4F40-B8251ABB8774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spc="-15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IT Maintenance</a:t>
            </a: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유지관리</a:t>
            </a:r>
            <a:endParaRPr kumimoji="0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srgbClr val="002B82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5A0EA518-C0C5-B84A-BCB2-8A6F985734CA}"/>
              </a:ext>
            </a:extLst>
          </p:cNvPr>
          <p:cNvSpPr txBox="1"/>
          <p:nvPr/>
        </p:nvSpPr>
        <p:spPr>
          <a:xfrm>
            <a:off x="421676" y="1177227"/>
            <a:ext cx="5207599" cy="1475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와이젠은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연 평균 </a:t>
            </a: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100</a:t>
            </a:r>
            <a:r>
              <a:rPr lang="ko-KR" altLang="en-US" sz="1400" b="1" dirty="0" err="1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여곳</a:t>
            </a: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고객사에 유지관리 서비스 지원 중</a:t>
            </a:r>
          </a:p>
          <a:p>
            <a:pPr marL="1270">
              <a:spcBef>
                <a:spcPts val="100"/>
              </a:spcBef>
            </a:pPr>
            <a:endParaRPr lang="en-US" altLang="ko-KR" sz="9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고객사당 평균 </a:t>
            </a: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5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 계약 기간</a:t>
            </a: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상호간 높은 신뢰를 바탕으로 </a:t>
            </a: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90%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이상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 유지관리 재계약율</a:t>
            </a: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유지관리 매출 </a:t>
            </a: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7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연속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상승 중</a:t>
            </a:r>
          </a:p>
          <a:p>
            <a:pPr marL="1270">
              <a:spcBef>
                <a:spcPts val="100"/>
              </a:spcBef>
            </a:pPr>
            <a:endParaRPr lang="ko-KR" altLang="en-US" sz="9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업계에서 인정받는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전문성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과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책임감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증명</a:t>
            </a:r>
            <a:endParaRPr lang="en-US" altLang="ko-KR" sz="12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29E62-7AA5-EF8C-4C31-FF82015EAB40}"/>
              </a:ext>
            </a:extLst>
          </p:cNvPr>
          <p:cNvSpPr txBox="1"/>
          <p:nvPr/>
        </p:nvSpPr>
        <p:spPr>
          <a:xfrm>
            <a:off x="9237560" y="4038800"/>
            <a:ext cx="1595941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dirty="0">
                <a:solidFill>
                  <a:srgbClr val="004D9B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병원 </a:t>
            </a:r>
            <a:r>
              <a:rPr lang="en-US" altLang="ko-KR" sz="1050" b="1" dirty="0">
                <a:solidFill>
                  <a:srgbClr val="004D9B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29.1%</a:t>
            </a:r>
            <a:endParaRPr kumimoji="0" lang="en-US" altLang="ko-KR" sz="1050" b="1" i="0" u="none" strike="noStrike" kern="1200" cap="none" normalizeH="0" baseline="0" noProof="0" dirty="0">
              <a:ln>
                <a:noFill/>
              </a:ln>
              <a:solidFill>
                <a:srgbClr val="004D9B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4B9789-3D49-D9EF-4C58-4D9D5494B38B}"/>
              </a:ext>
            </a:extLst>
          </p:cNvPr>
          <p:cNvSpPr txBox="1"/>
          <p:nvPr/>
        </p:nvSpPr>
        <p:spPr>
          <a:xfrm>
            <a:off x="6928145" y="5372936"/>
            <a:ext cx="138666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dirty="0" err="1">
                <a:solidFill>
                  <a:schemeClr val="accent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제조∙건설</a:t>
            </a:r>
            <a:r>
              <a:rPr lang="ko-KR" altLang="en-US" sz="1050" dirty="0">
                <a:solidFill>
                  <a:schemeClr val="accent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</a:t>
            </a:r>
            <a:r>
              <a:rPr lang="en-US" altLang="ko-KR" sz="1050" dirty="0">
                <a:solidFill>
                  <a:schemeClr val="accent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22.0%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890BD-3D1B-0B2C-0676-B18DE210B5D4}"/>
              </a:ext>
            </a:extLst>
          </p:cNvPr>
          <p:cNvSpPr txBox="1"/>
          <p:nvPr/>
        </p:nvSpPr>
        <p:spPr>
          <a:xfrm>
            <a:off x="6784342" y="4537073"/>
            <a:ext cx="1101847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50" i="0" u="none" strike="noStrike" kern="1200" cap="none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금융 </a:t>
            </a:r>
            <a:r>
              <a:rPr kumimoji="0" lang="en-US" altLang="ko-KR" sz="1050" i="0" u="none" strike="noStrike" kern="1200" cap="none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14.2%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4FDCC4E-C0F8-6F0E-8881-C03DB7DFA122}"/>
              </a:ext>
            </a:extLst>
          </p:cNvPr>
          <p:cNvGrpSpPr/>
          <p:nvPr/>
        </p:nvGrpSpPr>
        <p:grpSpPr>
          <a:xfrm>
            <a:off x="7871164" y="4063817"/>
            <a:ext cx="1537855" cy="1533530"/>
            <a:chOff x="2001152" y="3550481"/>
            <a:chExt cx="1223475" cy="1220033"/>
          </a:xfrm>
        </p:grpSpPr>
        <p:sp>
          <p:nvSpPr>
            <p:cNvPr id="12" name="부분 원형 11">
              <a:extLst>
                <a:ext uri="{FF2B5EF4-FFF2-40B4-BE49-F238E27FC236}">
                  <a16:creationId xmlns:a16="http://schemas.microsoft.com/office/drawing/2014/main" id="{52E78348-4137-E076-D56B-75C7D3D90786}"/>
                </a:ext>
              </a:extLst>
            </p:cNvPr>
            <p:cNvSpPr/>
            <p:nvPr/>
          </p:nvSpPr>
          <p:spPr>
            <a:xfrm>
              <a:off x="2004593" y="3550481"/>
              <a:ext cx="1220034" cy="1220033"/>
            </a:xfrm>
            <a:prstGeom prst="pie">
              <a:avLst>
                <a:gd name="adj1" fmla="val 10285378"/>
                <a:gd name="adj2" fmla="val 13223268"/>
              </a:avLst>
            </a:prstGeom>
            <a:pattFill prst="narHorz">
              <a:fgClr>
                <a:schemeClr val="accent1">
                  <a:lumMod val="20000"/>
                  <a:lumOff val="80000"/>
                </a:schemeClr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13" name="부분 원형 12">
              <a:extLst>
                <a:ext uri="{FF2B5EF4-FFF2-40B4-BE49-F238E27FC236}">
                  <a16:creationId xmlns:a16="http://schemas.microsoft.com/office/drawing/2014/main" id="{680F8BC9-FDCB-894D-533B-5286F02CEB4A}"/>
                </a:ext>
              </a:extLst>
            </p:cNvPr>
            <p:cNvSpPr/>
            <p:nvPr/>
          </p:nvSpPr>
          <p:spPr>
            <a:xfrm>
              <a:off x="2004593" y="3550481"/>
              <a:ext cx="1220034" cy="1220033"/>
            </a:xfrm>
            <a:prstGeom prst="pie">
              <a:avLst>
                <a:gd name="adj1" fmla="val 954913"/>
                <a:gd name="adj2" fmla="val 5521639"/>
              </a:avLst>
            </a:prstGeom>
            <a:pattFill prst="narHorz">
              <a:fgClr>
                <a:schemeClr val="accent4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14" name="부분 원형 13">
              <a:extLst>
                <a:ext uri="{FF2B5EF4-FFF2-40B4-BE49-F238E27FC236}">
                  <a16:creationId xmlns:a16="http://schemas.microsoft.com/office/drawing/2014/main" id="{BD870E91-83AB-ACF4-94DB-D3B866201E8A}"/>
                </a:ext>
              </a:extLst>
            </p:cNvPr>
            <p:cNvSpPr/>
            <p:nvPr/>
          </p:nvSpPr>
          <p:spPr>
            <a:xfrm>
              <a:off x="2004593" y="3550481"/>
              <a:ext cx="1220034" cy="1220033"/>
            </a:xfrm>
            <a:prstGeom prst="pie">
              <a:avLst>
                <a:gd name="adj1" fmla="val 16198870"/>
                <a:gd name="adj2" fmla="val 856304"/>
              </a:avLst>
            </a:prstGeom>
            <a:pattFill prst="narHorz">
              <a:fgClr>
                <a:srgbClr val="0070C0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22" name="부분 원형 21">
              <a:extLst>
                <a:ext uri="{FF2B5EF4-FFF2-40B4-BE49-F238E27FC236}">
                  <a16:creationId xmlns:a16="http://schemas.microsoft.com/office/drawing/2014/main" id="{EF006B55-73A0-B877-3E45-FA4B406A4D46}"/>
                </a:ext>
              </a:extLst>
            </p:cNvPr>
            <p:cNvSpPr/>
            <p:nvPr/>
          </p:nvSpPr>
          <p:spPr>
            <a:xfrm>
              <a:off x="2002763" y="3550481"/>
              <a:ext cx="1220034" cy="1220033"/>
            </a:xfrm>
            <a:prstGeom prst="pie">
              <a:avLst>
                <a:gd name="adj1" fmla="val 5554602"/>
                <a:gd name="adj2" fmla="val 10195761"/>
              </a:avLst>
            </a:prstGeom>
            <a:pattFill prst="narHorz">
              <a:fgClr>
                <a:srgbClr val="00B0F0"/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23" name="부분 원형 22">
              <a:extLst>
                <a:ext uri="{FF2B5EF4-FFF2-40B4-BE49-F238E27FC236}">
                  <a16:creationId xmlns:a16="http://schemas.microsoft.com/office/drawing/2014/main" id="{54FBDAE3-302E-AE25-FA24-D054F9032AE1}"/>
                </a:ext>
              </a:extLst>
            </p:cNvPr>
            <p:cNvSpPr/>
            <p:nvPr/>
          </p:nvSpPr>
          <p:spPr>
            <a:xfrm>
              <a:off x="2001152" y="3550481"/>
              <a:ext cx="1220034" cy="1220033"/>
            </a:xfrm>
            <a:prstGeom prst="pie">
              <a:avLst>
                <a:gd name="adj1" fmla="val 13338189"/>
                <a:gd name="adj2" fmla="val 15138796"/>
              </a:avLst>
            </a:prstGeom>
            <a:pattFill prst="narHorz">
              <a:fgClr>
                <a:schemeClr val="bg1">
                  <a:lumMod val="75000"/>
                </a:schemeClr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24" name="부분 원형 23">
              <a:extLst>
                <a:ext uri="{FF2B5EF4-FFF2-40B4-BE49-F238E27FC236}">
                  <a16:creationId xmlns:a16="http://schemas.microsoft.com/office/drawing/2014/main" id="{2A12A45E-18C2-C80F-D9F3-A82A9077D7EC}"/>
                </a:ext>
              </a:extLst>
            </p:cNvPr>
            <p:cNvSpPr/>
            <p:nvPr/>
          </p:nvSpPr>
          <p:spPr>
            <a:xfrm>
              <a:off x="2001152" y="3550481"/>
              <a:ext cx="1220034" cy="1220033"/>
            </a:xfrm>
            <a:prstGeom prst="pie">
              <a:avLst>
                <a:gd name="adj1" fmla="val 15207783"/>
                <a:gd name="adj2" fmla="val 16126609"/>
              </a:avLst>
            </a:prstGeom>
            <a:pattFill prst="narHorz">
              <a:fgClr>
                <a:schemeClr val="bg1">
                  <a:lumMod val="85000"/>
                </a:schemeClr>
              </a:fgClr>
              <a:bgClr>
                <a:prstClr val="white"/>
              </a:bgClr>
            </a:patt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0CFA3728-86E4-8DDF-DB37-7E5AAA3DDB24}"/>
                </a:ext>
              </a:extLst>
            </p:cNvPr>
            <p:cNvSpPr/>
            <p:nvPr/>
          </p:nvSpPr>
          <p:spPr>
            <a:xfrm>
              <a:off x="2269242" y="3829837"/>
              <a:ext cx="672758" cy="6727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rgbClr val="8BD1D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endParaRPr>
            </a:p>
          </p:txBody>
        </p:sp>
      </p:grpSp>
      <p:sp>
        <p:nvSpPr>
          <p:cNvPr id="16" name="원호 15">
            <a:extLst>
              <a:ext uri="{FF2B5EF4-FFF2-40B4-BE49-F238E27FC236}">
                <a16:creationId xmlns:a16="http://schemas.microsoft.com/office/drawing/2014/main" id="{CB50DEE2-E562-3276-E42D-AFA72A779425}"/>
              </a:ext>
            </a:extLst>
          </p:cNvPr>
          <p:cNvSpPr/>
          <p:nvPr/>
        </p:nvSpPr>
        <p:spPr>
          <a:xfrm>
            <a:off x="7814108" y="3999980"/>
            <a:ext cx="1661204" cy="1661204"/>
          </a:xfrm>
          <a:prstGeom prst="arc">
            <a:avLst>
              <a:gd name="adj1" fmla="val 16200000"/>
              <a:gd name="adj2" fmla="val 5602311"/>
            </a:avLst>
          </a:prstGeom>
          <a:noFill/>
          <a:ln w="19050">
            <a:solidFill>
              <a:srgbClr val="002B82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0DAEF9-2E6F-7969-DA3A-17A1D162DCE7}"/>
              </a:ext>
            </a:extLst>
          </p:cNvPr>
          <p:cNvSpPr txBox="1"/>
          <p:nvPr/>
        </p:nvSpPr>
        <p:spPr>
          <a:xfrm>
            <a:off x="9225643" y="5363971"/>
            <a:ext cx="1595941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제약 </a:t>
            </a:r>
            <a:r>
              <a:rPr lang="en-US" altLang="ko-KR" sz="105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21.3%</a:t>
            </a:r>
            <a:endParaRPr kumimoji="0" lang="en-US" altLang="ko-KR" sz="1050" b="1" i="0" u="none" strike="noStrike" kern="1200" cap="none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024C9B-BB22-4999-91CC-F796ED691DC4}"/>
              </a:ext>
            </a:extLst>
          </p:cNvPr>
          <p:cNvSpPr txBox="1"/>
          <p:nvPr/>
        </p:nvSpPr>
        <p:spPr>
          <a:xfrm>
            <a:off x="6867867" y="3992720"/>
            <a:ext cx="14238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50" i="0" u="none" strike="noStrike" kern="1200" cap="none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공공∙서비스</a:t>
            </a:r>
            <a:r>
              <a:rPr kumimoji="0" lang="ko-KR" altLang="en-US" sz="105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</a:t>
            </a:r>
            <a:r>
              <a:rPr kumimoji="0" lang="en-US" altLang="ko-KR" sz="105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8.7%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214E9A-7B43-F252-C649-C5B9DEEA3FB5}"/>
              </a:ext>
            </a:extLst>
          </p:cNvPr>
          <p:cNvSpPr txBox="1"/>
          <p:nvPr/>
        </p:nvSpPr>
        <p:spPr>
          <a:xfrm>
            <a:off x="7239963" y="3784414"/>
            <a:ext cx="14238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50" i="0" u="none" strike="noStrike" kern="1200" cap="none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학교 </a:t>
            </a:r>
            <a:r>
              <a:rPr kumimoji="0" lang="en-US" altLang="ko-KR" sz="1050" i="0" u="none" strike="noStrike" kern="1200" cap="none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4.7%</a:t>
            </a:r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1F74A189-6EC5-7CBA-2763-D13D240A1132}"/>
              </a:ext>
            </a:extLst>
          </p:cNvPr>
          <p:cNvSpPr txBox="1"/>
          <p:nvPr/>
        </p:nvSpPr>
        <p:spPr>
          <a:xfrm>
            <a:off x="6191250" y="1177227"/>
            <a:ext cx="5695950" cy="1213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와이젠의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전체 유지관리 고객사 중 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의료 분야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0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병원</a:t>
            </a:r>
            <a:r>
              <a:rPr lang="en-US" altLang="ko-KR" sz="10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0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제약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비중이 </a:t>
            </a: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50.4%</a:t>
            </a:r>
            <a:endParaRPr lang="en-US" altLang="ko-KR" sz="11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서울대병원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고려대병원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아주대병원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국립암센터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등 대형 병원과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한림제약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안국약품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유영제약</a:t>
            </a:r>
            <a:r>
              <a:rPr lang="en-US" altLang="ko-KR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2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등 국내 주요 제약사들의 유지관리를 담당</a:t>
            </a:r>
            <a:endParaRPr lang="en-US" altLang="ko-KR" sz="12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9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의료 </a:t>
            </a:r>
            <a:r>
              <a:rPr lang="en-US" altLang="ko-KR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2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인프라 유지관리에 강점 </a:t>
            </a:r>
            <a:r>
              <a:rPr lang="ko-KR" altLang="en-US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보유</a:t>
            </a:r>
            <a:r>
              <a:rPr lang="en-US" altLang="ko-KR" sz="12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8A08AB-94DB-0DAA-3F60-5DAAEB9C8C55}"/>
              </a:ext>
            </a:extLst>
          </p:cNvPr>
          <p:cNvSpPr txBox="1"/>
          <p:nvPr/>
        </p:nvSpPr>
        <p:spPr>
          <a:xfrm>
            <a:off x="215715" y="3264320"/>
            <a:ext cx="827801" cy="27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latinLnBrk="1">
              <a:lnSpc>
                <a:spcPct val="130000"/>
              </a:lnSpc>
            </a:pP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단위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억원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8C74610-C125-114C-3FBC-14B2D5D2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363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3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AF166A-64CA-E7E0-9CD8-1D77DEEE1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F4E81A-3A56-4A28-3105-1C63EC5C52F8}"/>
              </a:ext>
            </a:extLst>
          </p:cNvPr>
          <p:cNvSpPr txBox="1"/>
          <p:nvPr/>
        </p:nvSpPr>
        <p:spPr>
          <a:xfrm>
            <a:off x="514350" y="2768465"/>
            <a:ext cx="561974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Portfolio </a:t>
            </a:r>
            <a:r>
              <a:rPr lang="en-US" altLang="ko-KR" sz="4800" spc="-150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Highlights</a:t>
            </a:r>
            <a:endParaRPr kumimoji="0" lang="en-US" altLang="ko-KR" sz="4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E64B8-DA48-4BFA-9917-D53CF706DFA7}"/>
              </a:ext>
            </a:extLst>
          </p:cNvPr>
          <p:cNvSpPr txBox="1"/>
          <p:nvPr/>
        </p:nvSpPr>
        <p:spPr>
          <a:xfrm>
            <a:off x="666750" y="3734300"/>
            <a:ext cx="54292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주요 포트폴리오</a:t>
            </a:r>
            <a:endParaRPr kumimoji="0" lang="en-US" altLang="ko-KR" sz="2800" b="0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47480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E277F-ED2A-D068-1AE7-EF46C0BDA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90000F50-C1FD-A8DA-3C37-416B9047DCBC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EFF07-10FD-5331-CA9B-944396711C33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spc="-15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Project </a:t>
            </a:r>
            <a:r>
              <a:rPr lang="en-US" altLang="ko-KR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Portfolio</a:t>
            </a:r>
          </a:p>
        </p:txBody>
      </p:sp>
      <p:pic>
        <p:nvPicPr>
          <p:cNvPr id="1026" name="Picture 2" descr="빗썸코리아(빗썸코리아) 기업, 채용, 투자, 뉴스, 인수, 매각">
            <a:extLst>
              <a:ext uri="{FF2B5EF4-FFF2-40B4-BE49-F238E27FC236}">
                <a16:creationId xmlns:a16="http://schemas.microsoft.com/office/drawing/2014/main" id="{55BF02C6-3D0D-4D86-4BDC-901A7F08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3" y="998111"/>
            <a:ext cx="562634" cy="58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B183D8-D6B6-8676-6112-18DE2696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44</a:t>
            </a:fld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3C3D6AB-245D-E83A-6DAF-003042AED221}"/>
              </a:ext>
            </a:extLst>
          </p:cNvPr>
          <p:cNvSpPr/>
          <p:nvPr/>
        </p:nvSpPr>
        <p:spPr>
          <a:xfrm>
            <a:off x="426010" y="1013833"/>
            <a:ext cx="612580" cy="61258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479F2BF3-7DE9-8A6C-0472-CD6637970789}"/>
              </a:ext>
            </a:extLst>
          </p:cNvPr>
          <p:cNvSpPr txBox="1"/>
          <p:nvPr/>
        </p:nvSpPr>
        <p:spPr>
          <a:xfrm>
            <a:off x="426010" y="2230375"/>
            <a:ext cx="4192708" cy="858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빗썸은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국내 가상자산 시장의 선두기업</a:t>
            </a:r>
            <a:endParaRPr lang="en-US" altLang="ko-KR" sz="11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회원수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800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만명 보유</a:t>
            </a:r>
            <a:endParaRPr lang="en-US" altLang="ko-KR" sz="11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11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2018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수행 프로젝트</a:t>
            </a:r>
            <a:endParaRPr lang="en-US" altLang="ko-KR" sz="11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36D169B-F6CA-F680-3A24-D716ECA2D8EB}"/>
              </a:ext>
            </a:extLst>
          </p:cNvPr>
          <p:cNvSpPr txBox="1"/>
          <p:nvPr/>
        </p:nvSpPr>
        <p:spPr>
          <a:xfrm>
            <a:off x="426011" y="1709200"/>
            <a:ext cx="5329330" cy="225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4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가상자산 거래소 </a:t>
            </a:r>
            <a:r>
              <a:rPr lang="ko-KR" altLang="en-US" sz="1400" b="1" dirty="0" err="1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빗썸</a:t>
            </a:r>
            <a:endParaRPr lang="en-US" altLang="ko-KR" sz="1200" b="1" dirty="0">
              <a:solidFill>
                <a:srgbClr val="002B82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B78F58C-2D89-1331-729B-DDDDE5239947}"/>
              </a:ext>
            </a:extLst>
          </p:cNvPr>
          <p:cNvCxnSpPr>
            <a:cxnSpLocks/>
          </p:cNvCxnSpPr>
          <p:nvPr/>
        </p:nvCxnSpPr>
        <p:spPr>
          <a:xfrm>
            <a:off x="4618718" y="2037887"/>
            <a:ext cx="0" cy="4343863"/>
          </a:xfrm>
          <a:prstGeom prst="straightConnector1">
            <a:avLst/>
          </a:prstGeom>
          <a:ln w="6350">
            <a:solidFill>
              <a:srgbClr val="002B82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360AB45-141E-AA1B-AD98-B920D9FA3463}"/>
              </a:ext>
            </a:extLst>
          </p:cNvPr>
          <p:cNvCxnSpPr>
            <a:cxnSpLocks/>
          </p:cNvCxnSpPr>
          <p:nvPr/>
        </p:nvCxnSpPr>
        <p:spPr>
          <a:xfrm>
            <a:off x="4618718" y="2342937"/>
            <a:ext cx="341738" cy="0"/>
          </a:xfrm>
          <a:prstGeom prst="straightConnector1">
            <a:avLst/>
          </a:prstGeom>
          <a:ln w="6350">
            <a:solidFill>
              <a:srgbClr val="002B82"/>
            </a:solidFill>
            <a:prstDash val="sysDot"/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bject 12">
            <a:extLst>
              <a:ext uri="{FF2B5EF4-FFF2-40B4-BE49-F238E27FC236}">
                <a16:creationId xmlns:a16="http://schemas.microsoft.com/office/drawing/2014/main" id="{BFB06CA2-800F-8EF1-87B7-D9D4E705DCFB}"/>
              </a:ext>
            </a:extLst>
          </p:cNvPr>
          <p:cNvSpPr txBox="1"/>
          <p:nvPr/>
        </p:nvSpPr>
        <p:spPr>
          <a:xfrm>
            <a:off x="5073746" y="2228787"/>
            <a:ext cx="6022877" cy="44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고객의 요구사항</a:t>
            </a:r>
            <a:endParaRPr lang="en-US" altLang="ko-KR" sz="11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가상자산 거래 대중화를 앞두고 안정적이고 효율적인 서비스 운영을 위해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 시스템 도입 희망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14ABAE81-2D29-2A50-5FBA-8752C10087AB}"/>
              </a:ext>
            </a:extLst>
          </p:cNvPr>
          <p:cNvCxnSpPr>
            <a:cxnSpLocks/>
          </p:cNvCxnSpPr>
          <p:nvPr/>
        </p:nvCxnSpPr>
        <p:spPr>
          <a:xfrm>
            <a:off x="4618718" y="3032156"/>
            <a:ext cx="341738" cy="0"/>
          </a:xfrm>
          <a:prstGeom prst="straightConnector1">
            <a:avLst/>
          </a:prstGeom>
          <a:ln w="6350">
            <a:solidFill>
              <a:srgbClr val="002B82"/>
            </a:solidFill>
            <a:prstDash val="sysDot"/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bject 12">
            <a:extLst>
              <a:ext uri="{FF2B5EF4-FFF2-40B4-BE49-F238E27FC236}">
                <a16:creationId xmlns:a16="http://schemas.microsoft.com/office/drawing/2014/main" id="{6E18FB94-06F3-5199-9424-5D8923648B9B}"/>
              </a:ext>
            </a:extLst>
          </p:cNvPr>
          <p:cNvSpPr txBox="1"/>
          <p:nvPr/>
        </p:nvSpPr>
        <p:spPr>
          <a:xfrm>
            <a:off x="5073746" y="2918006"/>
            <a:ext cx="6613429" cy="676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와이젠의</a:t>
            </a:r>
            <a:r>
              <a:rPr lang="ko-KR" altLang="en-US" sz="11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제안</a:t>
            </a:r>
            <a:endParaRPr lang="en-US" altLang="ko-KR" sz="11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가상자산 거래라는 특성에 따라 </a:t>
            </a:r>
            <a:r>
              <a:rPr lang="en-US" altLang="ko-KR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인프라의 안정적 운영을 최우선 과제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로 제안</a:t>
            </a:r>
            <a:endParaRPr lang="en-US" altLang="ko-KR" sz="11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Clr>
                <a:srgbClr val="002B82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비용 절감</a:t>
            </a:r>
            <a:r>
              <a:rPr lang="en-US" altLang="ko-KR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공간 활용</a:t>
            </a:r>
            <a:r>
              <a:rPr lang="en-US" altLang="ko-KR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유연한 인프라 확장성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까지 종합적으로 검토하여 비즈니스 모델에 최적화된 솔루션 제공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25929F24-E2AB-8C57-5437-46068F240F35}"/>
              </a:ext>
            </a:extLst>
          </p:cNvPr>
          <p:cNvCxnSpPr>
            <a:cxnSpLocks/>
          </p:cNvCxnSpPr>
          <p:nvPr/>
        </p:nvCxnSpPr>
        <p:spPr>
          <a:xfrm>
            <a:off x="4618718" y="3950183"/>
            <a:ext cx="341738" cy="0"/>
          </a:xfrm>
          <a:prstGeom prst="straightConnector1">
            <a:avLst/>
          </a:prstGeom>
          <a:ln w="6350">
            <a:solidFill>
              <a:srgbClr val="002B82"/>
            </a:solidFill>
            <a:prstDash val="sysDot"/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bject 12">
            <a:extLst>
              <a:ext uri="{FF2B5EF4-FFF2-40B4-BE49-F238E27FC236}">
                <a16:creationId xmlns:a16="http://schemas.microsoft.com/office/drawing/2014/main" id="{55C77B56-17C1-F8B5-04B9-CFAD0D5A4994}"/>
              </a:ext>
            </a:extLst>
          </p:cNvPr>
          <p:cNvSpPr txBox="1"/>
          <p:nvPr/>
        </p:nvSpPr>
        <p:spPr>
          <a:xfrm>
            <a:off x="5073746" y="3836033"/>
            <a:ext cx="6022877" cy="11381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해결해야 할 이슈상황</a:t>
            </a:r>
            <a:endParaRPr lang="en-US" altLang="ko-KR" sz="11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 시스템 도입 후 전반적인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관리 이슈들 </a:t>
            </a: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고가 장비 도입에 대한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비용 부담</a:t>
            </a: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규모가 큰 다수의 장비 도입에 따른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공간 문제 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전력 비용 부담</a:t>
            </a: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최고 등급의 보안이 요구되는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고용량 데이터들의 안정적인 관리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B9E4D305-3700-1965-F036-3B9FC36FA7CA}"/>
              </a:ext>
            </a:extLst>
          </p:cNvPr>
          <p:cNvCxnSpPr>
            <a:cxnSpLocks/>
          </p:cNvCxnSpPr>
          <p:nvPr/>
        </p:nvCxnSpPr>
        <p:spPr>
          <a:xfrm>
            <a:off x="4618718" y="5329875"/>
            <a:ext cx="341738" cy="0"/>
          </a:xfrm>
          <a:prstGeom prst="straightConnector1">
            <a:avLst/>
          </a:prstGeom>
          <a:ln w="6350">
            <a:solidFill>
              <a:srgbClr val="002B82"/>
            </a:solidFill>
            <a:prstDash val="sysDot"/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bject 12">
            <a:extLst>
              <a:ext uri="{FF2B5EF4-FFF2-40B4-BE49-F238E27FC236}">
                <a16:creationId xmlns:a16="http://schemas.microsoft.com/office/drawing/2014/main" id="{A3E898AF-0D22-C59F-AEA6-009C423B61E7}"/>
              </a:ext>
            </a:extLst>
          </p:cNvPr>
          <p:cNvSpPr txBox="1"/>
          <p:nvPr/>
        </p:nvSpPr>
        <p:spPr>
          <a:xfrm>
            <a:off x="5073746" y="5215725"/>
            <a:ext cx="6022877" cy="11381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와이젠의</a:t>
            </a:r>
            <a:r>
              <a:rPr lang="ko-KR" altLang="en-US" sz="11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솔루션</a:t>
            </a:r>
            <a:endParaRPr lang="en-US" altLang="ko-KR" sz="11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HCI 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도입으로 인프라 구성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단순화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유지관리 부담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최소화</a:t>
            </a: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고가 장비 도입 없이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 동일 수준의 성능을 보유한 장비와 솔루션을 조합해 인프라 설계</a:t>
            </a: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향후 인프라 증설 시에도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공간 추가 없이 적은 비용으로 빠른 증설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 가능하도록 구성</a:t>
            </a: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다양한 장비 도입 없이 </a:t>
            </a:r>
            <a:r>
              <a:rPr lang="en-US" altLang="ko-KR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HCI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 강력한 기능들을 최대로 활용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해 데이터 관리의 효율성과 안정성 확보</a:t>
            </a:r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1A2D8A8D-F46C-23CF-2A8C-CAA34F0E6062}"/>
              </a:ext>
            </a:extLst>
          </p:cNvPr>
          <p:cNvCxnSpPr>
            <a:cxnSpLocks/>
          </p:cNvCxnSpPr>
          <p:nvPr/>
        </p:nvCxnSpPr>
        <p:spPr>
          <a:xfrm>
            <a:off x="384308" y="2037887"/>
            <a:ext cx="11417167" cy="0"/>
          </a:xfrm>
          <a:prstGeom prst="straightConnector1">
            <a:avLst/>
          </a:prstGeom>
          <a:ln w="19050">
            <a:solidFill>
              <a:srgbClr val="002B82"/>
            </a:solidFill>
            <a:prstDash val="solid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200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5AFAC-253D-88D0-B718-C717A52E4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E941566-B5A2-9BBC-4663-B4856821E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3" y="971335"/>
            <a:ext cx="755794" cy="6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A3E70B57-A8A8-13B0-88B9-1607A5A0953A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E68A9-5269-1441-E172-A695F23C350A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spc="-15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Project </a:t>
            </a:r>
            <a:r>
              <a:rPr lang="en-US" altLang="ko-KR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Portfolio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13EE6F-2856-25CA-4DDF-60AE780D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45</a:t>
            </a:fld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23DC652-773E-8EF9-7453-55D3796E02B9}"/>
              </a:ext>
            </a:extLst>
          </p:cNvPr>
          <p:cNvSpPr/>
          <p:nvPr/>
        </p:nvSpPr>
        <p:spPr>
          <a:xfrm>
            <a:off x="426010" y="1013833"/>
            <a:ext cx="612580" cy="61258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DDC1F2F5-8639-66E7-BD01-B9DD7039A9C9}"/>
              </a:ext>
            </a:extLst>
          </p:cNvPr>
          <p:cNvSpPr txBox="1"/>
          <p:nvPr/>
        </p:nvSpPr>
        <p:spPr>
          <a:xfrm>
            <a:off x="426010" y="2230375"/>
            <a:ext cx="4192708" cy="858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와이솔은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국내 유일의 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RF</a:t>
            </a:r>
            <a:r>
              <a:rPr lang="en-US" altLang="ko-KR" sz="8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Radio Frequency·</a:t>
            </a:r>
            <a:r>
              <a:rPr lang="ko-KR" altLang="en-US" sz="8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무선 주파수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부품 제조사</a:t>
            </a:r>
            <a:endParaRPr lang="en-US" altLang="ko-KR" sz="11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한국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중국 천진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베트남 하노이에 생산 법인 보유</a:t>
            </a:r>
            <a:endParaRPr lang="en-US" altLang="ko-KR" sz="11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ko-KR" altLang="en-US" sz="105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2023-2024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수행 프로젝트</a:t>
            </a:r>
            <a:endParaRPr lang="en-US" altLang="ko-KR" sz="11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A079215-A83C-EBE8-6A71-8CFCC515DDB7}"/>
              </a:ext>
            </a:extLst>
          </p:cNvPr>
          <p:cNvSpPr txBox="1"/>
          <p:nvPr/>
        </p:nvSpPr>
        <p:spPr>
          <a:xfrm>
            <a:off x="426011" y="1709200"/>
            <a:ext cx="5329330" cy="225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4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통신장비 제조사 </a:t>
            </a:r>
            <a:r>
              <a:rPr lang="ko-KR" altLang="en-US" sz="1400" b="1" dirty="0" err="1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와이솔</a:t>
            </a:r>
            <a:endParaRPr lang="en-US" altLang="ko-KR" sz="1200" b="1" dirty="0">
              <a:solidFill>
                <a:srgbClr val="002B82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EFD627F4-711A-83C8-B152-026961E8A4B7}"/>
              </a:ext>
            </a:extLst>
          </p:cNvPr>
          <p:cNvCxnSpPr>
            <a:cxnSpLocks/>
          </p:cNvCxnSpPr>
          <p:nvPr/>
        </p:nvCxnSpPr>
        <p:spPr>
          <a:xfrm>
            <a:off x="4618718" y="2037887"/>
            <a:ext cx="0" cy="4343863"/>
          </a:xfrm>
          <a:prstGeom prst="straightConnector1">
            <a:avLst/>
          </a:prstGeom>
          <a:ln w="6350">
            <a:solidFill>
              <a:srgbClr val="002B82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48CF8BC-28C3-94F8-5C24-FE43D3945F99}"/>
              </a:ext>
            </a:extLst>
          </p:cNvPr>
          <p:cNvCxnSpPr>
            <a:cxnSpLocks/>
          </p:cNvCxnSpPr>
          <p:nvPr/>
        </p:nvCxnSpPr>
        <p:spPr>
          <a:xfrm>
            <a:off x="4618718" y="2342937"/>
            <a:ext cx="341738" cy="0"/>
          </a:xfrm>
          <a:prstGeom prst="straightConnector1">
            <a:avLst/>
          </a:prstGeom>
          <a:ln w="6350">
            <a:solidFill>
              <a:srgbClr val="002B82"/>
            </a:solidFill>
            <a:prstDash val="sysDot"/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bject 12">
            <a:extLst>
              <a:ext uri="{FF2B5EF4-FFF2-40B4-BE49-F238E27FC236}">
                <a16:creationId xmlns:a16="http://schemas.microsoft.com/office/drawing/2014/main" id="{CECDF69C-9724-8A63-0FA2-A8B1BD30A0F4}"/>
              </a:ext>
            </a:extLst>
          </p:cNvPr>
          <p:cNvSpPr txBox="1"/>
          <p:nvPr/>
        </p:nvSpPr>
        <p:spPr>
          <a:xfrm>
            <a:off x="5073746" y="2228787"/>
            <a:ext cx="6692243" cy="44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고객의 요구사항</a:t>
            </a:r>
            <a:endParaRPr lang="en-US" altLang="ko-KR" sz="11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생산 법인 분산에 따라 체계적이고 효율적인 관리의 필요성에 요구되며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각 법인에 가상화 시스템 도입 희망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9D4DB26-1EE2-A2B1-67A9-9D69543BCCE0}"/>
              </a:ext>
            </a:extLst>
          </p:cNvPr>
          <p:cNvCxnSpPr>
            <a:cxnSpLocks/>
          </p:cNvCxnSpPr>
          <p:nvPr/>
        </p:nvCxnSpPr>
        <p:spPr>
          <a:xfrm>
            <a:off x="4618718" y="3032156"/>
            <a:ext cx="341738" cy="0"/>
          </a:xfrm>
          <a:prstGeom prst="straightConnector1">
            <a:avLst/>
          </a:prstGeom>
          <a:ln w="6350">
            <a:solidFill>
              <a:srgbClr val="002B82"/>
            </a:solidFill>
            <a:prstDash val="sysDot"/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bject 12">
            <a:extLst>
              <a:ext uri="{FF2B5EF4-FFF2-40B4-BE49-F238E27FC236}">
                <a16:creationId xmlns:a16="http://schemas.microsoft.com/office/drawing/2014/main" id="{6F5E26F7-7231-562E-BD18-91C4DF02818F}"/>
              </a:ext>
            </a:extLst>
          </p:cNvPr>
          <p:cNvSpPr txBox="1"/>
          <p:nvPr/>
        </p:nvSpPr>
        <p:spPr>
          <a:xfrm>
            <a:off x="5073746" y="2918006"/>
            <a:ext cx="6613429" cy="676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와이젠의</a:t>
            </a:r>
            <a:r>
              <a:rPr lang="ko-KR" altLang="en-US" sz="11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제안</a:t>
            </a:r>
            <a:endParaRPr lang="en-US" altLang="ko-KR" sz="11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국내외 법인의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생산 환경과 </a:t>
            </a:r>
            <a:r>
              <a:rPr lang="en-US" altLang="ko-KR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환경에 최적화된 인프라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를 도입</a:t>
            </a:r>
            <a:endParaRPr lang="en-US" altLang="ko-KR" sz="11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향후 발생 가능한 기술 이슈까지 원활히 대응하기 위해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해외 지사의 벤더사들과 기술 지원 체계를 구축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해 지원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CBF8B18C-B856-4CBB-03BE-728B8EDF23DF}"/>
              </a:ext>
            </a:extLst>
          </p:cNvPr>
          <p:cNvCxnSpPr>
            <a:cxnSpLocks/>
          </p:cNvCxnSpPr>
          <p:nvPr/>
        </p:nvCxnSpPr>
        <p:spPr>
          <a:xfrm>
            <a:off x="4618718" y="3950183"/>
            <a:ext cx="341738" cy="0"/>
          </a:xfrm>
          <a:prstGeom prst="straightConnector1">
            <a:avLst/>
          </a:prstGeom>
          <a:ln w="6350">
            <a:solidFill>
              <a:srgbClr val="002B82"/>
            </a:solidFill>
            <a:prstDash val="sysDot"/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bject 12">
            <a:extLst>
              <a:ext uri="{FF2B5EF4-FFF2-40B4-BE49-F238E27FC236}">
                <a16:creationId xmlns:a16="http://schemas.microsoft.com/office/drawing/2014/main" id="{1B011D92-E5EB-7B6E-0F89-433D8A7F9979}"/>
              </a:ext>
            </a:extLst>
          </p:cNvPr>
          <p:cNvSpPr txBox="1"/>
          <p:nvPr/>
        </p:nvSpPr>
        <p:spPr>
          <a:xfrm>
            <a:off x="5073746" y="3836033"/>
            <a:ext cx="6022877" cy="90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해결해야 할 이슈상황</a:t>
            </a:r>
            <a:endParaRPr lang="en-US" altLang="ko-KR" sz="11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한국 법인과 해외 법인들 전체에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통합된 인프라 환경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필요</a:t>
            </a: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Clr>
                <a:srgbClr val="002B82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중국</a:t>
            </a:r>
            <a:r>
              <a:rPr lang="en-US" altLang="ko-KR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베트남의 </a:t>
            </a:r>
            <a:r>
              <a:rPr lang="en-US" altLang="ko-KR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환경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에서도 원활히 운영될 수 있는 시스템 요청</a:t>
            </a: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향후 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이슈 발생시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신속한 대응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B79A0BE2-62F0-D37A-C081-47D1F3EFE4A2}"/>
              </a:ext>
            </a:extLst>
          </p:cNvPr>
          <p:cNvCxnSpPr>
            <a:cxnSpLocks/>
          </p:cNvCxnSpPr>
          <p:nvPr/>
        </p:nvCxnSpPr>
        <p:spPr>
          <a:xfrm>
            <a:off x="4618718" y="5099043"/>
            <a:ext cx="341738" cy="0"/>
          </a:xfrm>
          <a:prstGeom prst="straightConnector1">
            <a:avLst/>
          </a:prstGeom>
          <a:ln w="6350">
            <a:solidFill>
              <a:srgbClr val="002B82"/>
            </a:solidFill>
            <a:prstDash val="sysDot"/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bject 12">
            <a:extLst>
              <a:ext uri="{FF2B5EF4-FFF2-40B4-BE49-F238E27FC236}">
                <a16:creationId xmlns:a16="http://schemas.microsoft.com/office/drawing/2014/main" id="{A9C2C453-E5AB-A2CB-CBDB-E85297BCDFC6}"/>
              </a:ext>
            </a:extLst>
          </p:cNvPr>
          <p:cNvSpPr txBox="1"/>
          <p:nvPr/>
        </p:nvSpPr>
        <p:spPr>
          <a:xfrm>
            <a:off x="5073746" y="4984893"/>
            <a:ext cx="6727725" cy="90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와이젠의</a:t>
            </a:r>
            <a:r>
              <a:rPr lang="ko-KR" altLang="en-US" sz="11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솔루션</a:t>
            </a:r>
            <a:endParaRPr lang="en-US" altLang="ko-KR" sz="11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모든 법인에서 체계적 관리가 가능하도록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동일한 벤더사의 </a:t>
            </a:r>
            <a:r>
              <a:rPr lang="en-US" altLang="ko-KR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HCI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도입</a:t>
            </a: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한국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중국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베트남의 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환경 수준이 상이하므로 동일 </a:t>
            </a:r>
            <a:r>
              <a:rPr lang="ko-KR" altLang="en-US" sz="1100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벤더사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장비 중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각 법인 상황에 최적화된 모델을 선별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해 도입</a:t>
            </a: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벤더사의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글로벌 지원팀</a:t>
            </a:r>
            <a:r>
              <a:rPr lang="en-US" altLang="ko-KR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한국</a:t>
            </a:r>
            <a:r>
              <a:rPr lang="en-US" altLang="ko-KR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중국</a:t>
            </a:r>
            <a:r>
              <a:rPr lang="en-US" altLang="ko-KR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베트남 로컬 지원팀과 협업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하여 향후에도 빠른 기술 지원이 가능하도록 체계 구축</a:t>
            </a:r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FAF0BCA1-A53C-688A-CDD3-DFDAC37AC6F7}"/>
              </a:ext>
            </a:extLst>
          </p:cNvPr>
          <p:cNvCxnSpPr>
            <a:cxnSpLocks/>
          </p:cNvCxnSpPr>
          <p:nvPr/>
        </p:nvCxnSpPr>
        <p:spPr>
          <a:xfrm>
            <a:off x="384308" y="2037887"/>
            <a:ext cx="11417167" cy="0"/>
          </a:xfrm>
          <a:prstGeom prst="straightConnector1">
            <a:avLst/>
          </a:prstGeom>
          <a:ln w="19050">
            <a:solidFill>
              <a:srgbClr val="002B82"/>
            </a:solidFill>
            <a:prstDash val="solid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3258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B8C8F-BFBF-DAC7-9A9C-92600ADB8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블라인드 | 서울의과학연구소 기업정보">
            <a:extLst>
              <a:ext uri="{FF2B5EF4-FFF2-40B4-BE49-F238E27FC236}">
                <a16:creationId xmlns:a16="http://schemas.microsoft.com/office/drawing/2014/main" id="{16A0421B-45CE-22C3-1D8D-3CFD88127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4" y="1084122"/>
            <a:ext cx="459511" cy="45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71185482-AA0F-6F6E-0EDF-0AEF9596DA40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A4DB0-F813-F0C5-FFC7-93C0B03D149F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spc="-15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Project </a:t>
            </a:r>
            <a:r>
              <a:rPr lang="en-US" altLang="ko-KR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Portfolio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68CD6C-1252-38FA-4A73-10D04032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46</a:t>
            </a:fld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4EFEFFAE-80E8-E1AB-2221-3CB5215F6460}"/>
              </a:ext>
            </a:extLst>
          </p:cNvPr>
          <p:cNvSpPr/>
          <p:nvPr/>
        </p:nvSpPr>
        <p:spPr>
          <a:xfrm>
            <a:off x="426010" y="1013833"/>
            <a:ext cx="612580" cy="61258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3D5449F8-6602-20CC-41E9-230DD563FDB8}"/>
              </a:ext>
            </a:extLst>
          </p:cNvPr>
          <p:cNvSpPr txBox="1"/>
          <p:nvPr/>
        </p:nvSpPr>
        <p:spPr>
          <a:xfrm>
            <a:off x="426010" y="2230375"/>
            <a:ext cx="4192708" cy="627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서울의과학연구소는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한국 최초의 임상병리 수탁 전문 검사 기관</a:t>
            </a:r>
          </a:p>
          <a:p>
            <a:pPr marL="1270">
              <a:spcBef>
                <a:spcPts val="100"/>
              </a:spcBef>
            </a:pPr>
            <a:endParaRPr lang="en-US" altLang="ko-KR" sz="11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2023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수행 프로젝트</a:t>
            </a:r>
            <a:endParaRPr lang="en-US" altLang="ko-KR" sz="11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739C3EE-C286-DB7C-E582-DE901E8491D2}"/>
              </a:ext>
            </a:extLst>
          </p:cNvPr>
          <p:cNvSpPr txBox="1"/>
          <p:nvPr/>
        </p:nvSpPr>
        <p:spPr>
          <a:xfrm>
            <a:off x="426011" y="1709200"/>
            <a:ext cx="5329330" cy="225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4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임상병리 검사기관 </a:t>
            </a:r>
            <a:r>
              <a:rPr lang="ko-KR" altLang="en-US" sz="1400" b="1" dirty="0" err="1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서울의과학연구소</a:t>
            </a:r>
            <a:r>
              <a:rPr lang="ko-KR" altLang="en-US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endParaRPr lang="en-US" altLang="ko-KR" sz="1200" b="1" dirty="0">
              <a:solidFill>
                <a:srgbClr val="002B82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A3F8BC7-D9E5-36D0-57EA-EDD5C23876D1}"/>
              </a:ext>
            </a:extLst>
          </p:cNvPr>
          <p:cNvCxnSpPr>
            <a:cxnSpLocks/>
          </p:cNvCxnSpPr>
          <p:nvPr/>
        </p:nvCxnSpPr>
        <p:spPr>
          <a:xfrm>
            <a:off x="4618718" y="2037887"/>
            <a:ext cx="0" cy="4343863"/>
          </a:xfrm>
          <a:prstGeom prst="straightConnector1">
            <a:avLst/>
          </a:prstGeom>
          <a:ln w="6350">
            <a:solidFill>
              <a:srgbClr val="002B82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67225929-5B50-CCAD-15E2-9942662D4B95}"/>
              </a:ext>
            </a:extLst>
          </p:cNvPr>
          <p:cNvCxnSpPr>
            <a:cxnSpLocks/>
          </p:cNvCxnSpPr>
          <p:nvPr/>
        </p:nvCxnSpPr>
        <p:spPr>
          <a:xfrm>
            <a:off x="4618718" y="2342937"/>
            <a:ext cx="341738" cy="0"/>
          </a:xfrm>
          <a:prstGeom prst="straightConnector1">
            <a:avLst/>
          </a:prstGeom>
          <a:ln w="6350">
            <a:solidFill>
              <a:srgbClr val="002B82"/>
            </a:solidFill>
            <a:prstDash val="sysDot"/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bject 12">
            <a:extLst>
              <a:ext uri="{FF2B5EF4-FFF2-40B4-BE49-F238E27FC236}">
                <a16:creationId xmlns:a16="http://schemas.microsoft.com/office/drawing/2014/main" id="{56D3739D-9FD1-695C-8D5D-34F12E164E3C}"/>
              </a:ext>
            </a:extLst>
          </p:cNvPr>
          <p:cNvSpPr txBox="1"/>
          <p:nvPr/>
        </p:nvSpPr>
        <p:spPr>
          <a:xfrm>
            <a:off x="5073746" y="2228787"/>
            <a:ext cx="6692243" cy="44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고객의 요구사항</a:t>
            </a:r>
            <a:endParaRPr lang="en-US" altLang="ko-KR" sz="11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기존 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ERP 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플랫폼에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가상화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를 도입하고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이중화 솔루션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까지 구축해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안정성 강화 희망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D8F852A-E360-8147-FA1E-31D7E2FFCC41}"/>
              </a:ext>
            </a:extLst>
          </p:cNvPr>
          <p:cNvCxnSpPr>
            <a:cxnSpLocks/>
          </p:cNvCxnSpPr>
          <p:nvPr/>
        </p:nvCxnSpPr>
        <p:spPr>
          <a:xfrm>
            <a:off x="4618718" y="3032156"/>
            <a:ext cx="341738" cy="0"/>
          </a:xfrm>
          <a:prstGeom prst="straightConnector1">
            <a:avLst/>
          </a:prstGeom>
          <a:ln w="6350">
            <a:solidFill>
              <a:srgbClr val="002B82"/>
            </a:solidFill>
            <a:prstDash val="sysDot"/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bject 12">
            <a:extLst>
              <a:ext uri="{FF2B5EF4-FFF2-40B4-BE49-F238E27FC236}">
                <a16:creationId xmlns:a16="http://schemas.microsoft.com/office/drawing/2014/main" id="{95253215-26C2-2B8E-982D-9F4A5AC7401F}"/>
              </a:ext>
            </a:extLst>
          </p:cNvPr>
          <p:cNvSpPr txBox="1"/>
          <p:nvPr/>
        </p:nvSpPr>
        <p:spPr>
          <a:xfrm>
            <a:off x="5073746" y="2918006"/>
            <a:ext cx="6613429" cy="676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와이젠의</a:t>
            </a:r>
            <a:r>
              <a:rPr lang="ko-KR" altLang="en-US" sz="11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제안</a:t>
            </a:r>
            <a:endParaRPr lang="en-US" altLang="ko-KR" sz="11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다수의 병원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제약사 등을 대상으로 의료 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인프라 구축 경험 보유</a:t>
            </a:r>
            <a:endParaRPr lang="en-US" altLang="ko-KR" sz="11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Clr>
                <a:srgbClr val="002B82"/>
              </a:buClr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의료 </a:t>
            </a:r>
            <a:r>
              <a:rPr lang="en-US" altLang="ko-KR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IT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인프라의 특성과</a:t>
            </a:r>
            <a:r>
              <a:rPr lang="en-US" altLang="ko-KR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유의사항 등 높은 이해도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를 기반으로 의료 시스템에 최적화된 시스템 구축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53BF601A-B967-AB11-60D5-FBF7C29A0D12}"/>
              </a:ext>
            </a:extLst>
          </p:cNvPr>
          <p:cNvCxnSpPr>
            <a:cxnSpLocks/>
          </p:cNvCxnSpPr>
          <p:nvPr/>
        </p:nvCxnSpPr>
        <p:spPr>
          <a:xfrm>
            <a:off x="4618718" y="3950183"/>
            <a:ext cx="341738" cy="0"/>
          </a:xfrm>
          <a:prstGeom prst="straightConnector1">
            <a:avLst/>
          </a:prstGeom>
          <a:ln w="6350">
            <a:solidFill>
              <a:srgbClr val="002B82"/>
            </a:solidFill>
            <a:prstDash val="sysDot"/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bject 12">
            <a:extLst>
              <a:ext uri="{FF2B5EF4-FFF2-40B4-BE49-F238E27FC236}">
                <a16:creationId xmlns:a16="http://schemas.microsoft.com/office/drawing/2014/main" id="{303C03E0-9C5A-A8F0-3A81-A9F201836C25}"/>
              </a:ext>
            </a:extLst>
          </p:cNvPr>
          <p:cNvSpPr txBox="1"/>
          <p:nvPr/>
        </p:nvSpPr>
        <p:spPr>
          <a:xfrm>
            <a:off x="5073746" y="3836033"/>
            <a:ext cx="6022877" cy="90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해결해야 할 이슈상황</a:t>
            </a:r>
            <a:endParaRPr lang="en-US" altLang="ko-KR" sz="11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기존 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ERP 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시스템을 유지하면서 인프라를 확장</a:t>
            </a: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기존 시스템과 신규 시스템의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호환성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보장 및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안정적 운영 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필수</a:t>
            </a: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방대한 양의 의료 데이터를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효율적으로 관리하고 안전하게 보호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A79275F0-CD12-4820-09D3-F2426F5ABA00}"/>
              </a:ext>
            </a:extLst>
          </p:cNvPr>
          <p:cNvCxnSpPr>
            <a:cxnSpLocks/>
          </p:cNvCxnSpPr>
          <p:nvPr/>
        </p:nvCxnSpPr>
        <p:spPr>
          <a:xfrm>
            <a:off x="4618718" y="5099043"/>
            <a:ext cx="341738" cy="0"/>
          </a:xfrm>
          <a:prstGeom prst="straightConnector1">
            <a:avLst/>
          </a:prstGeom>
          <a:ln w="6350">
            <a:solidFill>
              <a:srgbClr val="002B82"/>
            </a:solidFill>
            <a:prstDash val="sysDot"/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bject 12">
            <a:extLst>
              <a:ext uri="{FF2B5EF4-FFF2-40B4-BE49-F238E27FC236}">
                <a16:creationId xmlns:a16="http://schemas.microsoft.com/office/drawing/2014/main" id="{8ECF3C1C-383F-CC65-CA82-6B9A2482C890}"/>
              </a:ext>
            </a:extLst>
          </p:cNvPr>
          <p:cNvSpPr txBox="1"/>
          <p:nvPr/>
        </p:nvSpPr>
        <p:spPr>
          <a:xfrm>
            <a:off x="5073746" y="4984893"/>
            <a:ext cx="6727725" cy="11381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b="1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와이젠의</a:t>
            </a:r>
            <a:r>
              <a:rPr lang="ko-KR" altLang="en-US" sz="11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솔루션</a:t>
            </a:r>
            <a:endParaRPr lang="en-US" altLang="ko-KR" sz="1100" b="1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기존 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ERP 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시스템과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호환되는 장비 도입</a:t>
            </a: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기존 시스템의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비효율적인 설계 개선</a:t>
            </a: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다량의 데이터를 체계적으로 관리하고 안정적으로 접근할 수 있도록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데이터 전용 </a:t>
            </a:r>
            <a:r>
              <a:rPr lang="en-US" altLang="ko-KR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NAS/SAN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구축</a:t>
            </a:r>
          </a:p>
          <a:p>
            <a:pPr marL="180975" indent="-180975">
              <a:lnSpc>
                <a:spcPts val="17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이슈 발생시에도 서비스 중단 없는 운영을 위해 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신규 스토리지 및 이중화 솔루션 도입 </a:t>
            </a:r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9904D8BB-5A91-78CC-25E2-E748D4CB78A2}"/>
              </a:ext>
            </a:extLst>
          </p:cNvPr>
          <p:cNvCxnSpPr>
            <a:cxnSpLocks/>
          </p:cNvCxnSpPr>
          <p:nvPr/>
        </p:nvCxnSpPr>
        <p:spPr>
          <a:xfrm>
            <a:off x="384308" y="2037887"/>
            <a:ext cx="11417167" cy="0"/>
          </a:xfrm>
          <a:prstGeom prst="straightConnector1">
            <a:avLst/>
          </a:prstGeom>
          <a:ln w="19050">
            <a:solidFill>
              <a:srgbClr val="002B82"/>
            </a:solidFill>
            <a:prstDash val="solid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032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39308-3D52-1708-03FA-4494F50BD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론픽, 국내 로봇 기업 최초 아기유니콘 플러스' 기업 선정 | 한국경제">
            <a:extLst>
              <a:ext uri="{FF2B5EF4-FFF2-40B4-BE49-F238E27FC236}">
                <a16:creationId xmlns:a16="http://schemas.microsoft.com/office/drawing/2014/main" id="{9175A0CF-DF25-5DB2-BB93-2833BF769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13" y="970237"/>
            <a:ext cx="671871" cy="67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78E15FA2-CA22-DA2E-F328-DDACCD5CAAE0}"/>
              </a:ext>
            </a:extLst>
          </p:cNvPr>
          <p:cNvSpPr/>
          <p:nvPr/>
        </p:nvSpPr>
        <p:spPr>
          <a:xfrm rot="5400000">
            <a:off x="385838" y="-385837"/>
            <a:ext cx="914252" cy="1685927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F11AD-A462-55F9-3AAD-0EB051A20529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spc="-15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Project </a:t>
            </a:r>
            <a:r>
              <a:rPr lang="en-US" altLang="ko-KR" sz="3200" spc="-150" dirty="0">
                <a:solidFill>
                  <a:srgbClr val="002B8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Portfolio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2A43CC-DC1E-1CD4-21FC-BD672E55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922" y="6587230"/>
            <a:ext cx="2743200" cy="24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AABE5-38BC-49D9-B09C-602A99D29E1C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6032F11-6910-381C-A6BD-FDF36F9C6AEC}"/>
              </a:ext>
            </a:extLst>
          </p:cNvPr>
          <p:cNvSpPr/>
          <p:nvPr/>
        </p:nvSpPr>
        <p:spPr>
          <a:xfrm>
            <a:off x="426010" y="1013833"/>
            <a:ext cx="612580" cy="61258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ED6899C2-716A-F527-206F-CD703A3AF2B0}"/>
              </a:ext>
            </a:extLst>
          </p:cNvPr>
          <p:cNvSpPr txBox="1"/>
          <p:nvPr/>
        </p:nvSpPr>
        <p:spPr>
          <a:xfrm>
            <a:off x="426009" y="2230375"/>
            <a:ext cx="6155765" cy="17331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베트남의 스마트시티 내 스마트 피트니스센터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스마트 헬스케어 기술 도입 위한 공동개발 협약 체결</a:t>
            </a:r>
            <a:endParaRPr lang="en-US" altLang="ko-KR" sz="11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11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스마트시티 데이터 통합관리 플랫폼 비즈니스를 영위하는 </a:t>
            </a:r>
            <a:r>
              <a:rPr lang="ko-KR" altLang="en-US" sz="1100" dirty="0" err="1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베스핀글로벌</a:t>
            </a: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베트남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신체 운동 데이터를 활용해 스마트 피트니스 솔루션을 개발하는 </a:t>
            </a:r>
            <a:r>
              <a:rPr lang="ko-KR" altLang="en-US" sz="1100" dirty="0" err="1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론픽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스마트 네트워크 보안 서비스를 제공하는 </a:t>
            </a:r>
            <a:r>
              <a:rPr lang="ko-KR" altLang="en-US" sz="1100" dirty="0" err="1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와이젠정보기술</a:t>
            </a:r>
            <a:endParaRPr lang="ko-KR" altLang="en-US" sz="11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spcBef>
                <a:spcPts val="100"/>
              </a:spcBef>
            </a:pPr>
            <a:endParaRPr lang="en-US" altLang="ko-KR" sz="1100" dirty="0">
              <a:solidFill>
                <a:srgbClr val="002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대우건설의 베트남 법인인 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THT </a:t>
            </a:r>
            <a:r>
              <a:rPr lang="ko-KR" altLang="en-US" sz="1100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디벨롭먼트가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100" dirty="0" err="1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개발∙운영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중인 </a:t>
            </a:r>
          </a:p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‘스마트시티 데이터 통합 관리 플랫폼 </a:t>
            </a:r>
            <a:r>
              <a:rPr lang="en-US" altLang="ko-KR" sz="11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(THT-BESPIN SMART CITY HUB)’</a:t>
            </a:r>
            <a:r>
              <a:rPr lang="en-US" altLang="ko-KR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100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공동개발 예정</a:t>
            </a: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75D81D0-6BEB-5054-60F4-67033D848DBB}"/>
              </a:ext>
            </a:extLst>
          </p:cNvPr>
          <p:cNvSpPr txBox="1"/>
          <p:nvPr/>
        </p:nvSpPr>
        <p:spPr>
          <a:xfrm>
            <a:off x="426011" y="1709200"/>
            <a:ext cx="5329330" cy="225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ts val="1700"/>
              </a:lnSpc>
              <a:spcBef>
                <a:spcPts val="100"/>
              </a:spcBef>
            </a:pPr>
            <a:r>
              <a:rPr lang="ko-KR" altLang="en-US" sz="14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베트남 스마트 헬스케어 사업 협약 </a:t>
            </a:r>
            <a:r>
              <a:rPr lang="en-US" altLang="ko-KR" sz="14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with</a:t>
            </a:r>
            <a:r>
              <a:rPr lang="ko-KR" altLang="en-US" sz="1400" b="1" dirty="0">
                <a:solidFill>
                  <a:srgbClr val="002B82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400" b="1" dirty="0" err="1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베스핀글로벌</a:t>
            </a:r>
            <a:r>
              <a:rPr lang="en-US" altLang="ko-KR" sz="1400" b="1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400" b="1" dirty="0" err="1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론픽</a:t>
            </a:r>
            <a:endParaRPr lang="en-US" altLang="ko-KR" sz="1200" b="1" dirty="0">
              <a:solidFill>
                <a:srgbClr val="002B82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8760DF7B-420B-1523-D48B-3138723A7AC3}"/>
              </a:ext>
            </a:extLst>
          </p:cNvPr>
          <p:cNvCxnSpPr>
            <a:cxnSpLocks/>
          </p:cNvCxnSpPr>
          <p:nvPr/>
        </p:nvCxnSpPr>
        <p:spPr>
          <a:xfrm>
            <a:off x="384308" y="2037887"/>
            <a:ext cx="11417167" cy="0"/>
          </a:xfrm>
          <a:prstGeom prst="straightConnector1">
            <a:avLst/>
          </a:prstGeom>
          <a:ln w="19050">
            <a:solidFill>
              <a:srgbClr val="002B82"/>
            </a:solidFill>
            <a:prstDash val="solid"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CE81C3D-0EFC-8CE3-F262-06885D70980F}"/>
              </a:ext>
            </a:extLst>
          </p:cNvPr>
          <p:cNvGrpSpPr/>
          <p:nvPr/>
        </p:nvGrpSpPr>
        <p:grpSpPr>
          <a:xfrm>
            <a:off x="506715" y="1028701"/>
            <a:ext cx="485810" cy="581793"/>
            <a:chOff x="1803587" y="1108416"/>
            <a:chExt cx="540016" cy="646710"/>
          </a:xfrm>
        </p:grpSpPr>
        <p:pic>
          <p:nvPicPr>
            <p:cNvPr id="2" name="Picture 4" descr="베스핀글로벌, 매출 4,000억 원 돌파… '매출 향상'과 '수익성 개선' 두 마리 토끼 모두 잡았다 - BESPINGLOBAL">
              <a:extLst>
                <a:ext uri="{FF2B5EF4-FFF2-40B4-BE49-F238E27FC236}">
                  <a16:creationId xmlns:a16="http://schemas.microsoft.com/office/drawing/2014/main" id="{5A7655F1-BCF4-2FC1-9C57-BF81676763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704"/>
            <a:stretch/>
          </p:blipFill>
          <p:spPr bwMode="auto">
            <a:xfrm>
              <a:off x="1842140" y="1108416"/>
              <a:ext cx="462910" cy="51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베스핀글로벌, 매출 4,000억 원 돌파… '매출 향상'과 '수익성 개선' 두 마리 토끼 모두 잡았다 - BESPINGLOBAL">
              <a:extLst>
                <a:ext uri="{FF2B5EF4-FFF2-40B4-BE49-F238E27FC236}">
                  <a16:creationId xmlns:a16="http://schemas.microsoft.com/office/drawing/2014/main" id="{FA3250C7-E734-0376-9912-FED41650BD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60"/>
            <a:stretch/>
          </p:blipFill>
          <p:spPr bwMode="auto">
            <a:xfrm>
              <a:off x="1803587" y="1244138"/>
              <a:ext cx="540016" cy="51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타원 13">
            <a:extLst>
              <a:ext uri="{FF2B5EF4-FFF2-40B4-BE49-F238E27FC236}">
                <a16:creationId xmlns:a16="http://schemas.microsoft.com/office/drawing/2014/main" id="{975D3F14-6928-A51E-C25D-237610797E55}"/>
              </a:ext>
            </a:extLst>
          </p:cNvPr>
          <p:cNvSpPr/>
          <p:nvPr/>
        </p:nvSpPr>
        <p:spPr>
          <a:xfrm>
            <a:off x="1100163" y="1013833"/>
            <a:ext cx="612580" cy="61258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C5E36EE6-7A31-88A4-6C22-E722AED902D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rcRect t="1" b="43836"/>
          <a:stretch/>
        </p:blipFill>
        <p:spPr>
          <a:xfrm>
            <a:off x="6904250" y="2230375"/>
            <a:ext cx="3982826" cy="517759"/>
          </a:xfrm>
          <a:prstGeom prst="rect">
            <a:avLst/>
          </a:prstGeom>
          <a:effectLst/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E61E4F0-312D-5FE3-EA61-E9DC680A57B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t="4267" b="3594"/>
          <a:stretch/>
        </p:blipFill>
        <p:spPr>
          <a:xfrm>
            <a:off x="6904366" y="2760667"/>
            <a:ext cx="4298147" cy="2166652"/>
          </a:xfrm>
          <a:prstGeom prst="rect">
            <a:avLst/>
          </a:prstGeom>
          <a:effectLst/>
        </p:spPr>
      </p:pic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6D239DF5-A339-379A-6072-4BCDFE68B692}"/>
              </a:ext>
            </a:extLst>
          </p:cNvPr>
          <p:cNvCxnSpPr>
            <a:cxnSpLocks/>
          </p:cNvCxnSpPr>
          <p:nvPr/>
        </p:nvCxnSpPr>
        <p:spPr>
          <a:xfrm>
            <a:off x="6476093" y="2037887"/>
            <a:ext cx="0" cy="4343863"/>
          </a:xfrm>
          <a:prstGeom prst="straightConnector1">
            <a:avLst/>
          </a:prstGeom>
          <a:ln w="6350">
            <a:solidFill>
              <a:srgbClr val="002B82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6FF3A0F3-3FC5-1AEE-5D20-A6F5AB0B6628}"/>
              </a:ext>
            </a:extLst>
          </p:cNvPr>
          <p:cNvCxnSpPr>
            <a:cxnSpLocks/>
          </p:cNvCxnSpPr>
          <p:nvPr/>
        </p:nvCxnSpPr>
        <p:spPr>
          <a:xfrm>
            <a:off x="6476093" y="2342937"/>
            <a:ext cx="341738" cy="0"/>
          </a:xfrm>
          <a:prstGeom prst="straightConnector1">
            <a:avLst/>
          </a:prstGeom>
          <a:ln w="6350">
            <a:solidFill>
              <a:srgbClr val="002B82"/>
            </a:solidFill>
            <a:prstDash val="sysDot"/>
            <a:headEnd type="none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그림 37">
            <a:extLst>
              <a:ext uri="{FF2B5EF4-FFF2-40B4-BE49-F238E27FC236}">
                <a16:creationId xmlns:a16="http://schemas.microsoft.com/office/drawing/2014/main" id="{1B60D57E-1203-0A40-EB56-99767441532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rcRect b="33543"/>
          <a:stretch/>
        </p:blipFill>
        <p:spPr>
          <a:xfrm>
            <a:off x="6934202" y="5020539"/>
            <a:ext cx="4134834" cy="10945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83721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3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8128FF-CC15-E28A-C567-0A151DDDB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9F810E-9CCD-5CD2-D4FD-6516494B49FD}"/>
              </a:ext>
            </a:extLst>
          </p:cNvPr>
          <p:cNvSpPr txBox="1"/>
          <p:nvPr/>
        </p:nvSpPr>
        <p:spPr>
          <a:xfrm>
            <a:off x="1926336" y="2342491"/>
            <a:ext cx="7312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spc="-15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고객이 만족하는 순간까지 최선을</a:t>
            </a:r>
            <a:endParaRPr lang="en-US" altLang="ko-KR" sz="1800" spc="-15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5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IT 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인프라</a:t>
            </a:r>
            <a:r>
              <a:rPr lang="ko-KR" altLang="en-US" dirty="0">
                <a:solidFill>
                  <a:schemeClr val="bg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∙</a:t>
            </a:r>
            <a:r>
              <a:rPr lang="ko-KR" altLang="en-US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솔루션 </a:t>
            </a:r>
            <a:r>
              <a:rPr lang="ko-KR" altLang="en-US" spc="-15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전문가들이 제공하는 최고의 서비스</a:t>
            </a:r>
            <a:endParaRPr lang="en-US" altLang="ko-KR" spc="-15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9F403BC5-7722-91D4-7300-16C54D0A2CFA}"/>
              </a:ext>
            </a:extLst>
          </p:cNvPr>
          <p:cNvSpPr txBox="1"/>
          <p:nvPr/>
        </p:nvSpPr>
        <p:spPr>
          <a:xfrm>
            <a:off x="1971952" y="3240656"/>
            <a:ext cx="8234038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39"/>
              </a:lnSpc>
            </a:pPr>
            <a:r>
              <a:rPr lang="en-US" sz="6000" spc="-15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THE FUTURE OF </a:t>
            </a:r>
            <a:r>
              <a:rPr lang="en-US" sz="6000" b="1" spc="-15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IT </a:t>
            </a:r>
            <a:r>
              <a:rPr lang="en-US" sz="6000" b="1" spc="-15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IS HERE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0D6D397-1F4E-3044-32AD-0DE0E0DB6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342" y="6360687"/>
            <a:ext cx="775916" cy="223114"/>
          </a:xfrm>
          <a:prstGeom prst="rect">
            <a:avLst/>
          </a:prstGeom>
        </p:spPr>
      </p:pic>
      <p:sp>
        <p:nvSpPr>
          <p:cNvPr id="17" name="object 43">
            <a:extLst>
              <a:ext uri="{FF2B5EF4-FFF2-40B4-BE49-F238E27FC236}">
                <a16:creationId xmlns:a16="http://schemas.microsoft.com/office/drawing/2014/main" id="{DB13DBC8-64BA-4DFC-1A28-14BEA5DC58A9}"/>
              </a:ext>
            </a:extLst>
          </p:cNvPr>
          <p:cNvSpPr txBox="1"/>
          <p:nvPr/>
        </p:nvSpPr>
        <p:spPr>
          <a:xfrm>
            <a:off x="353637" y="6037545"/>
            <a:ext cx="2066834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4766">
              <a:lnSpc>
                <a:spcPct val="100000"/>
              </a:lnSpc>
              <a:spcBef>
                <a:spcPts val="180"/>
              </a:spcBef>
              <a:buClr>
                <a:srgbClr val="6B675E"/>
              </a:buClr>
              <a:buSzPct val="63636"/>
              <a:tabLst>
                <a:tab pos="129539" algn="l"/>
                <a:tab pos="495300" algn="l"/>
              </a:tabLst>
            </a:pPr>
            <a:r>
              <a:rPr lang="ko-KR" altLang="en-US" sz="1000" spc="-3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UnDotum"/>
              </a:rPr>
              <a:t>Ｔｅｌ</a:t>
            </a:r>
            <a:r>
              <a:rPr lang="ko-KR" altLang="en-US" sz="1000" spc="-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UnDotum"/>
              </a:rPr>
              <a:t>　</a:t>
            </a:r>
            <a:r>
              <a:rPr lang="en-US" sz="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UnDotum"/>
              </a:rPr>
              <a:t> </a:t>
            </a:r>
            <a:r>
              <a:rPr sz="1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wTeXHeiBold"/>
              </a:rPr>
              <a:t>02</a:t>
            </a:r>
            <a:r>
              <a:rPr lang="en-US" sz="1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wTeXHeiBold"/>
              </a:rPr>
              <a:t> </a:t>
            </a:r>
            <a:r>
              <a:rPr sz="1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wTeXHeiBold"/>
              </a:rPr>
              <a:t>552</a:t>
            </a:r>
            <a:r>
              <a:rPr lang="en-US" sz="1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wTeXHeiBold"/>
              </a:rPr>
              <a:t> </a:t>
            </a:r>
            <a:r>
              <a:rPr sz="1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wTeXHeiBold"/>
              </a:rPr>
              <a:t>0333</a:t>
            </a:r>
          </a:p>
          <a:p>
            <a:pPr marL="24764">
              <a:lnSpc>
                <a:spcPct val="100000"/>
              </a:lnSpc>
              <a:spcBef>
                <a:spcPts val="80"/>
              </a:spcBef>
              <a:buClr>
                <a:srgbClr val="6B675E"/>
              </a:buClr>
              <a:buSzPct val="63636"/>
              <a:tabLst>
                <a:tab pos="127000" algn="l"/>
                <a:tab pos="495300" algn="l"/>
              </a:tabLst>
            </a:pPr>
            <a:r>
              <a:rPr lang="ko-KR" altLang="en-US" sz="1000" spc="-3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wTeXHeiBold"/>
              </a:rPr>
              <a:t>Ｆａｘ</a:t>
            </a:r>
            <a:r>
              <a:rPr lang="ko-KR" altLang="en-US" sz="8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wTeXHeiBold"/>
              </a:rPr>
              <a:t>　</a:t>
            </a:r>
            <a:r>
              <a:rPr sz="1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wTeXHeiBold"/>
              </a:rPr>
              <a:t>02</a:t>
            </a:r>
            <a:r>
              <a:rPr lang="en-US" sz="1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wTeXHeiBold"/>
              </a:rPr>
              <a:t> </a:t>
            </a:r>
            <a:r>
              <a:rPr sz="1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wTeXHeiBold"/>
              </a:rPr>
              <a:t>552</a:t>
            </a:r>
            <a:r>
              <a:rPr lang="en-US" sz="1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wTeXHeiBold"/>
              </a:rPr>
              <a:t> </a:t>
            </a:r>
            <a:r>
              <a:rPr sz="1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wTeXHeiBold"/>
              </a:rPr>
              <a:t>0334</a:t>
            </a:r>
            <a:endParaRPr lang="en-US" sz="10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cwTeXHeiBold"/>
            </a:endParaRPr>
          </a:p>
          <a:p>
            <a:pPr marL="24764">
              <a:lnSpc>
                <a:spcPct val="100000"/>
              </a:lnSpc>
              <a:spcBef>
                <a:spcPts val="80"/>
              </a:spcBef>
              <a:buClr>
                <a:srgbClr val="6B675E"/>
              </a:buClr>
              <a:buSzPct val="63636"/>
              <a:tabLst>
                <a:tab pos="127000" algn="l"/>
                <a:tab pos="495300" algn="l"/>
              </a:tabLst>
            </a:pPr>
            <a:r>
              <a:rPr lang="en-US" sz="1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cwTeXHeiBold"/>
              </a:rPr>
              <a:t>ｈttp://www.ygen.co.kr</a:t>
            </a:r>
          </a:p>
        </p:txBody>
      </p:sp>
    </p:spTree>
    <p:extLst>
      <p:ext uri="{BB962C8B-B14F-4D97-AF65-F5344CB8AC3E}">
        <p14:creationId xmlns:p14="http://schemas.microsoft.com/office/powerpoint/2010/main" val="37383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37">
            <a:extLst>
              <a:ext uri="{FF2B5EF4-FFF2-40B4-BE49-F238E27FC236}">
                <a16:creationId xmlns:a16="http://schemas.microsoft.com/office/drawing/2014/main" id="{911E5E8D-6A7B-597F-EF61-84C171124F62}"/>
              </a:ext>
            </a:extLst>
          </p:cNvPr>
          <p:cNvSpPr txBox="1"/>
          <p:nvPr/>
        </p:nvSpPr>
        <p:spPr>
          <a:xfrm>
            <a:off x="9205668" y="4792402"/>
            <a:ext cx="881058" cy="121783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8890" marR="0" lvl="0" indent="0" algn="l" defTabSz="914400" rtl="0" eaLnBrk="1" fontAlgn="auto" latinLnBrk="1" hangingPunct="1">
              <a:lnSpc>
                <a:spcPts val="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신청번호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:</a:t>
            </a:r>
            <a:r>
              <a:rPr kumimoji="0" sz="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B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21</a:t>
            </a:r>
            <a:r>
              <a:rPr kumimoji="0" sz="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-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21232</a:t>
            </a:r>
            <a:r>
              <a:rPr kumimoji="0" sz="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6</a:t>
            </a:r>
            <a:endParaRPr kumimoji="0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8890" marR="0" lvl="0" indent="0" algn="l" defTabSz="914400" rtl="0" eaLnBrk="1" fontAlgn="auto" latinLnBrk="1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발급번호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:</a:t>
            </a:r>
            <a:r>
              <a:rPr kumimoji="0" sz="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B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21</a:t>
            </a:r>
            <a:r>
              <a:rPr kumimoji="0" sz="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-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212326</a:t>
            </a:r>
            <a:r>
              <a:rPr kumimoji="0" sz="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-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00</a:t>
            </a:r>
            <a:r>
              <a:rPr kumimoji="0" sz="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1</a:t>
            </a:r>
            <a:endParaRPr kumimoji="0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186055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dobe Gothic Std B"/>
              </a:rPr>
              <a:t>소프트웨어사업자</a:t>
            </a:r>
            <a:r>
              <a:rPr kumimoji="0" sz="3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dobe Gothic Std B"/>
              </a:rPr>
              <a:t> </a:t>
            </a:r>
            <a:r>
              <a:rPr kumimoji="0" sz="3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dobe Gothic Std B"/>
              </a:rPr>
              <a:t>일반</a:t>
            </a:r>
            <a:r>
              <a:rPr kumimoji="0" sz="3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dobe Gothic Std B"/>
              </a:rPr>
              <a:t> </a:t>
            </a:r>
            <a:r>
              <a:rPr kumimoji="0" sz="3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dobe Gothic Std B"/>
              </a:rPr>
              <a:t>현황</a:t>
            </a:r>
            <a:r>
              <a:rPr kumimoji="0" sz="3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dobe Gothic Std B"/>
              </a:rPr>
              <a:t> </a:t>
            </a:r>
            <a:r>
              <a:rPr kumimoji="0" sz="3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dobe Gothic Std B"/>
              </a:rPr>
              <a:t>관리확인서</a:t>
            </a:r>
            <a:endParaRPr kumimoji="0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dobe Gothic Std B"/>
            </a:endParaRPr>
          </a:p>
          <a:p>
            <a:pPr marL="66675" marR="0" lvl="0" indent="-31750" algn="l" defTabSz="914400" rtl="0" eaLnBrk="1" fontAlgn="auto" latinLnBrk="1" hangingPunct="1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Tx/>
              <a:buSzPct val="60000"/>
              <a:buFontTx/>
              <a:buAutoNum type="arabicPeriod"/>
              <a:tabLst>
                <a:tab pos="67310" algn="l"/>
              </a:tabLst>
              <a:defRPr/>
            </a:pP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회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사</a:t>
            </a:r>
            <a:r>
              <a:rPr kumimoji="0" sz="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명</a:t>
            </a:r>
            <a:r>
              <a:rPr kumimoji="0" sz="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:</a:t>
            </a:r>
            <a:r>
              <a:rPr kumimoji="0" sz="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주식회사</a:t>
            </a:r>
            <a:r>
              <a:rPr kumimoji="0" sz="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와이젠정보기술</a:t>
            </a:r>
            <a:r>
              <a:rPr kumimoji="0" lang="en-US" sz="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(</a:t>
            </a:r>
            <a:r>
              <a:rPr kumimoji="0" sz="200" b="0" i="0" u="none" strike="noStrike" kern="1200" cap="none" spc="-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사업자등록번호</a:t>
            </a:r>
            <a:r>
              <a:rPr kumimoji="0" sz="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:</a:t>
            </a:r>
            <a:r>
              <a:rPr kumimoji="0" lang="en-US" sz="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195-86-00544</a:t>
            </a:r>
            <a:r>
              <a:rPr kumimoji="0" sz="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)</a:t>
            </a:r>
            <a:endParaRPr kumimoji="0" lang="ko-KR" altLang="en-US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Gulim"/>
              <a:buAutoNum type="arabicPeriod"/>
              <a:tabLst/>
              <a:defRPr/>
            </a:pPr>
            <a:endParaRPr kumimoji="0" lang="ko-KR" alt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66675" marR="0" lvl="0" indent="-31750" algn="l" defTabSz="914400" rtl="0" eaLnBrk="1" fontAlgn="auto" latinLnBrk="1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Pct val="60000"/>
              <a:buFontTx/>
              <a:buAutoNum type="arabicPeriod"/>
              <a:tabLst>
                <a:tab pos="67310" algn="l"/>
              </a:tabLst>
              <a:defRPr/>
            </a:pPr>
            <a:r>
              <a:rPr kumimoji="0" lang="ko-KR" altLang="en-US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대</a:t>
            </a:r>
            <a:r>
              <a:rPr kumimoji="0" lang="ko-KR" altLang="en-US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lang="ko-KR" altLang="en-US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표</a:t>
            </a:r>
            <a:r>
              <a:rPr kumimoji="0" lang="ko-KR" altLang="en-US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lang="ko-KR" altLang="en-US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자</a:t>
            </a:r>
            <a:r>
              <a:rPr kumimoji="0" lang="ko-KR" altLang="en-US" sz="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lang="en-US" altLang="ko-KR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:</a:t>
            </a:r>
            <a:r>
              <a:rPr kumimoji="0" lang="ko-KR" altLang="en-US" sz="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lang="ko-KR" altLang="en-US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최세진</a:t>
            </a:r>
            <a:endParaRPr kumimoji="0" lang="ko-KR" altLang="en-US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Gulim"/>
              <a:buAutoNum type="arabicPeriod"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66675" marR="0" lvl="0" indent="-31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AutoNum type="arabicPeriod"/>
              <a:tabLst>
                <a:tab pos="67310" algn="l"/>
              </a:tabLst>
              <a:defRPr/>
            </a:pP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소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재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지</a:t>
            </a:r>
            <a:r>
              <a:rPr kumimoji="0" sz="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:</a:t>
            </a:r>
            <a:r>
              <a:rPr kumimoji="0" sz="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(06242)</a:t>
            </a:r>
            <a:r>
              <a:rPr kumimoji="0" sz="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서울특별시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강남구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강남대로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340,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9층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(역삼동,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경원빌딩)</a:t>
            </a:r>
            <a:endParaRPr kumimoji="0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Gulim"/>
              <a:buAutoNum type="arabicPeriod"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66675" marR="0" lvl="0" indent="-31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AutoNum type="arabicPeriod"/>
              <a:tabLst>
                <a:tab pos="67310" algn="l"/>
                <a:tab pos="528955" algn="l"/>
              </a:tabLst>
              <a:defRPr/>
            </a:pP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매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출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액</a:t>
            </a:r>
            <a:r>
              <a:rPr kumimoji="0" sz="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:</a:t>
            </a:r>
            <a:r>
              <a:rPr kumimoji="0" sz="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114</a:t>
            </a:r>
            <a:r>
              <a:rPr kumimoji="0" sz="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.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0</a:t>
            </a:r>
            <a:r>
              <a:rPr kumimoji="0" sz="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2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억원</a:t>
            </a:r>
            <a:r>
              <a:rPr kumimoji="0" lang="en-US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 </a:t>
            </a:r>
            <a:r>
              <a:rPr kumimoji="0" sz="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(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소프트웨어분야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매출액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:</a:t>
            </a:r>
            <a:r>
              <a:rPr kumimoji="0" sz="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 </a:t>
            </a:r>
            <a:r>
              <a:rPr kumimoji="0" sz="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30</a:t>
            </a:r>
            <a:r>
              <a:rPr kumimoji="0" sz="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.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0</a:t>
            </a:r>
            <a:r>
              <a:rPr kumimoji="0" sz="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9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억원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)</a:t>
            </a: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66675" marR="0" lvl="0" indent="-31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AutoNum type="arabicPeriod"/>
              <a:tabLst>
                <a:tab pos="67310" algn="l"/>
                <a:tab pos="528955" algn="l"/>
              </a:tabLst>
              <a:defRPr/>
            </a:pPr>
            <a:endParaRPr kumimoji="0" lang="en-US" sz="100" b="0" i="0" u="none" strike="noStrike" kern="1200" cap="none" spc="-6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66675" marR="0" lvl="0" indent="-31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AutoNum type="arabicPeriod"/>
              <a:tabLst>
                <a:tab pos="67310" algn="l"/>
                <a:tab pos="528955" algn="l"/>
              </a:tabLst>
              <a:defRPr/>
            </a:pPr>
            <a:r>
              <a:rPr kumimoji="0" sz="2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상시종업원수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:</a:t>
            </a:r>
            <a:r>
              <a:rPr kumimoji="0" sz="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3</a:t>
            </a:r>
            <a:r>
              <a:rPr kumimoji="0" sz="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1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명</a:t>
            </a:r>
            <a:r>
              <a:rPr kumimoji="0" sz="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 </a:t>
            </a:r>
            <a:r>
              <a:rPr kumimoji="0" sz="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(</a:t>
            </a:r>
            <a:r>
              <a:rPr kumimoji="0" sz="2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소프트웨어기술자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:</a:t>
            </a:r>
            <a:r>
              <a:rPr kumimoji="0" lang="en-US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1</a:t>
            </a:r>
            <a:r>
              <a:rPr kumimoji="0" sz="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2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명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)  </a:t>
            </a:r>
            <a:endParaRPr kumimoji="0" lang="en-US" sz="2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66675" marR="0" lvl="0" indent="-31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AutoNum type="arabicPeriod"/>
              <a:tabLst>
                <a:tab pos="67310" algn="l"/>
                <a:tab pos="528955" algn="l"/>
              </a:tabLst>
              <a:defRPr/>
            </a:pPr>
            <a:endParaRPr kumimoji="0" lang="en-US" sz="1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66675" marR="0" lvl="0" indent="-31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AutoNum type="arabicPeriod"/>
              <a:tabLst>
                <a:tab pos="67310" algn="l"/>
                <a:tab pos="528955" algn="l"/>
              </a:tabLst>
              <a:defRPr/>
            </a:pPr>
            <a:r>
              <a:rPr kumimoji="0" sz="2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확인일자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:</a:t>
            </a:r>
            <a:r>
              <a:rPr kumimoji="0" sz="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2021</a:t>
            </a:r>
            <a:r>
              <a:rPr kumimoji="0" sz="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-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04</a:t>
            </a:r>
            <a:r>
              <a:rPr kumimoji="0" sz="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-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0</a:t>
            </a:r>
            <a:r>
              <a:rPr kumimoji="0" sz="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7</a:t>
            </a:r>
            <a:endParaRPr kumimoji="0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34925" marR="0" lvl="0" indent="0" algn="l" defTabSz="914400" rtl="0" eaLnBrk="1" fontAlgn="auto" latinLnBrk="1" hangingPunct="1">
              <a:lnSpc>
                <a:spcPts val="235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None/>
              <a:tabLst>
                <a:tab pos="67310" algn="l"/>
              </a:tabLst>
              <a:defRPr/>
            </a:pPr>
            <a:endParaRPr kumimoji="0" lang="en-US" sz="100" b="0" i="0" u="none" strike="noStrike" kern="1200" cap="none" spc="-6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66675" marR="0" lvl="0" indent="-31750" algn="l" defTabSz="914400" rtl="0" eaLnBrk="1" fontAlgn="auto" latinLnBrk="1" hangingPunct="1">
              <a:lnSpc>
                <a:spcPts val="235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AutoNum type="arabicPeriod" startAt="7"/>
              <a:tabLst>
                <a:tab pos="67310" algn="l"/>
              </a:tabLst>
              <a:defRPr/>
            </a:pPr>
            <a:r>
              <a:rPr kumimoji="0" sz="2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사업분야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:</a:t>
            </a:r>
            <a:r>
              <a:rPr kumimoji="0" lang="en-US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lang="ko-KR" altLang="en-US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컴퓨터관련</a:t>
            </a:r>
            <a:r>
              <a:rPr kumimoji="0" lang="ko-KR" altLang="en-US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lang="ko-KR" altLang="en-US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서비스사업</a:t>
            </a: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ulim"/>
              <a:buAutoNum type="arabicPeriod" startAt="7"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66675" marR="0" lvl="0" indent="-31750" algn="l" defTabSz="914400" rtl="0" eaLnBrk="1" fontAlgn="auto" latinLnBrk="1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Pct val="60000"/>
              <a:buFontTx/>
              <a:buAutoNum type="arabicPeriod" startAt="7"/>
              <a:tabLst>
                <a:tab pos="67310" algn="l"/>
              </a:tabLst>
              <a:defRPr/>
            </a:pP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공공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소프트웨어사업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입찰참여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제한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금액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:</a:t>
            </a:r>
            <a:r>
              <a:rPr kumimoji="0" sz="2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없음</a:t>
            </a:r>
            <a:r>
              <a:rPr kumimoji="0" 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 </a:t>
            </a:r>
            <a:r>
              <a:rPr kumimoji="0" sz="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※</a:t>
            </a:r>
            <a:r>
              <a:rPr kumimoji="0" lang="en-US" sz="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2020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년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12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월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결산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기준</a:t>
            </a:r>
            <a:endParaRPr kumimoji="0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34925" marR="46990" lvl="0" indent="0" algn="l" defTabSz="914400" rtl="0" eaLnBrk="1" fontAlgn="auto" latinLnBrk="1" hangingPunct="1">
              <a:lnSpc>
                <a:spcPct val="106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『</a:t>
            </a:r>
            <a:r>
              <a:rPr kumimoji="0" sz="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소프트웨어</a:t>
            </a:r>
            <a:r>
              <a:rPr kumimoji="0" sz="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진흥법』</a:t>
            </a:r>
            <a:r>
              <a:rPr kumimoji="0" sz="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제58조제2항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및</a:t>
            </a:r>
            <a:r>
              <a:rPr kumimoji="0" sz="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같은</a:t>
            </a:r>
            <a:r>
              <a:rPr kumimoji="0" sz="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법</a:t>
            </a:r>
            <a:r>
              <a:rPr kumimoji="0" sz="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시행규칙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제17조제4항에</a:t>
            </a: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따라</a:t>
            </a:r>
            <a:r>
              <a:rPr kumimoji="0" sz="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위와 </a:t>
            </a:r>
            <a:r>
              <a:rPr kumimoji="0" sz="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같이</a:t>
            </a:r>
            <a:r>
              <a:rPr kumimoji="0" sz="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소프트웨어사업자</a:t>
            </a:r>
            <a:r>
              <a:rPr kumimoji="0" sz="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일반</a:t>
            </a:r>
            <a:r>
              <a:rPr kumimoji="0" sz="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현황을</a:t>
            </a:r>
            <a:r>
              <a:rPr kumimoji="0" sz="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관리하고</a:t>
            </a:r>
            <a:r>
              <a:rPr kumimoji="0" sz="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있음을</a:t>
            </a:r>
            <a:r>
              <a:rPr kumimoji="0" sz="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확인합니다</a:t>
            </a:r>
            <a:r>
              <a:rPr kumimoji="0" sz="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.</a:t>
            </a: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34925" marR="46990" lvl="0" indent="0" algn="l" defTabSz="914400" rtl="0" eaLnBrk="1" fontAlgn="auto" latinLnBrk="1" hangingPunct="1">
              <a:lnSpc>
                <a:spcPct val="106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34925" marR="46990" lvl="0" indent="0" algn="r" defTabSz="914400" rtl="0" eaLnBrk="1" fontAlgn="auto" latinLnBrk="1" hangingPunct="1">
              <a:lnSpc>
                <a:spcPct val="106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2021</a:t>
            </a:r>
            <a:r>
              <a:rPr kumimoji="0" sz="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년</a:t>
            </a:r>
            <a:r>
              <a:rPr kumimoji="0" sz="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04</a:t>
            </a:r>
            <a:r>
              <a:rPr kumimoji="0" sz="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월</a:t>
            </a:r>
            <a:r>
              <a:rPr kumimoji="0" sz="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07</a:t>
            </a:r>
            <a:r>
              <a:rPr kumimoji="0" sz="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 </a:t>
            </a:r>
            <a:r>
              <a:rPr kumimoji="0" sz="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Gulim"/>
              </a:rPr>
              <a:t>일</a:t>
            </a:r>
            <a:endParaRPr kumimoji="0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Gulim"/>
            </a:endParaRPr>
          </a:p>
          <a:p>
            <a:pPr marL="238125" marR="0" lvl="0" indent="0" algn="l" defTabSz="914400" rtl="0" eaLnBrk="1" fontAlgn="auto" latinLnBrk="1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-4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dobe Gothic Std B"/>
            </a:endParaRPr>
          </a:p>
          <a:p>
            <a:pPr marL="238125" marR="0" lvl="0" indent="0" algn="l" defTabSz="914400" rtl="0" eaLnBrk="1" fontAlgn="auto" latinLnBrk="1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-4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dobe Gothic Std B"/>
            </a:endParaRPr>
          </a:p>
          <a:p>
            <a:pPr marL="238125" marR="0" lvl="0" indent="0" algn="l" defTabSz="914400" rtl="0" eaLnBrk="1" fontAlgn="auto" latinLnBrk="1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-4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dobe Gothic Std B"/>
            </a:endParaRPr>
          </a:p>
          <a:p>
            <a:pPr marL="238125" marR="0" lvl="0" indent="0" algn="l" defTabSz="914400" rtl="0" eaLnBrk="1" fontAlgn="auto" latinLnBrk="1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" b="1" i="0" u="none" strike="noStrike" kern="1200" cap="none" spc="-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dobe Gothic Std B"/>
              </a:rPr>
              <a:t>한국소프트웨어산업협회장</a:t>
            </a:r>
            <a:endParaRPr kumimoji="0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dobe Gothic Std B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6E623C9-EC04-6506-29FB-DC0924849619}"/>
              </a:ext>
            </a:extLst>
          </p:cNvPr>
          <p:cNvCxnSpPr>
            <a:cxnSpLocks/>
          </p:cNvCxnSpPr>
          <p:nvPr/>
        </p:nvCxnSpPr>
        <p:spPr>
          <a:xfrm flipV="1">
            <a:off x="711253" y="1559656"/>
            <a:ext cx="0" cy="4599834"/>
          </a:xfrm>
          <a:prstGeom prst="line">
            <a:avLst/>
          </a:prstGeom>
          <a:ln w="19050">
            <a:solidFill>
              <a:srgbClr val="002B8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0840E04-5371-FF09-68EB-8064747E64EE}"/>
              </a:ext>
            </a:extLst>
          </p:cNvPr>
          <p:cNvSpPr txBox="1"/>
          <p:nvPr/>
        </p:nvSpPr>
        <p:spPr>
          <a:xfrm>
            <a:off x="771589" y="1471402"/>
            <a:ext cx="806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2004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년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002B82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sp>
        <p:nvSpPr>
          <p:cNvPr id="5" name="순서도: 연결자 4">
            <a:extLst>
              <a:ext uri="{FF2B5EF4-FFF2-40B4-BE49-F238E27FC236}">
                <a16:creationId xmlns:a16="http://schemas.microsoft.com/office/drawing/2014/main" id="{71124F16-9D36-83A4-A4A1-6083C3A238F5}"/>
              </a:ext>
            </a:extLst>
          </p:cNvPr>
          <p:cNvSpPr/>
          <p:nvPr/>
        </p:nvSpPr>
        <p:spPr>
          <a:xfrm>
            <a:off x="658304" y="2574971"/>
            <a:ext cx="108000" cy="108000"/>
          </a:xfrm>
          <a:prstGeom prst="flowChartConnector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B5099-DD2C-02C5-03A1-C22FFB0B9F3E}"/>
              </a:ext>
            </a:extLst>
          </p:cNvPr>
          <p:cNvSpPr txBox="1"/>
          <p:nvPr/>
        </p:nvSpPr>
        <p:spPr>
          <a:xfrm>
            <a:off x="771589" y="2484924"/>
            <a:ext cx="14975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2005~2016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년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2B82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sp>
        <p:nvSpPr>
          <p:cNvPr id="9" name="순서도: 연결자 8">
            <a:extLst>
              <a:ext uri="{FF2B5EF4-FFF2-40B4-BE49-F238E27FC236}">
                <a16:creationId xmlns:a16="http://schemas.microsoft.com/office/drawing/2014/main" id="{E029C223-E86A-CE04-BCF9-1068FC27713D}"/>
              </a:ext>
            </a:extLst>
          </p:cNvPr>
          <p:cNvSpPr/>
          <p:nvPr/>
        </p:nvSpPr>
        <p:spPr>
          <a:xfrm>
            <a:off x="658304" y="4248126"/>
            <a:ext cx="108000" cy="108000"/>
          </a:xfrm>
          <a:prstGeom prst="flowChartConnector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095C7-8C71-4748-A822-DBCC935C38B8}"/>
              </a:ext>
            </a:extLst>
          </p:cNvPr>
          <p:cNvSpPr txBox="1"/>
          <p:nvPr/>
        </p:nvSpPr>
        <p:spPr>
          <a:xfrm>
            <a:off x="771589" y="4158079"/>
            <a:ext cx="13352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2017~2018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년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002B82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78BFCB-2E46-56F7-5731-7659FB97B5CD}"/>
              </a:ext>
            </a:extLst>
          </p:cNvPr>
          <p:cNvSpPr txBox="1"/>
          <p:nvPr/>
        </p:nvSpPr>
        <p:spPr>
          <a:xfrm>
            <a:off x="775739" y="1704324"/>
            <a:ext cx="4679724" cy="698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marR="0" lvl="0" indent="-76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법인 설립 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  <a:p>
            <a:pPr marL="0" marR="0" lvl="1" indent="0" algn="l" defTabSz="914400" rtl="0" eaLnBrk="1" fontAlgn="auto" latinLnBrk="1" hangingPunct="1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 - SI 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사업자 등록</a:t>
            </a:r>
            <a:endParaRPr kumimoji="0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  <a:p>
            <a:pPr marL="0" marR="0" lvl="1" indent="0" algn="l" defTabSz="914400" rtl="0" eaLnBrk="1" fontAlgn="auto" latinLnBrk="1" hangingPunct="1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 - 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한국 </a:t>
            </a: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HPE 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협력사 등록</a:t>
            </a:r>
            <a:endParaRPr kumimoji="0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9A783A-F03F-D209-1675-1E2996EF3CE4}"/>
              </a:ext>
            </a:extLst>
          </p:cNvPr>
          <p:cNvSpPr txBox="1"/>
          <p:nvPr/>
        </p:nvSpPr>
        <p:spPr>
          <a:xfrm>
            <a:off x="775739" y="2716672"/>
            <a:ext cx="4679724" cy="1314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marR="0" lvl="0" indent="-76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파트너사 등록 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  <a:p>
            <a:pPr marL="0" marR="0" lvl="1" indent="0" algn="l" defTabSz="914400" rtl="0" eaLnBrk="1" fontAlgn="auto" latinLnBrk="1" hangingPunct="1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 - 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한국 </a:t>
            </a: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HPE Premier Enterprise Business Partner 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등록</a:t>
            </a:r>
            <a:endParaRPr kumimoji="0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  <a:p>
            <a:pPr marL="0" marR="0" lvl="1" indent="0" algn="l" defTabSz="914400" rtl="0" eaLnBrk="1" fontAlgn="auto" latinLnBrk="1" hangingPunct="1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 - 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한국 </a:t>
            </a: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IBM Values Partner 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등록</a:t>
            </a:r>
            <a:endParaRPr kumimoji="0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  <a:p>
            <a:pPr marL="0" marR="0" lvl="1" indent="0" algn="l" defTabSz="914400" rtl="0" eaLnBrk="1" fontAlgn="auto" latinLnBrk="1" hangingPunct="1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 - HPE GOLD Business Partner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등록</a:t>
            </a:r>
            <a:endParaRPr kumimoji="0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  <a:p>
            <a:pPr marL="0" marR="0" lvl="1" indent="0" algn="l" defTabSz="914400" rtl="0" eaLnBrk="1" fontAlgn="auto" latinLnBrk="1" hangingPunct="1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 - HPE Service ONE Specialist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</a:t>
            </a: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Partner 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등록</a:t>
            </a:r>
            <a:endParaRPr kumimoji="0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  <a:p>
            <a:pPr marL="0" marR="0" lvl="1" indent="0" algn="l" defTabSz="914400" rtl="0" eaLnBrk="1" fontAlgn="auto" latinLnBrk="1" hangingPunct="1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 - VMware, Falcon, Cisco, EMC Partner 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등록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809B5A-EBD7-5D5D-7B69-319C25841567}"/>
              </a:ext>
            </a:extLst>
          </p:cNvPr>
          <p:cNvSpPr txBox="1"/>
          <p:nvPr/>
        </p:nvSpPr>
        <p:spPr>
          <a:xfrm>
            <a:off x="775739" y="4373076"/>
            <a:ext cx="4679724" cy="470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marR="0" lvl="0" indent="-76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1100" kern="12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가상화</a:t>
            </a:r>
            <a:r>
              <a:rPr lang="en-US" altLang="ko-KR" sz="1100" kern="1200" dirty="0">
                <a:solidFill>
                  <a:srgbClr val="00B0F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/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보안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/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백업 등 인프라솔루션 중심의 신규사업 시작 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  <a:p>
            <a:pPr marL="0" marR="0" lvl="1" indent="0" algn="l" defTabSz="914400" rtl="0" eaLnBrk="1" fontAlgn="auto" latinLnBrk="1" hangingPunct="1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 </a:t>
            </a: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- TrendMicro, </a:t>
            </a:r>
            <a:r>
              <a:rPr kumimoji="0" lang="pt-BR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TMAX, Veritas, MS, Rapid7, Veeam, Claroty </a:t>
            </a: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Partner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등록</a:t>
            </a:r>
            <a:endParaRPr kumimoji="0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3AF238-C8F9-D626-3D5F-BFA2F7975827}"/>
              </a:ext>
            </a:extLst>
          </p:cNvPr>
          <p:cNvSpPr txBox="1"/>
          <p:nvPr/>
        </p:nvSpPr>
        <p:spPr>
          <a:xfrm>
            <a:off x="0" y="35721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YGEN Information Technology </a:t>
            </a:r>
          </a:p>
        </p:txBody>
      </p:sp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F8E61FE8-4FE8-2092-F6FA-ECDF05CA1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51463"/>
              </p:ext>
            </p:extLst>
          </p:nvPr>
        </p:nvGraphicFramePr>
        <p:xfrm>
          <a:off x="5970998" y="1513048"/>
          <a:ext cx="263960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909">
                  <a:extLst>
                    <a:ext uri="{9D8B030D-6E8A-4147-A177-3AD203B41FA5}">
                      <a16:colId xmlns:a16="http://schemas.microsoft.com/office/drawing/2014/main" val="1556147670"/>
                    </a:ext>
                  </a:extLst>
                </a:gridCol>
                <a:gridCol w="1338692">
                  <a:extLst>
                    <a:ext uri="{9D8B030D-6E8A-4147-A177-3AD203B41FA5}">
                      <a16:colId xmlns:a16="http://schemas.microsoft.com/office/drawing/2014/main" val="234736721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latinLnBrk="1"/>
                      <a:endParaRPr lang="ko-KR" altLang="en-US" sz="1100" b="0" dirty="0">
                        <a:solidFill>
                          <a:schemeClr val="tx1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0" dirty="0">
                        <a:solidFill>
                          <a:schemeClr val="tx1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37866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신용평가등급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BB0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3058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재무결산기준일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2023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년 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12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월 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31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일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44068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신용등급유효기간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2025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년 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06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월 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30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일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720222"/>
                  </a:ext>
                </a:extLst>
              </a:tr>
            </a:tbl>
          </a:graphicData>
        </a:graphic>
      </p:graphicFrame>
      <p:pic>
        <p:nvPicPr>
          <p:cNvPr id="35" name="object 16">
            <a:extLst>
              <a:ext uri="{FF2B5EF4-FFF2-40B4-BE49-F238E27FC236}">
                <a16:creationId xmlns:a16="http://schemas.microsoft.com/office/drawing/2014/main" id="{E17219EF-0F37-74DD-CE49-BC8408F39D8D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5981" y="4788832"/>
            <a:ext cx="881014" cy="1221178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sp>
        <p:nvSpPr>
          <p:cNvPr id="36" name="object 17">
            <a:extLst>
              <a:ext uri="{FF2B5EF4-FFF2-40B4-BE49-F238E27FC236}">
                <a16:creationId xmlns:a16="http://schemas.microsoft.com/office/drawing/2014/main" id="{797BC357-2465-E1FB-1AED-865E37E1EB21}"/>
              </a:ext>
            </a:extLst>
          </p:cNvPr>
          <p:cNvSpPr/>
          <p:nvPr/>
        </p:nvSpPr>
        <p:spPr>
          <a:xfrm>
            <a:off x="6075981" y="4788842"/>
            <a:ext cx="881058" cy="1221589"/>
          </a:xfrm>
          <a:custGeom>
            <a:avLst/>
            <a:gdLst/>
            <a:ahLst/>
            <a:cxnLst/>
            <a:rect l="l" t="t" r="r" b="b"/>
            <a:pathLst>
              <a:path w="1035050" h="1435100">
                <a:moveTo>
                  <a:pt x="1034999" y="0"/>
                </a:moveTo>
                <a:lnTo>
                  <a:pt x="0" y="0"/>
                </a:lnTo>
                <a:lnTo>
                  <a:pt x="0" y="1434604"/>
                </a:lnTo>
                <a:lnTo>
                  <a:pt x="1034999" y="1434604"/>
                </a:lnTo>
                <a:lnTo>
                  <a:pt x="1034999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7" name="object 18">
            <a:extLst>
              <a:ext uri="{FF2B5EF4-FFF2-40B4-BE49-F238E27FC236}">
                <a16:creationId xmlns:a16="http://schemas.microsoft.com/office/drawing/2014/main" id="{0CBB6FFB-3C12-49CC-9512-E1B56FFE35E4}"/>
              </a:ext>
            </a:extLst>
          </p:cNvPr>
          <p:cNvGrpSpPr/>
          <p:nvPr/>
        </p:nvGrpSpPr>
        <p:grpSpPr>
          <a:xfrm>
            <a:off x="8184040" y="4791050"/>
            <a:ext cx="883760" cy="1224292"/>
            <a:chOff x="5911418" y="3352977"/>
            <a:chExt cx="1038225" cy="1438275"/>
          </a:xfrm>
        </p:grpSpPr>
        <p:pic>
          <p:nvPicPr>
            <p:cNvPr id="38" name="object 19">
              <a:extLst>
                <a:ext uri="{FF2B5EF4-FFF2-40B4-BE49-F238E27FC236}">
                  <a16:creationId xmlns:a16="http://schemas.microsoft.com/office/drawing/2014/main" id="{1435472F-E131-1ADC-8739-A77E72070D76}"/>
                </a:ext>
              </a:extLst>
            </p:cNvPr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12993" y="3354565"/>
              <a:ext cx="1035011" cy="1434630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9" name="object 20">
              <a:extLst>
                <a:ext uri="{FF2B5EF4-FFF2-40B4-BE49-F238E27FC236}">
                  <a16:creationId xmlns:a16="http://schemas.microsoft.com/office/drawing/2014/main" id="{18A91CB7-3085-EA3B-B879-C742E7801903}"/>
                </a:ext>
              </a:extLst>
            </p:cNvPr>
            <p:cNvSpPr/>
            <p:nvPr/>
          </p:nvSpPr>
          <p:spPr>
            <a:xfrm>
              <a:off x="5913005" y="3354565"/>
              <a:ext cx="1035050" cy="1435100"/>
            </a:xfrm>
            <a:custGeom>
              <a:avLst/>
              <a:gdLst/>
              <a:ahLst/>
              <a:cxnLst/>
              <a:rect l="l" t="t" r="r" b="b"/>
              <a:pathLst>
                <a:path w="1035050" h="1435100">
                  <a:moveTo>
                    <a:pt x="1034999" y="0"/>
                  </a:moveTo>
                  <a:lnTo>
                    <a:pt x="0" y="0"/>
                  </a:lnTo>
                  <a:lnTo>
                    <a:pt x="0" y="1434604"/>
                  </a:lnTo>
                  <a:lnTo>
                    <a:pt x="1034999" y="1434604"/>
                  </a:lnTo>
                  <a:lnTo>
                    <a:pt x="1034999" y="0"/>
                  </a:lnTo>
                  <a:close/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0" name="object 21">
            <a:extLst>
              <a:ext uri="{FF2B5EF4-FFF2-40B4-BE49-F238E27FC236}">
                <a16:creationId xmlns:a16="http://schemas.microsoft.com/office/drawing/2014/main" id="{C224C27B-A1DD-F743-615C-79CE26434C9B}"/>
              </a:ext>
            </a:extLst>
          </p:cNvPr>
          <p:cNvGrpSpPr/>
          <p:nvPr/>
        </p:nvGrpSpPr>
        <p:grpSpPr>
          <a:xfrm>
            <a:off x="7117240" y="4788582"/>
            <a:ext cx="883760" cy="1224292"/>
            <a:chOff x="8419757" y="3352977"/>
            <a:chExt cx="1038225" cy="1438275"/>
          </a:xfrm>
        </p:grpSpPr>
        <p:pic>
          <p:nvPicPr>
            <p:cNvPr id="41" name="object 22">
              <a:extLst>
                <a:ext uri="{FF2B5EF4-FFF2-40B4-BE49-F238E27FC236}">
                  <a16:creationId xmlns:a16="http://schemas.microsoft.com/office/drawing/2014/main" id="{40AFF0CC-39BA-6F24-257C-E1B7EDFC5C9E}"/>
                </a:ext>
              </a:extLst>
            </p:cNvPr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21344" y="3354565"/>
              <a:ext cx="1035075" cy="1434655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44" name="object 23">
              <a:extLst>
                <a:ext uri="{FF2B5EF4-FFF2-40B4-BE49-F238E27FC236}">
                  <a16:creationId xmlns:a16="http://schemas.microsoft.com/office/drawing/2014/main" id="{8FA55CD3-54ED-6330-2E7E-1E3CD68FF7DE}"/>
                </a:ext>
              </a:extLst>
            </p:cNvPr>
            <p:cNvSpPr/>
            <p:nvPr/>
          </p:nvSpPr>
          <p:spPr>
            <a:xfrm>
              <a:off x="8421344" y="3354565"/>
              <a:ext cx="1035050" cy="1435100"/>
            </a:xfrm>
            <a:custGeom>
              <a:avLst/>
              <a:gdLst/>
              <a:ahLst/>
              <a:cxnLst/>
              <a:rect l="l" t="t" r="r" b="b"/>
              <a:pathLst>
                <a:path w="1035050" h="1435100">
                  <a:moveTo>
                    <a:pt x="1034999" y="0"/>
                  </a:moveTo>
                  <a:lnTo>
                    <a:pt x="0" y="0"/>
                  </a:lnTo>
                  <a:lnTo>
                    <a:pt x="0" y="1434604"/>
                  </a:lnTo>
                  <a:lnTo>
                    <a:pt x="1034999" y="1434604"/>
                  </a:lnTo>
                  <a:lnTo>
                    <a:pt x="1034999" y="0"/>
                  </a:lnTo>
                  <a:close/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49" name="object 38">
            <a:extLst>
              <a:ext uri="{FF2B5EF4-FFF2-40B4-BE49-F238E27FC236}">
                <a16:creationId xmlns:a16="http://schemas.microsoft.com/office/drawing/2014/main" id="{832EF296-CAB1-DF5A-D181-3E99758615C9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8835" y="5770216"/>
            <a:ext cx="119064" cy="157217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grpSp>
        <p:nvGrpSpPr>
          <p:cNvPr id="50" name="object 39">
            <a:extLst>
              <a:ext uri="{FF2B5EF4-FFF2-40B4-BE49-F238E27FC236}">
                <a16:creationId xmlns:a16="http://schemas.microsoft.com/office/drawing/2014/main" id="{E5D87118-AFE0-5505-8BC5-2A3FDAE66BF6}"/>
              </a:ext>
            </a:extLst>
          </p:cNvPr>
          <p:cNvGrpSpPr/>
          <p:nvPr/>
        </p:nvGrpSpPr>
        <p:grpSpPr>
          <a:xfrm>
            <a:off x="9274305" y="3173036"/>
            <a:ext cx="883760" cy="1224292"/>
            <a:chOff x="7165593" y="1699209"/>
            <a:chExt cx="1038225" cy="1438275"/>
          </a:xfrm>
        </p:grpSpPr>
        <p:pic>
          <p:nvPicPr>
            <p:cNvPr id="51" name="object 40">
              <a:extLst>
                <a:ext uri="{FF2B5EF4-FFF2-40B4-BE49-F238E27FC236}">
                  <a16:creationId xmlns:a16="http://schemas.microsoft.com/office/drawing/2014/main" id="{B5D2F31E-5E12-A382-27B4-04E779464308}"/>
                </a:ext>
              </a:extLst>
            </p:cNvPr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67155" y="1700796"/>
              <a:ext cx="1035024" cy="1434630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52" name="object 41">
              <a:extLst>
                <a:ext uri="{FF2B5EF4-FFF2-40B4-BE49-F238E27FC236}">
                  <a16:creationId xmlns:a16="http://schemas.microsoft.com/office/drawing/2014/main" id="{107DE14C-2EA1-37BA-78C3-7260DEC38CD3}"/>
                </a:ext>
              </a:extLst>
            </p:cNvPr>
            <p:cNvSpPr/>
            <p:nvPr/>
          </p:nvSpPr>
          <p:spPr>
            <a:xfrm>
              <a:off x="7167181" y="1700796"/>
              <a:ext cx="1035050" cy="1435100"/>
            </a:xfrm>
            <a:custGeom>
              <a:avLst/>
              <a:gdLst/>
              <a:ahLst/>
              <a:cxnLst/>
              <a:rect l="l" t="t" r="r" b="b"/>
              <a:pathLst>
                <a:path w="1035050" h="1435100">
                  <a:moveTo>
                    <a:pt x="1034999" y="0"/>
                  </a:moveTo>
                  <a:lnTo>
                    <a:pt x="0" y="0"/>
                  </a:lnTo>
                  <a:lnTo>
                    <a:pt x="0" y="1434604"/>
                  </a:lnTo>
                  <a:lnTo>
                    <a:pt x="1034999" y="1434604"/>
                  </a:lnTo>
                  <a:lnTo>
                    <a:pt x="1034999" y="0"/>
                  </a:lnTo>
                  <a:close/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53" name="object 42">
            <a:extLst>
              <a:ext uri="{FF2B5EF4-FFF2-40B4-BE49-F238E27FC236}">
                <a16:creationId xmlns:a16="http://schemas.microsoft.com/office/drawing/2014/main" id="{3FBCB948-13CD-6147-C900-196F4C39C60A}"/>
              </a:ext>
            </a:extLst>
          </p:cNvPr>
          <p:cNvGrpSpPr/>
          <p:nvPr/>
        </p:nvGrpSpPr>
        <p:grpSpPr>
          <a:xfrm>
            <a:off x="10266087" y="3173036"/>
            <a:ext cx="883760" cy="1224292"/>
            <a:chOff x="8419757" y="1699209"/>
            <a:chExt cx="1038225" cy="1438275"/>
          </a:xfrm>
        </p:grpSpPr>
        <p:pic>
          <p:nvPicPr>
            <p:cNvPr id="54" name="object 43">
              <a:extLst>
                <a:ext uri="{FF2B5EF4-FFF2-40B4-BE49-F238E27FC236}">
                  <a16:creationId xmlns:a16="http://schemas.microsoft.com/office/drawing/2014/main" id="{46C3F0AA-36F3-1798-199B-51C1ED520D7F}"/>
                </a:ext>
              </a:extLst>
            </p:cNvPr>
            <p:cNvPicPr/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21306" y="1700784"/>
              <a:ext cx="1035100" cy="1434617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55" name="object 44">
              <a:extLst>
                <a:ext uri="{FF2B5EF4-FFF2-40B4-BE49-F238E27FC236}">
                  <a16:creationId xmlns:a16="http://schemas.microsoft.com/office/drawing/2014/main" id="{0A24EC8B-CB75-97E4-3984-3FCA1589E97C}"/>
                </a:ext>
              </a:extLst>
            </p:cNvPr>
            <p:cNvSpPr/>
            <p:nvPr/>
          </p:nvSpPr>
          <p:spPr>
            <a:xfrm>
              <a:off x="8421344" y="1700796"/>
              <a:ext cx="1035050" cy="1435100"/>
            </a:xfrm>
            <a:custGeom>
              <a:avLst/>
              <a:gdLst/>
              <a:ahLst/>
              <a:cxnLst/>
              <a:rect l="l" t="t" r="r" b="b"/>
              <a:pathLst>
                <a:path w="1035050" h="1435100">
                  <a:moveTo>
                    <a:pt x="1034999" y="0"/>
                  </a:moveTo>
                  <a:lnTo>
                    <a:pt x="0" y="0"/>
                  </a:lnTo>
                  <a:lnTo>
                    <a:pt x="0" y="1434604"/>
                  </a:lnTo>
                  <a:lnTo>
                    <a:pt x="1034999" y="1434604"/>
                  </a:lnTo>
                  <a:lnTo>
                    <a:pt x="1034999" y="0"/>
                  </a:lnTo>
                  <a:close/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56" name="object 45">
            <a:extLst>
              <a:ext uri="{FF2B5EF4-FFF2-40B4-BE49-F238E27FC236}">
                <a16:creationId xmlns:a16="http://schemas.microsoft.com/office/drawing/2014/main" id="{441FA8A2-8C76-90B3-9805-1C76F9B05690}"/>
              </a:ext>
            </a:extLst>
          </p:cNvPr>
          <p:cNvGrpSpPr/>
          <p:nvPr/>
        </p:nvGrpSpPr>
        <p:grpSpPr>
          <a:xfrm>
            <a:off x="10166003" y="4792402"/>
            <a:ext cx="883760" cy="1224292"/>
            <a:chOff x="5911418" y="5006759"/>
            <a:chExt cx="1038225" cy="1438275"/>
          </a:xfrm>
        </p:grpSpPr>
        <p:pic>
          <p:nvPicPr>
            <p:cNvPr id="57" name="object 46">
              <a:extLst>
                <a:ext uri="{FF2B5EF4-FFF2-40B4-BE49-F238E27FC236}">
                  <a16:creationId xmlns:a16="http://schemas.microsoft.com/office/drawing/2014/main" id="{1C68EB95-4C04-26ED-FBA6-D97FB015F8D5}"/>
                </a:ext>
              </a:extLst>
            </p:cNvPr>
            <p:cNvPicPr/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12993" y="5008321"/>
              <a:ext cx="1035011" cy="1434630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58" name="object 47">
              <a:extLst>
                <a:ext uri="{FF2B5EF4-FFF2-40B4-BE49-F238E27FC236}">
                  <a16:creationId xmlns:a16="http://schemas.microsoft.com/office/drawing/2014/main" id="{0595BF40-209E-6F19-2FDA-951EFD8ACB12}"/>
                </a:ext>
              </a:extLst>
            </p:cNvPr>
            <p:cNvSpPr/>
            <p:nvPr/>
          </p:nvSpPr>
          <p:spPr>
            <a:xfrm>
              <a:off x="5913005" y="5008346"/>
              <a:ext cx="1035050" cy="1435100"/>
            </a:xfrm>
            <a:custGeom>
              <a:avLst/>
              <a:gdLst/>
              <a:ahLst/>
              <a:cxnLst/>
              <a:rect l="l" t="t" r="r" b="b"/>
              <a:pathLst>
                <a:path w="1035050" h="1435100">
                  <a:moveTo>
                    <a:pt x="1034999" y="0"/>
                  </a:moveTo>
                  <a:lnTo>
                    <a:pt x="0" y="0"/>
                  </a:lnTo>
                  <a:lnTo>
                    <a:pt x="0" y="1434604"/>
                  </a:lnTo>
                  <a:lnTo>
                    <a:pt x="1034999" y="1434604"/>
                  </a:lnTo>
                  <a:lnTo>
                    <a:pt x="1034999" y="0"/>
                  </a:lnTo>
                  <a:close/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9" name="object 48">
            <a:extLst>
              <a:ext uri="{FF2B5EF4-FFF2-40B4-BE49-F238E27FC236}">
                <a16:creationId xmlns:a16="http://schemas.microsoft.com/office/drawing/2014/main" id="{E993CFF3-8DBC-698C-8266-C557559A17C3}"/>
              </a:ext>
            </a:extLst>
          </p:cNvPr>
          <p:cNvSpPr txBox="1"/>
          <p:nvPr/>
        </p:nvSpPr>
        <p:spPr>
          <a:xfrm>
            <a:off x="6047537" y="6008167"/>
            <a:ext cx="9978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정</a:t>
            </a:r>
            <a:r>
              <a:rPr kumimoji="0" sz="900" b="0" i="0" u="none" strike="noStrike" kern="1200" cap="none" spc="-1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보통</a:t>
            </a:r>
            <a:r>
              <a:rPr kumimoji="0" sz="900" b="0" i="0" u="none" strike="noStrike" kern="1200" cap="none" spc="-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신</a:t>
            </a:r>
            <a:r>
              <a:rPr kumimoji="0" sz="900" b="0" i="0" u="none" strike="noStrike" kern="1200" cap="none" spc="-1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공</a:t>
            </a:r>
            <a:r>
              <a:rPr kumimoji="0" sz="900" b="0" i="0" u="none" strike="noStrike" kern="1200" cap="none" spc="-1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사</a:t>
            </a:r>
            <a:r>
              <a:rPr kumimoji="0" sz="900" b="0" i="0" u="none" strike="noStrike" kern="1200" cap="none" spc="-1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업</a:t>
            </a:r>
            <a:r>
              <a:rPr kumimoji="0" sz="900" b="0" i="0" u="none" strike="noStrike" kern="1200" cap="none" spc="-1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등록</a:t>
            </a:r>
            <a:r>
              <a:rPr kumimoji="0" sz="900" b="0" i="0" u="none" strike="noStrike" kern="120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증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Gulim"/>
            </a:endParaRPr>
          </a:p>
        </p:txBody>
      </p:sp>
      <p:sp>
        <p:nvSpPr>
          <p:cNvPr id="60" name="object 49">
            <a:extLst>
              <a:ext uri="{FF2B5EF4-FFF2-40B4-BE49-F238E27FC236}">
                <a16:creationId xmlns:a16="http://schemas.microsoft.com/office/drawing/2014/main" id="{9D714158-6C91-14CD-9763-36746D1CEAB4}"/>
              </a:ext>
            </a:extLst>
          </p:cNvPr>
          <p:cNvSpPr txBox="1"/>
          <p:nvPr/>
        </p:nvSpPr>
        <p:spPr>
          <a:xfrm>
            <a:off x="8058007" y="6010636"/>
            <a:ext cx="108599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경쟁입</a:t>
            </a:r>
            <a:r>
              <a:rPr kumimoji="0" sz="900" b="0" i="0" u="none" strike="noStrike" kern="1200" cap="none" spc="-1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찰참</a:t>
            </a:r>
            <a:r>
              <a:rPr kumimoji="0" sz="900" b="0" i="0" u="none" strike="noStrike" kern="1200" cap="none" spc="-1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가</a:t>
            </a:r>
            <a:r>
              <a:rPr kumimoji="0" sz="900" b="0" i="0" u="none" strike="noStrike" kern="1200" cap="none" spc="-1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자</a:t>
            </a:r>
            <a:r>
              <a:rPr kumimoji="0" sz="900" b="0" i="0" u="none" strike="noStrike" kern="1200" cap="none" spc="-1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격</a:t>
            </a:r>
            <a:r>
              <a:rPr kumimoji="0" sz="900" b="0" i="0" u="none" strike="noStrike" kern="1200" cap="none" spc="-1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등록증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Gulim"/>
            </a:endParaRPr>
          </a:p>
        </p:txBody>
      </p:sp>
      <p:sp>
        <p:nvSpPr>
          <p:cNvPr id="61" name="object 50">
            <a:extLst>
              <a:ext uri="{FF2B5EF4-FFF2-40B4-BE49-F238E27FC236}">
                <a16:creationId xmlns:a16="http://schemas.microsoft.com/office/drawing/2014/main" id="{9EED8F27-8298-4AD4-1AED-F5C5E614416C}"/>
              </a:ext>
            </a:extLst>
          </p:cNvPr>
          <p:cNvSpPr txBox="1"/>
          <p:nvPr/>
        </p:nvSpPr>
        <p:spPr>
          <a:xfrm>
            <a:off x="9785647" y="6006662"/>
            <a:ext cx="173272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3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소프</a:t>
            </a:r>
            <a:r>
              <a:rPr kumimoji="0" sz="900" b="0" i="0" u="none" strike="noStrike" kern="1200" cap="none" spc="-14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트</a:t>
            </a:r>
            <a:r>
              <a:rPr kumimoji="0" sz="900" b="0" i="0" u="none" strike="noStrike" kern="1200" cap="none" spc="-15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웨어</a:t>
            </a:r>
            <a:r>
              <a:rPr kumimoji="0" sz="900" b="0" i="0" u="none" strike="noStrike" kern="1200" cap="none" spc="-14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유</a:t>
            </a:r>
            <a:r>
              <a:rPr kumimoji="0" sz="900" b="0" i="0" u="none" strike="noStrike" kern="1200" cap="none" spc="-16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지</a:t>
            </a:r>
            <a:r>
              <a:rPr kumimoji="0" sz="900" b="0" i="0" u="none" strike="noStrike" kern="1200" cap="none" spc="-14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및</a:t>
            </a:r>
            <a:r>
              <a:rPr kumimoji="0" sz="900" b="0" i="0" u="none" strike="noStrike" kern="1200" cap="none" spc="-15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지</a:t>
            </a:r>
            <a:r>
              <a:rPr kumimoji="0" sz="900" b="0" i="0" u="none" strike="noStrike" kern="1200" cap="none" spc="-6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원</a:t>
            </a:r>
            <a:r>
              <a:rPr kumimoji="0" lang="en-US" sz="9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 </a:t>
            </a:r>
          </a:p>
          <a:p>
            <a:pPr marL="12700" marR="5080" lvl="0" indent="0" algn="ctr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4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직접생산확인증명서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Gulim"/>
            </a:endParaRPr>
          </a:p>
        </p:txBody>
      </p:sp>
      <p:sp>
        <p:nvSpPr>
          <p:cNvPr id="62" name="object 51">
            <a:extLst>
              <a:ext uri="{FF2B5EF4-FFF2-40B4-BE49-F238E27FC236}">
                <a16:creationId xmlns:a16="http://schemas.microsoft.com/office/drawing/2014/main" id="{8CBCD42E-3D45-6D49-018D-7A077BFCCCD3}"/>
              </a:ext>
            </a:extLst>
          </p:cNvPr>
          <p:cNvSpPr txBox="1"/>
          <p:nvPr/>
        </p:nvSpPr>
        <p:spPr>
          <a:xfrm>
            <a:off x="6132251" y="4400479"/>
            <a:ext cx="129878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H</a:t>
            </a:r>
            <a:r>
              <a:rPr kumimoji="0" sz="900" b="0" i="0" u="none" strike="noStrike" kern="120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P</a:t>
            </a:r>
            <a:r>
              <a:rPr kumimoji="0" lang="en-US" sz="900" b="0" i="0" u="none" strike="noStrike" kern="120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E</a:t>
            </a:r>
            <a:r>
              <a:rPr kumimoji="0" sz="900" b="0" i="0" u="none" strike="noStrike" kern="1200" cap="none" spc="-11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 </a:t>
            </a:r>
            <a:r>
              <a:rPr kumimoji="0" lang="en-US" sz="900" b="0" i="0" u="none" strike="noStrike" kern="1200" cap="none" spc="-11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Silver</a:t>
            </a:r>
            <a:r>
              <a:rPr kumimoji="0" sz="900" b="0" i="0" u="none" strike="noStrike" kern="1200" cap="none" spc="-1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 </a:t>
            </a:r>
            <a:r>
              <a:rPr kumimoji="0" sz="9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P</a:t>
            </a:r>
            <a:r>
              <a:rPr kumimoji="0" sz="900" b="0" i="0" u="none" strike="noStrike" kern="1200" cap="none" spc="-8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a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r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t</a:t>
            </a:r>
            <a:r>
              <a:rPr kumimoji="0" sz="900" b="0" i="0" u="none" strike="noStrike" kern="1200" cap="none" spc="-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n</a:t>
            </a:r>
            <a:r>
              <a:rPr kumimoji="0" sz="9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e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r</a:t>
            </a:r>
            <a:r>
              <a:rPr kumimoji="0" sz="900" b="0" i="0" u="none" strike="noStrike" kern="120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 </a:t>
            </a:r>
            <a:r>
              <a:rPr kumimoji="0" sz="900" b="0" i="0" u="none" strike="noStrike" kern="1200" cap="none" spc="-1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C</a:t>
            </a:r>
            <a:r>
              <a:rPr kumimoji="0" sz="9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e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r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t</a:t>
            </a:r>
            <a:r>
              <a:rPr kumimoji="0" sz="9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i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fi</a:t>
            </a:r>
            <a:r>
              <a:rPr kumimoji="0" sz="900" b="0" i="0" u="none" strike="noStrike" kern="1200" cap="none" spc="-1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c</a:t>
            </a:r>
            <a:r>
              <a:rPr kumimoji="0" sz="9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a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t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e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Gulim"/>
            </a:endParaRPr>
          </a:p>
        </p:txBody>
      </p:sp>
      <p:sp>
        <p:nvSpPr>
          <p:cNvPr id="256" name="object 54">
            <a:extLst>
              <a:ext uri="{FF2B5EF4-FFF2-40B4-BE49-F238E27FC236}">
                <a16:creationId xmlns:a16="http://schemas.microsoft.com/office/drawing/2014/main" id="{D18E353C-1A25-96D7-3A68-1F37D9C5762A}"/>
              </a:ext>
            </a:extLst>
          </p:cNvPr>
          <p:cNvSpPr txBox="1"/>
          <p:nvPr/>
        </p:nvSpPr>
        <p:spPr>
          <a:xfrm>
            <a:off x="8989972" y="6012058"/>
            <a:ext cx="1274198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3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소프</a:t>
            </a:r>
            <a:r>
              <a:rPr kumimoji="0" sz="900" b="0" i="0" u="none" strike="noStrike" kern="1200" cap="none" spc="-14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트</a:t>
            </a:r>
            <a:r>
              <a:rPr kumimoji="0" sz="900" b="0" i="0" u="none" strike="noStrike" kern="1200" cap="none" spc="-16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웨</a:t>
            </a:r>
            <a:r>
              <a:rPr kumimoji="0" sz="900" b="0" i="0" u="none" strike="noStrike" kern="1200" cap="none" spc="-14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어</a:t>
            </a:r>
            <a:r>
              <a:rPr kumimoji="0" sz="900" b="0" i="0" u="none" strike="noStrike" kern="1200" cap="none" spc="-14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사</a:t>
            </a:r>
            <a:r>
              <a:rPr kumimoji="0" sz="900" b="0" i="0" u="none" strike="noStrike" kern="1200" cap="none" spc="-15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업</a:t>
            </a:r>
            <a:r>
              <a:rPr kumimoji="0" sz="900" b="0" i="0" u="none" strike="noStrike" kern="1200" cap="none" spc="-13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자</a:t>
            </a:r>
            <a:endParaRPr kumimoji="0" lang="en-US" sz="900" b="0" i="0" u="none" strike="noStrike" kern="1200" cap="none" spc="-135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Gulim"/>
            </a:endParaRPr>
          </a:p>
          <a:p>
            <a:pPr marL="12700" marR="0" lvl="0" indent="0" algn="ctr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4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신</a:t>
            </a:r>
            <a:r>
              <a:rPr kumimoji="0" sz="900" b="0" i="0" u="none" strike="noStrike" kern="1200" cap="none" spc="-14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고확</a:t>
            </a:r>
            <a:r>
              <a:rPr kumimoji="0" sz="900" b="0" i="0" u="none" strike="noStrike" kern="1200" cap="none" spc="-14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인서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Gulim"/>
            </a:endParaRPr>
          </a:p>
        </p:txBody>
      </p:sp>
      <p:sp>
        <p:nvSpPr>
          <p:cNvPr id="257" name="object 55">
            <a:extLst>
              <a:ext uri="{FF2B5EF4-FFF2-40B4-BE49-F238E27FC236}">
                <a16:creationId xmlns:a16="http://schemas.microsoft.com/office/drawing/2014/main" id="{2C82F9C2-1345-1E15-2AAA-5FEF93ABF241}"/>
              </a:ext>
            </a:extLst>
          </p:cNvPr>
          <p:cNvSpPr txBox="1"/>
          <p:nvPr/>
        </p:nvSpPr>
        <p:spPr>
          <a:xfrm>
            <a:off x="7040923" y="6008167"/>
            <a:ext cx="98765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기</a:t>
            </a:r>
            <a:r>
              <a:rPr kumimoji="0" sz="900" b="0" i="0" u="none" strike="noStrike" kern="1200" cap="none" spc="-1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업</a:t>
            </a:r>
            <a:r>
              <a:rPr kumimoji="0" sz="900" b="0" i="0" u="none" strike="noStrike" kern="1200" cap="none" spc="-1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부</a:t>
            </a:r>
            <a:r>
              <a:rPr kumimoji="0" sz="900" b="0" i="0" u="none" strike="noStrike" kern="1200" cap="none" spc="-1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설</a:t>
            </a:r>
            <a:r>
              <a:rPr kumimoji="0" sz="900" b="0" i="0" u="none" strike="noStrike" kern="1200" cap="none" spc="-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연</a:t>
            </a:r>
            <a:r>
              <a:rPr kumimoji="0" sz="900" b="0" i="0" u="none" strike="noStrike" kern="1200" cap="none" spc="-1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구</a:t>
            </a:r>
            <a:r>
              <a:rPr kumimoji="0" sz="900" b="0" i="0" u="none" strike="noStrike" kern="1200" cap="none" spc="-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소</a:t>
            </a:r>
            <a:r>
              <a:rPr kumimoji="0" sz="9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인</a:t>
            </a:r>
            <a:r>
              <a:rPr kumimoji="0" sz="900" b="0" i="0" u="none" strike="noStrike" kern="1200" cap="none" spc="-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정</a:t>
            </a:r>
            <a:r>
              <a:rPr kumimoji="0" sz="900" b="0" i="0" u="none" strike="noStrike" kern="120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서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Gulim"/>
            </a:endParaRPr>
          </a:p>
        </p:txBody>
      </p:sp>
      <p:sp>
        <p:nvSpPr>
          <p:cNvPr id="258" name="object 56">
            <a:extLst>
              <a:ext uri="{FF2B5EF4-FFF2-40B4-BE49-F238E27FC236}">
                <a16:creationId xmlns:a16="http://schemas.microsoft.com/office/drawing/2014/main" id="{E79EF67B-EBFC-36A2-30B1-45AB342E8856}"/>
              </a:ext>
            </a:extLst>
          </p:cNvPr>
          <p:cNvSpPr txBox="1"/>
          <p:nvPr/>
        </p:nvSpPr>
        <p:spPr>
          <a:xfrm>
            <a:off x="9361575" y="4391215"/>
            <a:ext cx="70449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중</a:t>
            </a:r>
            <a:r>
              <a:rPr kumimoji="0" sz="900" b="0" i="0" u="none" strike="noStrike" kern="1200" cap="none" spc="-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소</a:t>
            </a:r>
            <a:r>
              <a:rPr kumimoji="0" sz="900" b="0" i="0" u="none" strike="noStrike" kern="1200" cap="none" spc="-1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기</a:t>
            </a:r>
            <a:r>
              <a:rPr kumimoji="0" sz="900" b="0" i="0" u="none" strike="noStrike" kern="1200" cap="none" spc="-1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업</a:t>
            </a:r>
            <a:r>
              <a:rPr kumimoji="0" sz="900" b="0" i="0" u="none" strike="noStrike" kern="1200" cap="none" spc="-1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확</a:t>
            </a:r>
            <a:r>
              <a:rPr kumimoji="0" sz="900" b="0" i="0" u="none" strike="noStrike" kern="1200" cap="none" spc="-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인</a:t>
            </a:r>
            <a:r>
              <a:rPr kumimoji="0" sz="900" b="0" i="0" u="none" strike="noStrike" kern="120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서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Gulim"/>
            </a:endParaRPr>
          </a:p>
        </p:txBody>
      </p:sp>
      <p:sp>
        <p:nvSpPr>
          <p:cNvPr id="259" name="object 57">
            <a:extLst>
              <a:ext uri="{FF2B5EF4-FFF2-40B4-BE49-F238E27FC236}">
                <a16:creationId xmlns:a16="http://schemas.microsoft.com/office/drawing/2014/main" id="{2CEEF6B2-DA60-43D9-EA8A-B618D9921FBB}"/>
              </a:ext>
            </a:extLst>
          </p:cNvPr>
          <p:cNvSpPr txBox="1"/>
          <p:nvPr/>
        </p:nvSpPr>
        <p:spPr>
          <a:xfrm>
            <a:off x="10351944" y="4391215"/>
            <a:ext cx="7011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벤처기업확인서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Gulim"/>
            </a:endParaRPr>
          </a:p>
        </p:txBody>
      </p:sp>
      <p:pic>
        <p:nvPicPr>
          <p:cNvPr id="260" name="그림 259">
            <a:extLst>
              <a:ext uri="{FF2B5EF4-FFF2-40B4-BE49-F238E27FC236}">
                <a16:creationId xmlns:a16="http://schemas.microsoft.com/office/drawing/2014/main" id="{69143EC5-ACCF-DB0F-436D-62C177BAFB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7537" y="3180725"/>
            <a:ext cx="1530752" cy="1219753"/>
          </a:xfrm>
          <a:prstGeom prst="rect">
            <a:avLst/>
          </a:prstGeom>
        </p:spPr>
      </p:pic>
      <p:pic>
        <p:nvPicPr>
          <p:cNvPr id="261" name="그림 260" descr="텍스트, 스크린샷, 폰트, 도표이(가) 표시된 사진&#10;&#10;자동 생성된 설명">
            <a:extLst>
              <a:ext uri="{FF2B5EF4-FFF2-40B4-BE49-F238E27FC236}">
                <a16:creationId xmlns:a16="http://schemas.microsoft.com/office/drawing/2014/main" id="{DBC519FC-EC89-4F8B-EE84-A07C00E5E17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5" r="9318"/>
          <a:stretch/>
        </p:blipFill>
        <p:spPr>
          <a:xfrm>
            <a:off x="7660406" y="3178916"/>
            <a:ext cx="1524075" cy="121975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262" name="object 51">
            <a:extLst>
              <a:ext uri="{FF2B5EF4-FFF2-40B4-BE49-F238E27FC236}">
                <a16:creationId xmlns:a16="http://schemas.microsoft.com/office/drawing/2014/main" id="{D9FC90FF-E7CA-B43C-6A18-29BA90AAEA7D}"/>
              </a:ext>
            </a:extLst>
          </p:cNvPr>
          <p:cNvSpPr txBox="1"/>
          <p:nvPr/>
        </p:nvSpPr>
        <p:spPr>
          <a:xfrm>
            <a:off x="7786356" y="4400479"/>
            <a:ext cx="129878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1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H</a:t>
            </a:r>
            <a:r>
              <a:rPr kumimoji="0" sz="900" b="0" i="0" u="none" strike="noStrike" kern="120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P</a:t>
            </a:r>
            <a:r>
              <a:rPr kumimoji="0" lang="en-US" sz="900" b="0" i="0" u="none" strike="noStrike" kern="120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E</a:t>
            </a:r>
            <a:r>
              <a:rPr kumimoji="0" sz="900" b="0" i="0" u="none" strike="noStrike" kern="1200" cap="none" spc="-11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 </a:t>
            </a:r>
            <a:r>
              <a:rPr kumimoji="0" lang="en-US" sz="900" b="0" i="0" u="none" strike="noStrike" kern="1200" cap="none" spc="-11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Gold</a:t>
            </a:r>
            <a:r>
              <a:rPr kumimoji="0" sz="900" b="0" i="0" u="none" strike="noStrike" kern="1200" cap="none" spc="-1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 </a:t>
            </a:r>
            <a:r>
              <a:rPr kumimoji="0" sz="9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P</a:t>
            </a:r>
            <a:r>
              <a:rPr kumimoji="0" sz="900" b="0" i="0" u="none" strike="noStrike" kern="1200" cap="none" spc="-8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a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r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t</a:t>
            </a:r>
            <a:r>
              <a:rPr kumimoji="0" sz="900" b="0" i="0" u="none" strike="noStrike" kern="1200" cap="none" spc="-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n</a:t>
            </a:r>
            <a:r>
              <a:rPr kumimoji="0" sz="9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e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r</a:t>
            </a:r>
            <a:r>
              <a:rPr kumimoji="0" sz="900" b="0" i="0" u="none" strike="noStrike" kern="120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 </a:t>
            </a:r>
            <a:r>
              <a:rPr kumimoji="0" sz="900" b="0" i="0" u="none" strike="noStrike" kern="1200" cap="none" spc="-1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C</a:t>
            </a:r>
            <a:r>
              <a:rPr kumimoji="0" sz="900" b="0" i="0" u="none" strike="noStrike" kern="120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e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r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t</a:t>
            </a:r>
            <a:r>
              <a:rPr kumimoji="0" sz="9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i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fi</a:t>
            </a:r>
            <a:r>
              <a:rPr kumimoji="0" sz="900" b="0" i="0" u="none" strike="noStrike" kern="1200" cap="none" spc="-1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c</a:t>
            </a:r>
            <a:r>
              <a:rPr kumimoji="0" sz="900" b="0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a</a:t>
            </a:r>
            <a:r>
              <a:rPr kumimoji="0" sz="9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t</a:t>
            </a:r>
            <a:r>
              <a:rPr kumimoji="0" sz="90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Gulim"/>
              </a:rPr>
              <a:t>e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Gulim"/>
            </a:endParaRPr>
          </a:p>
        </p:txBody>
      </p:sp>
      <p:sp>
        <p:nvSpPr>
          <p:cNvPr id="263" name="object 41">
            <a:extLst>
              <a:ext uri="{FF2B5EF4-FFF2-40B4-BE49-F238E27FC236}">
                <a16:creationId xmlns:a16="http://schemas.microsoft.com/office/drawing/2014/main" id="{89AB58BF-DF5E-55E6-B6F1-4ED6859EE762}"/>
              </a:ext>
            </a:extLst>
          </p:cNvPr>
          <p:cNvSpPr/>
          <p:nvPr/>
        </p:nvSpPr>
        <p:spPr>
          <a:xfrm>
            <a:off x="7657036" y="3177080"/>
            <a:ext cx="1530752" cy="1221589"/>
          </a:xfrm>
          <a:custGeom>
            <a:avLst/>
            <a:gdLst/>
            <a:ahLst/>
            <a:cxnLst/>
            <a:rect l="l" t="t" r="r" b="b"/>
            <a:pathLst>
              <a:path w="1035050" h="1435100">
                <a:moveTo>
                  <a:pt x="1034999" y="0"/>
                </a:moveTo>
                <a:lnTo>
                  <a:pt x="0" y="0"/>
                </a:lnTo>
                <a:lnTo>
                  <a:pt x="0" y="1434604"/>
                </a:lnTo>
                <a:lnTo>
                  <a:pt x="1034999" y="1434604"/>
                </a:lnTo>
                <a:lnTo>
                  <a:pt x="1034999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374207A-B2C0-2AEB-0A92-8919E08222E9}"/>
              </a:ext>
            </a:extLst>
          </p:cNvPr>
          <p:cNvGrpSpPr/>
          <p:nvPr/>
        </p:nvGrpSpPr>
        <p:grpSpPr>
          <a:xfrm>
            <a:off x="8891968" y="1507795"/>
            <a:ext cx="1270811" cy="1072168"/>
            <a:chOff x="9543231" y="1347624"/>
            <a:chExt cx="1502951" cy="1268022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70F7A807-84B9-77B1-8437-6EF930308C8D}"/>
                </a:ext>
              </a:extLst>
            </p:cNvPr>
            <p:cNvGrpSpPr/>
            <p:nvPr/>
          </p:nvGrpSpPr>
          <p:grpSpPr>
            <a:xfrm>
              <a:off x="9543232" y="1376021"/>
              <a:ext cx="1502950" cy="1239625"/>
              <a:chOff x="9688591" y="1563089"/>
              <a:chExt cx="1715095" cy="1414601"/>
            </a:xfrm>
          </p:grpSpPr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BD57FA8D-05AB-3CBC-4712-67BAB88EE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l="2164" t="8870" r="2164" b="45919"/>
              <a:stretch/>
            </p:blipFill>
            <p:spPr>
              <a:xfrm>
                <a:off x="9688591" y="1563089"/>
                <a:ext cx="1715095" cy="120712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D16E0F71-C852-237C-1D49-55C7CF3F3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l="2164" t="85512" r="2164" b="5184"/>
              <a:stretch/>
            </p:blipFill>
            <p:spPr>
              <a:xfrm>
                <a:off x="9688591" y="2729253"/>
                <a:ext cx="1715095" cy="248437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1" name="object 17">
              <a:extLst>
                <a:ext uri="{FF2B5EF4-FFF2-40B4-BE49-F238E27FC236}">
                  <a16:creationId xmlns:a16="http://schemas.microsoft.com/office/drawing/2014/main" id="{A7C71CFC-EC6F-B541-CC31-193EC7C99BE9}"/>
                </a:ext>
              </a:extLst>
            </p:cNvPr>
            <p:cNvSpPr/>
            <p:nvPr/>
          </p:nvSpPr>
          <p:spPr>
            <a:xfrm>
              <a:off x="9543231" y="1347624"/>
              <a:ext cx="1502949" cy="1268022"/>
            </a:xfrm>
            <a:custGeom>
              <a:avLst/>
              <a:gdLst/>
              <a:ahLst/>
              <a:cxnLst/>
              <a:rect l="l" t="t" r="r" b="b"/>
              <a:pathLst>
                <a:path w="1035050" h="1435100">
                  <a:moveTo>
                    <a:pt x="1034999" y="0"/>
                  </a:moveTo>
                  <a:lnTo>
                    <a:pt x="0" y="0"/>
                  </a:lnTo>
                  <a:lnTo>
                    <a:pt x="0" y="1434604"/>
                  </a:lnTo>
                  <a:lnTo>
                    <a:pt x="1034999" y="1434604"/>
                  </a:lnTo>
                  <a:lnTo>
                    <a:pt x="1034999" y="0"/>
                  </a:lnTo>
                  <a:close/>
                </a:path>
              </a:pathLst>
            </a:custGeom>
            <a:ln w="3175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" name="순서도: 연결자 13">
            <a:extLst>
              <a:ext uri="{FF2B5EF4-FFF2-40B4-BE49-F238E27FC236}">
                <a16:creationId xmlns:a16="http://schemas.microsoft.com/office/drawing/2014/main" id="{C87FC1FD-76B5-1936-4216-ACFF1204E426}"/>
              </a:ext>
            </a:extLst>
          </p:cNvPr>
          <p:cNvSpPr/>
          <p:nvPr/>
        </p:nvSpPr>
        <p:spPr>
          <a:xfrm>
            <a:off x="658304" y="5087938"/>
            <a:ext cx="108000" cy="108000"/>
          </a:xfrm>
          <a:prstGeom prst="flowChartConnector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A00545-459C-47D5-1A3B-FFBDA92B2DB1}"/>
              </a:ext>
            </a:extLst>
          </p:cNvPr>
          <p:cNvSpPr txBox="1"/>
          <p:nvPr/>
        </p:nvSpPr>
        <p:spPr>
          <a:xfrm>
            <a:off x="771589" y="4997891"/>
            <a:ext cx="13352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2019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년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~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현재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002B82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2BF688-F492-6375-EF2D-275B9054ED8F}"/>
              </a:ext>
            </a:extLst>
          </p:cNvPr>
          <p:cNvSpPr txBox="1"/>
          <p:nvPr/>
        </p:nvSpPr>
        <p:spPr>
          <a:xfrm>
            <a:off x="775739" y="5212888"/>
            <a:ext cx="4679724" cy="903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marR="0" lvl="0" indent="-76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스케일업을 위한 준비 시작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  <a:p>
            <a:pPr marL="0" marR="0" lvl="1" indent="0" algn="l" defTabSz="914400" rtl="0" eaLnBrk="1" fontAlgn="auto" latinLnBrk="1" hangingPunct="1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 - </a:t>
            </a:r>
            <a:r>
              <a:rPr kumimoji="0" lang="en-US" altLang="ko-K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AhnLab</a:t>
            </a: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Value Added Reseller Official Partner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등록</a:t>
            </a:r>
            <a:endParaRPr kumimoji="0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  <a:p>
            <a:pPr marL="0" marR="0" lvl="1" indent="0" algn="l" defTabSz="914400" rtl="0" eaLnBrk="1" fontAlgn="auto" latinLnBrk="1" hangingPunct="1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 - 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베트남 스마트 헬스케어 사업 협약 체결</a:t>
            </a:r>
            <a:endParaRPr kumimoji="0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  <a:p>
            <a:pPr marL="0" marR="0" lvl="1" indent="0" algn="l" defTabSz="914400" rtl="0" eaLnBrk="1" fontAlgn="auto" latinLnBrk="1" hangingPunct="1">
              <a:lnSpc>
                <a:spcPts val="8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 </a:t>
            </a: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- 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벤처기업 등록</a:t>
            </a: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, 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기업부설연구소 설립</a:t>
            </a: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, 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정보통신공사업 등록</a:t>
            </a:r>
            <a:r>
              <a:rPr kumimoji="0" lang="pt-BR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맑은 고딕 Semilight" panose="020B0502040204020203" pitchFamily="50" charset="-127"/>
              </a:rPr>
              <a:t> 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맑은 고딕 Semilight" panose="020B0502040204020203" pitchFamily="50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D8DFAE52-CA07-9A63-CF53-C2B4AF05A29B}"/>
              </a:ext>
            </a:extLst>
          </p:cNvPr>
          <p:cNvCxnSpPr/>
          <p:nvPr/>
        </p:nvCxnSpPr>
        <p:spPr>
          <a:xfrm>
            <a:off x="1058484" y="3547794"/>
            <a:ext cx="1990800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순서도: 연결자 18">
            <a:extLst>
              <a:ext uri="{FF2B5EF4-FFF2-40B4-BE49-F238E27FC236}">
                <a16:creationId xmlns:a16="http://schemas.microsoft.com/office/drawing/2014/main" id="{F4FC3E22-B793-1EB0-2B6C-3A88F91E4632}"/>
              </a:ext>
            </a:extLst>
          </p:cNvPr>
          <p:cNvSpPr/>
          <p:nvPr/>
        </p:nvSpPr>
        <p:spPr>
          <a:xfrm>
            <a:off x="658304" y="1559219"/>
            <a:ext cx="108000" cy="108000"/>
          </a:xfrm>
          <a:prstGeom prst="flowChartConnector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11000402020202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64774CD7-4771-D818-949E-B4A6499D9436}"/>
              </a:ext>
            </a:extLst>
          </p:cNvPr>
          <p:cNvSpPr txBox="1"/>
          <p:nvPr/>
        </p:nvSpPr>
        <p:spPr>
          <a:xfrm>
            <a:off x="662356" y="1112555"/>
            <a:ext cx="329353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연혁</a:t>
            </a: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5AA3218-A162-F7C0-5D16-BD690D8AB2D3}"/>
              </a:ext>
            </a:extLst>
          </p:cNvPr>
          <p:cNvSpPr txBox="1"/>
          <p:nvPr/>
        </p:nvSpPr>
        <p:spPr>
          <a:xfrm>
            <a:off x="6020151" y="1234019"/>
            <a:ext cx="329353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marR="0" lvl="0" indent="0" algn="l" defTabSz="914400" rtl="0" eaLnBrk="1" fontAlgn="auto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신용등급 및 주요인증서</a:t>
            </a: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9FC1E1FE-E5BE-D2A2-2F57-E0F5ADD66999}"/>
              </a:ext>
            </a:extLst>
          </p:cNvPr>
          <p:cNvCxnSpPr>
            <a:cxnSpLocks/>
          </p:cNvCxnSpPr>
          <p:nvPr/>
        </p:nvCxnSpPr>
        <p:spPr>
          <a:xfrm>
            <a:off x="5803600" y="1285139"/>
            <a:ext cx="0" cy="4874351"/>
          </a:xfrm>
          <a:prstGeom prst="lin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슬라이드 번호 개체 틀 41">
            <a:extLst>
              <a:ext uri="{FF2B5EF4-FFF2-40B4-BE49-F238E27FC236}">
                <a16:creationId xmlns:a16="http://schemas.microsoft.com/office/drawing/2014/main" id="{A73488D4-3EFD-B660-321C-026512F9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AABE5-38BC-49D9-B09C-602A99D29E1C}" type="slidenum"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KoPub돋움체 Light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ea typeface="KoPub돋움체 Light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21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A5CF94-5EBE-D004-CF7D-B8291260F0DC}"/>
              </a:ext>
            </a:extLst>
          </p:cNvPr>
          <p:cNvSpPr txBox="1"/>
          <p:nvPr/>
        </p:nvSpPr>
        <p:spPr>
          <a:xfrm>
            <a:off x="-1" y="2768465"/>
            <a:ext cx="762952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Competitive Strengths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BC28E3-9F1F-B0AF-CE2B-9A20BEC5C17D}"/>
              </a:ext>
            </a:extLst>
          </p:cNvPr>
          <p:cNvSpPr txBox="1"/>
          <p:nvPr/>
        </p:nvSpPr>
        <p:spPr>
          <a:xfrm>
            <a:off x="666750" y="3734300"/>
            <a:ext cx="54292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경쟁력</a:t>
            </a:r>
            <a:endParaRPr kumimoji="0" lang="en-US" altLang="ko-KR" sz="2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38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06808-850B-5C23-AA8A-65742F190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FF12CCE-074D-8BE9-0E91-57FE11B6D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118465"/>
              </p:ext>
            </p:extLst>
          </p:nvPr>
        </p:nvGraphicFramePr>
        <p:xfrm>
          <a:off x="1371600" y="998346"/>
          <a:ext cx="9603288" cy="5257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0548">
                  <a:extLst>
                    <a:ext uri="{9D8B030D-6E8A-4147-A177-3AD203B41FA5}">
                      <a16:colId xmlns:a16="http://schemas.microsoft.com/office/drawing/2014/main" val="1450100837"/>
                    </a:ext>
                  </a:extLst>
                </a:gridCol>
                <a:gridCol w="1600548">
                  <a:extLst>
                    <a:ext uri="{9D8B030D-6E8A-4147-A177-3AD203B41FA5}">
                      <a16:colId xmlns:a16="http://schemas.microsoft.com/office/drawing/2014/main" val="4014635774"/>
                    </a:ext>
                  </a:extLst>
                </a:gridCol>
                <a:gridCol w="1600548">
                  <a:extLst>
                    <a:ext uri="{9D8B030D-6E8A-4147-A177-3AD203B41FA5}">
                      <a16:colId xmlns:a16="http://schemas.microsoft.com/office/drawing/2014/main" val="3310330704"/>
                    </a:ext>
                  </a:extLst>
                </a:gridCol>
                <a:gridCol w="1600548">
                  <a:extLst>
                    <a:ext uri="{9D8B030D-6E8A-4147-A177-3AD203B41FA5}">
                      <a16:colId xmlns:a16="http://schemas.microsoft.com/office/drawing/2014/main" val="884199748"/>
                    </a:ext>
                  </a:extLst>
                </a:gridCol>
                <a:gridCol w="1600548">
                  <a:extLst>
                    <a:ext uri="{9D8B030D-6E8A-4147-A177-3AD203B41FA5}">
                      <a16:colId xmlns:a16="http://schemas.microsoft.com/office/drawing/2014/main" val="1027437258"/>
                    </a:ext>
                  </a:extLst>
                </a:gridCol>
                <a:gridCol w="1600548">
                  <a:extLst>
                    <a:ext uri="{9D8B030D-6E8A-4147-A177-3AD203B41FA5}">
                      <a16:colId xmlns:a16="http://schemas.microsoft.com/office/drawing/2014/main" val="4091613027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제조</a:t>
                      </a:r>
                    </a:p>
                  </a:txBody>
                  <a:tcPr marL="108037" marR="108037" marT="54018" marB="54018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병원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제약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공공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금융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학교〮서비스</a:t>
                      </a:r>
                      <a:endParaRPr lang="ko-KR" alt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93661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대덕전자</a:t>
                      </a:r>
                      <a:endParaRPr lang="en-US" altLang="ko-KR" sz="1200" dirty="0"/>
                    </a:p>
                  </a:txBody>
                  <a:tcPr marL="108037" marR="108037" marT="54018" marB="54018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서울대학교병원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안국약품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서울시</a:t>
                      </a:r>
                      <a:r>
                        <a:rPr lang="en-US" altLang="ko-KR" sz="1200" dirty="0"/>
                        <a:t>50</a:t>
                      </a:r>
                      <a:r>
                        <a:rPr lang="ko-KR" altLang="en-US" sz="1200" dirty="0"/>
                        <a:t>플러스재단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농협은행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동남보건대학교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9231229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OCI </a:t>
                      </a:r>
                      <a:r>
                        <a:rPr lang="ko-KR" altLang="en-US" sz="1200" dirty="0"/>
                        <a:t>정보통신</a:t>
                      </a:r>
                    </a:p>
                  </a:txBody>
                  <a:tcPr marL="108037" marR="108037" marT="54018" marB="54018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고려대학교병원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한림제약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대검찰청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KIS</a:t>
                      </a:r>
                      <a:r>
                        <a:rPr lang="ko-KR" altLang="en-US" sz="1200" dirty="0"/>
                        <a:t>정보통신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동아방송대학교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0463654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HDC </a:t>
                      </a:r>
                      <a:r>
                        <a:rPr lang="ko-KR" altLang="en-US" sz="1200" dirty="0"/>
                        <a:t>현대산업개발</a:t>
                      </a:r>
                    </a:p>
                  </a:txBody>
                  <a:tcPr marL="108037" marR="108037" marT="54018" marB="54018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아주대학교병원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중외제약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한국환경공단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/>
                        <a:t>나이스정보통신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남서울대학교</a:t>
                      </a:r>
                      <a:endParaRPr lang="ko-KR" altLang="en-US" sz="1200" dirty="0"/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6304831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포스토피아</a:t>
                      </a:r>
                    </a:p>
                  </a:txBody>
                  <a:tcPr marL="108037" marR="108037" marT="54018" marB="54018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/>
                        <a:t>국립암센터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/>
                        <a:t>유유제약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국가정보자원관리원</a:t>
                      </a:r>
                      <a:endParaRPr lang="ko-KR" altLang="en-US" sz="1200" dirty="0"/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/>
                        <a:t>NICE </a:t>
                      </a:r>
                      <a:r>
                        <a:rPr lang="ko-KR" altLang="en-US" sz="1200"/>
                        <a:t>피앤아이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아프리카티비</a:t>
                      </a:r>
                      <a:endParaRPr lang="ko-KR" altLang="en-US" sz="1200" dirty="0"/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9915326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서울반도체</a:t>
                      </a:r>
                    </a:p>
                  </a:txBody>
                  <a:tcPr marL="108037" marR="108037" marT="54018" marB="54018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/>
                        <a:t>성빈센트병원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유영제약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한국교직원공제회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NICE </a:t>
                      </a:r>
                      <a:r>
                        <a:rPr lang="ko-KR" altLang="en-US" sz="1200" dirty="0" err="1"/>
                        <a:t>페이먼츠</a:t>
                      </a:r>
                      <a:endParaRPr lang="ko-KR" altLang="en-US" sz="1200" dirty="0"/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팬오션</a:t>
                      </a:r>
                      <a:endParaRPr lang="ko-KR" altLang="en-US" sz="1200" dirty="0"/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86736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성신양회</a:t>
                      </a:r>
                      <a:endParaRPr lang="ko-KR" altLang="en-US" sz="1200" dirty="0"/>
                    </a:p>
                  </a:txBody>
                  <a:tcPr marL="108037" marR="108037" marT="54018" marB="54018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국제성모병원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/>
                        <a:t>유니메드제약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/>
                        <a:t>한국고용노동교육원</a:t>
                      </a:r>
                      <a:endParaRPr lang="ko-KR" altLang="en-US" sz="1200" dirty="0"/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의왕</a:t>
                      </a:r>
                      <a:r>
                        <a:rPr lang="en-US" altLang="ko-KR" sz="1200" dirty="0"/>
                        <a:t>ICD</a:t>
                      </a:r>
                      <a:endParaRPr lang="ko-KR" altLang="en-US" sz="1200" dirty="0"/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일화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3502347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위니아</a:t>
                      </a:r>
                      <a:endParaRPr lang="ko-KR" altLang="en-US" sz="1200" dirty="0"/>
                    </a:p>
                  </a:txBody>
                  <a:tcPr marL="108037" marR="108037" marT="54018" marB="54018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세브란스병원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/>
                        <a:t>알리코제약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서울의과학연구소</a:t>
                      </a:r>
                      <a:endParaRPr lang="ko-KR" altLang="en-US" sz="1200" dirty="0"/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 </a:t>
                      </a:r>
                      <a:r>
                        <a:rPr lang="ko-KR" altLang="en-US" sz="1200" dirty="0"/>
                        <a:t>신한신용정보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한국다이이찌산쿄</a:t>
                      </a:r>
                      <a:endParaRPr lang="ko-KR" altLang="en-US" sz="1200" dirty="0"/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1753343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아세아제지</a:t>
                      </a:r>
                      <a:endParaRPr lang="en-US" altLang="ko-KR" sz="1200" dirty="0"/>
                    </a:p>
                  </a:txBody>
                  <a:tcPr marL="108037" marR="108037" marT="54018" marB="54018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차병원</a:t>
                      </a:r>
                      <a:endParaRPr lang="ko-KR" altLang="en-US" sz="1200" dirty="0"/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한화제약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농협중앙회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OK</a:t>
                      </a:r>
                      <a:r>
                        <a:rPr lang="ko-KR" altLang="en-US" sz="1200" dirty="0"/>
                        <a:t>금융그룹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현대성우홀딩스</a:t>
                      </a:r>
                      <a:endParaRPr lang="ko-KR" altLang="en-US" sz="1200" dirty="0"/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626857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삼화콘덴서</a:t>
                      </a:r>
                      <a:endParaRPr lang="ko-KR" altLang="en-US" sz="1200" dirty="0"/>
                    </a:p>
                  </a:txBody>
                  <a:tcPr marL="108037" marR="108037" marT="54018" marB="54018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가천대학교병원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신신제약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한전</a:t>
                      </a:r>
                      <a:r>
                        <a:rPr lang="en-US" altLang="ko-KR" sz="1200" dirty="0"/>
                        <a:t>KPS</a:t>
                      </a:r>
                      <a:endParaRPr lang="ko-KR" altLang="en-US" sz="1200" dirty="0"/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JT</a:t>
                      </a:r>
                      <a:r>
                        <a:rPr lang="ko-KR" altLang="en-US" sz="1200" dirty="0"/>
                        <a:t>저축은행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홈플러스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5948921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와이솔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08037" marR="108037" marT="54018" marB="54018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삼성서울병원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한독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의왕아이시디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JB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우리캐피탈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대현</a:t>
                      </a:r>
                    </a:p>
                  </a:txBody>
                  <a:tcPr marL="108037" marR="108037" marT="54018" marB="54018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91082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08037" marR="108037" marT="54018" marB="54018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08037" marR="108037" marT="54018" marB="54018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08037" marR="108037" marT="54018" marB="54018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08037" marR="108037" marT="54018" marB="54018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08037" marR="108037" marT="54018" marB="54018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08037" marR="108037" marT="54018" marB="54018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799391"/>
                  </a:ext>
                </a:extLst>
              </a:tr>
            </a:tbl>
          </a:graphicData>
        </a:graphic>
      </p:graphicFrame>
      <p:sp>
        <p:nvSpPr>
          <p:cNvPr id="82" name="object 5">
            <a:extLst>
              <a:ext uri="{FF2B5EF4-FFF2-40B4-BE49-F238E27FC236}">
                <a16:creationId xmlns:a16="http://schemas.microsoft.com/office/drawing/2014/main" id="{53D54623-9E45-2DAC-B823-7E46355B2C09}"/>
              </a:ext>
            </a:extLst>
          </p:cNvPr>
          <p:cNvSpPr/>
          <p:nvPr/>
        </p:nvSpPr>
        <p:spPr>
          <a:xfrm>
            <a:off x="0" y="0"/>
            <a:ext cx="1685925" cy="914400"/>
          </a:xfrm>
          <a:custGeom>
            <a:avLst/>
            <a:gdLst/>
            <a:ahLst/>
            <a:cxnLst/>
            <a:rect l="l" t="t" r="r" b="b"/>
            <a:pathLst>
              <a:path w="1685925" h="914400">
                <a:moveTo>
                  <a:pt x="1685924" y="0"/>
                </a:moveTo>
                <a:lnTo>
                  <a:pt x="0" y="0"/>
                </a:lnTo>
                <a:lnTo>
                  <a:pt x="0" y="914273"/>
                </a:lnTo>
                <a:lnTo>
                  <a:pt x="1685924" y="0"/>
                </a:lnTo>
                <a:close/>
              </a:path>
            </a:pathLst>
          </a:custGeom>
          <a:solidFill>
            <a:srgbClr val="22226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object 108">
            <a:extLst>
              <a:ext uri="{FF2B5EF4-FFF2-40B4-BE49-F238E27FC236}">
                <a16:creationId xmlns:a16="http://schemas.microsoft.com/office/drawing/2014/main" id="{0EA6DFC1-1AE4-B7B2-7D55-160D9BB2DF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562" y="83946"/>
            <a:ext cx="727303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65" dirty="0"/>
              <a:t>0</a:t>
            </a:r>
            <a:r>
              <a:rPr lang="en-US" sz="3200" spc="-165" dirty="0"/>
              <a:t>1</a:t>
            </a:r>
            <a:r>
              <a:rPr sz="3200" spc="-165" dirty="0"/>
              <a:t>·</a:t>
            </a:r>
            <a:r>
              <a:rPr lang="en-US" altLang="ko-KR" sz="3200" b="1" spc="-145" dirty="0">
                <a:solidFill>
                  <a:srgbClr val="00B0F0"/>
                </a:solidFill>
              </a:rPr>
              <a:t>IT </a:t>
            </a:r>
            <a:r>
              <a:rPr lang="ko-KR" altLang="en-US" sz="3200" b="1" spc="-145" dirty="0">
                <a:solidFill>
                  <a:srgbClr val="00B0F0"/>
                </a:solidFill>
              </a:rPr>
              <a:t>인프라 </a:t>
            </a:r>
            <a:r>
              <a:rPr lang="en-US" altLang="ko-KR" sz="3200" b="1" spc="-145" dirty="0">
                <a:solidFill>
                  <a:srgbClr val="00B0F0"/>
                </a:solidFill>
              </a:rPr>
              <a:t>&amp; </a:t>
            </a:r>
            <a:r>
              <a:rPr lang="ko-KR" altLang="en-US" sz="3200" b="1" spc="-145" dirty="0">
                <a:solidFill>
                  <a:srgbClr val="00B0F0"/>
                </a:solidFill>
              </a:rPr>
              <a:t>솔루션 </a:t>
            </a:r>
            <a:r>
              <a:rPr lang="ko-KR" altLang="en-US" sz="3200" b="1" spc="-145" dirty="0">
                <a:solidFill>
                  <a:schemeClr val="tx2">
                    <a:lumMod val="75000"/>
                  </a:schemeClr>
                </a:solidFill>
              </a:rPr>
              <a:t>유지보수</a:t>
            </a:r>
            <a:r>
              <a:rPr lang="ko-KR" altLang="en-US" sz="3200" b="1" spc="-145" dirty="0">
                <a:solidFill>
                  <a:srgbClr val="00B0F0"/>
                </a:solidFill>
              </a:rPr>
              <a:t> 특화</a:t>
            </a:r>
            <a:endParaRPr sz="32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12C929C-B30F-577E-7EB5-7C3AEEBB2267}"/>
              </a:ext>
            </a:extLst>
          </p:cNvPr>
          <p:cNvSpPr txBox="1"/>
          <p:nvPr/>
        </p:nvSpPr>
        <p:spPr>
          <a:xfrm>
            <a:off x="4753624" y="634009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약 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100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개의 업체 유지보수</a:t>
            </a:r>
            <a:endParaRPr lang="en-US" altLang="ko-K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7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2A66B-E8B9-46B9-9418-1721FFFCE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598F392-D258-234E-E415-6345462AE8AD}"/>
              </a:ext>
            </a:extLst>
          </p:cNvPr>
          <p:cNvSpPr/>
          <p:nvPr/>
        </p:nvSpPr>
        <p:spPr>
          <a:xfrm>
            <a:off x="0" y="0"/>
            <a:ext cx="1685925" cy="914400"/>
          </a:xfrm>
          <a:custGeom>
            <a:avLst/>
            <a:gdLst/>
            <a:ahLst/>
            <a:cxnLst/>
            <a:rect l="l" t="t" r="r" b="b"/>
            <a:pathLst>
              <a:path w="1685925" h="914400">
                <a:moveTo>
                  <a:pt x="1685924" y="0"/>
                </a:moveTo>
                <a:lnTo>
                  <a:pt x="0" y="0"/>
                </a:lnTo>
                <a:lnTo>
                  <a:pt x="0" y="914273"/>
                </a:lnTo>
                <a:lnTo>
                  <a:pt x="1685924" y="0"/>
                </a:lnTo>
                <a:close/>
              </a:path>
            </a:pathLst>
          </a:custGeom>
          <a:solidFill>
            <a:srgbClr val="22226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01CD31D-B916-A1BC-2B87-EA86A81C30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562" y="83946"/>
            <a:ext cx="1093063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45" dirty="0"/>
              <a:t>0</a:t>
            </a:r>
            <a:r>
              <a:rPr lang="en-US" sz="3200" spc="-145" dirty="0"/>
              <a:t>1</a:t>
            </a:r>
            <a:r>
              <a:rPr sz="3200" spc="-145" dirty="0"/>
              <a:t>·</a:t>
            </a:r>
            <a:r>
              <a:rPr lang="en-US" altLang="ko-KR" sz="3200" b="1" spc="-145" dirty="0">
                <a:solidFill>
                  <a:srgbClr val="00B0F0"/>
                </a:solidFill>
              </a:rPr>
              <a:t>IT </a:t>
            </a:r>
            <a:r>
              <a:rPr lang="ko-KR" altLang="en-US" sz="3200" b="1" spc="-145" dirty="0">
                <a:solidFill>
                  <a:srgbClr val="00B0F0"/>
                </a:solidFill>
              </a:rPr>
              <a:t>인프라 </a:t>
            </a:r>
            <a:r>
              <a:rPr lang="en-US" altLang="ko-KR" sz="3200" b="1" spc="-145" dirty="0">
                <a:solidFill>
                  <a:srgbClr val="00B0F0"/>
                </a:solidFill>
              </a:rPr>
              <a:t>&amp; </a:t>
            </a:r>
            <a:r>
              <a:rPr lang="ko-KR" altLang="en-US" sz="3200" b="1" spc="-145" dirty="0">
                <a:solidFill>
                  <a:srgbClr val="00B0F0"/>
                </a:solidFill>
              </a:rPr>
              <a:t>솔루션 </a:t>
            </a:r>
            <a:r>
              <a:rPr lang="ko-KR" altLang="en-US" sz="3200" b="1" spc="-145" dirty="0">
                <a:solidFill>
                  <a:schemeClr val="tx2">
                    <a:lumMod val="75000"/>
                  </a:schemeClr>
                </a:solidFill>
              </a:rPr>
              <a:t>유지보수</a:t>
            </a:r>
            <a:r>
              <a:rPr lang="ko-KR" altLang="en-US" sz="3200" b="1" spc="-145" dirty="0">
                <a:solidFill>
                  <a:srgbClr val="00B0F0"/>
                </a:solidFill>
              </a:rPr>
              <a:t> 특화</a:t>
            </a:r>
            <a:endParaRPr sz="3200" b="1" dirty="0">
              <a:solidFill>
                <a:srgbClr val="00B0F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E1A48DA-E2F3-8EFA-8B8E-4FCD2CC85E81}"/>
              </a:ext>
            </a:extLst>
          </p:cNvPr>
          <p:cNvSpPr txBox="1"/>
          <p:nvPr/>
        </p:nvSpPr>
        <p:spPr>
          <a:xfrm>
            <a:off x="84453" y="878381"/>
            <a:ext cx="5020947" cy="1691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12065" lvl="0" indent="-285750" defTabSz="914400" eaLnBrk="1" fontAlgn="auto" latinLnBrk="0" hangingPunct="1">
              <a:lnSpc>
                <a:spcPts val="2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/>
                <a:ea typeface="KoPub돋움체 Light" panose="02020603020101020101"/>
                <a:cs typeface="HY헤드라인M"/>
              </a:rPr>
              <a:t>24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/>
                <a:ea typeface="KoPub돋움체 Light" panose="02020603020101020101"/>
                <a:cs typeface="HY헤드라인M"/>
              </a:rPr>
              <a:t>시간 장애 대응 체계 및 정기 점검 서비스</a:t>
            </a: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/>
              <a:ea typeface="KoPub돋움체 Light" panose="02020603020101020101"/>
              <a:cs typeface="HY헤드라인M"/>
            </a:endParaRPr>
          </a:p>
          <a:p>
            <a:pPr marL="298450" marR="12065" lvl="0" indent="-285750" defTabSz="914400" eaLnBrk="1" fontAlgn="auto" latinLnBrk="0" hangingPunct="1">
              <a:lnSpc>
                <a:spcPts val="2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/>
                <a:ea typeface="KoPub돋움체 Light" panose="02020603020101020101"/>
                <a:cs typeface="HY헤드라인M"/>
              </a:rPr>
              <a:t>End-to-End 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/>
                <a:ea typeface="KoPub돋움체 Light" panose="02020603020101020101"/>
                <a:cs typeface="HY헤드라인M"/>
              </a:rPr>
              <a:t>통합 구축 및 제조사 별 전문 기술지원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/>
              <a:ea typeface="KoPub돋움체 Light" panose="02020603020101020101"/>
              <a:cs typeface="HY헤드라인M"/>
            </a:endParaRPr>
          </a:p>
          <a:p>
            <a:pPr marL="298450" marR="12065" lvl="0" indent="-285750" defTabSz="914400" eaLnBrk="1" fontAlgn="auto" latinLnBrk="0" hangingPunct="1">
              <a:lnSpc>
                <a:spcPts val="2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/>
                <a:ea typeface="KoPub돋움체 Light" panose="02020603020101020101"/>
                <a:cs typeface="HY헤드라인M"/>
              </a:rPr>
              <a:t>국내 주요 벤더와의 파트너십을 기반으로 한 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/>
              <a:ea typeface="KoPub돋움체 Light" panose="02020603020101020101"/>
              <a:cs typeface="HY헤드라인M"/>
            </a:endParaRPr>
          </a:p>
          <a:p>
            <a:pPr marL="12700" marR="12065" lvl="0" defTabSz="914400" eaLnBrk="1" fontAlgn="auto" latinLnBrk="0" hangingPunct="1">
              <a:lnSpc>
                <a:spcPts val="25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dirty="0">
                <a:latin typeface="HY헤드라인M"/>
                <a:ea typeface="KoPub돋움체 Light" panose="02020603020101020101"/>
                <a:cs typeface="HY헤드라인M"/>
              </a:rPr>
              <a:t>     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/>
                <a:ea typeface="KoPub돋움체 Light" panose="02020603020101020101"/>
                <a:cs typeface="HY헤드라인M"/>
              </a:rPr>
              <a:t>안정적인 부품 라이선스 공급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/>
              <a:ea typeface="KoPub돋움체 Light" panose="02020603020101020101"/>
              <a:cs typeface="HY헤드라인M"/>
            </a:endParaRPr>
          </a:p>
          <a:p>
            <a:pPr marL="298450" marR="12065" lvl="0" indent="-285750" defTabSz="914400" eaLnBrk="1" fontAlgn="auto" latinLnBrk="0" hangingPunct="1">
              <a:lnSpc>
                <a:spcPts val="2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/>
                <a:ea typeface="KoPub돋움체 Light" panose="02020603020101020101"/>
                <a:cs typeface="HY헤드라인M"/>
              </a:rPr>
              <a:t>멀티 벤더 환경에서도 일원화된 통합 유지보수 제공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19EF626-1B1D-81B3-C4D3-6B23CCC6F591}"/>
              </a:ext>
            </a:extLst>
          </p:cNvPr>
          <p:cNvGrpSpPr/>
          <p:nvPr/>
        </p:nvGrpSpPr>
        <p:grpSpPr>
          <a:xfrm>
            <a:off x="5029200" y="589213"/>
            <a:ext cx="6888160" cy="6040187"/>
            <a:chOff x="5917453" y="798002"/>
            <a:chExt cx="6126160" cy="5559928"/>
          </a:xfrm>
        </p:grpSpPr>
        <p:pic>
          <p:nvPicPr>
            <p:cNvPr id="94" name="Picture 10" descr="Red Hat Virtualization - Retail Technology Show 2025">
              <a:extLst>
                <a:ext uri="{FF2B5EF4-FFF2-40B4-BE49-F238E27FC236}">
                  <a16:creationId xmlns:a16="http://schemas.microsoft.com/office/drawing/2014/main" id="{56BD85EA-A36E-D103-DEDC-F9311C7B8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161" y="5811962"/>
              <a:ext cx="791761" cy="230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E9D50A58-B970-7C1A-5DC9-0700CE595065}"/>
                </a:ext>
              </a:extLst>
            </p:cNvPr>
            <p:cNvSpPr/>
            <p:nvPr/>
          </p:nvSpPr>
          <p:spPr>
            <a:xfrm>
              <a:off x="8499336" y="3134409"/>
              <a:ext cx="889769" cy="889769"/>
            </a:xfrm>
            <a:custGeom>
              <a:avLst/>
              <a:gdLst>
                <a:gd name="connsiteX0" fmla="*/ 0 w 889769"/>
                <a:gd name="connsiteY0" fmla="*/ 444885 h 889769"/>
                <a:gd name="connsiteX1" fmla="*/ 444885 w 889769"/>
                <a:gd name="connsiteY1" fmla="*/ 0 h 889769"/>
                <a:gd name="connsiteX2" fmla="*/ 889770 w 889769"/>
                <a:gd name="connsiteY2" fmla="*/ 444885 h 889769"/>
                <a:gd name="connsiteX3" fmla="*/ 444885 w 889769"/>
                <a:gd name="connsiteY3" fmla="*/ 889770 h 889769"/>
                <a:gd name="connsiteX4" fmla="*/ 0 w 889769"/>
                <a:gd name="connsiteY4" fmla="*/ 444885 h 88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769" h="889769">
                  <a:moveTo>
                    <a:pt x="0" y="444885"/>
                  </a:moveTo>
                  <a:cubicBezTo>
                    <a:pt x="0" y="199182"/>
                    <a:pt x="199182" y="0"/>
                    <a:pt x="444885" y="0"/>
                  </a:cubicBezTo>
                  <a:cubicBezTo>
                    <a:pt x="690588" y="0"/>
                    <a:pt x="889770" y="199182"/>
                    <a:pt x="889770" y="444885"/>
                  </a:cubicBezTo>
                  <a:cubicBezTo>
                    <a:pt x="889770" y="690588"/>
                    <a:pt x="690588" y="889770"/>
                    <a:pt x="444885" y="889770"/>
                  </a:cubicBezTo>
                  <a:cubicBezTo>
                    <a:pt x="199182" y="889770"/>
                    <a:pt x="0" y="690588"/>
                    <a:pt x="0" y="444885"/>
                  </a:cubicBezTo>
                  <a:close/>
                </a:path>
              </a:pathLst>
            </a:custGeom>
            <a:solidFill>
              <a:srgbClr val="002B82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6F266E0E-85FA-B6A8-7152-E974AF2A09B4}"/>
                </a:ext>
              </a:extLst>
            </p:cNvPr>
            <p:cNvSpPr/>
            <p:nvPr/>
          </p:nvSpPr>
          <p:spPr>
            <a:xfrm>
              <a:off x="8499336" y="1259866"/>
              <a:ext cx="889769" cy="889769"/>
            </a:xfrm>
            <a:custGeom>
              <a:avLst/>
              <a:gdLst>
                <a:gd name="connsiteX0" fmla="*/ 0 w 889769"/>
                <a:gd name="connsiteY0" fmla="*/ 444885 h 889769"/>
                <a:gd name="connsiteX1" fmla="*/ 444885 w 889769"/>
                <a:gd name="connsiteY1" fmla="*/ 0 h 889769"/>
                <a:gd name="connsiteX2" fmla="*/ 889770 w 889769"/>
                <a:gd name="connsiteY2" fmla="*/ 444885 h 889769"/>
                <a:gd name="connsiteX3" fmla="*/ 444885 w 889769"/>
                <a:gd name="connsiteY3" fmla="*/ 889770 h 889769"/>
                <a:gd name="connsiteX4" fmla="*/ 0 w 889769"/>
                <a:gd name="connsiteY4" fmla="*/ 444885 h 88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769" h="889769">
                  <a:moveTo>
                    <a:pt x="0" y="444885"/>
                  </a:moveTo>
                  <a:cubicBezTo>
                    <a:pt x="0" y="199182"/>
                    <a:pt x="199182" y="0"/>
                    <a:pt x="444885" y="0"/>
                  </a:cubicBezTo>
                  <a:cubicBezTo>
                    <a:pt x="690588" y="0"/>
                    <a:pt x="889770" y="199182"/>
                    <a:pt x="889770" y="444885"/>
                  </a:cubicBezTo>
                  <a:cubicBezTo>
                    <a:pt x="889770" y="690588"/>
                    <a:pt x="690588" y="889770"/>
                    <a:pt x="444885" y="889770"/>
                  </a:cubicBezTo>
                  <a:cubicBezTo>
                    <a:pt x="199182" y="889770"/>
                    <a:pt x="0" y="690588"/>
                    <a:pt x="0" y="444885"/>
                  </a:cubicBezTo>
                  <a:close/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B748B656-F92C-5161-0904-5CC33CA23206}"/>
                </a:ext>
              </a:extLst>
            </p:cNvPr>
            <p:cNvSpPr/>
            <p:nvPr/>
          </p:nvSpPr>
          <p:spPr>
            <a:xfrm>
              <a:off x="9601164" y="1617872"/>
              <a:ext cx="889769" cy="889769"/>
            </a:xfrm>
            <a:custGeom>
              <a:avLst/>
              <a:gdLst>
                <a:gd name="connsiteX0" fmla="*/ 0 w 889769"/>
                <a:gd name="connsiteY0" fmla="*/ 444885 h 889769"/>
                <a:gd name="connsiteX1" fmla="*/ 444885 w 889769"/>
                <a:gd name="connsiteY1" fmla="*/ 0 h 889769"/>
                <a:gd name="connsiteX2" fmla="*/ 889770 w 889769"/>
                <a:gd name="connsiteY2" fmla="*/ 444885 h 889769"/>
                <a:gd name="connsiteX3" fmla="*/ 444885 w 889769"/>
                <a:gd name="connsiteY3" fmla="*/ 889770 h 889769"/>
                <a:gd name="connsiteX4" fmla="*/ 0 w 889769"/>
                <a:gd name="connsiteY4" fmla="*/ 444885 h 88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769" h="889769">
                  <a:moveTo>
                    <a:pt x="0" y="444885"/>
                  </a:moveTo>
                  <a:cubicBezTo>
                    <a:pt x="0" y="199182"/>
                    <a:pt x="199182" y="0"/>
                    <a:pt x="444885" y="0"/>
                  </a:cubicBezTo>
                  <a:cubicBezTo>
                    <a:pt x="690588" y="0"/>
                    <a:pt x="889770" y="199182"/>
                    <a:pt x="889770" y="444885"/>
                  </a:cubicBezTo>
                  <a:cubicBezTo>
                    <a:pt x="889770" y="690588"/>
                    <a:pt x="690588" y="889770"/>
                    <a:pt x="444885" y="889770"/>
                  </a:cubicBezTo>
                  <a:cubicBezTo>
                    <a:pt x="199182" y="889770"/>
                    <a:pt x="0" y="690588"/>
                    <a:pt x="0" y="444885"/>
                  </a:cubicBezTo>
                  <a:close/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5FEB7978-E115-B1D6-8153-DAC254D4E5D5}"/>
                </a:ext>
              </a:extLst>
            </p:cNvPr>
            <p:cNvSpPr/>
            <p:nvPr/>
          </p:nvSpPr>
          <p:spPr>
            <a:xfrm>
              <a:off x="10282132" y="2555143"/>
              <a:ext cx="889769" cy="889769"/>
            </a:xfrm>
            <a:custGeom>
              <a:avLst/>
              <a:gdLst>
                <a:gd name="connsiteX0" fmla="*/ 0 w 889769"/>
                <a:gd name="connsiteY0" fmla="*/ 444885 h 889769"/>
                <a:gd name="connsiteX1" fmla="*/ 444885 w 889769"/>
                <a:gd name="connsiteY1" fmla="*/ 0 h 889769"/>
                <a:gd name="connsiteX2" fmla="*/ 889770 w 889769"/>
                <a:gd name="connsiteY2" fmla="*/ 444885 h 889769"/>
                <a:gd name="connsiteX3" fmla="*/ 444885 w 889769"/>
                <a:gd name="connsiteY3" fmla="*/ 889770 h 889769"/>
                <a:gd name="connsiteX4" fmla="*/ 0 w 889769"/>
                <a:gd name="connsiteY4" fmla="*/ 444885 h 88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769" h="889769">
                  <a:moveTo>
                    <a:pt x="0" y="444885"/>
                  </a:moveTo>
                  <a:cubicBezTo>
                    <a:pt x="0" y="199182"/>
                    <a:pt x="199182" y="0"/>
                    <a:pt x="444885" y="0"/>
                  </a:cubicBezTo>
                  <a:cubicBezTo>
                    <a:pt x="690588" y="0"/>
                    <a:pt x="889770" y="199182"/>
                    <a:pt x="889770" y="444885"/>
                  </a:cubicBezTo>
                  <a:cubicBezTo>
                    <a:pt x="889770" y="690588"/>
                    <a:pt x="690588" y="889770"/>
                    <a:pt x="444885" y="889770"/>
                  </a:cubicBezTo>
                  <a:cubicBezTo>
                    <a:pt x="199182" y="889770"/>
                    <a:pt x="0" y="690588"/>
                    <a:pt x="0" y="444885"/>
                  </a:cubicBezTo>
                  <a:close/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8192CEBA-A2C6-31B7-16B2-FEE1C0140F88}"/>
                </a:ext>
              </a:extLst>
            </p:cNvPr>
            <p:cNvSpPr/>
            <p:nvPr/>
          </p:nvSpPr>
          <p:spPr>
            <a:xfrm>
              <a:off x="10282132" y="3713674"/>
              <a:ext cx="889769" cy="889769"/>
            </a:xfrm>
            <a:custGeom>
              <a:avLst/>
              <a:gdLst>
                <a:gd name="connsiteX0" fmla="*/ 0 w 889769"/>
                <a:gd name="connsiteY0" fmla="*/ 444885 h 889769"/>
                <a:gd name="connsiteX1" fmla="*/ 444885 w 889769"/>
                <a:gd name="connsiteY1" fmla="*/ 0 h 889769"/>
                <a:gd name="connsiteX2" fmla="*/ 889770 w 889769"/>
                <a:gd name="connsiteY2" fmla="*/ 444885 h 889769"/>
                <a:gd name="connsiteX3" fmla="*/ 444885 w 889769"/>
                <a:gd name="connsiteY3" fmla="*/ 889770 h 889769"/>
                <a:gd name="connsiteX4" fmla="*/ 0 w 889769"/>
                <a:gd name="connsiteY4" fmla="*/ 444885 h 88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769" h="889769">
                  <a:moveTo>
                    <a:pt x="0" y="444885"/>
                  </a:moveTo>
                  <a:cubicBezTo>
                    <a:pt x="0" y="199182"/>
                    <a:pt x="199182" y="0"/>
                    <a:pt x="444885" y="0"/>
                  </a:cubicBezTo>
                  <a:cubicBezTo>
                    <a:pt x="690588" y="0"/>
                    <a:pt x="889770" y="199182"/>
                    <a:pt x="889770" y="444885"/>
                  </a:cubicBezTo>
                  <a:cubicBezTo>
                    <a:pt x="889770" y="690588"/>
                    <a:pt x="690588" y="889770"/>
                    <a:pt x="444885" y="889770"/>
                  </a:cubicBezTo>
                  <a:cubicBezTo>
                    <a:pt x="199182" y="889770"/>
                    <a:pt x="0" y="690588"/>
                    <a:pt x="0" y="444885"/>
                  </a:cubicBezTo>
                  <a:close/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B383E817-EE24-CCD5-B116-799056AA5FFE}"/>
                </a:ext>
              </a:extLst>
            </p:cNvPr>
            <p:cNvSpPr/>
            <p:nvPr/>
          </p:nvSpPr>
          <p:spPr>
            <a:xfrm>
              <a:off x="9601164" y="4650946"/>
              <a:ext cx="889769" cy="889769"/>
            </a:xfrm>
            <a:custGeom>
              <a:avLst/>
              <a:gdLst>
                <a:gd name="connsiteX0" fmla="*/ 0 w 889769"/>
                <a:gd name="connsiteY0" fmla="*/ 444885 h 889769"/>
                <a:gd name="connsiteX1" fmla="*/ 444885 w 889769"/>
                <a:gd name="connsiteY1" fmla="*/ 0 h 889769"/>
                <a:gd name="connsiteX2" fmla="*/ 889770 w 889769"/>
                <a:gd name="connsiteY2" fmla="*/ 444885 h 889769"/>
                <a:gd name="connsiteX3" fmla="*/ 444885 w 889769"/>
                <a:gd name="connsiteY3" fmla="*/ 889770 h 889769"/>
                <a:gd name="connsiteX4" fmla="*/ 0 w 889769"/>
                <a:gd name="connsiteY4" fmla="*/ 444885 h 88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769" h="889769">
                  <a:moveTo>
                    <a:pt x="0" y="444885"/>
                  </a:moveTo>
                  <a:cubicBezTo>
                    <a:pt x="0" y="199182"/>
                    <a:pt x="199182" y="0"/>
                    <a:pt x="444885" y="0"/>
                  </a:cubicBezTo>
                  <a:cubicBezTo>
                    <a:pt x="690588" y="0"/>
                    <a:pt x="889770" y="199182"/>
                    <a:pt x="889770" y="444885"/>
                  </a:cubicBezTo>
                  <a:cubicBezTo>
                    <a:pt x="889770" y="690588"/>
                    <a:pt x="690588" y="889770"/>
                    <a:pt x="444885" y="889770"/>
                  </a:cubicBezTo>
                  <a:cubicBezTo>
                    <a:pt x="199182" y="889770"/>
                    <a:pt x="0" y="690588"/>
                    <a:pt x="0" y="444885"/>
                  </a:cubicBezTo>
                  <a:close/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1C6D043A-5C21-5EE8-BEEC-A39FC7F176FB}"/>
                </a:ext>
              </a:extLst>
            </p:cNvPr>
            <p:cNvSpPr/>
            <p:nvPr/>
          </p:nvSpPr>
          <p:spPr>
            <a:xfrm>
              <a:off x="8499336" y="5008952"/>
              <a:ext cx="889769" cy="889769"/>
            </a:xfrm>
            <a:custGeom>
              <a:avLst/>
              <a:gdLst>
                <a:gd name="connsiteX0" fmla="*/ 0 w 889769"/>
                <a:gd name="connsiteY0" fmla="*/ 444885 h 889769"/>
                <a:gd name="connsiteX1" fmla="*/ 444885 w 889769"/>
                <a:gd name="connsiteY1" fmla="*/ 0 h 889769"/>
                <a:gd name="connsiteX2" fmla="*/ 889770 w 889769"/>
                <a:gd name="connsiteY2" fmla="*/ 444885 h 889769"/>
                <a:gd name="connsiteX3" fmla="*/ 444885 w 889769"/>
                <a:gd name="connsiteY3" fmla="*/ 889770 h 889769"/>
                <a:gd name="connsiteX4" fmla="*/ 0 w 889769"/>
                <a:gd name="connsiteY4" fmla="*/ 444885 h 88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769" h="889769">
                  <a:moveTo>
                    <a:pt x="0" y="444885"/>
                  </a:moveTo>
                  <a:cubicBezTo>
                    <a:pt x="0" y="199182"/>
                    <a:pt x="199182" y="0"/>
                    <a:pt x="444885" y="0"/>
                  </a:cubicBezTo>
                  <a:cubicBezTo>
                    <a:pt x="690588" y="0"/>
                    <a:pt x="889770" y="199182"/>
                    <a:pt x="889770" y="444885"/>
                  </a:cubicBezTo>
                  <a:cubicBezTo>
                    <a:pt x="889770" y="690588"/>
                    <a:pt x="690588" y="889770"/>
                    <a:pt x="444885" y="889770"/>
                  </a:cubicBezTo>
                  <a:cubicBezTo>
                    <a:pt x="199182" y="889770"/>
                    <a:pt x="0" y="690588"/>
                    <a:pt x="0" y="444885"/>
                  </a:cubicBezTo>
                  <a:close/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8A77F150-394E-2D54-E93C-50D460BB2E1D}"/>
                </a:ext>
              </a:extLst>
            </p:cNvPr>
            <p:cNvSpPr/>
            <p:nvPr/>
          </p:nvSpPr>
          <p:spPr>
            <a:xfrm>
              <a:off x="7397507" y="4650946"/>
              <a:ext cx="889769" cy="889769"/>
            </a:xfrm>
            <a:custGeom>
              <a:avLst/>
              <a:gdLst>
                <a:gd name="connsiteX0" fmla="*/ 0 w 889769"/>
                <a:gd name="connsiteY0" fmla="*/ 444885 h 889769"/>
                <a:gd name="connsiteX1" fmla="*/ 444885 w 889769"/>
                <a:gd name="connsiteY1" fmla="*/ 0 h 889769"/>
                <a:gd name="connsiteX2" fmla="*/ 889770 w 889769"/>
                <a:gd name="connsiteY2" fmla="*/ 444885 h 889769"/>
                <a:gd name="connsiteX3" fmla="*/ 444885 w 889769"/>
                <a:gd name="connsiteY3" fmla="*/ 889770 h 889769"/>
                <a:gd name="connsiteX4" fmla="*/ 0 w 889769"/>
                <a:gd name="connsiteY4" fmla="*/ 444885 h 88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769" h="889769">
                  <a:moveTo>
                    <a:pt x="0" y="444885"/>
                  </a:moveTo>
                  <a:cubicBezTo>
                    <a:pt x="0" y="199182"/>
                    <a:pt x="199182" y="0"/>
                    <a:pt x="444885" y="0"/>
                  </a:cubicBezTo>
                  <a:cubicBezTo>
                    <a:pt x="690588" y="0"/>
                    <a:pt x="889770" y="199182"/>
                    <a:pt x="889770" y="444885"/>
                  </a:cubicBezTo>
                  <a:cubicBezTo>
                    <a:pt x="889770" y="690588"/>
                    <a:pt x="690588" y="889770"/>
                    <a:pt x="444885" y="889770"/>
                  </a:cubicBezTo>
                  <a:cubicBezTo>
                    <a:pt x="199182" y="889770"/>
                    <a:pt x="0" y="690588"/>
                    <a:pt x="0" y="444885"/>
                  </a:cubicBezTo>
                  <a:close/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FE591D45-9628-2BED-B446-34AA9073BC29}"/>
                </a:ext>
              </a:extLst>
            </p:cNvPr>
            <p:cNvSpPr/>
            <p:nvPr/>
          </p:nvSpPr>
          <p:spPr>
            <a:xfrm>
              <a:off x="6716540" y="3713674"/>
              <a:ext cx="889769" cy="889769"/>
            </a:xfrm>
            <a:custGeom>
              <a:avLst/>
              <a:gdLst>
                <a:gd name="connsiteX0" fmla="*/ 0 w 889769"/>
                <a:gd name="connsiteY0" fmla="*/ 444885 h 889769"/>
                <a:gd name="connsiteX1" fmla="*/ 444885 w 889769"/>
                <a:gd name="connsiteY1" fmla="*/ 0 h 889769"/>
                <a:gd name="connsiteX2" fmla="*/ 889770 w 889769"/>
                <a:gd name="connsiteY2" fmla="*/ 444885 h 889769"/>
                <a:gd name="connsiteX3" fmla="*/ 444885 w 889769"/>
                <a:gd name="connsiteY3" fmla="*/ 889770 h 889769"/>
                <a:gd name="connsiteX4" fmla="*/ 0 w 889769"/>
                <a:gd name="connsiteY4" fmla="*/ 444885 h 88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769" h="889769">
                  <a:moveTo>
                    <a:pt x="0" y="444885"/>
                  </a:moveTo>
                  <a:cubicBezTo>
                    <a:pt x="0" y="199182"/>
                    <a:pt x="199182" y="0"/>
                    <a:pt x="444885" y="0"/>
                  </a:cubicBezTo>
                  <a:cubicBezTo>
                    <a:pt x="690588" y="0"/>
                    <a:pt x="889770" y="199182"/>
                    <a:pt x="889770" y="444885"/>
                  </a:cubicBezTo>
                  <a:cubicBezTo>
                    <a:pt x="889770" y="690588"/>
                    <a:pt x="690588" y="889770"/>
                    <a:pt x="444885" y="889770"/>
                  </a:cubicBezTo>
                  <a:cubicBezTo>
                    <a:pt x="199182" y="889770"/>
                    <a:pt x="0" y="690588"/>
                    <a:pt x="0" y="444885"/>
                  </a:cubicBezTo>
                  <a:close/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B60C0BAF-5DEF-D330-039E-1DCD42D8A4AD}"/>
                </a:ext>
              </a:extLst>
            </p:cNvPr>
            <p:cNvSpPr/>
            <p:nvPr/>
          </p:nvSpPr>
          <p:spPr>
            <a:xfrm>
              <a:off x="6716540" y="2555143"/>
              <a:ext cx="889769" cy="889769"/>
            </a:xfrm>
            <a:custGeom>
              <a:avLst/>
              <a:gdLst>
                <a:gd name="connsiteX0" fmla="*/ 0 w 889769"/>
                <a:gd name="connsiteY0" fmla="*/ 444885 h 889769"/>
                <a:gd name="connsiteX1" fmla="*/ 444885 w 889769"/>
                <a:gd name="connsiteY1" fmla="*/ 0 h 889769"/>
                <a:gd name="connsiteX2" fmla="*/ 889770 w 889769"/>
                <a:gd name="connsiteY2" fmla="*/ 444885 h 889769"/>
                <a:gd name="connsiteX3" fmla="*/ 444885 w 889769"/>
                <a:gd name="connsiteY3" fmla="*/ 889770 h 889769"/>
                <a:gd name="connsiteX4" fmla="*/ 0 w 889769"/>
                <a:gd name="connsiteY4" fmla="*/ 444885 h 88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769" h="889769">
                  <a:moveTo>
                    <a:pt x="0" y="444885"/>
                  </a:moveTo>
                  <a:cubicBezTo>
                    <a:pt x="0" y="199182"/>
                    <a:pt x="199182" y="0"/>
                    <a:pt x="444885" y="0"/>
                  </a:cubicBezTo>
                  <a:cubicBezTo>
                    <a:pt x="690588" y="0"/>
                    <a:pt x="889770" y="199182"/>
                    <a:pt x="889770" y="444885"/>
                  </a:cubicBezTo>
                  <a:cubicBezTo>
                    <a:pt x="889770" y="690588"/>
                    <a:pt x="690588" y="889770"/>
                    <a:pt x="444885" y="889770"/>
                  </a:cubicBezTo>
                  <a:cubicBezTo>
                    <a:pt x="199182" y="889770"/>
                    <a:pt x="0" y="690588"/>
                    <a:pt x="0" y="444885"/>
                  </a:cubicBezTo>
                  <a:close/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ACE66F6C-4E3D-A014-B5C6-C087752793F3}"/>
                </a:ext>
              </a:extLst>
            </p:cNvPr>
            <p:cNvSpPr/>
            <p:nvPr/>
          </p:nvSpPr>
          <p:spPr>
            <a:xfrm>
              <a:off x="7397507" y="1617872"/>
              <a:ext cx="889769" cy="889769"/>
            </a:xfrm>
            <a:custGeom>
              <a:avLst/>
              <a:gdLst>
                <a:gd name="connsiteX0" fmla="*/ 0 w 889769"/>
                <a:gd name="connsiteY0" fmla="*/ 444885 h 889769"/>
                <a:gd name="connsiteX1" fmla="*/ 444885 w 889769"/>
                <a:gd name="connsiteY1" fmla="*/ 0 h 889769"/>
                <a:gd name="connsiteX2" fmla="*/ 889770 w 889769"/>
                <a:gd name="connsiteY2" fmla="*/ 444885 h 889769"/>
                <a:gd name="connsiteX3" fmla="*/ 444885 w 889769"/>
                <a:gd name="connsiteY3" fmla="*/ 889770 h 889769"/>
                <a:gd name="connsiteX4" fmla="*/ 0 w 889769"/>
                <a:gd name="connsiteY4" fmla="*/ 444885 h 88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769" h="889769">
                  <a:moveTo>
                    <a:pt x="0" y="444885"/>
                  </a:moveTo>
                  <a:cubicBezTo>
                    <a:pt x="0" y="199182"/>
                    <a:pt x="199182" y="0"/>
                    <a:pt x="444885" y="0"/>
                  </a:cubicBezTo>
                  <a:cubicBezTo>
                    <a:pt x="690588" y="0"/>
                    <a:pt x="889770" y="199182"/>
                    <a:pt x="889770" y="444885"/>
                  </a:cubicBezTo>
                  <a:cubicBezTo>
                    <a:pt x="889770" y="690588"/>
                    <a:pt x="690588" y="889770"/>
                    <a:pt x="444885" y="889770"/>
                  </a:cubicBezTo>
                  <a:cubicBezTo>
                    <a:pt x="199182" y="889770"/>
                    <a:pt x="0" y="690588"/>
                    <a:pt x="0" y="444885"/>
                  </a:cubicBezTo>
                  <a:close/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id="{A6E2FE5C-DC41-B3B2-D46E-63C13C4D4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83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041"/>
            <a:stretch/>
          </p:blipFill>
          <p:spPr>
            <a:xfrm>
              <a:off x="8629897" y="3457254"/>
              <a:ext cx="628648" cy="251468"/>
            </a:xfrm>
            <a:prstGeom prst="rect">
              <a:avLst/>
            </a:prstGeom>
          </p:spPr>
        </p:pic>
        <p:pic>
          <p:nvPicPr>
            <p:cNvPr id="108" name="Picture 12" descr="HPE 기업 전망, 연혁, CEO">
              <a:extLst>
                <a:ext uri="{FF2B5EF4-FFF2-40B4-BE49-F238E27FC236}">
                  <a16:creationId xmlns:a16="http://schemas.microsoft.com/office/drawing/2014/main" id="{5EDEE83D-0E07-D3E4-6AD6-6CD8AB37E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785" y="2610328"/>
              <a:ext cx="725960" cy="304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8" descr="Download Dell EMC (EMC Corporation) Logo in SVG Vector or PNG File Format -  Logo.wine">
              <a:extLst>
                <a:ext uri="{FF2B5EF4-FFF2-40B4-BE49-F238E27FC236}">
                  <a16:creationId xmlns:a16="http://schemas.microsoft.com/office/drawing/2014/main" id="{251EF9EC-1695-65BA-1C4E-7EC8155C74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grayscl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39" b="35435"/>
            <a:stretch/>
          </p:blipFill>
          <p:spPr bwMode="auto">
            <a:xfrm>
              <a:off x="5980116" y="2951228"/>
              <a:ext cx="764630" cy="141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object 29">
              <a:extLst>
                <a:ext uri="{FF2B5EF4-FFF2-40B4-BE49-F238E27FC236}">
                  <a16:creationId xmlns:a16="http://schemas.microsoft.com/office/drawing/2014/main" id="{52F770C6-9270-BBC8-ABC3-25B871D8BE1D}"/>
                </a:ext>
              </a:extLst>
            </p:cNvPr>
            <p:cNvSpPr txBox="1"/>
            <p:nvPr/>
          </p:nvSpPr>
          <p:spPr>
            <a:xfrm>
              <a:off x="6289915" y="2542260"/>
              <a:ext cx="733336" cy="16671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KoPub돋움체 Light" panose="02020603020101020101" pitchFamily="18" charset="-127"/>
                  <a:ea typeface="KoPub돋움체 Light" panose="02020603020101020101" pitchFamily="18" charset="-127"/>
                  <a:cs typeface="Adobe Gothic Std L"/>
                </a:rPr>
                <a:t>Server</a:t>
              </a:r>
            </a:p>
          </p:txBody>
        </p:sp>
        <p:pic>
          <p:nvPicPr>
            <p:cNvPr id="111" name="그림 110" descr="다채로움, 스크린샷, 원, 라인이(가) 표시된 사진&#10;&#10;자동 생성된 설명">
              <a:extLst>
                <a:ext uri="{FF2B5EF4-FFF2-40B4-BE49-F238E27FC236}">
                  <a16:creationId xmlns:a16="http://schemas.microsoft.com/office/drawing/2014/main" id="{20F511EA-093A-CE6A-DC46-332F7A99B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947" y="2762644"/>
              <a:ext cx="491732" cy="491732"/>
            </a:xfrm>
            <a:prstGeom prst="rect">
              <a:avLst/>
            </a:prstGeom>
          </p:spPr>
        </p:pic>
        <p:pic>
          <p:nvPicPr>
            <p:cNvPr id="112" name="Picture 8" descr="Nvidia Logo PNG Vector, Icon (4096 x 755) Free download">
              <a:extLst>
                <a:ext uri="{FF2B5EF4-FFF2-40B4-BE49-F238E27FC236}">
                  <a16:creationId xmlns:a16="http://schemas.microsoft.com/office/drawing/2014/main" id="{6DA59D96-C8AA-B561-BD60-E27E74830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616" y="3129810"/>
              <a:ext cx="686600" cy="12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80F92034-9670-FBB7-6AAB-6DD44C9C2B77}"/>
                </a:ext>
              </a:extLst>
            </p:cNvPr>
            <p:cNvSpPr/>
            <p:nvPr/>
          </p:nvSpPr>
          <p:spPr>
            <a:xfrm rot="16200000">
              <a:off x="8451834" y="2630598"/>
              <a:ext cx="984773" cy="22847"/>
            </a:xfrm>
            <a:custGeom>
              <a:avLst/>
              <a:gdLst>
                <a:gd name="connsiteX0" fmla="*/ 0 w 984773"/>
                <a:gd name="connsiteY0" fmla="*/ 11423 h 22847"/>
                <a:gd name="connsiteX1" fmla="*/ 984773 w 984773"/>
                <a:gd name="connsiteY1" fmla="*/ 11423 h 2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4773" h="22847">
                  <a:moveTo>
                    <a:pt x="0" y="11423"/>
                  </a:moveTo>
                  <a:lnTo>
                    <a:pt x="984773" y="11423"/>
                  </a:lnTo>
                </a:path>
              </a:pathLst>
            </a:custGeom>
            <a:ln w="19050">
              <a:solidFill>
                <a:srgbClr val="002B82"/>
              </a:solidFill>
              <a:prstDash val="sysDot"/>
              <a:headEnd type="none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spcFirstLastPara="0" vert="horz" wrap="square" lIns="480467" tIns="-13196" rIns="480468" bIns="-13195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2E60835C-9EAC-F082-BD34-E5CC1ED919F8}"/>
                </a:ext>
              </a:extLst>
            </p:cNvPr>
            <p:cNvSpPr/>
            <p:nvPr/>
          </p:nvSpPr>
          <p:spPr>
            <a:xfrm rot="18360000">
              <a:off x="9002748" y="2809601"/>
              <a:ext cx="984773" cy="22847"/>
            </a:xfrm>
            <a:custGeom>
              <a:avLst/>
              <a:gdLst>
                <a:gd name="connsiteX0" fmla="*/ 0 w 984773"/>
                <a:gd name="connsiteY0" fmla="*/ 11423 h 22847"/>
                <a:gd name="connsiteX1" fmla="*/ 984773 w 984773"/>
                <a:gd name="connsiteY1" fmla="*/ 11423 h 2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4773" h="22847">
                  <a:moveTo>
                    <a:pt x="0" y="11423"/>
                  </a:moveTo>
                  <a:lnTo>
                    <a:pt x="984773" y="11423"/>
                  </a:lnTo>
                </a:path>
              </a:pathLst>
            </a:custGeom>
            <a:ln w="19050">
              <a:solidFill>
                <a:srgbClr val="002B82"/>
              </a:solidFill>
              <a:prstDash val="sysDot"/>
              <a:headEnd type="none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spcFirstLastPara="0" vert="horz" wrap="square" lIns="480467" tIns="-13196" rIns="480468" bIns="-13195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32FB4169-DC87-F830-8178-8FECA6703745}"/>
                </a:ext>
              </a:extLst>
            </p:cNvPr>
            <p:cNvSpPr/>
            <p:nvPr/>
          </p:nvSpPr>
          <p:spPr>
            <a:xfrm rot="20520000">
              <a:off x="9343232" y="3278237"/>
              <a:ext cx="984773" cy="22847"/>
            </a:xfrm>
            <a:custGeom>
              <a:avLst/>
              <a:gdLst>
                <a:gd name="connsiteX0" fmla="*/ 0 w 984773"/>
                <a:gd name="connsiteY0" fmla="*/ 11423 h 22847"/>
                <a:gd name="connsiteX1" fmla="*/ 984773 w 984773"/>
                <a:gd name="connsiteY1" fmla="*/ 11423 h 2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4773" h="22847">
                  <a:moveTo>
                    <a:pt x="0" y="11423"/>
                  </a:moveTo>
                  <a:lnTo>
                    <a:pt x="984773" y="11423"/>
                  </a:lnTo>
                </a:path>
              </a:pathLst>
            </a:custGeom>
            <a:ln w="19050">
              <a:solidFill>
                <a:srgbClr val="002B82"/>
              </a:solidFill>
              <a:prstDash val="sysDot"/>
              <a:headEnd type="none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spcFirstLastPara="0" vert="horz" wrap="square" lIns="480467" tIns="-13196" rIns="480468" bIns="-13195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ED08473B-0640-8C1A-8F9A-12788AD06429}"/>
                </a:ext>
              </a:extLst>
            </p:cNvPr>
            <p:cNvSpPr/>
            <p:nvPr/>
          </p:nvSpPr>
          <p:spPr>
            <a:xfrm rot="1080000">
              <a:off x="9343232" y="3857503"/>
              <a:ext cx="984773" cy="22847"/>
            </a:xfrm>
            <a:custGeom>
              <a:avLst/>
              <a:gdLst>
                <a:gd name="connsiteX0" fmla="*/ 0 w 984773"/>
                <a:gd name="connsiteY0" fmla="*/ 11423 h 22847"/>
                <a:gd name="connsiteX1" fmla="*/ 984773 w 984773"/>
                <a:gd name="connsiteY1" fmla="*/ 11423 h 2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4773" h="22847">
                  <a:moveTo>
                    <a:pt x="0" y="11423"/>
                  </a:moveTo>
                  <a:lnTo>
                    <a:pt x="984773" y="11423"/>
                  </a:lnTo>
                </a:path>
              </a:pathLst>
            </a:custGeom>
            <a:ln w="19050">
              <a:solidFill>
                <a:srgbClr val="002B82"/>
              </a:solidFill>
              <a:prstDash val="sysDot"/>
              <a:headEnd type="none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spcFirstLastPara="0" vert="horz" wrap="square" lIns="480467" tIns="-13196" rIns="480468" bIns="-13195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1ECC3AB0-C9C4-DFC2-BAB0-D3BE2F623A24}"/>
                </a:ext>
              </a:extLst>
            </p:cNvPr>
            <p:cNvSpPr/>
            <p:nvPr/>
          </p:nvSpPr>
          <p:spPr>
            <a:xfrm rot="3240000">
              <a:off x="9002748" y="4326138"/>
              <a:ext cx="984773" cy="22847"/>
            </a:xfrm>
            <a:custGeom>
              <a:avLst/>
              <a:gdLst>
                <a:gd name="connsiteX0" fmla="*/ 0 w 984773"/>
                <a:gd name="connsiteY0" fmla="*/ 11423 h 22847"/>
                <a:gd name="connsiteX1" fmla="*/ 984773 w 984773"/>
                <a:gd name="connsiteY1" fmla="*/ 11423 h 2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4773" h="22847">
                  <a:moveTo>
                    <a:pt x="0" y="11423"/>
                  </a:moveTo>
                  <a:lnTo>
                    <a:pt x="984773" y="11423"/>
                  </a:lnTo>
                </a:path>
              </a:pathLst>
            </a:custGeom>
            <a:ln w="19050">
              <a:solidFill>
                <a:srgbClr val="002B82"/>
              </a:solidFill>
              <a:prstDash val="sysDot"/>
              <a:headEnd type="none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spcFirstLastPara="0" vert="horz" wrap="square" lIns="480467" tIns="-13196" rIns="480468" bIns="-13195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4BF92DA6-ECFC-72D9-B99A-B9524B47BB9C}"/>
                </a:ext>
              </a:extLst>
            </p:cNvPr>
            <p:cNvSpPr/>
            <p:nvPr/>
          </p:nvSpPr>
          <p:spPr>
            <a:xfrm rot="5400000">
              <a:off x="8451834" y="4505141"/>
              <a:ext cx="984773" cy="22847"/>
            </a:xfrm>
            <a:custGeom>
              <a:avLst/>
              <a:gdLst>
                <a:gd name="connsiteX0" fmla="*/ 0 w 984773"/>
                <a:gd name="connsiteY0" fmla="*/ 11423 h 22847"/>
                <a:gd name="connsiteX1" fmla="*/ 984773 w 984773"/>
                <a:gd name="connsiteY1" fmla="*/ 11423 h 2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4773" h="22847">
                  <a:moveTo>
                    <a:pt x="0" y="11423"/>
                  </a:moveTo>
                  <a:lnTo>
                    <a:pt x="984773" y="11423"/>
                  </a:lnTo>
                </a:path>
              </a:pathLst>
            </a:custGeom>
            <a:ln w="19050">
              <a:solidFill>
                <a:srgbClr val="002B82"/>
              </a:solidFill>
              <a:prstDash val="sysDot"/>
              <a:headEnd type="none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spcFirstLastPara="0" vert="horz" wrap="square" lIns="480467" tIns="-13196" rIns="480468" bIns="-13195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A4257D03-7448-9F27-BB7E-C412A283E1E1}"/>
                </a:ext>
              </a:extLst>
            </p:cNvPr>
            <p:cNvSpPr/>
            <p:nvPr/>
          </p:nvSpPr>
          <p:spPr>
            <a:xfrm rot="18360000">
              <a:off x="7900920" y="4326137"/>
              <a:ext cx="984774" cy="22848"/>
            </a:xfrm>
            <a:custGeom>
              <a:avLst/>
              <a:gdLst>
                <a:gd name="connsiteX0" fmla="*/ 0 w 984773"/>
                <a:gd name="connsiteY0" fmla="*/ 11423 h 22847"/>
                <a:gd name="connsiteX1" fmla="*/ 984773 w 984773"/>
                <a:gd name="connsiteY1" fmla="*/ 11423 h 2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4773" h="22847">
                  <a:moveTo>
                    <a:pt x="984773" y="11424"/>
                  </a:moveTo>
                  <a:lnTo>
                    <a:pt x="0" y="11424"/>
                  </a:lnTo>
                </a:path>
              </a:pathLst>
            </a:custGeom>
            <a:ln w="19050">
              <a:solidFill>
                <a:srgbClr val="002B82"/>
              </a:solidFill>
              <a:prstDash val="sysDot"/>
              <a:headEnd type="none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spcFirstLastPara="0" vert="horz" wrap="square" lIns="480467" tIns="-13196" rIns="480468" bIns="-13195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6244A85F-5C31-3EA5-FEB7-96ED9079D378}"/>
                </a:ext>
              </a:extLst>
            </p:cNvPr>
            <p:cNvSpPr/>
            <p:nvPr/>
          </p:nvSpPr>
          <p:spPr>
            <a:xfrm rot="20520000">
              <a:off x="7560436" y="3857502"/>
              <a:ext cx="984774" cy="22848"/>
            </a:xfrm>
            <a:custGeom>
              <a:avLst/>
              <a:gdLst>
                <a:gd name="connsiteX0" fmla="*/ 0 w 984773"/>
                <a:gd name="connsiteY0" fmla="*/ 11423 h 22847"/>
                <a:gd name="connsiteX1" fmla="*/ 984773 w 984773"/>
                <a:gd name="connsiteY1" fmla="*/ 11423 h 2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4773" h="22847">
                  <a:moveTo>
                    <a:pt x="984773" y="11424"/>
                  </a:moveTo>
                  <a:lnTo>
                    <a:pt x="0" y="11424"/>
                  </a:lnTo>
                </a:path>
              </a:pathLst>
            </a:custGeom>
            <a:ln w="19050">
              <a:solidFill>
                <a:srgbClr val="002B82"/>
              </a:solidFill>
              <a:prstDash val="sysDot"/>
              <a:headEnd type="none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spcFirstLastPara="0" vert="horz" wrap="square" lIns="480467" tIns="-13196" rIns="480468" bIns="-13195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0859EFDB-D0E6-B222-0D32-95482163524F}"/>
                </a:ext>
              </a:extLst>
            </p:cNvPr>
            <p:cNvSpPr/>
            <p:nvPr/>
          </p:nvSpPr>
          <p:spPr>
            <a:xfrm rot="1080000">
              <a:off x="7560436" y="3278236"/>
              <a:ext cx="984774" cy="22848"/>
            </a:xfrm>
            <a:custGeom>
              <a:avLst/>
              <a:gdLst>
                <a:gd name="connsiteX0" fmla="*/ 0 w 984773"/>
                <a:gd name="connsiteY0" fmla="*/ 11423 h 22847"/>
                <a:gd name="connsiteX1" fmla="*/ 984773 w 984773"/>
                <a:gd name="connsiteY1" fmla="*/ 11423 h 2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4773" h="22847">
                  <a:moveTo>
                    <a:pt x="984773" y="11424"/>
                  </a:moveTo>
                  <a:lnTo>
                    <a:pt x="0" y="11424"/>
                  </a:lnTo>
                </a:path>
              </a:pathLst>
            </a:custGeom>
            <a:ln w="19050">
              <a:solidFill>
                <a:srgbClr val="002B82"/>
              </a:solidFill>
              <a:prstDash val="sysDot"/>
              <a:headEnd type="none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spcFirstLastPara="0" vert="horz" wrap="square" lIns="480467" tIns="-13196" rIns="480468" bIns="-13195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A8BA7663-9F35-37CF-6CC7-B656C43F07AD}"/>
                </a:ext>
              </a:extLst>
            </p:cNvPr>
            <p:cNvSpPr/>
            <p:nvPr/>
          </p:nvSpPr>
          <p:spPr>
            <a:xfrm rot="3240000">
              <a:off x="7900920" y="2809601"/>
              <a:ext cx="984773" cy="22848"/>
            </a:xfrm>
            <a:custGeom>
              <a:avLst/>
              <a:gdLst>
                <a:gd name="connsiteX0" fmla="*/ 0 w 984773"/>
                <a:gd name="connsiteY0" fmla="*/ 11423 h 22847"/>
                <a:gd name="connsiteX1" fmla="*/ 984773 w 984773"/>
                <a:gd name="connsiteY1" fmla="*/ 11423 h 2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4773" h="22847">
                  <a:moveTo>
                    <a:pt x="984773" y="11424"/>
                  </a:moveTo>
                  <a:lnTo>
                    <a:pt x="0" y="11424"/>
                  </a:lnTo>
                </a:path>
              </a:pathLst>
            </a:custGeom>
            <a:ln w="19050">
              <a:solidFill>
                <a:srgbClr val="002B82"/>
              </a:solidFill>
              <a:prstDash val="sysDot"/>
              <a:headEnd type="none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spcFirstLastPara="0" vert="horz" wrap="square" lIns="480467" tIns="-13196" rIns="480468" bIns="-13195" numCol="1" spcCol="1270" anchor="ctr" anchorCtr="0">
              <a:noAutofit/>
            </a:bodyPr>
            <a:lstStyle/>
            <a:p>
              <a:pPr marL="0" marR="0" lvl="0" indent="0" algn="ctr" defTabSz="22225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123" name="Picture 2" descr="Netapp Logo Horizontal-szd - postPerspective">
              <a:extLst>
                <a:ext uri="{FF2B5EF4-FFF2-40B4-BE49-F238E27FC236}">
                  <a16:creationId xmlns:a16="http://schemas.microsoft.com/office/drawing/2014/main" id="{621335A5-1A36-2CC0-132F-87A19A45B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53" y="3912027"/>
              <a:ext cx="766647" cy="280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>
              <a:extLst>
                <a:ext uri="{FF2B5EF4-FFF2-40B4-BE49-F238E27FC236}">
                  <a16:creationId xmlns:a16="http://schemas.microsoft.com/office/drawing/2014/main" id="{0E02B1B9-88FC-C839-5A76-4E0440511B17}"/>
                </a:ext>
              </a:extLst>
            </p:cNvPr>
            <p:cNvPicPr/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732" y="4360803"/>
              <a:ext cx="430126" cy="171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Picture 20">
              <a:extLst>
                <a:ext uri="{FF2B5EF4-FFF2-40B4-BE49-F238E27FC236}">
                  <a16:creationId xmlns:a16="http://schemas.microsoft.com/office/drawing/2014/main" id="{E138AABF-8A53-9296-3807-6EC6C7BEC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773" y="4192620"/>
              <a:ext cx="537172" cy="112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object 29">
              <a:extLst>
                <a:ext uri="{FF2B5EF4-FFF2-40B4-BE49-F238E27FC236}">
                  <a16:creationId xmlns:a16="http://schemas.microsoft.com/office/drawing/2014/main" id="{2BF19252-A459-4B11-3426-D0EC5667C818}"/>
                </a:ext>
              </a:extLst>
            </p:cNvPr>
            <p:cNvSpPr txBox="1"/>
            <p:nvPr/>
          </p:nvSpPr>
          <p:spPr>
            <a:xfrm>
              <a:off x="6355784" y="3716740"/>
              <a:ext cx="733337" cy="16671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Storage</a:t>
              </a:r>
            </a:p>
          </p:txBody>
        </p:sp>
        <p:pic>
          <p:nvPicPr>
            <p:cNvPr id="127" name="그림 126" descr="봄, 코일 스프링, 자연이(가) 표시된 사진&#10;&#10;자동 생성된 설명">
              <a:extLst>
                <a:ext uri="{FF2B5EF4-FFF2-40B4-BE49-F238E27FC236}">
                  <a16:creationId xmlns:a16="http://schemas.microsoft.com/office/drawing/2014/main" id="{221745BB-B3F5-CD23-2677-482EDBFB1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737" y="3900780"/>
              <a:ext cx="560558" cy="560558"/>
            </a:xfrm>
            <a:prstGeom prst="rect">
              <a:avLst/>
            </a:prstGeom>
          </p:spPr>
        </p:pic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B6BE6886-69D1-BFEF-F9E6-63A49D5CA77E}"/>
                </a:ext>
              </a:extLst>
            </p:cNvPr>
            <p:cNvGrpSpPr/>
            <p:nvPr/>
          </p:nvGrpSpPr>
          <p:grpSpPr>
            <a:xfrm>
              <a:off x="6907645" y="5238048"/>
              <a:ext cx="511366" cy="218712"/>
              <a:chOff x="2706261" y="4350227"/>
              <a:chExt cx="1034729" cy="442556"/>
            </a:xfrm>
          </p:grpSpPr>
          <p:pic>
            <p:nvPicPr>
              <p:cNvPr id="129" name="Picture 4" descr="IBM Power Logo">
                <a:extLst>
                  <a:ext uri="{FF2B5EF4-FFF2-40B4-BE49-F238E27FC236}">
                    <a16:creationId xmlns:a16="http://schemas.microsoft.com/office/drawing/2014/main" id="{CDB370C5-3142-7EEB-F39E-C39652557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grayscl/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78" r="32278"/>
              <a:stretch/>
            </p:blipFill>
            <p:spPr bwMode="auto">
              <a:xfrm>
                <a:off x="3360051" y="4350227"/>
                <a:ext cx="380939" cy="442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10" descr="ibm-logo-png-transparent-background | Apogee Results">
                <a:extLst>
                  <a:ext uri="{FF2B5EF4-FFF2-40B4-BE49-F238E27FC236}">
                    <a16:creationId xmlns:a16="http://schemas.microsoft.com/office/drawing/2014/main" id="{F05A3143-A956-9105-83DF-E84BFA60BB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grayscl/>
                <a:alphaModFix am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35"/>
              <a:stretch/>
            </p:blipFill>
            <p:spPr bwMode="auto">
              <a:xfrm>
                <a:off x="2706261" y="4401810"/>
                <a:ext cx="626275" cy="339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1" name="Picture 2" descr="HP-UX – Wikipedia, wolna encyklopedia">
              <a:extLst>
                <a:ext uri="{FF2B5EF4-FFF2-40B4-BE49-F238E27FC236}">
                  <a16:creationId xmlns:a16="http://schemas.microsoft.com/office/drawing/2014/main" id="{77E902F5-16EF-E175-44AA-EA2446A1D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1330" y="5008951"/>
              <a:ext cx="453387" cy="234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그림 131" descr="그래픽, 폰트, 원, 라인이(가) 표시된 사진&#10;&#10;자동 생성된 설명">
              <a:extLst>
                <a:ext uri="{FF2B5EF4-FFF2-40B4-BE49-F238E27FC236}">
                  <a16:creationId xmlns:a16="http://schemas.microsoft.com/office/drawing/2014/main" id="{C7F8630F-BF18-138D-6EA5-9EFCB6541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887" y="4836280"/>
              <a:ext cx="590988" cy="590988"/>
            </a:xfrm>
            <a:prstGeom prst="rect">
              <a:avLst/>
            </a:prstGeom>
          </p:spPr>
        </p:pic>
        <p:sp>
          <p:nvSpPr>
            <p:cNvPr id="133" name="object 29">
              <a:extLst>
                <a:ext uri="{FF2B5EF4-FFF2-40B4-BE49-F238E27FC236}">
                  <a16:creationId xmlns:a16="http://schemas.microsoft.com/office/drawing/2014/main" id="{8F3E77B2-5938-DC75-5B32-5AE4410A01A3}"/>
                </a:ext>
              </a:extLst>
            </p:cNvPr>
            <p:cNvSpPr txBox="1"/>
            <p:nvPr/>
          </p:nvSpPr>
          <p:spPr>
            <a:xfrm>
              <a:off x="6916639" y="4671531"/>
              <a:ext cx="733336" cy="16671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KoPub돋움체 Light" panose="02020603020101020101" pitchFamily="18" charset="-127"/>
                  <a:ea typeface="KoPub돋움체 Light" panose="02020603020101020101" pitchFamily="18" charset="-127"/>
                  <a:cs typeface="Adobe Gothic Std L"/>
                </a:rPr>
                <a:t>UNIX</a:t>
              </a:r>
            </a:p>
          </p:txBody>
        </p:sp>
        <p:pic>
          <p:nvPicPr>
            <p:cNvPr id="134" name="Picture 2" descr="VMware: What's new in vSphere 7.0 | Winslow Technology Group %">
              <a:extLst>
                <a:ext uri="{FF2B5EF4-FFF2-40B4-BE49-F238E27FC236}">
                  <a16:creationId xmlns:a16="http://schemas.microsoft.com/office/drawing/2014/main" id="{5B430D1A-00AA-71AB-E12B-66C97DFDD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5500" y="5574014"/>
              <a:ext cx="909160" cy="231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10" descr="Hyper-V | Microsoft Wiki | Fandom">
              <a:extLst>
                <a:ext uri="{FF2B5EF4-FFF2-40B4-BE49-F238E27FC236}">
                  <a16:creationId xmlns:a16="http://schemas.microsoft.com/office/drawing/2014/main" id="{FF7E1DFE-F135-D7E9-6176-E6AC3104B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5277" y="5783171"/>
              <a:ext cx="598471" cy="161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" name="object 29">
              <a:extLst>
                <a:ext uri="{FF2B5EF4-FFF2-40B4-BE49-F238E27FC236}">
                  <a16:creationId xmlns:a16="http://schemas.microsoft.com/office/drawing/2014/main" id="{7265C9BB-7328-1BC0-6DCC-7626EA3884A0}"/>
                </a:ext>
              </a:extLst>
            </p:cNvPr>
            <p:cNvSpPr txBox="1"/>
            <p:nvPr/>
          </p:nvSpPr>
          <p:spPr>
            <a:xfrm>
              <a:off x="8326298" y="5037903"/>
              <a:ext cx="496873" cy="16671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KoPub돋움체 Light" panose="02020603020101020101" pitchFamily="18" charset="-127"/>
                  <a:ea typeface="KoPub돋움체 Light" panose="02020603020101020101" pitchFamily="18" charset="-127"/>
                  <a:cs typeface="Adobe Gothic Std L"/>
                </a:rPr>
                <a:t>가상화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endParaRPr>
            </a:p>
          </p:txBody>
        </p:sp>
        <p:pic>
          <p:nvPicPr>
            <p:cNvPr id="137" name="그림 136" descr="폰트, 그래픽, 상징, 라인이(가) 표시된 사진&#10;&#10;자동 생성된 설명">
              <a:extLst>
                <a:ext uri="{FF2B5EF4-FFF2-40B4-BE49-F238E27FC236}">
                  <a16:creationId xmlns:a16="http://schemas.microsoft.com/office/drawing/2014/main" id="{94D20E38-B036-147C-6DC2-4AA2F88EE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516" y="5241491"/>
              <a:ext cx="513645" cy="513645"/>
            </a:xfrm>
            <a:prstGeom prst="rect">
              <a:avLst/>
            </a:prstGeom>
          </p:spPr>
        </p:pic>
        <p:pic>
          <p:nvPicPr>
            <p:cNvPr id="138" name="object 17">
              <a:extLst>
                <a:ext uri="{FF2B5EF4-FFF2-40B4-BE49-F238E27FC236}">
                  <a16:creationId xmlns:a16="http://schemas.microsoft.com/office/drawing/2014/main" id="{A1EBA5B4-372D-3A35-8B00-4903A8B6D58C}"/>
                </a:ext>
              </a:extLst>
            </p:cNvPr>
            <p:cNvPicPr/>
            <p:nvPr/>
          </p:nvPicPr>
          <p:blipFill>
            <a:blip r:embed="rId2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541367" y="4911520"/>
              <a:ext cx="614403" cy="329046"/>
            </a:xfrm>
            <a:prstGeom prst="rect">
              <a:avLst/>
            </a:prstGeom>
          </p:spPr>
        </p:pic>
        <p:pic>
          <p:nvPicPr>
            <p:cNvPr id="139" name="Picture 8">
              <a:extLst>
                <a:ext uri="{FF2B5EF4-FFF2-40B4-BE49-F238E27FC236}">
                  <a16:creationId xmlns:a16="http://schemas.microsoft.com/office/drawing/2014/main" id="{237D4529-9A77-59A5-B72A-94870D34C3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4716" y="5559305"/>
              <a:ext cx="621005" cy="169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" name="object 29">
              <a:extLst>
                <a:ext uri="{FF2B5EF4-FFF2-40B4-BE49-F238E27FC236}">
                  <a16:creationId xmlns:a16="http://schemas.microsoft.com/office/drawing/2014/main" id="{D1D196C0-EB92-1AB6-67D5-11B4D2A6FF08}"/>
                </a:ext>
              </a:extLst>
            </p:cNvPr>
            <p:cNvSpPr txBox="1"/>
            <p:nvPr/>
          </p:nvSpPr>
          <p:spPr>
            <a:xfrm>
              <a:off x="10203180" y="4689026"/>
              <a:ext cx="553411" cy="16671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보안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pic>
          <p:nvPicPr>
            <p:cNvPr id="141" name="object 31">
              <a:extLst>
                <a:ext uri="{FF2B5EF4-FFF2-40B4-BE49-F238E27FC236}">
                  <a16:creationId xmlns:a16="http://schemas.microsoft.com/office/drawing/2014/main" id="{F665ED52-6DFE-A890-75D0-00936E62259B}"/>
                </a:ext>
              </a:extLst>
            </p:cNvPr>
            <p:cNvPicPr/>
            <p:nvPr/>
          </p:nvPicPr>
          <p:blipFill>
            <a:blip r:embed="rId2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r="74336" b="42144"/>
            <a:stretch/>
          </p:blipFill>
          <p:spPr>
            <a:xfrm>
              <a:off x="10505688" y="4745543"/>
              <a:ext cx="445607" cy="208523"/>
            </a:xfrm>
            <a:prstGeom prst="rect">
              <a:avLst/>
            </a:prstGeom>
          </p:spPr>
        </p:pic>
        <p:pic>
          <p:nvPicPr>
            <p:cNvPr id="142" name="object 31">
              <a:extLst>
                <a:ext uri="{FF2B5EF4-FFF2-40B4-BE49-F238E27FC236}">
                  <a16:creationId xmlns:a16="http://schemas.microsoft.com/office/drawing/2014/main" id="{BDC6DA4F-D5F1-BC5A-3188-2DED04BA3223}"/>
                </a:ext>
              </a:extLst>
            </p:cNvPr>
            <p:cNvPicPr/>
            <p:nvPr/>
          </p:nvPicPr>
          <p:blipFill>
            <a:blip r:embed="rId2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67334" t="4563" b="42697"/>
            <a:stretch/>
          </p:blipFill>
          <p:spPr>
            <a:xfrm>
              <a:off x="10493128" y="5180997"/>
              <a:ext cx="549487" cy="184150"/>
            </a:xfrm>
            <a:prstGeom prst="rect">
              <a:avLst/>
            </a:prstGeom>
          </p:spPr>
        </p:pic>
        <p:pic>
          <p:nvPicPr>
            <p:cNvPr id="143" name="object 31">
              <a:extLst>
                <a:ext uri="{FF2B5EF4-FFF2-40B4-BE49-F238E27FC236}">
                  <a16:creationId xmlns:a16="http://schemas.microsoft.com/office/drawing/2014/main" id="{9CE46AA0-0D49-441F-652C-0A751A9A77DD}"/>
                </a:ext>
              </a:extLst>
            </p:cNvPr>
            <p:cNvPicPr/>
            <p:nvPr/>
          </p:nvPicPr>
          <p:blipFill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33000"/>
                      </a14:imgEffect>
                      <a14:imgEffect>
                        <a14:brightnessContrast bright="-37000"/>
                      </a14:imgEffect>
                    </a14:imgLayer>
                  </a14:imgProps>
                </a:ext>
              </a:extLst>
            </a:blip>
            <a:srcRect l="53770" t="66593" r="13565" b="158"/>
            <a:stretch/>
          </p:blipFill>
          <p:spPr>
            <a:xfrm>
              <a:off x="10252941" y="5544172"/>
              <a:ext cx="653700" cy="138112"/>
            </a:xfrm>
            <a:prstGeom prst="rect">
              <a:avLst/>
            </a:prstGeom>
          </p:spPr>
        </p:pic>
        <p:pic>
          <p:nvPicPr>
            <p:cNvPr id="144" name="object 45">
              <a:extLst>
                <a:ext uri="{FF2B5EF4-FFF2-40B4-BE49-F238E27FC236}">
                  <a16:creationId xmlns:a16="http://schemas.microsoft.com/office/drawing/2014/main" id="{F89C34F8-2E0A-98CC-C383-570772238B81}"/>
                </a:ext>
              </a:extLst>
            </p:cNvPr>
            <p:cNvPicPr/>
            <p:nvPr/>
          </p:nvPicPr>
          <p:blipFill>
            <a:blip r:embed="rId2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391987" y="5396498"/>
              <a:ext cx="463550" cy="116221"/>
            </a:xfrm>
            <a:prstGeom prst="rect">
              <a:avLst/>
            </a:prstGeom>
          </p:spPr>
        </p:pic>
        <p:pic>
          <p:nvPicPr>
            <p:cNvPr id="145" name="그림 144" descr="상징, 그래픽, 폰트, 원이(가) 표시된 사진&#10;&#10;자동 생성된 설명">
              <a:extLst>
                <a:ext uri="{FF2B5EF4-FFF2-40B4-BE49-F238E27FC236}">
                  <a16:creationId xmlns:a16="http://schemas.microsoft.com/office/drawing/2014/main" id="{08A26F42-C501-3B32-58B4-DA63D1D69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0008" y="4798264"/>
              <a:ext cx="582562" cy="582562"/>
            </a:xfrm>
            <a:prstGeom prst="rect">
              <a:avLst/>
            </a:prstGeom>
          </p:spPr>
        </p:pic>
        <p:sp>
          <p:nvSpPr>
            <p:cNvPr id="146" name="object 29">
              <a:extLst>
                <a:ext uri="{FF2B5EF4-FFF2-40B4-BE49-F238E27FC236}">
                  <a16:creationId xmlns:a16="http://schemas.microsoft.com/office/drawing/2014/main" id="{FD085D17-29BE-946D-BAF8-B5794A8A46E3}"/>
                </a:ext>
              </a:extLst>
            </p:cNvPr>
            <p:cNvSpPr txBox="1"/>
            <p:nvPr/>
          </p:nvSpPr>
          <p:spPr>
            <a:xfrm>
              <a:off x="10824243" y="3672741"/>
              <a:ext cx="1219370" cy="16671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KoPub돋움체 Light" panose="02020603020101020101" pitchFamily="18" charset="-127"/>
                  <a:ea typeface="KoPub돋움체 Light" panose="02020603020101020101" pitchFamily="18" charset="-127"/>
                  <a:cs typeface="Adobe Gothic Std L"/>
                </a:rPr>
                <a:t>네트워크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endParaRPr>
            </a:p>
          </p:txBody>
        </p:sp>
        <p:pic>
          <p:nvPicPr>
            <p:cNvPr id="147" name="object 30">
              <a:extLst>
                <a:ext uri="{FF2B5EF4-FFF2-40B4-BE49-F238E27FC236}">
                  <a16:creationId xmlns:a16="http://schemas.microsoft.com/office/drawing/2014/main" id="{05D0DB9E-FA60-726B-C95A-CC8F40CDC53E}"/>
                </a:ext>
              </a:extLst>
            </p:cNvPr>
            <p:cNvPicPr/>
            <p:nvPr/>
          </p:nvPicPr>
          <p:blipFill>
            <a:blip r:embed="rId3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rightnessContrast bright="-37000"/>
                      </a14:imgEffect>
                    </a14:imgLayer>
                  </a14:imgProps>
                </a:ext>
              </a:extLst>
            </a:blip>
            <a:srcRect r="73665"/>
            <a:stretch/>
          </p:blipFill>
          <p:spPr>
            <a:xfrm>
              <a:off x="11243907" y="3908711"/>
              <a:ext cx="525457" cy="304068"/>
            </a:xfrm>
            <a:prstGeom prst="rect">
              <a:avLst/>
            </a:prstGeom>
          </p:spPr>
        </p:pic>
        <p:pic>
          <p:nvPicPr>
            <p:cNvPr id="148" name="object 30">
              <a:extLst>
                <a:ext uri="{FF2B5EF4-FFF2-40B4-BE49-F238E27FC236}">
                  <a16:creationId xmlns:a16="http://schemas.microsoft.com/office/drawing/2014/main" id="{265C5453-ECD3-123D-05AA-7708E2214800}"/>
                </a:ext>
              </a:extLst>
            </p:cNvPr>
            <p:cNvPicPr/>
            <p:nvPr/>
          </p:nvPicPr>
          <p:blipFill>
            <a:blip r:embed="rId3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rightnessContrast bright="-22000"/>
                      </a14:imgEffect>
                    </a14:imgLayer>
                  </a14:imgProps>
                </a:ext>
              </a:extLst>
            </a:blip>
            <a:srcRect l="33427" r="38597"/>
            <a:stretch/>
          </p:blipFill>
          <p:spPr>
            <a:xfrm>
              <a:off x="11089026" y="4430703"/>
              <a:ext cx="439399" cy="243385"/>
            </a:xfrm>
            <a:prstGeom prst="rect">
              <a:avLst/>
            </a:prstGeom>
          </p:spPr>
        </p:pic>
        <p:pic>
          <p:nvPicPr>
            <p:cNvPr id="149" name="object 30">
              <a:extLst>
                <a:ext uri="{FF2B5EF4-FFF2-40B4-BE49-F238E27FC236}">
                  <a16:creationId xmlns:a16="http://schemas.microsoft.com/office/drawing/2014/main" id="{DA5CA83A-95DD-001C-FEA2-2DBE4FDFB047}"/>
                </a:ext>
              </a:extLst>
            </p:cNvPr>
            <p:cNvPicPr/>
            <p:nvPr/>
          </p:nvPicPr>
          <p:blipFill>
            <a:blip r:embed="rId3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68934"/>
            <a:stretch/>
          </p:blipFill>
          <p:spPr>
            <a:xfrm>
              <a:off x="11194722" y="4140498"/>
              <a:ext cx="658167" cy="328305"/>
            </a:xfrm>
            <a:prstGeom prst="rect">
              <a:avLst/>
            </a:prstGeom>
          </p:spPr>
        </p:pic>
        <p:pic>
          <p:nvPicPr>
            <p:cNvPr id="150" name="그림 149" descr="그래픽, 폰트, 원, 상징이(가) 표시된 사진&#10;&#10;자동 생성된 설명">
              <a:extLst>
                <a:ext uri="{FF2B5EF4-FFF2-40B4-BE49-F238E27FC236}">
                  <a16:creationId xmlns:a16="http://schemas.microsoft.com/office/drawing/2014/main" id="{0E65DCD0-2BFA-A11D-D86E-C099CAB86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1230" y="3895051"/>
              <a:ext cx="526093" cy="526093"/>
            </a:xfrm>
            <a:prstGeom prst="rect">
              <a:avLst/>
            </a:prstGeom>
          </p:spPr>
        </p:pic>
        <p:sp>
          <p:nvSpPr>
            <p:cNvPr id="151" name="object 29">
              <a:extLst>
                <a:ext uri="{FF2B5EF4-FFF2-40B4-BE49-F238E27FC236}">
                  <a16:creationId xmlns:a16="http://schemas.microsoft.com/office/drawing/2014/main" id="{2969F506-7300-F3F2-221C-B345C63F6FC6}"/>
                </a:ext>
              </a:extLst>
            </p:cNvPr>
            <p:cNvSpPr txBox="1"/>
            <p:nvPr/>
          </p:nvSpPr>
          <p:spPr>
            <a:xfrm>
              <a:off x="10824243" y="2503095"/>
              <a:ext cx="267178" cy="16671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백업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pic>
          <p:nvPicPr>
            <p:cNvPr id="152" name="object 16">
              <a:extLst>
                <a:ext uri="{FF2B5EF4-FFF2-40B4-BE49-F238E27FC236}">
                  <a16:creationId xmlns:a16="http://schemas.microsoft.com/office/drawing/2014/main" id="{73C95C64-48EB-81E5-349B-BF732AFBE29D}"/>
                </a:ext>
              </a:extLst>
            </p:cNvPr>
            <p:cNvPicPr/>
            <p:nvPr/>
          </p:nvPicPr>
          <p:blipFill>
            <a:blip r:embed="rId3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b="75801"/>
            <a:stretch/>
          </p:blipFill>
          <p:spPr>
            <a:xfrm>
              <a:off x="11120484" y="2616699"/>
              <a:ext cx="610711" cy="165528"/>
            </a:xfrm>
            <a:prstGeom prst="rect">
              <a:avLst/>
            </a:prstGeom>
          </p:spPr>
        </p:pic>
        <p:pic>
          <p:nvPicPr>
            <p:cNvPr id="153" name="object 16">
              <a:extLst>
                <a:ext uri="{FF2B5EF4-FFF2-40B4-BE49-F238E27FC236}">
                  <a16:creationId xmlns:a16="http://schemas.microsoft.com/office/drawing/2014/main" id="{8C8D5DBD-D961-BBFD-74FD-E0BA6B33ADA4}"/>
                </a:ext>
              </a:extLst>
            </p:cNvPr>
            <p:cNvPicPr/>
            <p:nvPr/>
          </p:nvPicPr>
          <p:blipFill>
            <a:blip r:embed="rId3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t="31025" b="43193"/>
            <a:stretch/>
          </p:blipFill>
          <p:spPr>
            <a:xfrm>
              <a:off x="11227552" y="2791953"/>
              <a:ext cx="521031" cy="150453"/>
            </a:xfrm>
            <a:prstGeom prst="rect">
              <a:avLst/>
            </a:prstGeom>
          </p:spPr>
        </p:pic>
        <p:pic>
          <p:nvPicPr>
            <p:cNvPr id="154" name="object 16">
              <a:extLst>
                <a:ext uri="{FF2B5EF4-FFF2-40B4-BE49-F238E27FC236}">
                  <a16:creationId xmlns:a16="http://schemas.microsoft.com/office/drawing/2014/main" id="{A6E876FC-3899-8BC0-A783-BCDD72E401CA}"/>
                </a:ext>
              </a:extLst>
            </p:cNvPr>
            <p:cNvPicPr/>
            <p:nvPr/>
          </p:nvPicPr>
          <p:blipFill>
            <a:blip r:embed="rId3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t="64748"/>
            <a:stretch/>
          </p:blipFill>
          <p:spPr>
            <a:xfrm>
              <a:off x="11206902" y="2971714"/>
              <a:ext cx="598684" cy="236381"/>
            </a:xfrm>
            <a:prstGeom prst="rect">
              <a:avLst/>
            </a:prstGeom>
          </p:spPr>
        </p:pic>
        <p:pic>
          <p:nvPicPr>
            <p:cNvPr id="155" name="그림 154" descr="그래픽, 상징, 원, 폰트이(가) 표시된 사진&#10;&#10;자동 생성된 설명">
              <a:extLst>
                <a:ext uri="{FF2B5EF4-FFF2-40B4-BE49-F238E27FC236}">
                  <a16:creationId xmlns:a16="http://schemas.microsoft.com/office/drawing/2014/main" id="{858E6993-F6AA-6D5D-725A-501F7186D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695" y="2706229"/>
              <a:ext cx="597668" cy="597668"/>
            </a:xfrm>
            <a:prstGeom prst="rect">
              <a:avLst/>
            </a:prstGeom>
          </p:spPr>
        </p:pic>
        <p:pic>
          <p:nvPicPr>
            <p:cNvPr id="156" name="Picture 2" descr="Commvault - Cybersecurity Italia Events">
              <a:extLst>
                <a:ext uri="{FF2B5EF4-FFF2-40B4-BE49-F238E27FC236}">
                  <a16:creationId xmlns:a16="http://schemas.microsoft.com/office/drawing/2014/main" id="{266D54C0-DA7B-CDC0-D138-9D26B9F7A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7513" y="3068115"/>
              <a:ext cx="891643" cy="49535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7" name="object 29">
              <a:extLst>
                <a:ext uri="{FF2B5EF4-FFF2-40B4-BE49-F238E27FC236}">
                  <a16:creationId xmlns:a16="http://schemas.microsoft.com/office/drawing/2014/main" id="{A7F68493-26FD-B079-3098-FD57959650AB}"/>
                </a:ext>
              </a:extLst>
            </p:cNvPr>
            <p:cNvSpPr txBox="1"/>
            <p:nvPr/>
          </p:nvSpPr>
          <p:spPr>
            <a:xfrm>
              <a:off x="10076496" y="1547227"/>
              <a:ext cx="558474" cy="16671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KoPub돋움체 Light" panose="02020603020101020101" pitchFamily="18" charset="-127"/>
                  <a:ea typeface="KoPub돋움체 Light" panose="02020603020101020101" pitchFamily="18" charset="-127"/>
                  <a:cs typeface="Adobe Gothic Std L"/>
                </a:rPr>
                <a:t>미들웨어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endParaRPr>
            </a:p>
          </p:txBody>
        </p:sp>
        <p:pic>
          <p:nvPicPr>
            <p:cNvPr id="158" name="object 34">
              <a:extLst>
                <a:ext uri="{FF2B5EF4-FFF2-40B4-BE49-F238E27FC236}">
                  <a16:creationId xmlns:a16="http://schemas.microsoft.com/office/drawing/2014/main" id="{1761D7BE-789C-6FAB-FA7A-7049871FBCF1}"/>
                </a:ext>
              </a:extLst>
            </p:cNvPr>
            <p:cNvPicPr/>
            <p:nvPr/>
          </p:nvPicPr>
          <p:blipFill>
            <a:blip r:embed="rId3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541367" y="1768644"/>
              <a:ext cx="754967" cy="148259"/>
            </a:xfrm>
            <a:prstGeom prst="rect">
              <a:avLst/>
            </a:prstGeom>
          </p:spPr>
        </p:pic>
        <p:pic>
          <p:nvPicPr>
            <p:cNvPr id="159" name="Picture 6" descr="JBoss (company) - Wikipedia">
              <a:extLst>
                <a:ext uri="{FF2B5EF4-FFF2-40B4-BE49-F238E27FC236}">
                  <a16:creationId xmlns:a16="http://schemas.microsoft.com/office/drawing/2014/main" id="{5814A404-344F-8676-3CDE-B0CA6781B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4817" y="1982899"/>
              <a:ext cx="570368" cy="3331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그림 159" descr="폰트, 스크린샷, 그래픽, 원이(가) 표시된 사진&#10;&#10;자동 생성된 설명">
              <a:extLst>
                <a:ext uri="{FF2B5EF4-FFF2-40B4-BE49-F238E27FC236}">
                  <a16:creationId xmlns:a16="http://schemas.microsoft.com/office/drawing/2014/main" id="{BEFCE66E-5A0E-21FC-BB65-0445BE9AF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0736" y="1796959"/>
              <a:ext cx="516700" cy="516700"/>
            </a:xfrm>
            <a:prstGeom prst="rect">
              <a:avLst/>
            </a:prstGeom>
          </p:spPr>
        </p:pic>
        <p:pic>
          <p:nvPicPr>
            <p:cNvPr id="161" name="object 35">
              <a:extLst>
                <a:ext uri="{FF2B5EF4-FFF2-40B4-BE49-F238E27FC236}">
                  <a16:creationId xmlns:a16="http://schemas.microsoft.com/office/drawing/2014/main" id="{B9DDF4E5-A4AE-7DE0-2066-C2058E4D534F}"/>
                </a:ext>
              </a:extLst>
            </p:cNvPr>
            <p:cNvPicPr/>
            <p:nvPr/>
          </p:nvPicPr>
          <p:blipFill>
            <a:blip r:embed="rId4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31130" t="19332" r="31840" b="45930"/>
            <a:stretch/>
          </p:blipFill>
          <p:spPr>
            <a:xfrm>
              <a:off x="9141071" y="1054646"/>
              <a:ext cx="778864" cy="206006"/>
            </a:xfrm>
            <a:prstGeom prst="rect">
              <a:avLst/>
            </a:prstGeom>
          </p:spPr>
        </p:pic>
        <p:pic>
          <p:nvPicPr>
            <p:cNvPr id="162" name="그림 161">
              <a:extLst>
                <a:ext uri="{FF2B5EF4-FFF2-40B4-BE49-F238E27FC236}">
                  <a16:creationId xmlns:a16="http://schemas.microsoft.com/office/drawing/2014/main" id="{B3D3F6F9-F57A-8949-D877-3B8B92833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grayscl/>
              <a:alphaModFix amt="57000"/>
            </a:blip>
            <a:stretch>
              <a:fillRect/>
            </a:stretch>
          </p:blipFill>
          <p:spPr>
            <a:xfrm>
              <a:off x="7815750" y="890464"/>
              <a:ext cx="693700" cy="693700"/>
            </a:xfrm>
            <a:prstGeom prst="rect">
              <a:avLst/>
            </a:prstGeom>
          </p:spPr>
        </p:pic>
        <p:pic>
          <p:nvPicPr>
            <p:cNvPr id="163" name="Picture 8" descr="MySQL 강좌 : 제 1강 - 소개 및 설치 - YUN DAE HEE">
              <a:extLst>
                <a:ext uri="{FF2B5EF4-FFF2-40B4-BE49-F238E27FC236}">
                  <a16:creationId xmlns:a16="http://schemas.microsoft.com/office/drawing/2014/main" id="{30B7D088-F51E-F379-0525-AE53472EA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 cstate="print">
              <a:alphaModFix amt="57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274" y="822490"/>
              <a:ext cx="599017" cy="399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object 35">
              <a:extLst>
                <a:ext uri="{FF2B5EF4-FFF2-40B4-BE49-F238E27FC236}">
                  <a16:creationId xmlns:a16="http://schemas.microsoft.com/office/drawing/2014/main" id="{BB77423A-2A29-29D5-DAB6-A8249CF0FE7F}"/>
                </a:ext>
              </a:extLst>
            </p:cNvPr>
            <p:cNvPicPr/>
            <p:nvPr/>
          </p:nvPicPr>
          <p:blipFill>
            <a:blip r:embed="rId4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11345" t="59282" r="54361"/>
            <a:stretch/>
          </p:blipFill>
          <p:spPr>
            <a:xfrm>
              <a:off x="8948417" y="798002"/>
              <a:ext cx="658359" cy="220395"/>
            </a:xfrm>
            <a:prstGeom prst="rect">
              <a:avLst/>
            </a:prstGeom>
          </p:spPr>
        </p:pic>
        <p:pic>
          <p:nvPicPr>
            <p:cNvPr id="165" name="object 35">
              <a:extLst>
                <a:ext uri="{FF2B5EF4-FFF2-40B4-BE49-F238E27FC236}">
                  <a16:creationId xmlns:a16="http://schemas.microsoft.com/office/drawing/2014/main" id="{0F00B7A4-4793-05A6-4426-8199E6B6DAF0}"/>
                </a:ext>
              </a:extLst>
            </p:cNvPr>
            <p:cNvPicPr/>
            <p:nvPr/>
          </p:nvPicPr>
          <p:blipFill>
            <a:blip r:embed="rId4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45485" t="59282"/>
            <a:stretch/>
          </p:blipFill>
          <p:spPr>
            <a:xfrm>
              <a:off x="9395071" y="1271048"/>
              <a:ext cx="957354" cy="201610"/>
            </a:xfrm>
            <a:prstGeom prst="rect">
              <a:avLst/>
            </a:prstGeom>
          </p:spPr>
        </p:pic>
        <p:pic>
          <p:nvPicPr>
            <p:cNvPr id="166" name="그림 165" descr="원, 그래픽, 예술이(가) 표시된 사진&#10;&#10;자동 생성된 설명">
              <a:extLst>
                <a:ext uri="{FF2B5EF4-FFF2-40B4-BE49-F238E27FC236}">
                  <a16:creationId xmlns:a16="http://schemas.microsoft.com/office/drawing/2014/main" id="{91C06DBB-504C-5279-F55B-64DE58BB0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000" y="1389981"/>
              <a:ext cx="625895" cy="625895"/>
            </a:xfrm>
            <a:prstGeom prst="rect">
              <a:avLst/>
            </a:prstGeom>
          </p:spPr>
        </p:pic>
        <p:sp>
          <p:nvSpPr>
            <p:cNvPr id="167" name="object 29">
              <a:extLst>
                <a:ext uri="{FF2B5EF4-FFF2-40B4-BE49-F238E27FC236}">
                  <a16:creationId xmlns:a16="http://schemas.microsoft.com/office/drawing/2014/main" id="{1E131CC4-E36F-EB55-3185-40A8A9CA6EEF}"/>
                </a:ext>
              </a:extLst>
            </p:cNvPr>
            <p:cNvSpPr txBox="1"/>
            <p:nvPr/>
          </p:nvSpPr>
          <p:spPr>
            <a:xfrm>
              <a:off x="8531469" y="1204370"/>
              <a:ext cx="389589" cy="16671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DBMS</a:t>
              </a:r>
            </a:p>
          </p:txBody>
        </p:sp>
        <p:pic>
          <p:nvPicPr>
            <p:cNvPr id="168" name="Picture 6" descr="Software | SHI">
              <a:extLst>
                <a:ext uri="{FF2B5EF4-FFF2-40B4-BE49-F238E27FC236}">
                  <a16:creationId xmlns:a16="http://schemas.microsoft.com/office/drawing/2014/main" id="{244B4EA0-D720-D6DA-F3FB-E46F3C791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966" y="1689683"/>
              <a:ext cx="1028586" cy="771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8" descr="logo Microsoft Gris – News Centre">
              <a:extLst>
                <a:ext uri="{FF2B5EF4-FFF2-40B4-BE49-F238E27FC236}">
                  <a16:creationId xmlns:a16="http://schemas.microsoft.com/office/drawing/2014/main" id="{80CB1484-33C9-63F2-2A4A-E8BE1481F6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64" b="24445"/>
            <a:stretch/>
          </p:blipFill>
          <p:spPr bwMode="auto">
            <a:xfrm>
              <a:off x="6542871" y="2151584"/>
              <a:ext cx="1016853" cy="22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" name="object 29">
              <a:extLst>
                <a:ext uri="{FF2B5EF4-FFF2-40B4-BE49-F238E27FC236}">
                  <a16:creationId xmlns:a16="http://schemas.microsoft.com/office/drawing/2014/main" id="{A4154A6C-D3D9-9963-50C8-BA927BB35856}"/>
                </a:ext>
              </a:extLst>
            </p:cNvPr>
            <p:cNvSpPr txBox="1"/>
            <p:nvPr/>
          </p:nvSpPr>
          <p:spPr>
            <a:xfrm>
              <a:off x="7191329" y="1575791"/>
              <a:ext cx="558474" cy="16671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KoPub돋움체 Light" panose="02020603020101020101" pitchFamily="18" charset="-127"/>
                  <a:ea typeface="KoPub돋움체 Light" panose="02020603020101020101" pitchFamily="18" charset="-127"/>
                  <a:cs typeface="Adobe Gothic Std L"/>
                </a:rPr>
                <a:t>이중화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Adobe Gothic Std L"/>
              </a:endParaRPr>
            </a:p>
          </p:txBody>
        </p:sp>
        <p:grpSp>
          <p:nvGrpSpPr>
            <p:cNvPr id="171" name="그룹 170">
              <a:extLst>
                <a:ext uri="{FF2B5EF4-FFF2-40B4-BE49-F238E27FC236}">
                  <a16:creationId xmlns:a16="http://schemas.microsoft.com/office/drawing/2014/main" id="{D9AC2FFB-ADB3-B654-ECB0-3C43E8862F0B}"/>
                </a:ext>
              </a:extLst>
            </p:cNvPr>
            <p:cNvGrpSpPr/>
            <p:nvPr/>
          </p:nvGrpSpPr>
          <p:grpSpPr>
            <a:xfrm>
              <a:off x="7023852" y="1586452"/>
              <a:ext cx="364071" cy="373942"/>
              <a:chOff x="3847957" y="3786795"/>
              <a:chExt cx="603250" cy="619606"/>
            </a:xfrm>
          </p:grpSpPr>
          <p:pic>
            <p:nvPicPr>
              <p:cNvPr id="172" name="Picture 4" descr="Revolution Technology">
                <a:extLst>
                  <a:ext uri="{FF2B5EF4-FFF2-40B4-BE49-F238E27FC236}">
                    <a16:creationId xmlns:a16="http://schemas.microsoft.com/office/drawing/2014/main" id="{471670AF-5AE5-29CB-0C0C-979AEAA52A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60" t="6806" r="12760" b="19903"/>
              <a:stretch/>
            </p:blipFill>
            <p:spPr bwMode="auto">
              <a:xfrm>
                <a:off x="3917576" y="3786795"/>
                <a:ext cx="464012" cy="456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4" descr="Revolution Technology">
                <a:extLst>
                  <a:ext uri="{FF2B5EF4-FFF2-40B4-BE49-F238E27FC236}">
                    <a16:creationId xmlns:a16="http://schemas.microsoft.com/office/drawing/2014/main" id="{4D6FCEFE-BDA2-51BE-1530-1933B3D28C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379" t="81859" r="18450" b="7650"/>
              <a:stretch/>
            </p:blipFill>
            <p:spPr bwMode="auto">
              <a:xfrm>
                <a:off x="3847957" y="4240603"/>
                <a:ext cx="603250" cy="165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4" name="Picture 4" descr="MCCS | SharedIT - IT 지식 공유 네트워크">
              <a:extLst>
                <a:ext uri="{FF2B5EF4-FFF2-40B4-BE49-F238E27FC236}">
                  <a16:creationId xmlns:a16="http://schemas.microsoft.com/office/drawing/2014/main" id="{808898F1-8978-BD1B-A001-4F869E1FB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146" y="1522146"/>
              <a:ext cx="717171" cy="550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그림 174" descr="봄, 코일 스프링, 자연, 디자인이(가) 표시된 사진&#10;&#10;자동 생성된 설명">
              <a:extLst>
                <a:ext uri="{FF2B5EF4-FFF2-40B4-BE49-F238E27FC236}">
                  <a16:creationId xmlns:a16="http://schemas.microsoft.com/office/drawing/2014/main" id="{C618BACD-900F-B4F9-529A-EB51562A8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643" y="1743853"/>
              <a:ext cx="607258" cy="607258"/>
            </a:xfrm>
            <a:prstGeom prst="rect">
              <a:avLst/>
            </a:prstGeom>
          </p:spPr>
        </p:pic>
        <p:pic>
          <p:nvPicPr>
            <p:cNvPr id="176" name="Picture 2" descr="HCI 분야 글로벌 기업 스마트엑스(SmartX), 한국 시장 본격 진출 &lt; 미분류 &lt; 기사본문 - 테크M">
              <a:extLst>
                <a:ext uri="{FF2B5EF4-FFF2-40B4-BE49-F238E27FC236}">
                  <a16:creationId xmlns:a16="http://schemas.microsoft.com/office/drawing/2014/main" id="{192E6230-406E-C7CE-CDD3-0AF80C413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6060" y="6159835"/>
              <a:ext cx="744021" cy="198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8" descr="Proxmox - Sentra IT">
              <a:extLst>
                <a:ext uri="{FF2B5EF4-FFF2-40B4-BE49-F238E27FC236}">
                  <a16:creationId xmlns:a16="http://schemas.microsoft.com/office/drawing/2014/main" id="{BB8EFE9F-9CA3-71B9-5584-E58C289B3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3969" y="5954647"/>
              <a:ext cx="861564" cy="195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12" descr="Morpheus Data - Plataforma de Gerenciamento Multicloud - Loonar">
              <a:extLst>
                <a:ext uri="{FF2B5EF4-FFF2-40B4-BE49-F238E27FC236}">
                  <a16:creationId xmlns:a16="http://schemas.microsoft.com/office/drawing/2014/main" id="{537BF726-7DCA-C377-DAE5-62ED772AD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6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0080" y="6058993"/>
              <a:ext cx="791761" cy="168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101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CFF01-83F3-A02D-148B-613928A53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>
            <a:extLst>
              <a:ext uri="{FF2B5EF4-FFF2-40B4-BE49-F238E27FC236}">
                <a16:creationId xmlns:a16="http://schemas.microsoft.com/office/drawing/2014/main" id="{161816D1-E271-DAB6-A7D5-FAA46D6DC26B}"/>
              </a:ext>
            </a:extLst>
          </p:cNvPr>
          <p:cNvSpPr/>
          <p:nvPr/>
        </p:nvSpPr>
        <p:spPr>
          <a:xfrm>
            <a:off x="0" y="0"/>
            <a:ext cx="1685925" cy="914400"/>
          </a:xfrm>
          <a:custGeom>
            <a:avLst/>
            <a:gdLst/>
            <a:ahLst/>
            <a:cxnLst/>
            <a:rect l="l" t="t" r="r" b="b"/>
            <a:pathLst>
              <a:path w="1685925" h="914400">
                <a:moveTo>
                  <a:pt x="1685924" y="0"/>
                </a:moveTo>
                <a:lnTo>
                  <a:pt x="0" y="0"/>
                </a:lnTo>
                <a:lnTo>
                  <a:pt x="0" y="914273"/>
                </a:lnTo>
                <a:lnTo>
                  <a:pt x="1685924" y="0"/>
                </a:lnTo>
                <a:close/>
              </a:path>
            </a:pathLst>
          </a:custGeom>
          <a:solidFill>
            <a:srgbClr val="22226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0003A1FE-6E07-01D5-3A84-9B6B54B14E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562" y="83946"/>
            <a:ext cx="815991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45" dirty="0"/>
              <a:t>0</a:t>
            </a:r>
            <a:r>
              <a:rPr lang="en-US" sz="3200" spc="-145" dirty="0"/>
              <a:t>2</a:t>
            </a:r>
            <a:r>
              <a:rPr sz="3200" spc="-145" dirty="0"/>
              <a:t>·</a:t>
            </a:r>
            <a:r>
              <a:rPr lang="en-US" sz="3200" b="1" spc="-145" dirty="0">
                <a:solidFill>
                  <a:srgbClr val="00AFEF"/>
                </a:solidFill>
              </a:rPr>
              <a:t>E</a:t>
            </a:r>
            <a:r>
              <a:rPr lang="en-US" sz="3200" b="1" spc="-145" dirty="0">
                <a:solidFill>
                  <a:srgbClr val="002B82"/>
                </a:solidFill>
              </a:rPr>
              <a:t>nd-to-</a:t>
            </a:r>
            <a:r>
              <a:rPr lang="en-US" altLang="ko-KR" sz="3200" b="1" spc="-145" dirty="0">
                <a:solidFill>
                  <a:srgbClr val="00AFEF"/>
                </a:solidFill>
              </a:rPr>
              <a:t>E</a:t>
            </a:r>
            <a:r>
              <a:rPr lang="en-US" altLang="ko-KR" sz="3200" b="1" spc="-145" dirty="0">
                <a:solidFill>
                  <a:srgbClr val="002B82"/>
                </a:solidFill>
              </a:rPr>
              <a:t>nd </a:t>
            </a:r>
            <a:r>
              <a:rPr lang="ko-KR" altLang="en-US" sz="3200" b="1" spc="-145" dirty="0">
                <a:solidFill>
                  <a:srgbClr val="00B0F0"/>
                </a:solidFill>
              </a:rPr>
              <a:t>기술지원</a:t>
            </a:r>
            <a:r>
              <a:rPr lang="ko-KR" altLang="en-US" sz="3200" b="1" spc="-145" dirty="0">
                <a:solidFill>
                  <a:srgbClr val="002B82"/>
                </a:solidFill>
              </a:rPr>
              <a:t> 시스템</a:t>
            </a:r>
            <a:endParaRPr sz="3200" b="1" dirty="0"/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B90109B2-D190-FFE7-CB87-A23EDF33414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ts val="9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800" b="0" i="0" u="none" strike="noStrike" kern="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</a:rPr>
              <a:pPr marL="38100" marR="0" lvl="0" indent="0" defTabSz="914400" eaLnBrk="1" fontAlgn="auto" latinLnBrk="0" hangingPunct="1">
                <a:lnSpc>
                  <a:spcPts val="9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800" b="0" i="0" u="none" strike="noStrike" kern="0" cap="none" spc="-25" normalizeH="0" baseline="0" noProof="0" dirty="0">
              <a:ln>
                <a:noFill/>
              </a:ln>
              <a:solidFill>
                <a:srgbClr val="7E7E7E"/>
              </a:solidFill>
              <a:effectLst/>
              <a:uLnTx/>
              <a:uFillTx/>
            </a:endParaRPr>
          </a:p>
        </p:txBody>
      </p: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8A820BED-2A43-D6D9-EF0A-1F82BA13E1AB}"/>
              </a:ext>
            </a:extLst>
          </p:cNvPr>
          <p:cNvGrpSpPr/>
          <p:nvPr/>
        </p:nvGrpSpPr>
        <p:grpSpPr>
          <a:xfrm>
            <a:off x="772390" y="1143000"/>
            <a:ext cx="5323610" cy="5008035"/>
            <a:chOff x="295958" y="1143000"/>
            <a:chExt cx="5323610" cy="5008035"/>
          </a:xfrm>
        </p:grpSpPr>
        <p:grpSp>
          <p:nvGrpSpPr>
            <p:cNvPr id="172" name="그룹 171">
              <a:extLst>
                <a:ext uri="{FF2B5EF4-FFF2-40B4-BE49-F238E27FC236}">
                  <a16:creationId xmlns:a16="http://schemas.microsoft.com/office/drawing/2014/main" id="{8848D172-458A-C020-83EB-8CA764EF5629}"/>
                </a:ext>
              </a:extLst>
            </p:cNvPr>
            <p:cNvGrpSpPr/>
            <p:nvPr/>
          </p:nvGrpSpPr>
          <p:grpSpPr>
            <a:xfrm>
              <a:off x="295958" y="1143000"/>
              <a:ext cx="5323610" cy="5008035"/>
              <a:chOff x="5715000" y="935565"/>
              <a:chExt cx="5323610" cy="5008035"/>
            </a:xfrm>
          </p:grpSpPr>
          <p:grpSp>
            <p:nvGrpSpPr>
              <p:cNvPr id="171" name="그룹 170">
                <a:extLst>
                  <a:ext uri="{FF2B5EF4-FFF2-40B4-BE49-F238E27FC236}">
                    <a16:creationId xmlns:a16="http://schemas.microsoft.com/office/drawing/2014/main" id="{229E0EC6-2FB6-D7CD-580E-AF177E48E8F0}"/>
                  </a:ext>
                </a:extLst>
              </p:cNvPr>
              <p:cNvGrpSpPr/>
              <p:nvPr/>
            </p:nvGrpSpPr>
            <p:grpSpPr>
              <a:xfrm>
                <a:off x="5715000" y="935565"/>
                <a:ext cx="5323610" cy="5008035"/>
                <a:chOff x="5715000" y="935565"/>
                <a:chExt cx="5323610" cy="5008035"/>
              </a:xfrm>
            </p:grpSpPr>
            <p:sp>
              <p:nvSpPr>
                <p:cNvPr id="63" name="양쪽 모서리가 둥근 사각형 70">
                  <a:extLst>
                    <a:ext uri="{FF2B5EF4-FFF2-40B4-BE49-F238E27FC236}">
                      <a16:creationId xmlns:a16="http://schemas.microsoft.com/office/drawing/2014/main" id="{5078B71E-74E6-B676-038C-9479E7E3972B}"/>
                    </a:ext>
                  </a:extLst>
                </p:cNvPr>
                <p:cNvSpPr/>
                <p:nvPr/>
              </p:nvSpPr>
              <p:spPr>
                <a:xfrm flipH="1">
                  <a:off x="5734626" y="1017101"/>
                  <a:ext cx="5134571" cy="4926499"/>
                </a:xfrm>
                <a:prstGeom prst="round2SameRect">
                  <a:avLst>
                    <a:gd name="adj1" fmla="val 1772"/>
                    <a:gd name="adj2" fmla="val 2383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114300" dist="50800" dir="5400000" algn="t" rotWithShape="0">
                    <a:prstClr val="black">
                      <a:alpha val="2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54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KoPub돋움체 Medium" panose="02020603020101020101" pitchFamily="18" charset="-127"/>
                    <a:cs typeface="+mn-cs"/>
                  </a:endParaRPr>
                </a:p>
              </p:txBody>
            </p:sp>
            <p:grpSp>
              <p:nvGrpSpPr>
                <p:cNvPr id="64" name="그룹 63">
                  <a:extLst>
                    <a:ext uri="{FF2B5EF4-FFF2-40B4-BE49-F238E27FC236}">
                      <a16:creationId xmlns:a16="http://schemas.microsoft.com/office/drawing/2014/main" id="{7CBBAC7F-3B50-2FC4-066B-788424C68F37}"/>
                    </a:ext>
                  </a:extLst>
                </p:cNvPr>
                <p:cNvGrpSpPr/>
                <p:nvPr/>
              </p:nvGrpSpPr>
              <p:grpSpPr>
                <a:xfrm flipH="1">
                  <a:off x="10699788" y="1322294"/>
                  <a:ext cx="338822" cy="4264494"/>
                  <a:chOff x="5134125" y="2703190"/>
                  <a:chExt cx="432681" cy="4221049"/>
                </a:xfrm>
              </p:grpSpPr>
              <p:sp>
                <p:nvSpPr>
                  <p:cNvPr id="137" name="모서리가 둥근 직사각형 73">
                    <a:extLst>
                      <a:ext uri="{FF2B5EF4-FFF2-40B4-BE49-F238E27FC236}">
                        <a16:creationId xmlns:a16="http://schemas.microsoft.com/office/drawing/2014/main" id="{9CBFD2A4-DEE2-E710-F794-DF7DFC369ACF}"/>
                      </a:ext>
                    </a:extLst>
                  </p:cNvPr>
                  <p:cNvSpPr/>
                  <p:nvPr/>
                </p:nvSpPr>
                <p:spPr>
                  <a:xfrm>
                    <a:off x="5134125" y="2703190"/>
                    <a:ext cx="432681" cy="938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543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KoPub돋움체 Medium" panose="02020603020101020101" pitchFamily="18" charset="-127"/>
                      <a:cs typeface="+mn-cs"/>
                    </a:endParaRPr>
                  </a:p>
                </p:txBody>
              </p:sp>
              <p:sp>
                <p:nvSpPr>
                  <p:cNvPr id="138" name="모서리가 둥근 직사각형 74">
                    <a:extLst>
                      <a:ext uri="{FF2B5EF4-FFF2-40B4-BE49-F238E27FC236}">
                        <a16:creationId xmlns:a16="http://schemas.microsoft.com/office/drawing/2014/main" id="{F0BBCEC4-338F-402D-7ADF-C1CFF4403F79}"/>
                      </a:ext>
                    </a:extLst>
                  </p:cNvPr>
                  <p:cNvSpPr/>
                  <p:nvPr/>
                </p:nvSpPr>
                <p:spPr>
                  <a:xfrm>
                    <a:off x="5134125" y="3302678"/>
                    <a:ext cx="432681" cy="938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543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KoPub돋움체 Medium" panose="02020603020101020101" pitchFamily="18" charset="-127"/>
                      <a:cs typeface="+mn-cs"/>
                    </a:endParaRPr>
                  </a:p>
                </p:txBody>
              </p:sp>
              <p:sp>
                <p:nvSpPr>
                  <p:cNvPr id="139" name="모서리가 둥근 직사각형 75">
                    <a:extLst>
                      <a:ext uri="{FF2B5EF4-FFF2-40B4-BE49-F238E27FC236}">
                        <a16:creationId xmlns:a16="http://schemas.microsoft.com/office/drawing/2014/main" id="{E356CC4A-FA36-1B1E-E5CB-34AC9DAFE2C6}"/>
                      </a:ext>
                    </a:extLst>
                  </p:cNvPr>
                  <p:cNvSpPr/>
                  <p:nvPr/>
                </p:nvSpPr>
                <p:spPr>
                  <a:xfrm>
                    <a:off x="5134125" y="3902166"/>
                    <a:ext cx="432681" cy="938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543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KoPub돋움체 Medium" panose="02020603020101020101" pitchFamily="18" charset="-127"/>
                      <a:cs typeface="+mn-cs"/>
                    </a:endParaRPr>
                  </a:p>
                </p:txBody>
              </p:sp>
              <p:sp>
                <p:nvSpPr>
                  <p:cNvPr id="140" name="모서리가 둥근 직사각형 76">
                    <a:extLst>
                      <a:ext uri="{FF2B5EF4-FFF2-40B4-BE49-F238E27FC236}">
                        <a16:creationId xmlns:a16="http://schemas.microsoft.com/office/drawing/2014/main" id="{87678CBF-9620-1DA6-CE2E-C27C908254F5}"/>
                      </a:ext>
                    </a:extLst>
                  </p:cNvPr>
                  <p:cNvSpPr/>
                  <p:nvPr/>
                </p:nvSpPr>
                <p:spPr>
                  <a:xfrm>
                    <a:off x="5134125" y="4501654"/>
                    <a:ext cx="432681" cy="938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543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KoPub돋움체 Medium" panose="02020603020101020101" pitchFamily="18" charset="-127"/>
                      <a:cs typeface="+mn-cs"/>
                    </a:endParaRPr>
                  </a:p>
                </p:txBody>
              </p:sp>
              <p:sp>
                <p:nvSpPr>
                  <p:cNvPr id="141" name="모서리가 둥근 직사각형 77">
                    <a:extLst>
                      <a:ext uri="{FF2B5EF4-FFF2-40B4-BE49-F238E27FC236}">
                        <a16:creationId xmlns:a16="http://schemas.microsoft.com/office/drawing/2014/main" id="{7D85565B-F7C3-ED09-464E-394453CA6DDC}"/>
                      </a:ext>
                    </a:extLst>
                  </p:cNvPr>
                  <p:cNvSpPr/>
                  <p:nvPr/>
                </p:nvSpPr>
                <p:spPr>
                  <a:xfrm>
                    <a:off x="5134125" y="5101142"/>
                    <a:ext cx="432681" cy="938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543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KoPub돋움체 Medium" panose="02020603020101020101" pitchFamily="18" charset="-127"/>
                      <a:cs typeface="+mn-cs"/>
                    </a:endParaRPr>
                  </a:p>
                </p:txBody>
              </p:sp>
              <p:sp>
                <p:nvSpPr>
                  <p:cNvPr id="142" name="모서리가 둥근 직사각형 77">
                    <a:extLst>
                      <a:ext uri="{FF2B5EF4-FFF2-40B4-BE49-F238E27FC236}">
                        <a16:creationId xmlns:a16="http://schemas.microsoft.com/office/drawing/2014/main" id="{64CCC69C-F227-A8B1-B833-FCF0DF130EDF}"/>
                      </a:ext>
                    </a:extLst>
                  </p:cNvPr>
                  <p:cNvSpPr/>
                  <p:nvPr/>
                </p:nvSpPr>
                <p:spPr>
                  <a:xfrm>
                    <a:off x="5134125" y="5700630"/>
                    <a:ext cx="432681" cy="938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543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KoPub돋움체 Medium" panose="02020603020101020101" pitchFamily="18" charset="-127"/>
                      <a:cs typeface="+mn-cs"/>
                    </a:endParaRPr>
                  </a:p>
                </p:txBody>
              </p:sp>
              <p:sp>
                <p:nvSpPr>
                  <p:cNvPr id="143" name="모서리가 둥근 직사각형 77">
                    <a:extLst>
                      <a:ext uri="{FF2B5EF4-FFF2-40B4-BE49-F238E27FC236}">
                        <a16:creationId xmlns:a16="http://schemas.microsoft.com/office/drawing/2014/main" id="{61A0A0F0-696D-4CD8-3228-438B49DDC79F}"/>
                      </a:ext>
                    </a:extLst>
                  </p:cNvPr>
                  <p:cNvSpPr/>
                  <p:nvPr/>
                </p:nvSpPr>
                <p:spPr>
                  <a:xfrm>
                    <a:off x="5134125" y="6230917"/>
                    <a:ext cx="432681" cy="938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543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KoPub돋움체 Medium" panose="02020603020101020101" pitchFamily="18" charset="-127"/>
                      <a:cs typeface="+mn-cs"/>
                    </a:endParaRPr>
                  </a:p>
                </p:txBody>
              </p:sp>
              <p:sp>
                <p:nvSpPr>
                  <p:cNvPr id="144" name="모서리가 둥근 직사각형 77">
                    <a:extLst>
                      <a:ext uri="{FF2B5EF4-FFF2-40B4-BE49-F238E27FC236}">
                        <a16:creationId xmlns:a16="http://schemas.microsoft.com/office/drawing/2014/main" id="{DB27C677-E6D0-830A-EE8E-A171E1F0CD68}"/>
                      </a:ext>
                    </a:extLst>
                  </p:cNvPr>
                  <p:cNvSpPr/>
                  <p:nvPr/>
                </p:nvSpPr>
                <p:spPr>
                  <a:xfrm>
                    <a:off x="5134125" y="6830406"/>
                    <a:ext cx="432681" cy="9383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543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KoPub돋움체 Medium" panose="02020603020101020101" pitchFamily="18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65" name="그룹 64">
                  <a:extLst>
                    <a:ext uri="{FF2B5EF4-FFF2-40B4-BE49-F238E27FC236}">
                      <a16:creationId xmlns:a16="http://schemas.microsoft.com/office/drawing/2014/main" id="{1D9E5A0F-CEBC-2DD2-1C56-4B34141293EE}"/>
                    </a:ext>
                  </a:extLst>
                </p:cNvPr>
                <p:cNvGrpSpPr/>
                <p:nvPr/>
              </p:nvGrpSpPr>
              <p:grpSpPr>
                <a:xfrm>
                  <a:off x="5715000" y="935565"/>
                  <a:ext cx="3943653" cy="350249"/>
                  <a:chOff x="47558" y="2522000"/>
                  <a:chExt cx="5389311" cy="507602"/>
                </a:xfrm>
              </p:grpSpPr>
              <p:sp>
                <p:nvSpPr>
                  <p:cNvPr id="132" name="한쪽 모서리가 둥근 사각형 322">
                    <a:extLst>
                      <a:ext uri="{FF2B5EF4-FFF2-40B4-BE49-F238E27FC236}">
                        <a16:creationId xmlns:a16="http://schemas.microsoft.com/office/drawing/2014/main" id="{DD97302F-1294-7103-2BD9-A8304F995BFF}"/>
                      </a:ext>
                    </a:extLst>
                  </p:cNvPr>
                  <p:cNvSpPr/>
                  <p:nvPr/>
                </p:nvSpPr>
                <p:spPr>
                  <a:xfrm flipH="1">
                    <a:off x="47558" y="2522001"/>
                    <a:ext cx="4334336" cy="507601"/>
                  </a:xfrm>
                  <a:prstGeom prst="round1Rect">
                    <a:avLst>
                      <a:gd name="adj" fmla="val 39697"/>
                    </a:avLst>
                  </a:prstGeom>
                  <a:solidFill>
                    <a:srgbClr val="4184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600" b="1" i="0" u="none" strike="noStrike" kern="0" cap="none" spc="-39" normalizeH="0" baseline="0" noProof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에스코어 드림 7 ExtraBold" panose="020B0803030302020204" pitchFamily="50" charset="-127"/>
                      <a:ea typeface="에스코어 드림 7 ExtraBold" panose="020B0803030302020204" pitchFamily="50" charset="-127"/>
                      <a:cs typeface="+mn-cs"/>
                    </a:endParaRPr>
                  </a:p>
                </p:txBody>
              </p:sp>
              <p:grpSp>
                <p:nvGrpSpPr>
                  <p:cNvPr id="133" name="그룹 132">
                    <a:extLst>
                      <a:ext uri="{FF2B5EF4-FFF2-40B4-BE49-F238E27FC236}">
                        <a16:creationId xmlns:a16="http://schemas.microsoft.com/office/drawing/2014/main" id="{01EF9B2B-DE2E-0A80-8069-9F9D611EF1E2}"/>
                      </a:ext>
                    </a:extLst>
                  </p:cNvPr>
                  <p:cNvGrpSpPr/>
                  <p:nvPr/>
                </p:nvGrpSpPr>
                <p:grpSpPr>
                  <a:xfrm>
                    <a:off x="2618689" y="2522000"/>
                    <a:ext cx="2818180" cy="507602"/>
                    <a:chOff x="1696047" y="3239198"/>
                    <a:chExt cx="2777716" cy="507602"/>
                  </a:xfrm>
                </p:grpSpPr>
                <p:sp>
                  <p:nvSpPr>
                    <p:cNvPr id="135" name="직각 삼각형 11">
                      <a:extLst>
                        <a:ext uri="{FF2B5EF4-FFF2-40B4-BE49-F238E27FC236}">
                          <a16:creationId xmlns:a16="http://schemas.microsoft.com/office/drawing/2014/main" id="{052FBFCB-16A9-76BF-4A33-304BC1FCEF2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363576" y="3247178"/>
                      <a:ext cx="118167" cy="102207"/>
                    </a:xfrm>
                    <a:custGeom>
                      <a:avLst/>
                      <a:gdLst>
                        <a:gd name="connsiteX0" fmla="*/ 0 w 89837"/>
                        <a:gd name="connsiteY0" fmla="*/ 45719 h 45719"/>
                        <a:gd name="connsiteX1" fmla="*/ 0 w 89837"/>
                        <a:gd name="connsiteY1" fmla="*/ 0 h 45719"/>
                        <a:gd name="connsiteX2" fmla="*/ 89837 w 89837"/>
                        <a:gd name="connsiteY2" fmla="*/ 45719 h 45719"/>
                        <a:gd name="connsiteX3" fmla="*/ 0 w 89837"/>
                        <a:gd name="connsiteY3" fmla="*/ 45719 h 45719"/>
                        <a:gd name="connsiteX0" fmla="*/ 0 w 89837"/>
                        <a:gd name="connsiteY0" fmla="*/ 74294 h 74294"/>
                        <a:gd name="connsiteX1" fmla="*/ 0 w 89837"/>
                        <a:gd name="connsiteY1" fmla="*/ 0 h 74294"/>
                        <a:gd name="connsiteX2" fmla="*/ 89837 w 89837"/>
                        <a:gd name="connsiteY2" fmla="*/ 45719 h 74294"/>
                        <a:gd name="connsiteX3" fmla="*/ 0 w 89837"/>
                        <a:gd name="connsiteY3" fmla="*/ 74294 h 742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9837" h="74294">
                          <a:moveTo>
                            <a:pt x="0" y="74294"/>
                          </a:moveTo>
                          <a:lnTo>
                            <a:pt x="0" y="0"/>
                          </a:lnTo>
                          <a:lnTo>
                            <a:pt x="89837" y="45719"/>
                          </a:lnTo>
                          <a:lnTo>
                            <a:pt x="0" y="74294"/>
                          </a:lnTo>
                          <a:close/>
                        </a:path>
                      </a:pathLst>
                    </a:custGeom>
                    <a:solidFill>
                      <a:srgbClr val="4C5E7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에스코어 드림 7 ExtraBold" panose="020B0803030302020204" pitchFamily="50" charset="-127"/>
                        <a:ea typeface="에스코어 드림 7 ExtraBold" panose="020B0803030302020204" pitchFamily="50" charset="-127"/>
                        <a:cs typeface="+mn-cs"/>
                      </a:endParaRPr>
                    </a:p>
                  </p:txBody>
                </p:sp>
                <p:sp>
                  <p:nvSpPr>
                    <p:cNvPr id="136" name="자유형 326">
                      <a:extLst>
                        <a:ext uri="{FF2B5EF4-FFF2-40B4-BE49-F238E27FC236}">
                          <a16:creationId xmlns:a16="http://schemas.microsoft.com/office/drawing/2014/main" id="{9C6AAF60-BF75-8210-9836-3377EEE2FE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6047" y="3239199"/>
                      <a:ext cx="2745509" cy="507601"/>
                    </a:xfrm>
                    <a:custGeom>
                      <a:avLst/>
                      <a:gdLst>
                        <a:gd name="connsiteX0" fmla="*/ 0 w 2016052"/>
                        <a:gd name="connsiteY0" fmla="*/ 0 h 368979"/>
                        <a:gd name="connsiteX1" fmla="*/ 2016052 w 2016052"/>
                        <a:gd name="connsiteY1" fmla="*/ 0 h 368979"/>
                        <a:gd name="connsiteX2" fmla="*/ 1849384 w 2016052"/>
                        <a:gd name="connsiteY2" fmla="*/ 368979 h 368979"/>
                        <a:gd name="connsiteX3" fmla="*/ 0 w 2016052"/>
                        <a:gd name="connsiteY3" fmla="*/ 368979 h 36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16052" h="368979">
                          <a:moveTo>
                            <a:pt x="0" y="0"/>
                          </a:moveTo>
                          <a:lnTo>
                            <a:pt x="2016052" y="0"/>
                          </a:lnTo>
                          <a:lnTo>
                            <a:pt x="1849384" y="368979"/>
                          </a:lnTo>
                          <a:lnTo>
                            <a:pt x="0" y="368979"/>
                          </a:lnTo>
                          <a:close/>
                        </a:path>
                      </a:pathLst>
                    </a:custGeom>
                    <a:solidFill>
                      <a:srgbClr val="4184D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600" b="1" i="0" u="none" strike="noStrike" kern="0" cap="none" spc="-39" normalizeH="0" baseline="0" noProof="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에스코어 드림 7 ExtraBold" panose="020B0803030302020204" pitchFamily="50" charset="-127"/>
                        <a:ea typeface="에스코어 드림 7 ExtraBold" panose="020B0803030302020204" pitchFamily="50" charset="-127"/>
                        <a:cs typeface="+mn-cs"/>
                      </a:endParaRPr>
                    </a:p>
                  </p:txBody>
                </p:sp>
              </p:grpSp>
              <p:sp>
                <p:nvSpPr>
                  <p:cNvPr id="134" name="Rectangle 246">
                    <a:extLst>
                      <a:ext uri="{FF2B5EF4-FFF2-40B4-BE49-F238E27FC236}">
                        <a16:creationId xmlns:a16="http://schemas.microsoft.com/office/drawing/2014/main" id="{1BEA7281-8BA3-5D5D-E31D-640F208B5F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3820" y="2598561"/>
                    <a:ext cx="4938812" cy="3544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EAEAEA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47461" tIns="23731" rIns="47461" bIns="23731" anchor="ctr" anchorCtr="0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30000"/>
                      </a:spcBef>
                      <a:spcAft>
                        <a:spcPts val="0"/>
                      </a:spcAft>
                      <a:buClr>
                        <a:prstClr val="black">
                          <a:lumMod val="75000"/>
                          <a:lumOff val="25000"/>
                        </a:prstClr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ko-KR" altLang="en-US" sz="1600" b="1" i="0" u="none" strike="noStrike" kern="0" cap="none" spc="-53" normalizeH="0" baseline="0" noProof="0" dirty="0">
                        <a:ln>
                          <a:solidFill>
                            <a:prstClr val="white">
                              <a:lumMod val="7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rPr>
                      <a:t>기술 등급 현황</a:t>
                    </a:r>
                  </a:p>
                </p:txBody>
              </p:sp>
            </p:grpSp>
            <p:grpSp>
              <p:nvGrpSpPr>
                <p:cNvPr id="76" name="그룹 75">
                  <a:extLst>
                    <a:ext uri="{FF2B5EF4-FFF2-40B4-BE49-F238E27FC236}">
                      <a16:creationId xmlns:a16="http://schemas.microsoft.com/office/drawing/2014/main" id="{63D5D9EF-99BF-F9E6-DDAC-AC2A8F0136D8}"/>
                    </a:ext>
                  </a:extLst>
                </p:cNvPr>
                <p:cNvGrpSpPr/>
                <p:nvPr/>
              </p:nvGrpSpPr>
              <p:grpSpPr>
                <a:xfrm>
                  <a:off x="5815678" y="4386109"/>
                  <a:ext cx="1215491" cy="321864"/>
                  <a:chOff x="6030496" y="3965799"/>
                  <a:chExt cx="1400551" cy="424109"/>
                </a:xfrm>
              </p:grpSpPr>
              <p:pic>
                <p:nvPicPr>
                  <p:cNvPr id="123" name="Picture 185" descr="그림자">
                    <a:extLst>
                      <a:ext uri="{FF2B5EF4-FFF2-40B4-BE49-F238E27FC236}">
                        <a16:creationId xmlns:a16="http://schemas.microsoft.com/office/drawing/2014/main" id="{89B521D2-B3E1-2CF3-D3FB-69B44D3B86E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6240838" y="4220852"/>
                    <a:ext cx="1190209" cy="1690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4" name="모서리가 둥근 직사각형 353">
                    <a:extLst>
                      <a:ext uri="{FF2B5EF4-FFF2-40B4-BE49-F238E27FC236}">
                        <a16:creationId xmlns:a16="http://schemas.microsoft.com/office/drawing/2014/main" id="{32F06AD4-5C0C-B392-03B8-DFA3EFCA914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608373" y="3501465"/>
                    <a:ext cx="345068" cy="1273736"/>
                  </a:xfrm>
                  <a:prstGeom prst="roundRect">
                    <a:avLst>
                      <a:gd name="adj" fmla="val 15354"/>
                    </a:avLst>
                  </a:prstGeom>
                  <a:solidFill>
                    <a:srgbClr val="E7604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60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에스코어 드림 5 Medium" panose="020B0503030302020204" pitchFamily="50" charset="-127"/>
                      <a:ea typeface="에스코어 드림 5 Medium" panose="020B0503030302020204" pitchFamily="50" charset="-127"/>
                      <a:cs typeface="+mn-cs"/>
                    </a:endParaRPr>
                  </a:p>
                </p:txBody>
              </p:sp>
              <p:sp>
                <p:nvSpPr>
                  <p:cNvPr id="125" name="타원 124">
                    <a:extLst>
                      <a:ext uri="{FF2B5EF4-FFF2-40B4-BE49-F238E27FC236}">
                        <a16:creationId xmlns:a16="http://schemas.microsoft.com/office/drawing/2014/main" id="{B0D280B9-8D4D-E154-9B7D-B588FAC4E1F0}"/>
                      </a:ext>
                    </a:extLst>
                  </p:cNvPr>
                  <p:cNvSpPr/>
                  <p:nvPr/>
                </p:nvSpPr>
                <p:spPr>
                  <a:xfrm>
                    <a:off x="6030496" y="4029237"/>
                    <a:ext cx="218193" cy="218191"/>
                  </a:xfrm>
                  <a:prstGeom prst="ellipse">
                    <a:avLst/>
                  </a:prstGeom>
                  <a:solidFill>
                    <a:srgbClr val="E76042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60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에스코어 드림 5 Medium" panose="020B0503030302020204" pitchFamily="50" charset="-127"/>
                      <a:ea typeface="에스코어 드림 5 Medium" panose="020B0503030302020204" pitchFamily="50" charset="-127"/>
                      <a:cs typeface="+mn-cs"/>
                    </a:endParaRPr>
                  </a:p>
                </p:txBody>
              </p:sp>
              <p:sp>
                <p:nvSpPr>
                  <p:cNvPr id="126" name="타원 125">
                    <a:extLst>
                      <a:ext uri="{FF2B5EF4-FFF2-40B4-BE49-F238E27FC236}">
                        <a16:creationId xmlns:a16="http://schemas.microsoft.com/office/drawing/2014/main" id="{74D013A1-2228-11F3-B41D-9CAFD9A1DA8F}"/>
                      </a:ext>
                    </a:extLst>
                  </p:cNvPr>
                  <p:cNvSpPr/>
                  <p:nvPr/>
                </p:nvSpPr>
                <p:spPr>
                  <a:xfrm>
                    <a:off x="6078668" y="4077408"/>
                    <a:ext cx="121850" cy="1218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57150">
                    <a:noFill/>
                  </a:ln>
                  <a:effectLst>
                    <a:innerShdw dist="31750" dir="135000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60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에스코어 드림 5 Medium" panose="020B0503030302020204" pitchFamily="50" charset="-127"/>
                      <a:ea typeface="에스코어 드림 5 Medium" panose="020B0503030302020204" pitchFamily="50" charset="-127"/>
                      <a:cs typeface="+mn-cs"/>
                    </a:endParaRPr>
                  </a:p>
                </p:txBody>
              </p:sp>
              <p:sp>
                <p:nvSpPr>
                  <p:cNvPr id="127" name="자유형 356">
                    <a:extLst>
                      <a:ext uri="{FF2B5EF4-FFF2-40B4-BE49-F238E27FC236}">
                        <a16:creationId xmlns:a16="http://schemas.microsoft.com/office/drawing/2014/main" id="{7BCD74FE-081C-B34D-D6EE-16F983CC6C3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954189" y="4107213"/>
                    <a:ext cx="429082" cy="161603"/>
                  </a:xfrm>
                  <a:custGeom>
                    <a:avLst/>
                    <a:gdLst>
                      <a:gd name="connsiteX0" fmla="*/ 50265 w 438901"/>
                      <a:gd name="connsiteY0" fmla="*/ 0 h 271467"/>
                      <a:gd name="connsiteX1" fmla="*/ 438901 w 438901"/>
                      <a:gd name="connsiteY1" fmla="*/ 0 h 271467"/>
                      <a:gd name="connsiteX2" fmla="*/ 303374 w 438901"/>
                      <a:gd name="connsiteY2" fmla="*/ 45335 h 271467"/>
                      <a:gd name="connsiteX3" fmla="*/ 75450 w 438901"/>
                      <a:gd name="connsiteY3" fmla="*/ 185801 h 271467"/>
                      <a:gd name="connsiteX4" fmla="*/ 0 w 438901"/>
                      <a:gd name="connsiteY4" fmla="*/ 271467 h 271467"/>
                      <a:gd name="connsiteX5" fmla="*/ 0 w 438901"/>
                      <a:gd name="connsiteY5" fmla="*/ 50265 h 271467"/>
                      <a:gd name="connsiteX6" fmla="*/ 50265 w 438901"/>
                      <a:gd name="connsiteY6" fmla="*/ 0 h 271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38901" h="271467">
                        <a:moveTo>
                          <a:pt x="50265" y="0"/>
                        </a:moveTo>
                        <a:lnTo>
                          <a:pt x="438901" y="0"/>
                        </a:lnTo>
                        <a:lnTo>
                          <a:pt x="303374" y="45335"/>
                        </a:lnTo>
                        <a:cubicBezTo>
                          <a:pt x="213590" y="82717"/>
                          <a:pt x="136107" y="130468"/>
                          <a:pt x="75450" y="185801"/>
                        </a:cubicBezTo>
                        <a:lnTo>
                          <a:pt x="0" y="271467"/>
                        </a:lnTo>
                        <a:lnTo>
                          <a:pt x="0" y="50265"/>
                        </a:lnTo>
                        <a:cubicBezTo>
                          <a:pt x="0" y="22504"/>
                          <a:pt x="22504" y="0"/>
                          <a:pt x="50265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8000">
                        <a:schemeClr val="bg1">
                          <a:alpha val="20000"/>
                        </a:schemeClr>
                      </a:gs>
                      <a:gs pos="99000">
                        <a:schemeClr val="bg1">
                          <a:alpha val="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601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에스코어 드림 5 Medium" panose="020B0503030302020204" pitchFamily="50" charset="-127"/>
                      <a:ea typeface="에스코어 드림 5 Medium" panose="020B0503030302020204" pitchFamily="50" charset="-127"/>
                      <a:cs typeface="+mn-cs"/>
                    </a:endParaRPr>
                  </a:p>
                </p:txBody>
              </p:sp>
              <p:sp>
                <p:nvSpPr>
                  <p:cNvPr id="128" name="직사각형 127">
                    <a:extLst>
                      <a:ext uri="{FF2B5EF4-FFF2-40B4-BE49-F238E27FC236}">
                        <a16:creationId xmlns:a16="http://schemas.microsoft.com/office/drawing/2014/main" id="{E724DEA0-9CF6-5B2F-88B3-9642646A2AEF}"/>
                      </a:ext>
                    </a:extLst>
                  </p:cNvPr>
                  <p:cNvSpPr/>
                  <p:nvPr/>
                </p:nvSpPr>
                <p:spPr>
                  <a:xfrm>
                    <a:off x="6353165" y="3990143"/>
                    <a:ext cx="807300" cy="296381"/>
                  </a:xfrm>
                  <a:prstGeom prst="rect">
                    <a:avLst/>
                  </a:prstGeom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pPr marL="0" marR="0" lvl="0" indent="0" defTabSz="76200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ko-KR" altLang="en-US" sz="1350" b="1" i="0" u="none" strike="noStrike" kern="0" cap="none" spc="-71" normalizeH="0" baseline="0" noProof="0" dirty="0">
                        <a:ln>
                          <a:solidFill>
                            <a:prstClr val="white"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rPr>
                      <a:t>주요인증</a:t>
                    </a:r>
                  </a:p>
                </p:txBody>
              </p:sp>
            </p:grpSp>
            <p:sp>
              <p:nvSpPr>
                <p:cNvPr id="121" name="자유형 356">
                  <a:extLst>
                    <a:ext uri="{FF2B5EF4-FFF2-40B4-BE49-F238E27FC236}">
                      <a16:creationId xmlns:a16="http://schemas.microsoft.com/office/drawing/2014/main" id="{02C6D20C-AAB7-012C-AB0E-994A983A65A3}"/>
                    </a:ext>
                  </a:extLst>
                </p:cNvPr>
                <p:cNvSpPr/>
                <p:nvPr/>
              </p:nvSpPr>
              <p:spPr>
                <a:xfrm rot="10800000">
                  <a:off x="6617319" y="1483546"/>
                  <a:ext cx="372386" cy="122643"/>
                </a:xfrm>
                <a:custGeom>
                  <a:avLst/>
                  <a:gdLst>
                    <a:gd name="connsiteX0" fmla="*/ 50265 w 438901"/>
                    <a:gd name="connsiteY0" fmla="*/ 0 h 271467"/>
                    <a:gd name="connsiteX1" fmla="*/ 438901 w 438901"/>
                    <a:gd name="connsiteY1" fmla="*/ 0 h 271467"/>
                    <a:gd name="connsiteX2" fmla="*/ 303374 w 438901"/>
                    <a:gd name="connsiteY2" fmla="*/ 45335 h 271467"/>
                    <a:gd name="connsiteX3" fmla="*/ 75450 w 438901"/>
                    <a:gd name="connsiteY3" fmla="*/ 185801 h 271467"/>
                    <a:gd name="connsiteX4" fmla="*/ 0 w 438901"/>
                    <a:gd name="connsiteY4" fmla="*/ 271467 h 271467"/>
                    <a:gd name="connsiteX5" fmla="*/ 0 w 438901"/>
                    <a:gd name="connsiteY5" fmla="*/ 50265 h 271467"/>
                    <a:gd name="connsiteX6" fmla="*/ 50265 w 438901"/>
                    <a:gd name="connsiteY6" fmla="*/ 0 h 271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8901" h="271467">
                      <a:moveTo>
                        <a:pt x="50265" y="0"/>
                      </a:moveTo>
                      <a:lnTo>
                        <a:pt x="438901" y="0"/>
                      </a:lnTo>
                      <a:lnTo>
                        <a:pt x="303374" y="45335"/>
                      </a:lnTo>
                      <a:cubicBezTo>
                        <a:pt x="213590" y="82717"/>
                        <a:pt x="136107" y="130468"/>
                        <a:pt x="75450" y="185801"/>
                      </a:cubicBezTo>
                      <a:lnTo>
                        <a:pt x="0" y="271467"/>
                      </a:lnTo>
                      <a:lnTo>
                        <a:pt x="0" y="50265"/>
                      </a:lnTo>
                      <a:cubicBezTo>
                        <a:pt x="0" y="22504"/>
                        <a:pt x="22504" y="0"/>
                        <a:pt x="5026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8000">
                      <a:schemeClr val="bg1">
                        <a:alpha val="20000"/>
                      </a:schemeClr>
                    </a:gs>
                    <a:gs pos="99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6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에스코어 드림 5 Medium" panose="020B0503030302020204" pitchFamily="50" charset="-127"/>
                    <a:ea typeface="에스코어 드림 5 Medium" panose="020B0503030302020204" pitchFamily="50" charset="-127"/>
                    <a:cs typeface="+mn-cs"/>
                  </a:endParaRPr>
                </a:p>
              </p:txBody>
            </p:sp>
            <p:grpSp>
              <p:nvGrpSpPr>
                <p:cNvPr id="78" name="그룹 77">
                  <a:extLst>
                    <a:ext uri="{FF2B5EF4-FFF2-40B4-BE49-F238E27FC236}">
                      <a16:creationId xmlns:a16="http://schemas.microsoft.com/office/drawing/2014/main" id="{19C05841-4DCC-661E-6293-1E4022072205}"/>
                    </a:ext>
                  </a:extLst>
                </p:cNvPr>
                <p:cNvGrpSpPr/>
                <p:nvPr/>
              </p:nvGrpSpPr>
              <p:grpSpPr>
                <a:xfrm>
                  <a:off x="5815678" y="1523335"/>
                  <a:ext cx="1215491" cy="321864"/>
                  <a:chOff x="6030496" y="3965799"/>
                  <a:chExt cx="1400551" cy="424109"/>
                </a:xfrm>
              </p:grpSpPr>
              <p:pic>
                <p:nvPicPr>
                  <p:cNvPr id="111" name="Picture 185" descr="그림자">
                    <a:extLst>
                      <a:ext uri="{FF2B5EF4-FFF2-40B4-BE49-F238E27FC236}">
                        <a16:creationId xmlns:a16="http://schemas.microsoft.com/office/drawing/2014/main" id="{EC298420-B303-E5A5-285D-075882CC517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6240838" y="4220852"/>
                    <a:ext cx="1190209" cy="1690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2" name="모서리가 둥근 직사각형 353">
                    <a:extLst>
                      <a:ext uri="{FF2B5EF4-FFF2-40B4-BE49-F238E27FC236}">
                        <a16:creationId xmlns:a16="http://schemas.microsoft.com/office/drawing/2014/main" id="{441FEEE1-5DC3-0A6B-E421-1CF0310979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608373" y="3501465"/>
                    <a:ext cx="345068" cy="1273736"/>
                  </a:xfrm>
                  <a:prstGeom prst="roundRect">
                    <a:avLst>
                      <a:gd name="adj" fmla="val 15354"/>
                    </a:avLst>
                  </a:prstGeom>
                  <a:solidFill>
                    <a:srgbClr val="E7604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60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에스코어 드림 5 Medium" panose="020B0503030302020204" pitchFamily="50" charset="-127"/>
                      <a:ea typeface="에스코어 드림 5 Medium" panose="020B0503030302020204" pitchFamily="50" charset="-127"/>
                      <a:cs typeface="+mn-cs"/>
                    </a:endParaRPr>
                  </a:p>
                </p:txBody>
              </p:sp>
              <p:sp>
                <p:nvSpPr>
                  <p:cNvPr id="113" name="타원 112">
                    <a:extLst>
                      <a:ext uri="{FF2B5EF4-FFF2-40B4-BE49-F238E27FC236}">
                        <a16:creationId xmlns:a16="http://schemas.microsoft.com/office/drawing/2014/main" id="{0D3A2ABF-00F4-B837-A2CB-4079B499ED22}"/>
                      </a:ext>
                    </a:extLst>
                  </p:cNvPr>
                  <p:cNvSpPr/>
                  <p:nvPr/>
                </p:nvSpPr>
                <p:spPr>
                  <a:xfrm>
                    <a:off x="6030496" y="4029237"/>
                    <a:ext cx="218193" cy="218191"/>
                  </a:xfrm>
                  <a:prstGeom prst="ellipse">
                    <a:avLst/>
                  </a:prstGeom>
                  <a:solidFill>
                    <a:srgbClr val="E76042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60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에스코어 드림 5 Medium" panose="020B0503030302020204" pitchFamily="50" charset="-127"/>
                      <a:ea typeface="에스코어 드림 5 Medium" panose="020B0503030302020204" pitchFamily="50" charset="-127"/>
                      <a:cs typeface="+mn-cs"/>
                    </a:endParaRPr>
                  </a:p>
                </p:txBody>
              </p:sp>
              <p:sp>
                <p:nvSpPr>
                  <p:cNvPr id="114" name="타원 113">
                    <a:extLst>
                      <a:ext uri="{FF2B5EF4-FFF2-40B4-BE49-F238E27FC236}">
                        <a16:creationId xmlns:a16="http://schemas.microsoft.com/office/drawing/2014/main" id="{BAB70FED-2200-5E1C-C6B8-CD179A46FBB4}"/>
                      </a:ext>
                    </a:extLst>
                  </p:cNvPr>
                  <p:cNvSpPr/>
                  <p:nvPr/>
                </p:nvSpPr>
                <p:spPr>
                  <a:xfrm>
                    <a:off x="6078668" y="4077408"/>
                    <a:ext cx="121850" cy="121850"/>
                  </a:xfrm>
                  <a:prstGeom prst="ellipse">
                    <a:avLst/>
                  </a:prstGeom>
                  <a:solidFill>
                    <a:schemeClr val="bg1"/>
                  </a:solidFill>
                  <a:ln w="57150">
                    <a:noFill/>
                  </a:ln>
                  <a:effectLst>
                    <a:innerShdw dist="31750" dir="13500000">
                      <a:schemeClr val="tx1">
                        <a:lumMod val="65000"/>
                        <a:lumOff val="35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60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에스코어 드림 5 Medium" panose="020B0503030302020204" pitchFamily="50" charset="-127"/>
                      <a:ea typeface="에스코어 드림 5 Medium" panose="020B0503030302020204" pitchFamily="50" charset="-127"/>
                      <a:cs typeface="+mn-cs"/>
                    </a:endParaRPr>
                  </a:p>
                </p:txBody>
              </p:sp>
              <p:sp>
                <p:nvSpPr>
                  <p:cNvPr id="115" name="자유형 356">
                    <a:extLst>
                      <a:ext uri="{FF2B5EF4-FFF2-40B4-BE49-F238E27FC236}">
                        <a16:creationId xmlns:a16="http://schemas.microsoft.com/office/drawing/2014/main" id="{1BDCD427-D9AC-85DB-A10E-31ACD9B56E3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954189" y="4107213"/>
                    <a:ext cx="429082" cy="161603"/>
                  </a:xfrm>
                  <a:custGeom>
                    <a:avLst/>
                    <a:gdLst>
                      <a:gd name="connsiteX0" fmla="*/ 50265 w 438901"/>
                      <a:gd name="connsiteY0" fmla="*/ 0 h 271467"/>
                      <a:gd name="connsiteX1" fmla="*/ 438901 w 438901"/>
                      <a:gd name="connsiteY1" fmla="*/ 0 h 271467"/>
                      <a:gd name="connsiteX2" fmla="*/ 303374 w 438901"/>
                      <a:gd name="connsiteY2" fmla="*/ 45335 h 271467"/>
                      <a:gd name="connsiteX3" fmla="*/ 75450 w 438901"/>
                      <a:gd name="connsiteY3" fmla="*/ 185801 h 271467"/>
                      <a:gd name="connsiteX4" fmla="*/ 0 w 438901"/>
                      <a:gd name="connsiteY4" fmla="*/ 271467 h 271467"/>
                      <a:gd name="connsiteX5" fmla="*/ 0 w 438901"/>
                      <a:gd name="connsiteY5" fmla="*/ 50265 h 271467"/>
                      <a:gd name="connsiteX6" fmla="*/ 50265 w 438901"/>
                      <a:gd name="connsiteY6" fmla="*/ 0 h 271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38901" h="271467">
                        <a:moveTo>
                          <a:pt x="50265" y="0"/>
                        </a:moveTo>
                        <a:lnTo>
                          <a:pt x="438901" y="0"/>
                        </a:lnTo>
                        <a:lnTo>
                          <a:pt x="303374" y="45335"/>
                        </a:lnTo>
                        <a:cubicBezTo>
                          <a:pt x="213590" y="82717"/>
                          <a:pt x="136107" y="130468"/>
                          <a:pt x="75450" y="185801"/>
                        </a:cubicBezTo>
                        <a:lnTo>
                          <a:pt x="0" y="271467"/>
                        </a:lnTo>
                        <a:lnTo>
                          <a:pt x="0" y="50265"/>
                        </a:lnTo>
                        <a:cubicBezTo>
                          <a:pt x="0" y="22504"/>
                          <a:pt x="22504" y="0"/>
                          <a:pt x="50265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8000">
                        <a:schemeClr val="bg1">
                          <a:alpha val="20000"/>
                        </a:schemeClr>
                      </a:gs>
                      <a:gs pos="99000">
                        <a:schemeClr val="bg1">
                          <a:alpha val="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601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에스코어 드림 5 Medium" panose="020B0503030302020204" pitchFamily="50" charset="-127"/>
                      <a:ea typeface="에스코어 드림 5 Medium" panose="020B0503030302020204" pitchFamily="50" charset="-127"/>
                      <a:cs typeface="+mn-cs"/>
                    </a:endParaRPr>
                  </a:p>
                </p:txBody>
              </p:sp>
              <p:sp>
                <p:nvSpPr>
                  <p:cNvPr id="116" name="직사각형 115">
                    <a:extLst>
                      <a:ext uri="{FF2B5EF4-FFF2-40B4-BE49-F238E27FC236}">
                        <a16:creationId xmlns:a16="http://schemas.microsoft.com/office/drawing/2014/main" id="{B3FB870F-1BC8-C8FC-F17A-5EE4EBE0838C}"/>
                      </a:ext>
                    </a:extLst>
                  </p:cNvPr>
                  <p:cNvSpPr/>
                  <p:nvPr/>
                </p:nvSpPr>
                <p:spPr>
                  <a:xfrm>
                    <a:off x="6353165" y="3990143"/>
                    <a:ext cx="807300" cy="296381"/>
                  </a:xfrm>
                  <a:prstGeom prst="rect">
                    <a:avLst/>
                  </a:prstGeom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pPr marL="0" marR="0" lvl="0" indent="0" defTabSz="76200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ko-KR" altLang="en-US" sz="1350" b="1" i="0" u="none" strike="noStrike" kern="0" cap="none" spc="-71" normalizeH="0" baseline="0" noProof="0" dirty="0">
                        <a:ln>
                          <a:solidFill>
                            <a:prstClr val="white"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rPr>
                      <a:t>인원현황</a:t>
                    </a:r>
                  </a:p>
                </p:txBody>
              </p:sp>
            </p:grpSp>
            <p:sp>
              <p:nvSpPr>
                <p:cNvPr id="79" name="직사각형 78">
                  <a:extLst>
                    <a:ext uri="{FF2B5EF4-FFF2-40B4-BE49-F238E27FC236}">
                      <a16:creationId xmlns:a16="http://schemas.microsoft.com/office/drawing/2014/main" id="{40B7B91B-73A3-1F0D-E8F4-9A9CEAF6BA8C}"/>
                    </a:ext>
                  </a:extLst>
                </p:cNvPr>
                <p:cNvSpPr/>
                <p:nvPr/>
              </p:nvSpPr>
              <p:spPr>
                <a:xfrm flipH="1">
                  <a:off x="8315422" y="1447800"/>
                  <a:ext cx="390148" cy="314901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spAutoFit/>
                  <a:scene3d>
                    <a:camera prst="orthographicFront"/>
                    <a:lightRig rig="threePt" dir="t"/>
                  </a:scene3d>
                  <a:sp3d>
                    <a:bevelT w="0"/>
                  </a:sp3d>
                </a:bodyPr>
                <a:lstStyle/>
                <a:p>
                  <a:pPr marL="0" marR="0" lvl="0" indent="0" algn="ctr" defTabSz="779252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맑은 고딕" panose="020B0503020000020004" pitchFamily="50" charset="-127"/>
                      <a:cs typeface="+mn-cs"/>
                    </a:rPr>
                    <a:t>총</a:t>
                  </a:r>
                  <a:br>
                    <a:rPr kumimoji="0" lang="en-US" altLang="ko-KR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맑은 고딕" panose="020B0503020000020004" pitchFamily="50" charset="-127"/>
                      <a:cs typeface="+mn-cs"/>
                    </a:rPr>
                  </a:br>
                  <a:r>
                    <a:rPr kumimoji="0" lang="en-US" altLang="ko-KR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맑은 고딕" panose="020B0503020000020004" pitchFamily="50" charset="-127"/>
                      <a:cs typeface="+mn-cs"/>
                    </a:rPr>
                    <a:t>128</a:t>
                  </a:r>
                  <a:r>
                    <a:rPr kumimoji="0" lang="ko-KR" alt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맑은 고딕" panose="020B0503020000020004" pitchFamily="50" charset="-127"/>
                      <a:cs typeface="+mn-cs"/>
                    </a:rPr>
                    <a:t>명</a:t>
                  </a:r>
                  <a:endParaRPr kumimoji="0" lang="ko-KR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80" name="그림 234">
                  <a:extLst>
                    <a:ext uri="{FF2B5EF4-FFF2-40B4-BE49-F238E27FC236}">
                      <a16:creationId xmlns:a16="http://schemas.microsoft.com/office/drawing/2014/main" id="{5A5373B0-B4F7-BC8C-6ABC-292DE49065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01" t="5472" r="71085" b="69554"/>
                <a:stretch/>
              </p:blipFill>
              <p:spPr>
                <a:xfrm>
                  <a:off x="10094090" y="1990155"/>
                  <a:ext cx="518652" cy="587705"/>
                </a:xfrm>
                <a:prstGeom prst="rect">
                  <a:avLst/>
                </a:prstGeom>
              </p:spPr>
            </p:pic>
            <p:graphicFrame>
              <p:nvGraphicFramePr>
                <p:cNvPr id="81" name="차트 80">
                  <a:extLst>
                    <a:ext uri="{FF2B5EF4-FFF2-40B4-BE49-F238E27FC236}">
                      <a16:creationId xmlns:a16="http://schemas.microsoft.com/office/drawing/2014/main" id="{9FAD8464-FD73-3594-778E-75FC042F3C0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07988556"/>
                    </p:ext>
                  </p:extLst>
                </p:nvPr>
              </p:nvGraphicFramePr>
              <p:xfrm>
                <a:off x="5964035" y="1856679"/>
                <a:ext cx="4410512" cy="103961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2A7D1F9-4E82-257E-A75D-5BD79EC93E65}"/>
                    </a:ext>
                  </a:extLst>
                </p:cNvPr>
                <p:cNvSpPr txBox="1"/>
                <p:nvPr/>
              </p:nvSpPr>
              <p:spPr>
                <a:xfrm>
                  <a:off x="7592438" y="2163421"/>
                  <a:ext cx="37830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000" b="0" i="0" u="none" strike="noStrike" kern="0" cap="none" spc="-20" normalizeH="0" baseline="0" noProof="0" dirty="0">
                      <a:ln>
                        <a:solidFill>
                          <a:srgbClr val="5B9BD5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9</a:t>
                  </a:r>
                  <a:r>
                    <a:rPr kumimoji="0" lang="ko-KR" altLang="en-US" sz="1000" b="0" i="0" u="none" strike="noStrike" kern="0" cap="none" spc="-20" normalizeH="0" baseline="0" noProof="0" dirty="0">
                      <a:ln>
                        <a:solidFill>
                          <a:srgbClr val="5B9BD5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명</a:t>
                  </a: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D7DA16D-25A1-B151-720B-51340D070AEF}"/>
                    </a:ext>
                  </a:extLst>
                </p:cNvPr>
                <p:cNvSpPr txBox="1"/>
                <p:nvPr/>
              </p:nvSpPr>
              <p:spPr>
                <a:xfrm>
                  <a:off x="6641332" y="2163043"/>
                  <a:ext cx="37830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000" b="0" i="0" u="none" strike="noStrike" kern="0" cap="none" spc="-20" normalizeH="0" baseline="0" noProof="0" dirty="0">
                      <a:ln>
                        <a:solidFill>
                          <a:srgbClr val="5B9BD5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5</a:t>
                  </a:r>
                  <a:r>
                    <a:rPr kumimoji="0" lang="ko-KR" altLang="en-US" sz="1000" b="0" i="0" u="none" strike="noStrike" kern="0" cap="none" spc="-20" normalizeH="0" baseline="0" noProof="0" dirty="0">
                      <a:ln>
                        <a:solidFill>
                          <a:srgbClr val="5B9BD5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명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461E8DA3-EE26-967B-820E-0CBD3DFFDAED}"/>
                    </a:ext>
                  </a:extLst>
                </p:cNvPr>
                <p:cNvSpPr txBox="1"/>
                <p:nvPr/>
              </p:nvSpPr>
              <p:spPr>
                <a:xfrm>
                  <a:off x="9503948" y="2243193"/>
                  <a:ext cx="37830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1000" spc="-20" dirty="0">
                      <a:ln>
                        <a:solidFill>
                          <a:srgbClr val="5B9BD5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0</a:t>
                  </a:r>
                  <a:r>
                    <a:rPr kumimoji="0" lang="ko-KR" altLang="en-US" sz="1000" b="0" i="0" u="none" strike="noStrike" kern="0" cap="none" spc="-20" normalizeH="0" baseline="0" noProof="0" dirty="0">
                      <a:ln>
                        <a:solidFill>
                          <a:srgbClr val="5B9BD5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명</a:t>
                  </a:r>
                </a:p>
              </p:txBody>
            </p:sp>
            <p:grpSp>
              <p:nvGrpSpPr>
                <p:cNvPr id="85" name="그룹 84">
                  <a:extLst>
                    <a:ext uri="{FF2B5EF4-FFF2-40B4-BE49-F238E27FC236}">
                      <a16:creationId xmlns:a16="http://schemas.microsoft.com/office/drawing/2014/main" id="{501CB501-3DC5-D6D7-DCE5-12EA53CC4956}"/>
                    </a:ext>
                  </a:extLst>
                </p:cNvPr>
                <p:cNvGrpSpPr/>
                <p:nvPr/>
              </p:nvGrpSpPr>
              <p:grpSpPr>
                <a:xfrm>
                  <a:off x="8019592" y="1594980"/>
                  <a:ext cx="566279" cy="515061"/>
                  <a:chOff x="1118278" y="4512161"/>
                  <a:chExt cx="569236" cy="569234"/>
                </a:xfrm>
              </p:grpSpPr>
              <p:sp>
                <p:nvSpPr>
                  <p:cNvPr id="109" name="타원 108">
                    <a:extLst>
                      <a:ext uri="{FF2B5EF4-FFF2-40B4-BE49-F238E27FC236}">
                        <a16:creationId xmlns:a16="http://schemas.microsoft.com/office/drawing/2014/main" id="{3A047EC2-412B-B2CE-82BF-9F967EC58A17}"/>
                      </a:ext>
                    </a:extLst>
                  </p:cNvPr>
                  <p:cNvSpPr/>
                  <p:nvPr/>
                </p:nvSpPr>
                <p:spPr>
                  <a:xfrm>
                    <a:off x="1164636" y="4557229"/>
                    <a:ext cx="479097" cy="479097"/>
                  </a:xfrm>
                  <a:prstGeom prst="ellipse">
                    <a:avLst/>
                  </a:prstGeom>
                  <a:solidFill>
                    <a:srgbClr val="E7604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ko-KR" alt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에스코어 드림 5 Medium" panose="020B0503030302020204" pitchFamily="50" charset="-127"/>
                        <a:ea typeface="에스코어 드림 5 Medium" panose="020B0503030302020204" pitchFamily="50" charset="-127"/>
                        <a:cs typeface="+mn-cs"/>
                      </a:rPr>
                      <a:t>총</a:t>
                    </a:r>
                    <a:r>
                      <a:rPr lang="en-US" altLang="ko-KR" sz="900" dirty="0">
                        <a:solidFill>
                          <a:prstClr val="white"/>
                        </a:solidFill>
                        <a:latin typeface="에스코어 드림 5 Medium" panose="020B0503030302020204" pitchFamily="50" charset="-127"/>
                        <a:ea typeface="에스코어 드림 5 Medium" panose="020B0503030302020204" pitchFamily="50" charset="-127"/>
                      </a:rPr>
                      <a:t>17</a:t>
                    </a:r>
                    <a:r>
                      <a:rPr kumimoji="0" lang="ko-KR" alt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에스코어 드림 5 Medium" panose="020B0503030302020204" pitchFamily="50" charset="-127"/>
                        <a:ea typeface="에스코어 드림 5 Medium" panose="020B0503030302020204" pitchFamily="50" charset="-127"/>
                        <a:cs typeface="+mn-cs"/>
                      </a:rPr>
                      <a:t>명</a:t>
                    </a:r>
                  </a:p>
                </p:txBody>
              </p:sp>
              <p:sp>
                <p:nvSpPr>
                  <p:cNvPr id="110" name="타원 109">
                    <a:extLst>
                      <a:ext uri="{FF2B5EF4-FFF2-40B4-BE49-F238E27FC236}">
                        <a16:creationId xmlns:a16="http://schemas.microsoft.com/office/drawing/2014/main" id="{4BB1EF7E-252B-0C82-EB93-45BFEADE9AB4}"/>
                      </a:ext>
                    </a:extLst>
                  </p:cNvPr>
                  <p:cNvSpPr/>
                  <p:nvPr/>
                </p:nvSpPr>
                <p:spPr>
                  <a:xfrm>
                    <a:off x="1118278" y="4512161"/>
                    <a:ext cx="569236" cy="569234"/>
                  </a:xfrm>
                  <a:prstGeom prst="ellipse">
                    <a:avLst/>
                  </a:prstGeom>
                  <a:noFill/>
                  <a:ln>
                    <a:solidFill>
                      <a:srgbClr val="E7604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에스코어 드림 5 Medium" panose="020B0503030302020204" pitchFamily="50" charset="-127"/>
                      <a:ea typeface="에스코어 드림 5 Medium" panose="020B0503030302020204" pitchFamily="50" charset="-127"/>
                      <a:cs typeface="+mn-cs"/>
                    </a:endParaRPr>
                  </a:p>
                </p:txBody>
              </p:sp>
            </p:grpSp>
            <p:pic>
              <p:nvPicPr>
                <p:cNvPr id="86" name="Picture 2" descr="C:\Users\Administrator\Desktop\가로액자.png">
                  <a:extLst>
                    <a:ext uri="{FF2B5EF4-FFF2-40B4-BE49-F238E27FC236}">
                      <a16:creationId xmlns:a16="http://schemas.microsoft.com/office/drawing/2014/main" id="{04882867-B3FB-29BB-80C3-F5C4D6C352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62" t="16738" r="9497" b="16423"/>
                <a:stretch/>
              </p:blipFill>
              <p:spPr bwMode="auto">
                <a:xfrm rot="5400000">
                  <a:off x="5918769" y="4864360"/>
                  <a:ext cx="1051252" cy="800174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7" name="Picture 2" descr="C:\Users\Administrator\Desktop\가로액자.png">
                  <a:extLst>
                    <a:ext uri="{FF2B5EF4-FFF2-40B4-BE49-F238E27FC236}">
                      <a16:creationId xmlns:a16="http://schemas.microsoft.com/office/drawing/2014/main" id="{D7610AF2-98D5-35EA-8C5B-EED1543E44D6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62" t="16738" r="9497" b="16423"/>
                <a:stretch/>
              </p:blipFill>
              <p:spPr bwMode="auto">
                <a:xfrm rot="5400000">
                  <a:off x="6838405" y="4864923"/>
                  <a:ext cx="1052380" cy="800174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8" name="Picture 2" descr="C:\Users\Administrator\Desktop\가로액자.png">
                  <a:extLst>
                    <a:ext uri="{FF2B5EF4-FFF2-40B4-BE49-F238E27FC236}">
                      <a16:creationId xmlns:a16="http://schemas.microsoft.com/office/drawing/2014/main" id="{5099BBA8-FFEA-5460-E018-CBF1501A75F2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62" t="16738" r="9497" b="16423"/>
                <a:stretch/>
              </p:blipFill>
              <p:spPr bwMode="auto">
                <a:xfrm rot="5400000">
                  <a:off x="7758605" y="4864923"/>
                  <a:ext cx="1052380" cy="800174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9" name="Picture 2" descr="C:\Users\Administrator\Desktop\가로액자.png">
                  <a:extLst>
                    <a:ext uri="{FF2B5EF4-FFF2-40B4-BE49-F238E27FC236}">
                      <a16:creationId xmlns:a16="http://schemas.microsoft.com/office/drawing/2014/main" id="{694C06B3-496B-5547-0643-6E6A4951F11E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62" t="16738" r="9497" b="16423"/>
                <a:stretch/>
              </p:blipFill>
              <p:spPr bwMode="auto">
                <a:xfrm rot="5400000">
                  <a:off x="8678805" y="4864923"/>
                  <a:ext cx="1052380" cy="800174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0" name="Picture 2" descr="C:\Users\Administrator\Desktop\가로액자.png">
                  <a:extLst>
                    <a:ext uri="{FF2B5EF4-FFF2-40B4-BE49-F238E27FC236}">
                      <a16:creationId xmlns:a16="http://schemas.microsoft.com/office/drawing/2014/main" id="{0C971D43-5EDC-6C5B-124B-F7C298EF2839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762" t="16738" r="9497" b="16423"/>
                <a:stretch/>
              </p:blipFill>
              <p:spPr bwMode="auto">
                <a:xfrm rot="5400000">
                  <a:off x="9599005" y="4864921"/>
                  <a:ext cx="1052380" cy="800174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91" name="그룹 90">
                  <a:extLst>
                    <a:ext uri="{FF2B5EF4-FFF2-40B4-BE49-F238E27FC236}">
                      <a16:creationId xmlns:a16="http://schemas.microsoft.com/office/drawing/2014/main" id="{D22482FE-5816-FAC7-149B-E8CF0DC834A9}"/>
                    </a:ext>
                  </a:extLst>
                </p:cNvPr>
                <p:cNvGrpSpPr/>
                <p:nvPr/>
              </p:nvGrpSpPr>
              <p:grpSpPr>
                <a:xfrm>
                  <a:off x="7884708" y="4738817"/>
                  <a:ext cx="800174" cy="1052380"/>
                  <a:chOff x="672106" y="8425841"/>
                  <a:chExt cx="926800" cy="1125402"/>
                </a:xfrm>
              </p:grpSpPr>
              <p:pic>
                <p:nvPicPr>
                  <p:cNvPr id="107" name="Picture 2" descr="C:\Users\Administrator\Desktop\가로액자.png">
                    <a:extLst>
                      <a:ext uri="{FF2B5EF4-FFF2-40B4-BE49-F238E27FC236}">
                        <a16:creationId xmlns:a16="http://schemas.microsoft.com/office/drawing/2014/main" id="{3A0E9E75-A27A-7775-459C-F0A3FFE1D423}"/>
                      </a:ext>
                    </a:extLst>
                  </p:cNvPr>
                  <p:cNvPicPr preferRelativeResize="0">
                    <a:picLocks noChangeArrowheads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62" t="16738" r="9497" b="16423"/>
                  <a:stretch/>
                </p:blipFill>
                <p:spPr bwMode="auto">
                  <a:xfrm rot="5400000">
                    <a:off x="572805" y="8525142"/>
                    <a:ext cx="1125402" cy="926800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8" name="Picture 5">
                    <a:extLst>
                      <a:ext uri="{FF2B5EF4-FFF2-40B4-BE49-F238E27FC236}">
                        <a16:creationId xmlns:a16="http://schemas.microsoft.com/office/drawing/2014/main" id="{F894B552-056C-0C01-CBB8-EB58BB8436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763407" y="8532242"/>
                    <a:ext cx="741576" cy="922378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noFill/>
                    <a:miter lim="800000"/>
                  </a:ln>
                  <a:effectLst/>
                </p:spPr>
              </p:pic>
            </p:grp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62A6FF01-C381-E83C-879A-873569DD6B90}"/>
                    </a:ext>
                  </a:extLst>
                </p:cNvPr>
                <p:cNvSpPr txBox="1"/>
                <p:nvPr/>
              </p:nvSpPr>
              <p:spPr>
                <a:xfrm>
                  <a:off x="7862746" y="5434021"/>
                  <a:ext cx="840182" cy="339647"/>
                </a:xfrm>
                <a:prstGeom prst="round2SameRect">
                  <a:avLst>
                    <a:gd name="adj1" fmla="val 0"/>
                    <a:gd name="adj2" fmla="val 10031"/>
                  </a:avLst>
                </a:prstGeom>
                <a:solidFill>
                  <a:srgbClr val="F1D2CB">
                    <a:alpha val="60000"/>
                  </a:srgbClr>
                </a:solidFill>
              </p:spPr>
              <p:txBody>
                <a:bodyPr wrap="square" lIns="36000" tIns="0" rIns="36000" bIns="0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sz="9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기업혁신형</a:t>
                  </a:r>
                  <a:endParaRPr kumimoji="0" lang="en-US" altLang="ko-KR" sz="900" b="0" i="0" u="none" strike="noStrike" kern="0" cap="none" spc="-50" normalizeH="0" baseline="0" noProof="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G마켓 산스 TTF Medium" panose="02000000000000000000" pitchFamily="2" charset="-127"/>
                    <a:ea typeface="G마켓 산스 TTF Medium" panose="02000000000000000000" pitchFamily="2" charset="-127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sz="9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중소기업</a:t>
                  </a:r>
                </a:p>
              </p:txBody>
            </p:sp>
            <p:sp>
              <p:nvSpPr>
                <p:cNvPr id="93" name="object 43">
                  <a:extLst>
                    <a:ext uri="{FF2B5EF4-FFF2-40B4-BE49-F238E27FC236}">
                      <a16:creationId xmlns:a16="http://schemas.microsoft.com/office/drawing/2014/main" id="{5B97DF7D-ADAD-1B4B-BAD7-813A1800684B}"/>
                    </a:ext>
                  </a:extLst>
                </p:cNvPr>
                <p:cNvSpPr/>
                <p:nvPr/>
              </p:nvSpPr>
              <p:spPr>
                <a:xfrm>
                  <a:off x="6987508" y="4790918"/>
                  <a:ext cx="730854" cy="953021"/>
                </a:xfrm>
                <a:prstGeom prst="rect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B3BA9E5D-83F1-AF0D-3BF4-6D387EACB841}"/>
                    </a:ext>
                  </a:extLst>
                </p:cNvPr>
                <p:cNvSpPr txBox="1"/>
                <p:nvPr/>
              </p:nvSpPr>
              <p:spPr>
                <a:xfrm>
                  <a:off x="6946063" y="5434021"/>
                  <a:ext cx="840182" cy="339647"/>
                </a:xfrm>
                <a:prstGeom prst="round2SameRect">
                  <a:avLst>
                    <a:gd name="adj1" fmla="val 0"/>
                    <a:gd name="adj2" fmla="val 10031"/>
                  </a:avLst>
                </a:prstGeom>
                <a:solidFill>
                  <a:srgbClr val="F1D2CB">
                    <a:alpha val="60000"/>
                  </a:srgbClr>
                </a:solidFill>
              </p:spPr>
              <p:txBody>
                <a:bodyPr wrap="square" lIns="36000" tIns="0" rIns="36000" bIns="0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sz="9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벤처기업</a:t>
                  </a:r>
                  <a:endParaRPr kumimoji="0" lang="en-US" altLang="ko-KR" sz="900" b="0" i="0" u="none" strike="noStrike" kern="0" cap="none" spc="-50" normalizeH="0" baseline="0" noProof="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G마켓 산스 TTF Medium" panose="02000000000000000000" pitchFamily="2" charset="-127"/>
                    <a:ea typeface="G마켓 산스 TTF Medium" panose="02000000000000000000" pitchFamily="2" charset="-127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sz="9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확인서</a:t>
                  </a:r>
                </a:p>
              </p:txBody>
            </p:sp>
            <p:grpSp>
              <p:nvGrpSpPr>
                <p:cNvPr id="95" name="object 15">
                  <a:extLst>
                    <a:ext uri="{FF2B5EF4-FFF2-40B4-BE49-F238E27FC236}">
                      <a16:creationId xmlns:a16="http://schemas.microsoft.com/office/drawing/2014/main" id="{808F3FC3-9859-6D11-2D64-029D8890007D}"/>
                    </a:ext>
                  </a:extLst>
                </p:cNvPr>
                <p:cNvGrpSpPr/>
                <p:nvPr/>
              </p:nvGrpSpPr>
              <p:grpSpPr>
                <a:xfrm>
                  <a:off x="6089973" y="4793404"/>
                  <a:ext cx="685448" cy="967520"/>
                  <a:chOff x="5911418" y="1699209"/>
                  <a:chExt cx="1038225" cy="1438275"/>
                </a:xfrm>
              </p:grpSpPr>
              <p:sp>
                <p:nvSpPr>
                  <p:cNvPr id="105" name="object 16">
                    <a:extLst>
                      <a:ext uri="{FF2B5EF4-FFF2-40B4-BE49-F238E27FC236}">
                        <a16:creationId xmlns:a16="http://schemas.microsoft.com/office/drawing/2014/main" id="{9C903B13-D3F4-F51E-569E-E544C0BD1FAE}"/>
                      </a:ext>
                    </a:extLst>
                  </p:cNvPr>
                  <p:cNvSpPr/>
                  <p:nvPr/>
                </p:nvSpPr>
                <p:spPr>
                  <a:xfrm>
                    <a:off x="5913005" y="1700784"/>
                    <a:ext cx="1034999" cy="1434617"/>
                  </a:xfrm>
                  <a:prstGeom prst="rect">
                    <a:avLst/>
                  </a:prstGeom>
                  <a:blipFill>
                    <a:blip r:embed="rId9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6" name="object 17">
                    <a:extLst>
                      <a:ext uri="{FF2B5EF4-FFF2-40B4-BE49-F238E27FC236}">
                        <a16:creationId xmlns:a16="http://schemas.microsoft.com/office/drawing/2014/main" id="{C9E84502-9DCE-1C38-E75F-CD352658C2D3}"/>
                      </a:ext>
                    </a:extLst>
                  </p:cNvPr>
                  <p:cNvSpPr/>
                  <p:nvPr/>
                </p:nvSpPr>
                <p:spPr>
                  <a:xfrm>
                    <a:off x="5913005" y="1700796"/>
                    <a:ext cx="1035050" cy="1435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050" h="1435100">
                        <a:moveTo>
                          <a:pt x="1034999" y="0"/>
                        </a:moveTo>
                        <a:lnTo>
                          <a:pt x="0" y="0"/>
                        </a:lnTo>
                        <a:lnTo>
                          <a:pt x="0" y="1434604"/>
                        </a:lnTo>
                        <a:lnTo>
                          <a:pt x="1034999" y="1434604"/>
                        </a:lnTo>
                        <a:lnTo>
                          <a:pt x="1034999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231F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AC58995B-F6BD-89CE-6605-E8DF4B69FF56}"/>
                    </a:ext>
                  </a:extLst>
                </p:cNvPr>
                <p:cNvSpPr txBox="1"/>
                <p:nvPr/>
              </p:nvSpPr>
              <p:spPr>
                <a:xfrm>
                  <a:off x="6022348" y="5424531"/>
                  <a:ext cx="840182" cy="339647"/>
                </a:xfrm>
                <a:prstGeom prst="round2SameRect">
                  <a:avLst>
                    <a:gd name="adj1" fmla="val 0"/>
                    <a:gd name="adj2" fmla="val 10031"/>
                  </a:avLst>
                </a:prstGeom>
                <a:solidFill>
                  <a:srgbClr val="F1D2CB">
                    <a:alpha val="60000"/>
                  </a:srgbClr>
                </a:solidFill>
              </p:spPr>
              <p:txBody>
                <a:bodyPr wrap="square" lIns="36000" tIns="0" rIns="36000" bIns="0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sz="9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정보통신</a:t>
                  </a:r>
                  <a:br>
                    <a:rPr kumimoji="0" lang="en-US" altLang="ko-KR" sz="9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</a:br>
                  <a:r>
                    <a:rPr kumimoji="0" lang="ko-KR" altLang="en-US" sz="900" b="0" i="0" u="none" strike="noStrike" kern="0" cap="none" spc="-50" normalizeH="0" baseline="0" noProof="0" dirty="0" err="1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공사업</a:t>
                  </a:r>
                  <a:endParaRPr kumimoji="0" lang="ko-KR" altLang="en-US" sz="900" b="0" i="0" u="none" strike="noStrike" kern="0" cap="none" spc="-50" normalizeH="0" baseline="0" noProof="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G마켓 산스 TTF Medium" panose="02000000000000000000" pitchFamily="2" charset="-127"/>
                    <a:ea typeface="G마켓 산스 TTF Medium" panose="02000000000000000000" pitchFamily="2" charset="-127"/>
                  </a:endParaRPr>
                </a:p>
              </p:txBody>
            </p:sp>
            <p:grpSp>
              <p:nvGrpSpPr>
                <p:cNvPr id="97" name="object 15">
                  <a:extLst>
                    <a:ext uri="{FF2B5EF4-FFF2-40B4-BE49-F238E27FC236}">
                      <a16:creationId xmlns:a16="http://schemas.microsoft.com/office/drawing/2014/main" id="{2AAFF3F9-B5DA-E675-0582-5AF3F7B50116}"/>
                    </a:ext>
                  </a:extLst>
                </p:cNvPr>
                <p:cNvGrpSpPr/>
                <p:nvPr/>
              </p:nvGrpSpPr>
              <p:grpSpPr>
                <a:xfrm>
                  <a:off x="8821764" y="4754250"/>
                  <a:ext cx="767182" cy="1013793"/>
                  <a:chOff x="5911418" y="1699209"/>
                  <a:chExt cx="1038225" cy="1438275"/>
                </a:xfrm>
              </p:grpSpPr>
              <p:sp>
                <p:nvSpPr>
                  <p:cNvPr id="103" name="object 16">
                    <a:extLst>
                      <a:ext uri="{FF2B5EF4-FFF2-40B4-BE49-F238E27FC236}">
                        <a16:creationId xmlns:a16="http://schemas.microsoft.com/office/drawing/2014/main" id="{51B5084F-C98F-CC83-E712-B5DA905C958B}"/>
                      </a:ext>
                    </a:extLst>
                  </p:cNvPr>
                  <p:cNvSpPr/>
                  <p:nvPr/>
                </p:nvSpPr>
                <p:spPr>
                  <a:xfrm>
                    <a:off x="5913005" y="1700784"/>
                    <a:ext cx="1034999" cy="1434617"/>
                  </a:xfrm>
                  <a:prstGeom prst="rect">
                    <a:avLst/>
                  </a:prstGeom>
                  <a:blipFill>
                    <a:blip r:embed="rId9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4" name="object 17">
                    <a:extLst>
                      <a:ext uri="{FF2B5EF4-FFF2-40B4-BE49-F238E27FC236}">
                        <a16:creationId xmlns:a16="http://schemas.microsoft.com/office/drawing/2014/main" id="{450C24CA-7DB0-B952-C3FF-179061BC68CB}"/>
                      </a:ext>
                    </a:extLst>
                  </p:cNvPr>
                  <p:cNvSpPr/>
                  <p:nvPr/>
                </p:nvSpPr>
                <p:spPr>
                  <a:xfrm>
                    <a:off x="5913005" y="1700796"/>
                    <a:ext cx="1035050" cy="1435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050" h="1435100">
                        <a:moveTo>
                          <a:pt x="1034999" y="0"/>
                        </a:moveTo>
                        <a:lnTo>
                          <a:pt x="0" y="0"/>
                        </a:lnTo>
                        <a:lnTo>
                          <a:pt x="0" y="1434604"/>
                        </a:lnTo>
                        <a:lnTo>
                          <a:pt x="1034999" y="1434604"/>
                        </a:lnTo>
                        <a:lnTo>
                          <a:pt x="1034999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231F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E694371-9302-1781-DC86-09179EF00DCA}"/>
                    </a:ext>
                  </a:extLst>
                </p:cNvPr>
                <p:cNvSpPr txBox="1"/>
                <p:nvPr/>
              </p:nvSpPr>
              <p:spPr>
                <a:xfrm>
                  <a:off x="8784904" y="5441649"/>
                  <a:ext cx="840182" cy="339647"/>
                </a:xfrm>
                <a:prstGeom prst="round2SameRect">
                  <a:avLst>
                    <a:gd name="adj1" fmla="val 0"/>
                    <a:gd name="adj2" fmla="val 10031"/>
                  </a:avLst>
                </a:prstGeom>
                <a:solidFill>
                  <a:srgbClr val="F1D2CB">
                    <a:alpha val="60000"/>
                  </a:srgbClr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sz="9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소프트웨어사업자신고확인서</a:t>
                  </a:r>
                </a:p>
              </p:txBody>
            </p:sp>
            <p:grpSp>
              <p:nvGrpSpPr>
                <p:cNvPr id="99" name="object 45">
                  <a:extLst>
                    <a:ext uri="{FF2B5EF4-FFF2-40B4-BE49-F238E27FC236}">
                      <a16:creationId xmlns:a16="http://schemas.microsoft.com/office/drawing/2014/main" id="{4952857C-A386-C78E-EC90-52AFF497F43A}"/>
                    </a:ext>
                  </a:extLst>
                </p:cNvPr>
                <p:cNvGrpSpPr/>
                <p:nvPr/>
              </p:nvGrpSpPr>
              <p:grpSpPr>
                <a:xfrm>
                  <a:off x="9746989" y="4751713"/>
                  <a:ext cx="743538" cy="992227"/>
                  <a:chOff x="5911418" y="5006759"/>
                  <a:chExt cx="1038225" cy="1438275"/>
                </a:xfrm>
              </p:grpSpPr>
              <p:sp>
                <p:nvSpPr>
                  <p:cNvPr id="101" name="object 46">
                    <a:extLst>
                      <a:ext uri="{FF2B5EF4-FFF2-40B4-BE49-F238E27FC236}">
                        <a16:creationId xmlns:a16="http://schemas.microsoft.com/office/drawing/2014/main" id="{10446244-BBFA-D0EA-E98C-16C07996AB18}"/>
                      </a:ext>
                    </a:extLst>
                  </p:cNvPr>
                  <p:cNvSpPr/>
                  <p:nvPr/>
                </p:nvSpPr>
                <p:spPr>
                  <a:xfrm>
                    <a:off x="5912993" y="5008321"/>
                    <a:ext cx="1035011" cy="1434630"/>
                  </a:xfrm>
                  <a:prstGeom prst="rect">
                    <a:avLst/>
                  </a:prstGeom>
                  <a:blipFill>
                    <a:blip r:embed="rId10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2" name="object 47">
                    <a:extLst>
                      <a:ext uri="{FF2B5EF4-FFF2-40B4-BE49-F238E27FC236}">
                        <a16:creationId xmlns:a16="http://schemas.microsoft.com/office/drawing/2014/main" id="{F3AFD1B2-DED6-4081-68B7-445305FAF09C}"/>
                      </a:ext>
                    </a:extLst>
                  </p:cNvPr>
                  <p:cNvSpPr/>
                  <p:nvPr/>
                </p:nvSpPr>
                <p:spPr>
                  <a:xfrm>
                    <a:off x="5913005" y="5008346"/>
                    <a:ext cx="1035050" cy="1435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050" h="1435100">
                        <a:moveTo>
                          <a:pt x="1034999" y="0"/>
                        </a:moveTo>
                        <a:lnTo>
                          <a:pt x="0" y="0"/>
                        </a:lnTo>
                        <a:lnTo>
                          <a:pt x="0" y="1434604"/>
                        </a:lnTo>
                        <a:lnTo>
                          <a:pt x="1034999" y="1434604"/>
                        </a:lnTo>
                        <a:lnTo>
                          <a:pt x="1034999" y="0"/>
                        </a:lnTo>
                        <a:close/>
                      </a:path>
                    </a:pathLst>
                  </a:custGeom>
                  <a:ln w="3175">
                    <a:solidFill>
                      <a:srgbClr val="231F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4D6CBEB4-747D-CA4A-019C-A2834A7F6AB4}"/>
                    </a:ext>
                  </a:extLst>
                </p:cNvPr>
                <p:cNvSpPr txBox="1"/>
                <p:nvPr/>
              </p:nvSpPr>
              <p:spPr>
                <a:xfrm>
                  <a:off x="9706601" y="5450422"/>
                  <a:ext cx="840182" cy="339647"/>
                </a:xfrm>
                <a:prstGeom prst="round2SameRect">
                  <a:avLst>
                    <a:gd name="adj1" fmla="val 0"/>
                    <a:gd name="adj2" fmla="val 10031"/>
                  </a:avLst>
                </a:prstGeom>
                <a:solidFill>
                  <a:srgbClr val="F1D2CB">
                    <a:alpha val="60000"/>
                  </a:srgbClr>
                </a:solidFill>
              </p:spPr>
              <p:txBody>
                <a:bodyPr wrap="square" lIns="36000" tIns="0" rIns="36000" bIns="0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sz="9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직접생산확인증명서</a:t>
                  </a:r>
                </a:p>
              </p:txBody>
            </p:sp>
          </p:grpSp>
          <p:grpSp>
            <p:nvGrpSpPr>
              <p:cNvPr id="156" name="그룹 155">
                <a:extLst>
                  <a:ext uri="{FF2B5EF4-FFF2-40B4-BE49-F238E27FC236}">
                    <a16:creationId xmlns:a16="http://schemas.microsoft.com/office/drawing/2014/main" id="{3426095E-CF32-CC80-E293-98232C1099F8}"/>
                  </a:ext>
                </a:extLst>
              </p:cNvPr>
              <p:cNvGrpSpPr/>
              <p:nvPr/>
            </p:nvGrpSpPr>
            <p:grpSpPr>
              <a:xfrm>
                <a:off x="6479288" y="3352800"/>
                <a:ext cx="840182" cy="982697"/>
                <a:chOff x="6069096" y="3352800"/>
                <a:chExt cx="840182" cy="982697"/>
              </a:xfrm>
            </p:grpSpPr>
            <p:pic>
              <p:nvPicPr>
                <p:cNvPr id="154" name="그림 153">
                  <a:extLst>
                    <a:ext uri="{FF2B5EF4-FFF2-40B4-BE49-F238E27FC236}">
                      <a16:creationId xmlns:a16="http://schemas.microsoft.com/office/drawing/2014/main" id="{445A5F55-3B71-1D06-D30B-8D36214BFD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74862" y="3352800"/>
                  <a:ext cx="628650" cy="647700"/>
                </a:xfrm>
                <a:prstGeom prst="rect">
                  <a:avLst/>
                </a:prstGeom>
              </p:spPr>
            </p:pic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E454E235-68D2-D696-7FAF-9BAAC27D4945}"/>
                    </a:ext>
                  </a:extLst>
                </p:cNvPr>
                <p:cNvSpPr txBox="1"/>
                <p:nvPr/>
              </p:nvSpPr>
              <p:spPr>
                <a:xfrm>
                  <a:off x="6069096" y="3995850"/>
                  <a:ext cx="840182" cy="339647"/>
                </a:xfrm>
                <a:prstGeom prst="round2SameRect">
                  <a:avLst>
                    <a:gd name="adj1" fmla="val 0"/>
                    <a:gd name="adj2" fmla="val 10031"/>
                  </a:avLst>
                </a:prstGeom>
                <a:noFill/>
              </p:spPr>
              <p:txBody>
                <a:bodyPr wrap="square" lIns="36000" tIns="0" rIns="36000" bIns="0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sz="8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정보처리기사</a:t>
                  </a:r>
                  <a:r>
                    <a:rPr kumimoji="0" lang="en-US" altLang="ko-KR" sz="8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, VMWARE </a:t>
                  </a:r>
                  <a:r>
                    <a:rPr kumimoji="0" lang="ko-KR" altLang="en-US" sz="8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등 다수 자격증 보유</a:t>
                  </a:r>
                </a:p>
              </p:txBody>
            </p:sp>
          </p:grpSp>
          <p:grpSp>
            <p:nvGrpSpPr>
              <p:cNvPr id="160" name="그룹 159">
                <a:extLst>
                  <a:ext uri="{FF2B5EF4-FFF2-40B4-BE49-F238E27FC236}">
                    <a16:creationId xmlns:a16="http://schemas.microsoft.com/office/drawing/2014/main" id="{63A80343-86E5-C6EC-6EFA-F16F3BAFC06F}"/>
                  </a:ext>
                </a:extLst>
              </p:cNvPr>
              <p:cNvGrpSpPr/>
              <p:nvPr/>
            </p:nvGrpSpPr>
            <p:grpSpPr>
              <a:xfrm>
                <a:off x="7467600" y="3319575"/>
                <a:ext cx="840182" cy="1066534"/>
                <a:chOff x="7130565" y="3319575"/>
                <a:chExt cx="840182" cy="1066534"/>
              </a:xfrm>
            </p:grpSpPr>
            <p:pic>
              <p:nvPicPr>
                <p:cNvPr id="158" name="그림 157">
                  <a:extLst>
                    <a:ext uri="{FF2B5EF4-FFF2-40B4-BE49-F238E27FC236}">
                      <a16:creationId xmlns:a16="http://schemas.microsoft.com/office/drawing/2014/main" id="{336EAC43-B3C8-1A72-2723-BD127A8DFC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43748" y="3319575"/>
                  <a:ext cx="676275" cy="676275"/>
                </a:xfrm>
                <a:prstGeom prst="rect">
                  <a:avLst/>
                </a:prstGeom>
              </p:spPr>
            </p:pic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168DE884-CAAA-D657-BDB8-7558A6FC460F}"/>
                    </a:ext>
                  </a:extLst>
                </p:cNvPr>
                <p:cNvSpPr txBox="1"/>
                <p:nvPr/>
              </p:nvSpPr>
              <p:spPr>
                <a:xfrm>
                  <a:off x="7130565" y="4046462"/>
                  <a:ext cx="840182" cy="339647"/>
                </a:xfrm>
                <a:prstGeom prst="round2SameRect">
                  <a:avLst>
                    <a:gd name="adj1" fmla="val 0"/>
                    <a:gd name="adj2" fmla="val 10031"/>
                  </a:avLst>
                </a:prstGeom>
                <a:noFill/>
              </p:spPr>
              <p:txBody>
                <a:bodyPr wrap="square" lIns="36000" tIns="0" rIns="36000" bIns="0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sz="8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연간 </a:t>
                  </a:r>
                  <a:r>
                    <a:rPr kumimoji="0" lang="en-US" altLang="ko-KR" sz="8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20</a:t>
                  </a:r>
                  <a:r>
                    <a:rPr kumimoji="0" lang="ko-KR" altLang="en-US" sz="8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건 이상 구축경험 및 </a:t>
                  </a:r>
                  <a:r>
                    <a:rPr kumimoji="0" lang="en-US" altLang="ko-KR" sz="8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80</a:t>
                  </a:r>
                  <a:r>
                    <a:rPr kumimoji="0" lang="ko-KR" altLang="en-US" sz="8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여 고객사 유지보수 경험</a:t>
                  </a:r>
                </a:p>
              </p:txBody>
            </p:sp>
          </p:grpSp>
          <p:grpSp>
            <p:nvGrpSpPr>
              <p:cNvPr id="166" name="그룹 165">
                <a:extLst>
                  <a:ext uri="{FF2B5EF4-FFF2-40B4-BE49-F238E27FC236}">
                    <a16:creationId xmlns:a16="http://schemas.microsoft.com/office/drawing/2014/main" id="{40359DCD-0449-98C3-6F6C-7A2DE12EE6B9}"/>
                  </a:ext>
                </a:extLst>
              </p:cNvPr>
              <p:cNvGrpSpPr/>
              <p:nvPr/>
            </p:nvGrpSpPr>
            <p:grpSpPr>
              <a:xfrm>
                <a:off x="8532418" y="3373965"/>
                <a:ext cx="840182" cy="949247"/>
                <a:chOff x="8122226" y="3373965"/>
                <a:chExt cx="840182" cy="949247"/>
              </a:xfrm>
            </p:grpSpPr>
            <p:pic>
              <p:nvPicPr>
                <p:cNvPr id="162" name="그림 161">
                  <a:extLst>
                    <a:ext uri="{FF2B5EF4-FFF2-40B4-BE49-F238E27FC236}">
                      <a16:creationId xmlns:a16="http://schemas.microsoft.com/office/drawing/2014/main" id="{F15DA5A5-FB7E-B802-A43E-56730489CA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54493" y="3373965"/>
                  <a:ext cx="619125" cy="676275"/>
                </a:xfrm>
                <a:prstGeom prst="rect">
                  <a:avLst/>
                </a:prstGeom>
              </p:spPr>
            </p:pic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207E117B-9595-BB34-943B-3AABB4A2259E}"/>
                    </a:ext>
                  </a:extLst>
                </p:cNvPr>
                <p:cNvSpPr txBox="1"/>
                <p:nvPr/>
              </p:nvSpPr>
              <p:spPr>
                <a:xfrm>
                  <a:off x="8122226" y="3983565"/>
                  <a:ext cx="840182" cy="339647"/>
                </a:xfrm>
                <a:prstGeom prst="round2SameRect">
                  <a:avLst>
                    <a:gd name="adj1" fmla="val 0"/>
                    <a:gd name="adj2" fmla="val 10031"/>
                  </a:avLst>
                </a:prstGeom>
                <a:noFill/>
              </p:spPr>
              <p:txBody>
                <a:bodyPr wrap="square" lIns="36000" tIns="0" rIns="36000" bIns="0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8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24*7, 365</a:t>
                  </a:r>
                  <a:r>
                    <a:rPr kumimoji="0" lang="ko-KR" altLang="en-US" sz="8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일 기술지원 운영</a:t>
                  </a:r>
                </a:p>
              </p:txBody>
            </p:sp>
          </p:grpSp>
          <p:grpSp>
            <p:nvGrpSpPr>
              <p:cNvPr id="170" name="그룹 169">
                <a:extLst>
                  <a:ext uri="{FF2B5EF4-FFF2-40B4-BE49-F238E27FC236}">
                    <a16:creationId xmlns:a16="http://schemas.microsoft.com/office/drawing/2014/main" id="{69F50C7A-68B8-D43A-6110-E2C850300933}"/>
                  </a:ext>
                </a:extLst>
              </p:cNvPr>
              <p:cNvGrpSpPr/>
              <p:nvPr/>
            </p:nvGrpSpPr>
            <p:grpSpPr>
              <a:xfrm>
                <a:off x="9534365" y="3320267"/>
                <a:ext cx="840182" cy="1044298"/>
                <a:chOff x="9534365" y="3320267"/>
                <a:chExt cx="840182" cy="1044298"/>
              </a:xfrm>
            </p:grpSpPr>
            <p:pic>
              <p:nvPicPr>
                <p:cNvPr id="168" name="그림 167">
                  <a:extLst>
                    <a:ext uri="{FF2B5EF4-FFF2-40B4-BE49-F238E27FC236}">
                      <a16:creationId xmlns:a16="http://schemas.microsoft.com/office/drawing/2014/main" id="{A35F8017-573E-60D6-F5E1-A1370D5FBD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91437" y="3320267"/>
                  <a:ext cx="589217" cy="663298"/>
                </a:xfrm>
                <a:prstGeom prst="rect">
                  <a:avLst/>
                </a:prstGeom>
              </p:spPr>
            </p:pic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0B557613-ECD5-322D-976D-9A3F6EC66DB4}"/>
                    </a:ext>
                  </a:extLst>
                </p:cNvPr>
                <p:cNvSpPr txBox="1"/>
                <p:nvPr/>
              </p:nvSpPr>
              <p:spPr>
                <a:xfrm>
                  <a:off x="9534365" y="4024918"/>
                  <a:ext cx="840182" cy="339647"/>
                </a:xfrm>
                <a:prstGeom prst="round2SameRect">
                  <a:avLst>
                    <a:gd name="adj1" fmla="val 0"/>
                    <a:gd name="adj2" fmla="val 10031"/>
                  </a:avLst>
                </a:prstGeom>
                <a:noFill/>
              </p:spPr>
              <p:txBody>
                <a:bodyPr wrap="square" lIns="36000" tIns="0" rIns="36000" bIns="0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8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HPE, Dell, Lenovo, VEEAM, </a:t>
                  </a:r>
                  <a:r>
                    <a:rPr kumimoji="0" lang="en-US" altLang="ko-KR" sz="800" b="0" i="0" u="none" strike="noStrike" kern="0" cap="none" spc="-50" normalizeH="0" baseline="0" noProof="0" dirty="0" err="1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Ahnlab</a:t>
                  </a:r>
                  <a:r>
                    <a:rPr kumimoji="0" lang="ko-KR" altLang="en-US" sz="800" b="0" i="0" u="none" strike="noStrike" kern="0" cap="none" spc="-50" normalizeH="0" baseline="0" noProof="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rPr>
                    <a:t>등 멀티 벤더 지원</a:t>
                  </a:r>
                </a:p>
              </p:txBody>
            </p:sp>
          </p:grpSp>
        </p:grpSp>
        <p:grpSp>
          <p:nvGrpSpPr>
            <p:cNvPr id="146" name="그룹 145">
              <a:extLst>
                <a:ext uri="{FF2B5EF4-FFF2-40B4-BE49-F238E27FC236}">
                  <a16:creationId xmlns:a16="http://schemas.microsoft.com/office/drawing/2014/main" id="{E6C59BCA-4C94-9CBB-D804-E7A6B8F79C9B}"/>
                </a:ext>
              </a:extLst>
            </p:cNvPr>
            <p:cNvGrpSpPr/>
            <p:nvPr/>
          </p:nvGrpSpPr>
          <p:grpSpPr>
            <a:xfrm>
              <a:off x="440146" y="3212481"/>
              <a:ext cx="1215491" cy="321864"/>
              <a:chOff x="6030496" y="3965799"/>
              <a:chExt cx="1400551" cy="424109"/>
            </a:xfrm>
          </p:grpSpPr>
          <p:pic>
            <p:nvPicPr>
              <p:cNvPr id="147" name="Picture 185" descr="그림자">
                <a:extLst>
                  <a:ext uri="{FF2B5EF4-FFF2-40B4-BE49-F238E27FC236}">
                    <a16:creationId xmlns:a16="http://schemas.microsoft.com/office/drawing/2014/main" id="{26F76E55-7334-B318-8A52-946F274F8B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40838" y="4220852"/>
                <a:ext cx="1190209" cy="169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" name="모서리가 둥근 직사각형 353">
                <a:extLst>
                  <a:ext uri="{FF2B5EF4-FFF2-40B4-BE49-F238E27FC236}">
                    <a16:creationId xmlns:a16="http://schemas.microsoft.com/office/drawing/2014/main" id="{F9DCA1A6-EDD2-1C05-04A1-5111856FB66A}"/>
                  </a:ext>
                </a:extLst>
              </p:cNvPr>
              <p:cNvSpPr/>
              <p:nvPr/>
            </p:nvSpPr>
            <p:spPr>
              <a:xfrm rot="16200000">
                <a:off x="6608373" y="3501465"/>
                <a:ext cx="345068" cy="1273736"/>
              </a:xfrm>
              <a:prstGeom prst="roundRect">
                <a:avLst>
                  <a:gd name="adj" fmla="val 15354"/>
                </a:avLst>
              </a:prstGeom>
              <a:solidFill>
                <a:srgbClr val="E760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에스코어 드림 5 Medium" panose="020B0503030302020204" pitchFamily="50" charset="-127"/>
                  <a:ea typeface="에스코어 드림 5 Medium" panose="020B0503030302020204" pitchFamily="50" charset="-127"/>
                  <a:cs typeface="+mn-cs"/>
                </a:endParaRPr>
              </a:p>
            </p:txBody>
          </p:sp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id="{5AC2AD4B-9E21-29F8-CCFD-189669570968}"/>
                  </a:ext>
                </a:extLst>
              </p:cNvPr>
              <p:cNvSpPr/>
              <p:nvPr/>
            </p:nvSpPr>
            <p:spPr>
              <a:xfrm>
                <a:off x="6030496" y="4029237"/>
                <a:ext cx="218193" cy="218191"/>
              </a:xfrm>
              <a:prstGeom prst="ellipse">
                <a:avLst/>
              </a:prstGeom>
              <a:solidFill>
                <a:srgbClr val="E7604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에스코어 드림 5 Medium" panose="020B0503030302020204" pitchFamily="50" charset="-127"/>
                  <a:ea typeface="에스코어 드림 5 Medium" panose="020B0503030302020204" pitchFamily="50" charset="-127"/>
                  <a:cs typeface="+mn-cs"/>
                </a:endParaRPr>
              </a:p>
            </p:txBody>
          </p:sp>
          <p:sp>
            <p:nvSpPr>
              <p:cNvPr id="150" name="타원 149">
                <a:extLst>
                  <a:ext uri="{FF2B5EF4-FFF2-40B4-BE49-F238E27FC236}">
                    <a16:creationId xmlns:a16="http://schemas.microsoft.com/office/drawing/2014/main" id="{A8B5798D-E363-1D5C-EA76-A0E5E02D0F79}"/>
                  </a:ext>
                </a:extLst>
              </p:cNvPr>
              <p:cNvSpPr/>
              <p:nvPr/>
            </p:nvSpPr>
            <p:spPr>
              <a:xfrm>
                <a:off x="6078668" y="4077408"/>
                <a:ext cx="121850" cy="121850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  <a:effectLst>
                <a:innerShdw dist="31750" dir="13500000">
                  <a:schemeClr val="tx1">
                    <a:lumMod val="65000"/>
                    <a:lumOff val="3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에스코어 드림 5 Medium" panose="020B0503030302020204" pitchFamily="50" charset="-127"/>
                  <a:ea typeface="에스코어 드림 5 Medium" panose="020B0503030302020204" pitchFamily="50" charset="-127"/>
                  <a:cs typeface="+mn-cs"/>
                </a:endParaRPr>
              </a:p>
            </p:txBody>
          </p:sp>
          <p:sp>
            <p:nvSpPr>
              <p:cNvPr id="151" name="자유형 356">
                <a:extLst>
                  <a:ext uri="{FF2B5EF4-FFF2-40B4-BE49-F238E27FC236}">
                    <a16:creationId xmlns:a16="http://schemas.microsoft.com/office/drawing/2014/main" id="{04D9C8F2-EA5B-1CB7-BEDF-AD3F0261A263}"/>
                  </a:ext>
                </a:extLst>
              </p:cNvPr>
              <p:cNvSpPr/>
              <p:nvPr/>
            </p:nvSpPr>
            <p:spPr>
              <a:xfrm rot="10800000">
                <a:off x="6954189" y="4107213"/>
                <a:ext cx="429082" cy="161603"/>
              </a:xfrm>
              <a:custGeom>
                <a:avLst/>
                <a:gdLst>
                  <a:gd name="connsiteX0" fmla="*/ 50265 w 438901"/>
                  <a:gd name="connsiteY0" fmla="*/ 0 h 271467"/>
                  <a:gd name="connsiteX1" fmla="*/ 438901 w 438901"/>
                  <a:gd name="connsiteY1" fmla="*/ 0 h 271467"/>
                  <a:gd name="connsiteX2" fmla="*/ 303374 w 438901"/>
                  <a:gd name="connsiteY2" fmla="*/ 45335 h 271467"/>
                  <a:gd name="connsiteX3" fmla="*/ 75450 w 438901"/>
                  <a:gd name="connsiteY3" fmla="*/ 185801 h 271467"/>
                  <a:gd name="connsiteX4" fmla="*/ 0 w 438901"/>
                  <a:gd name="connsiteY4" fmla="*/ 271467 h 271467"/>
                  <a:gd name="connsiteX5" fmla="*/ 0 w 438901"/>
                  <a:gd name="connsiteY5" fmla="*/ 50265 h 271467"/>
                  <a:gd name="connsiteX6" fmla="*/ 50265 w 438901"/>
                  <a:gd name="connsiteY6" fmla="*/ 0 h 27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8901" h="271467">
                    <a:moveTo>
                      <a:pt x="50265" y="0"/>
                    </a:moveTo>
                    <a:lnTo>
                      <a:pt x="438901" y="0"/>
                    </a:lnTo>
                    <a:lnTo>
                      <a:pt x="303374" y="45335"/>
                    </a:lnTo>
                    <a:cubicBezTo>
                      <a:pt x="213590" y="82717"/>
                      <a:pt x="136107" y="130468"/>
                      <a:pt x="75450" y="185801"/>
                    </a:cubicBezTo>
                    <a:lnTo>
                      <a:pt x="0" y="271467"/>
                    </a:lnTo>
                    <a:lnTo>
                      <a:pt x="0" y="50265"/>
                    </a:lnTo>
                    <a:cubicBezTo>
                      <a:pt x="0" y="22504"/>
                      <a:pt x="22504" y="0"/>
                      <a:pt x="50265" y="0"/>
                    </a:cubicBezTo>
                    <a:close/>
                  </a:path>
                </a:pathLst>
              </a:custGeom>
              <a:gradFill flip="none" rotWithShape="1">
                <a:gsLst>
                  <a:gs pos="8000">
                    <a:schemeClr val="bg1">
                      <a:alpha val="20000"/>
                    </a:schemeClr>
                  </a:gs>
                  <a:gs pos="99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에스코어 드림 5 Medium" panose="020B0503030302020204" pitchFamily="50" charset="-127"/>
                  <a:ea typeface="에스코어 드림 5 Medium" panose="020B0503030302020204" pitchFamily="50" charset="-127"/>
                  <a:cs typeface="+mn-cs"/>
                </a:endParaRPr>
              </a:p>
            </p:txBody>
          </p:sp>
          <p:sp>
            <p:nvSpPr>
              <p:cNvPr id="152" name="직사각형 151">
                <a:extLst>
                  <a:ext uri="{FF2B5EF4-FFF2-40B4-BE49-F238E27FC236}">
                    <a16:creationId xmlns:a16="http://schemas.microsoft.com/office/drawing/2014/main" id="{8A05BA2D-5CE5-A307-C435-A7AFA33AA1A2}"/>
                  </a:ext>
                </a:extLst>
              </p:cNvPr>
              <p:cNvSpPr/>
              <p:nvPr/>
            </p:nvSpPr>
            <p:spPr>
              <a:xfrm>
                <a:off x="6353166" y="4001462"/>
                <a:ext cx="755966" cy="273744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76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350" b="1" i="0" u="none" strike="noStrike" kern="0" cap="none" spc="-71" normalizeH="0" baseline="0" noProof="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마켓 산스 TTF Medium" panose="02000000000000000000" pitchFamily="2" charset="-127"/>
                    <a:ea typeface="G마켓 산스 TTF Medium" panose="02000000000000000000" pitchFamily="2" charset="-127"/>
                  </a:rPr>
                  <a:t>기술수준</a:t>
                </a:r>
              </a:p>
            </p:txBody>
          </p: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BD38607-7865-AF1B-EFC0-895AE262F32F}"/>
                </a:ext>
              </a:extLst>
            </p:cNvPr>
            <p:cNvSpPr txBox="1"/>
            <p:nvPr/>
          </p:nvSpPr>
          <p:spPr>
            <a:xfrm>
              <a:off x="3155524" y="2420779"/>
              <a:ext cx="3783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0" cap="none" spc="-20" normalizeH="0" baseline="0" noProof="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3</a:t>
              </a:r>
              <a:r>
                <a:rPr kumimoji="0" lang="ko-KR" altLang="en-US" sz="1000" b="0" i="0" u="none" strike="noStrike" kern="0" cap="none" spc="-20" normalizeH="0" baseline="0" noProof="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</a:t>
              </a:r>
            </a:p>
          </p:txBody>
        </p:sp>
      </p:grp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F48D49E2-20D7-F4B8-93BA-874BABB64D9A}"/>
              </a:ext>
            </a:extLst>
          </p:cNvPr>
          <p:cNvSpPr/>
          <p:nvPr/>
        </p:nvSpPr>
        <p:spPr>
          <a:xfrm>
            <a:off x="7971189" y="1066800"/>
            <a:ext cx="1261458" cy="1468253"/>
          </a:xfrm>
          <a:prstGeom prst="roundRect">
            <a:avLst>
              <a:gd name="adj" fmla="val 8306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다양한 제품의</a:t>
            </a:r>
            <a:endParaRPr kumimoji="0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02B82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테스트환경 재현</a:t>
            </a:r>
            <a:endParaRPr kumimoji="0" lang="en-US" altLang="ko-KR" sz="1000" b="1" i="0" u="none" strike="noStrike" kern="0" cap="none" spc="0" normalizeH="0" baseline="0" noProof="0" dirty="0">
              <a:ln>
                <a:noFill/>
              </a:ln>
              <a:solidFill>
                <a:srgbClr val="002B82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+mn-cs"/>
            </a:endParaRPr>
          </a:p>
        </p:txBody>
      </p:sp>
      <p:pic>
        <p:nvPicPr>
          <p:cNvPr id="22" name="그림 21" descr="라인, 폰트, 그래픽, 다채로움이(가) 표시된 사진&#10;&#10;자동 생성된 설명">
            <a:extLst>
              <a:ext uri="{FF2B5EF4-FFF2-40B4-BE49-F238E27FC236}">
                <a16:creationId xmlns:a16="http://schemas.microsoft.com/office/drawing/2014/main" id="{38D3D093-3F5F-2DE2-C06C-71639B132A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572" y="1287992"/>
            <a:ext cx="721380" cy="721380"/>
          </a:xfrm>
          <a:prstGeom prst="rect">
            <a:avLst/>
          </a:prstGeom>
        </p:spPr>
      </p:pic>
      <p:pic>
        <p:nvPicPr>
          <p:cNvPr id="23" name="그림 22" descr="그래픽, 폰트, 원, 상징이(가) 표시된 사진&#10;&#10;자동 생성된 설명">
            <a:extLst>
              <a:ext uri="{FF2B5EF4-FFF2-40B4-BE49-F238E27FC236}">
                <a16:creationId xmlns:a16="http://schemas.microsoft.com/office/drawing/2014/main" id="{1088C225-CAC4-42F2-7DB3-939D528EE5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600" y="1198960"/>
            <a:ext cx="810412" cy="81041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8689D604-B3CD-1C37-061D-1334DBB7D3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25" y="2788061"/>
            <a:ext cx="785292" cy="785292"/>
          </a:xfrm>
          <a:prstGeom prst="rect">
            <a:avLst/>
          </a:prstGeom>
        </p:spPr>
      </p:pic>
      <p:pic>
        <p:nvPicPr>
          <p:cNvPr id="25" name="그림 24" descr="폰트, 그래픽, 상징, 디자인이(가) 표시된 사진&#10;&#10;자동 생성된 설명">
            <a:extLst>
              <a:ext uri="{FF2B5EF4-FFF2-40B4-BE49-F238E27FC236}">
                <a16:creationId xmlns:a16="http://schemas.microsoft.com/office/drawing/2014/main" id="{0523ED60-B2B7-CA8F-6D93-E3C8E37F336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884" y="2843867"/>
            <a:ext cx="743035" cy="743035"/>
          </a:xfrm>
          <a:prstGeom prst="rect">
            <a:avLst/>
          </a:prstGeom>
        </p:spPr>
      </p:pic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B2A26A35-E674-01E4-BDF6-C7D60797DB66}"/>
              </a:ext>
            </a:extLst>
          </p:cNvPr>
          <p:cNvSpPr/>
          <p:nvPr/>
        </p:nvSpPr>
        <p:spPr>
          <a:xfrm>
            <a:off x="9426077" y="1066800"/>
            <a:ext cx="1261458" cy="1468253"/>
          </a:xfrm>
          <a:prstGeom prst="roundRect">
            <a:avLst>
              <a:gd name="adj" fmla="val 8306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벤더사와 </a:t>
            </a:r>
            <a:r>
              <a: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R&amp;D</a:t>
            </a: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를</a:t>
            </a:r>
            <a:endParaRPr kumimoji="0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02B82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통한 이슈 해결</a:t>
            </a:r>
            <a:endParaRPr kumimoji="0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02B82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+mn-cs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0771FC64-D737-8B9E-ECA7-2AA81F9BBDE2}"/>
              </a:ext>
            </a:extLst>
          </p:cNvPr>
          <p:cNvSpPr/>
          <p:nvPr/>
        </p:nvSpPr>
        <p:spPr>
          <a:xfrm>
            <a:off x="7256814" y="2669223"/>
            <a:ext cx="1261458" cy="1468253"/>
          </a:xfrm>
          <a:prstGeom prst="roundRect">
            <a:avLst>
              <a:gd name="adj" fmla="val 8306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신속 정확한</a:t>
            </a:r>
          </a:p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장애 대응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1841B3E9-FB0E-51F4-D68A-BA45C4D91B1D}"/>
              </a:ext>
            </a:extLst>
          </p:cNvPr>
          <p:cNvSpPr/>
          <p:nvPr/>
        </p:nvSpPr>
        <p:spPr>
          <a:xfrm>
            <a:off x="8711702" y="2669223"/>
            <a:ext cx="1261458" cy="1468253"/>
          </a:xfrm>
          <a:prstGeom prst="roundRect">
            <a:avLst>
              <a:gd name="adj" fmla="val 8306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맞춤형 원포인트 </a:t>
            </a:r>
            <a:endParaRPr kumimoji="0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02B82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솔루션 지원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4F8100D1-F3B4-2441-00DD-3BCFE442B8EA}"/>
              </a:ext>
            </a:extLst>
          </p:cNvPr>
          <p:cNvSpPr/>
          <p:nvPr/>
        </p:nvSpPr>
        <p:spPr>
          <a:xfrm>
            <a:off x="10168542" y="2669223"/>
            <a:ext cx="1261458" cy="1468253"/>
          </a:xfrm>
          <a:prstGeom prst="roundRect">
            <a:avLst>
              <a:gd name="adj" fmla="val 8306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최신 트랜드 </a:t>
            </a:r>
            <a:endParaRPr kumimoji="0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02B82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rPr>
              <a:t>기술 정보 제공</a:t>
            </a:r>
            <a:endParaRPr kumimoji="0" lang="en-US" altLang="ko-KR" sz="1000" b="1" i="0" u="none" strike="noStrike" kern="0" cap="none" spc="0" normalizeH="0" baseline="0" noProof="0" dirty="0">
              <a:ln>
                <a:noFill/>
              </a:ln>
              <a:solidFill>
                <a:srgbClr val="002B82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+mn-cs"/>
            </a:endParaRPr>
          </a:p>
        </p:txBody>
      </p:sp>
      <p:pic>
        <p:nvPicPr>
          <p:cNvPr id="30" name="그림 29" descr="원, 그래픽, 폰트, 상징이(가) 표시된 사진&#10;&#10;자동 생성된 설명">
            <a:extLst>
              <a:ext uri="{FF2B5EF4-FFF2-40B4-BE49-F238E27FC236}">
                <a16:creationId xmlns:a16="http://schemas.microsoft.com/office/drawing/2014/main" id="{8BE396E3-4C9D-48AC-87BF-DBBD650A79E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37" y="2839451"/>
            <a:ext cx="733902" cy="733902"/>
          </a:xfrm>
          <a:prstGeom prst="rect">
            <a:avLst/>
          </a:prstGeom>
        </p:spPr>
      </p:pic>
      <p:sp>
        <p:nvSpPr>
          <p:cNvPr id="31" name="제목 67">
            <a:extLst>
              <a:ext uri="{FF2B5EF4-FFF2-40B4-BE49-F238E27FC236}">
                <a16:creationId xmlns:a16="http://schemas.microsoft.com/office/drawing/2014/main" id="{C6FFD2CF-E9FB-05FC-946C-94958324165F}"/>
              </a:ext>
            </a:extLst>
          </p:cNvPr>
          <p:cNvSpPr txBox="1">
            <a:spLocks/>
          </p:cNvSpPr>
          <p:nvPr/>
        </p:nvSpPr>
        <p:spPr>
          <a:xfrm>
            <a:off x="6096000" y="5090862"/>
            <a:ext cx="5468613" cy="39553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spc="-300">
                <a:solidFill>
                  <a:srgbClr val="004D9B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rPr>
              <a:t>평균 경력 </a:t>
            </a:r>
            <a:r>
              <a:rPr kumimoji="0" lang="en-US" altLang="ko-KR" sz="2000" b="0" i="0" u="none" strike="noStrike" kern="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rPr>
              <a:t>10</a:t>
            </a:r>
            <a:r>
              <a:rPr kumimoji="0" lang="ko-KR" altLang="en-US" sz="2000" b="0" i="0" u="none" strike="noStrike" kern="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rPr>
              <a:t>년 이상의 </a:t>
            </a:r>
            <a:endParaRPr kumimoji="0" lang="en-US" altLang="ko-KR" sz="2000" b="0" i="0" u="none" strike="noStrike" kern="0" cap="none" spc="-15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맑은 고딕 Semilight" panose="020B0502040204020203" pitchFamily="50" charset="-127"/>
            </a:endParaRPr>
          </a:p>
          <a:p>
            <a:pPr marL="0" marR="0" lvl="0" indent="0" algn="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rPr>
              <a:t>파트별 전문성을 갖춘 </a:t>
            </a:r>
            <a:r>
              <a:rPr kumimoji="0" lang="ko-KR" altLang="en-US" sz="2000" b="0" i="0" u="none" strike="noStrike" kern="0" cap="none" spc="-15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rPr>
              <a:t>특급</a:t>
            </a:r>
            <a:r>
              <a:rPr kumimoji="0" lang="ko-KR" altLang="en-US" sz="2000" b="0" i="0" u="none" strike="noStrike" kern="0" cap="none" spc="-15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∙</a:t>
            </a:r>
            <a:r>
              <a:rPr kumimoji="0" lang="ko-KR" altLang="en-US" sz="2000" b="0" i="0" u="none" strike="noStrike" kern="0" cap="none" spc="-15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rPr>
              <a:t>고급</a:t>
            </a:r>
            <a:r>
              <a:rPr kumimoji="0" lang="ko-KR" altLang="en-US" sz="2000" b="0" i="0" u="none" strike="noStrike" kern="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rPr>
              <a:t> 인력들이</a:t>
            </a:r>
            <a:endParaRPr kumimoji="0" lang="en-US" altLang="ko-KR" sz="2000" b="0" i="0" u="none" strike="noStrike" kern="0" cap="none" spc="-15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맑은 고딕 Semilight" panose="020B0502040204020203" pitchFamily="50" charset="-127"/>
            </a:endParaRPr>
          </a:p>
          <a:p>
            <a:pPr marL="0" marR="0" lvl="0" indent="0" algn="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rPr>
              <a:t>직접 진행하는 기술지원</a:t>
            </a:r>
            <a:endParaRPr kumimoji="0" lang="en-US" altLang="ko-KR" sz="2000" b="0" i="0" u="none" strike="noStrike" kern="0" cap="none" spc="-15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맑은 고딕 Semilight" panose="020B0502040204020203" pitchFamily="50" charset="-127"/>
            </a:endParaRPr>
          </a:p>
        </p:txBody>
      </p:sp>
      <p:sp>
        <p:nvSpPr>
          <p:cNvPr id="32" name="제목 67">
            <a:extLst>
              <a:ext uri="{FF2B5EF4-FFF2-40B4-BE49-F238E27FC236}">
                <a16:creationId xmlns:a16="http://schemas.microsoft.com/office/drawing/2014/main" id="{25227F75-3243-4A0D-509C-E1326D4C6022}"/>
              </a:ext>
            </a:extLst>
          </p:cNvPr>
          <p:cNvSpPr txBox="1">
            <a:spLocks/>
          </p:cNvSpPr>
          <p:nvPr/>
        </p:nvSpPr>
        <p:spPr>
          <a:xfrm>
            <a:off x="6096000" y="4471737"/>
            <a:ext cx="5468613" cy="39553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spc="-300">
                <a:solidFill>
                  <a:srgbClr val="004D9B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0" cap="none" spc="-15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rPr>
              <a:t>24</a:t>
            </a: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rPr>
              <a:t>시간</a:t>
            </a:r>
            <a:r>
              <a:rPr kumimoji="0" lang="en-US" altLang="ko-KR" sz="3200" b="0" i="0" u="none" strike="noStrike" kern="0" cap="none" spc="-15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rPr>
              <a:t> / 365</a:t>
            </a: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rPr>
              <a:t>일</a:t>
            </a:r>
            <a:r>
              <a:rPr kumimoji="0" lang="ko-KR" altLang="en-US" sz="2800" b="0" i="0" u="none" strike="noStrike" kern="0" cap="none" spc="-15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rPr>
              <a:t> </a:t>
            </a:r>
            <a:r>
              <a:rPr kumimoji="0" lang="ko-KR" altLang="en-US" sz="1800" b="0" i="0" u="none" strike="noStrike" kern="0" cap="none" spc="-15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rPr>
              <a:t> </a:t>
            </a:r>
            <a:r>
              <a:rPr kumimoji="0" lang="ko-KR" altLang="en-US" sz="2800" b="0" i="0" u="none" strike="noStrike" kern="0" cap="none" spc="-150" normalizeH="0" baseline="0" noProof="0" dirty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rPr>
              <a:t>기술지원 </a:t>
            </a:r>
          </a:p>
        </p:txBody>
      </p:sp>
    </p:spTree>
    <p:extLst>
      <p:ext uri="{BB962C8B-B14F-4D97-AF65-F5344CB8AC3E}">
        <p14:creationId xmlns:p14="http://schemas.microsoft.com/office/powerpoint/2010/main" val="3058429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A205CAE-BBF8-4095-BF36-FE1E68F5D5B5}">
  <we:reference id="wa200005566" version="3.0.0.3" store="ko-KR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9B3C6965B4FB7E4E892399B91B78372F" ma:contentTypeVersion="16" ma:contentTypeDescription="새 문서를 만듭니다." ma:contentTypeScope="" ma:versionID="2051f3d3ea2f42006cdaa7498ae6dabc">
  <xsd:schema xmlns:xsd="http://www.w3.org/2001/XMLSchema" xmlns:xs="http://www.w3.org/2001/XMLSchema" xmlns:p="http://schemas.microsoft.com/office/2006/metadata/properties" xmlns:ns2="7194a551-7383-431f-a292-74a7f7cc37ca" xmlns:ns3="44be28d6-46f3-4b14-91ea-e9b3adb130f6" targetNamespace="http://schemas.microsoft.com/office/2006/metadata/properties" ma:root="true" ma:fieldsID="b406ddbeb651adbae01e8509b6e3f464" ns2:_="" ns3:_="">
    <xsd:import namespace="7194a551-7383-431f-a292-74a7f7cc37ca"/>
    <xsd:import namespace="44be28d6-46f3-4b14-91ea-e9b3adb130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4a551-7383-431f-a292-74a7f7cc3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이미지 태그" ma:readOnly="false" ma:fieldId="{5cf76f15-5ced-4ddc-b409-7134ff3c332f}" ma:taxonomyMulti="true" ma:sspId="9a997493-4379-4376-9590-d5b7e24bce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e28d6-46f3-4b14-91ea-e9b3adb130f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e2d6829-de72-4490-adf2-48081fd1ec9b}" ma:internalName="TaxCatchAll" ma:showField="CatchAllData" ma:web="44be28d6-46f3-4b14-91ea-e9b3adb130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94a551-7383-431f-a292-74a7f7cc37ca">
      <Terms xmlns="http://schemas.microsoft.com/office/infopath/2007/PartnerControls"/>
    </lcf76f155ced4ddcb4097134ff3c332f>
    <TaxCatchAll xmlns="44be28d6-46f3-4b14-91ea-e9b3adb130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11726A-99C8-4ED6-BDAE-4006F7DC45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94a551-7383-431f-a292-74a7f7cc37ca"/>
    <ds:schemaRef ds:uri="44be28d6-46f3-4b14-91ea-e9b3adb130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1B3DEB-8F94-4646-A6F0-35415B6C5B22}">
  <ds:schemaRefs>
    <ds:schemaRef ds:uri="http://schemas.microsoft.com/office/2006/metadata/properties"/>
    <ds:schemaRef ds:uri="http://schemas.microsoft.com/office/infopath/2007/PartnerControls"/>
    <ds:schemaRef ds:uri="7194a551-7383-431f-a292-74a7f7cc37ca"/>
    <ds:schemaRef ds:uri="44be28d6-46f3-4b14-91ea-e9b3adb130f6"/>
  </ds:schemaRefs>
</ds:datastoreItem>
</file>

<file path=customXml/itemProps3.xml><?xml version="1.0" encoding="utf-8"?>
<ds:datastoreItem xmlns:ds="http://schemas.openxmlformats.org/officeDocument/2006/customXml" ds:itemID="{E5A6CE93-5CC8-4567-8B55-37460FF565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4683</Words>
  <Application>Microsoft Office PowerPoint</Application>
  <PresentationFormat>와이드스크린</PresentationFormat>
  <Paragraphs>1064</Paragraphs>
  <Slides>48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65" baseType="lpstr">
      <vt:lpstr>G마켓 산스 TTF Bold</vt:lpstr>
      <vt:lpstr>G마켓 산스 TTF Medium</vt:lpstr>
      <vt:lpstr>HY헤드라인M</vt:lpstr>
      <vt:lpstr>KoPub돋움체 Light</vt:lpstr>
      <vt:lpstr>Gulim</vt:lpstr>
      <vt:lpstr>넥슨Lv2고딕</vt:lpstr>
      <vt:lpstr>맑은 고딕</vt:lpstr>
      <vt:lpstr>맑은 고딕 Semilight</vt:lpstr>
      <vt:lpstr>에스코어 드림 5 Medium</vt:lpstr>
      <vt:lpstr>에스코어 드림 7 ExtraBold</vt:lpstr>
      <vt:lpstr>Abadi Extra Light</vt:lpstr>
      <vt:lpstr>Arial</vt:lpstr>
      <vt:lpstr>Calibri</vt:lpstr>
      <vt:lpstr>Wingdings</vt:lpstr>
      <vt:lpstr>Office Theme</vt:lpstr>
      <vt:lpstr>Office 테마</vt:lpstr>
      <vt:lpstr>Worksheet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01·IT 인프라 &amp; 솔루션 유지보수 특화</vt:lpstr>
      <vt:lpstr>01·IT 인프라 &amp; 솔루션 유지보수 특화</vt:lpstr>
      <vt:lpstr>02·End-to-End 기술지원 시스템</vt:lpstr>
      <vt:lpstr>03·고객 중심의 POC Test 지원 시스템</vt:lpstr>
      <vt:lpstr>03·고객 중심의 POC Test 지원 시스템</vt:lpstr>
      <vt:lpstr>04·IT인프라 구축 및 유지보수 전문기업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김 은아</dc:creator>
  <cp:lastModifiedBy>박 정호</cp:lastModifiedBy>
  <cp:revision>42</cp:revision>
  <dcterms:created xsi:type="dcterms:W3CDTF">2025-05-05T06:46:00Z</dcterms:created>
  <dcterms:modified xsi:type="dcterms:W3CDTF">2025-09-10T08:13:49Z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2025-02-13T00:00:00Z</vt:filetime>
  </property>
  <property fmtid="{D5CDD505-2E9C-101B-9397-08002B2CF9AE}" pid="3" name="Creator">
    <vt:lpwstr>Microsoft® PowerPoint® Microsoft 365용</vt:lpwstr>
  </property>
  <property fmtid="{D5CDD505-2E9C-101B-9397-08002B2CF9AE}" pid="4" name="LastSaved">
    <vt:filetime>2025-05-05T00:00:00Z</vt:filetime>
  </property>
  <property fmtid="{D5CDD505-2E9C-101B-9397-08002B2CF9AE}" pid="5" name="ContentTypeId">
    <vt:lpwstr>0x0101009B3C6965B4FB7E4E892399B91B78372F</vt:lpwstr>
  </property>
  <property fmtid="{D5CDD505-2E9C-101B-9397-08002B2CF9AE}" pid="6" name="MediaServiceImageTags">
    <vt:lpwstr/>
  </property>
</Properties>
</file>